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1"/>
  </p:notesMasterIdLst>
  <p:sldIdLst>
    <p:sldId id="338" r:id="rId4"/>
    <p:sldId id="306" r:id="rId5"/>
    <p:sldId id="281" r:id="rId6"/>
    <p:sldId id="307" r:id="rId7"/>
    <p:sldId id="278" r:id="rId8"/>
    <p:sldId id="340" r:id="rId9"/>
    <p:sldId id="341" r:id="rId10"/>
    <p:sldId id="342" r:id="rId11"/>
    <p:sldId id="356" r:id="rId12"/>
    <p:sldId id="329" r:id="rId13"/>
    <p:sldId id="339" r:id="rId14"/>
    <p:sldId id="334" r:id="rId15"/>
    <p:sldId id="322" r:id="rId16"/>
    <p:sldId id="289" r:id="rId17"/>
    <p:sldId id="357" r:id="rId18"/>
    <p:sldId id="358" r:id="rId19"/>
    <p:sldId id="331" r:id="rId2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33CC"/>
    <a:srgbClr val="FFABAB"/>
    <a:srgbClr val="0066FF"/>
    <a:srgbClr val="FFD1A3"/>
    <a:srgbClr val="E0EEC4"/>
    <a:srgbClr val="F0BFBE"/>
    <a:srgbClr val="0000FF"/>
    <a:srgbClr val="00CCFF"/>
    <a:srgbClr val="6F9824"/>
    <a:srgbClr val="8C36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71"/>
  </p:normalViewPr>
  <p:slideViewPr>
    <p:cSldViewPr showGuides="1">
      <p:cViewPr varScale="1">
        <p:scale>
          <a:sx n="87" d="100"/>
          <a:sy n="87" d="100"/>
        </p:scale>
        <p:origin x="-318" y="-90"/>
      </p:cViewPr>
      <p:guideLst>
        <p:guide orient="horz" pos="1612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00"/>
    </p:cViewPr>
  </p:sorter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EB385D17-32E4-4FC2-B659-984107A165D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2D967DC6-43D7-4CEF-BEC1-3A1C2C6BFB3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8" descr="小花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333810">
            <a:off x="2416175" y="3954463"/>
            <a:ext cx="1022350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J:\ＰＰＴ资料\PPt图片\元素包\新建文件夹\大象和小白兔\千库网-彩铅手绘简单插画背对抱抱.png千库网-彩铅手绘简单插画背对抱抱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2971" y="81915"/>
            <a:ext cx="3518059" cy="42233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0188" y="3542109"/>
            <a:ext cx="6143625" cy="99417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255"/>
            <a:ext cx="3511241" cy="1071121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405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44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44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宽屏语文绿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pic>
        <p:nvPicPr>
          <p:cNvPr id="4099" name="图片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373438"/>
            <a:ext cx="9144000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39" descr="구름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40" descr="구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5"/>
          <p:cNvGrpSpPr/>
          <p:nvPr userDrawn="1"/>
        </p:nvGrpSpPr>
        <p:grpSpPr>
          <a:xfrm>
            <a:off x="2371725" y="2062163"/>
            <a:ext cx="4398963" cy="3019425"/>
            <a:chOff x="2371725" y="2061566"/>
            <a:chExt cx="4398963" cy="3019838"/>
          </a:xfrm>
        </p:grpSpPr>
        <p:sp>
          <p:nvSpPr>
            <p:cNvPr id="4103" name="Oval 17"/>
            <p:cNvSpPr/>
            <p:nvPr userDrawn="1"/>
          </p:nvSpPr>
          <p:spPr>
            <a:xfrm>
              <a:off x="2371725" y="4338821"/>
              <a:ext cx="4398963" cy="742583"/>
            </a:xfrm>
            <a:prstGeom prst="ellipse">
              <a:avLst/>
            </a:prstGeom>
            <a:gradFill rotWithShape="1">
              <a:gsLst>
                <a:gs pos="0">
                  <a:srgbClr val="0E320D"/>
                </a:gs>
                <a:gs pos="100000">
                  <a:srgbClr val="1F6B1B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lvl="0"/>
              <a:endParaRPr lang="ko-KR" altLang="en-US">
                <a:latin typeface="Arial" panose="020B0604020202020204" pitchFamily="34" charset="0"/>
                <a:ea typeface="Malgun Gothic" panose="020B0503020000020004" pitchFamily="34" charset="-127"/>
              </a:endParaRPr>
            </a:p>
          </p:txBody>
        </p:sp>
        <p:pic>
          <p:nvPicPr>
            <p:cNvPr id="4104" name="Picture 16" descr="꽃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3332510" y="2061566"/>
              <a:ext cx="2845692" cy="27459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05" name="矩形 3"/>
          <p:cNvSpPr/>
          <p:nvPr userDrawn="1"/>
        </p:nvSpPr>
        <p:spPr>
          <a:xfrm>
            <a:off x="5580063" y="5080000"/>
            <a:ext cx="3119437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100">
                <a:solidFill>
                  <a:srgbClr val="41414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100">
              <a:solidFill>
                <a:srgbClr val="41414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TextBox 3"/>
          <p:cNvSpPr/>
          <p:nvPr userDrawn="1"/>
        </p:nvSpPr>
        <p:spPr>
          <a:xfrm>
            <a:off x="2087563" y="1006475"/>
            <a:ext cx="4968875" cy="50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sz="2800">
                <a:solidFill>
                  <a:srgbClr val="01407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感受美好自然，培养语文素养！</a:t>
            </a:r>
            <a:endParaRPr lang="zh-CN" altLang="en-US" sz="2800">
              <a:solidFill>
                <a:srgbClr val="01407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TextBox 3"/>
          <p:cNvSpPr/>
          <p:nvPr userDrawn="1"/>
        </p:nvSpPr>
        <p:spPr>
          <a:xfrm>
            <a:off x="1833563" y="1471613"/>
            <a:ext cx="5399087" cy="50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algn="ctr"/>
            <a:r>
              <a:rPr lang="en-US" altLang="zh-CN" sz="1400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GAN SHOU MEI HAO ZI RAN</a:t>
            </a:r>
            <a:r>
              <a:rPr lang="zh-CN" altLang="en-US" sz="1400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1400" dirty="0">
                <a:solidFill>
                  <a:srgbClr val="01407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PEI YANG YU WEN SU YANG</a:t>
            </a:r>
            <a:endParaRPr lang="zh-CN" altLang="en-US" sz="1400" dirty="0">
              <a:solidFill>
                <a:srgbClr val="01407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08" name="图片 8" descr="荣德基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34938" y="90488"/>
            <a:ext cx="1292225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B2FEEB48-1DE6-45AD-BE3A-3BB5ADA466F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6EE6C835-3E02-41FF-9946-5F89EB142FDB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J:\ＰＰＴ资料\PPt图片\元素包\新建文件夹\大象和小白兔\千库网-彩铅手绘简单插画兔子翻书.png千库网-彩铅手绘简单插画兔子翻书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36759" y="408146"/>
            <a:ext cx="3870484" cy="3094196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1143000" y="3110846"/>
            <a:ext cx="6858000" cy="839084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143000" y="4176149"/>
            <a:ext cx="6858000" cy="519926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资料带 6"/>
          <p:cNvSpPr/>
          <p:nvPr/>
        </p:nvSpPr>
        <p:spPr>
          <a:xfrm>
            <a:off x="1229221" y="2182017"/>
            <a:ext cx="4783016" cy="1133874"/>
          </a:xfrm>
          <a:prstGeom prst="flowChartPunchedTap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流程图: 资料带 7"/>
          <p:cNvSpPr/>
          <p:nvPr/>
        </p:nvSpPr>
        <p:spPr>
          <a:xfrm>
            <a:off x="1387482" y="2338308"/>
            <a:ext cx="4466492" cy="871984"/>
          </a:xfrm>
          <a:prstGeom prst="flowChartPunchedTape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0" name="图片 9" descr="J:\ＰＰＴ资料\PPt图片\元素包\新建文件夹\大象和小白兔\千库网-彩铅手绘简单插画象鼻秋千.png千库网-彩铅手绘简单插画象鼻秋千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3962" y="1660922"/>
            <a:ext cx="3040817" cy="18216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87482" y="2421731"/>
            <a:ext cx="4466493" cy="774274"/>
          </a:xfrm>
        </p:spPr>
        <p:txBody>
          <a:bodyPr anchor="ctr" anchorCtr="0">
            <a:normAutofit/>
          </a:bodyPr>
          <a:lstStyle>
            <a:lvl1pPr algn="ctr">
              <a:defRPr sz="33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14:prism/>
      </p:transition>
    </mc:Choice>
    <mc:Fallback>
      <p:transition spd="slow" advClick="0" advTm="5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4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3.xml"/><Relationship Id="rId2" Type="http://schemas.openxmlformats.org/officeDocument/2006/relationships/image" Target="../media/image28.jpe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5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7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0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7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8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9.xml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金鱼图片大全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 descr="u=3090953925,787614683&amp;fm=7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15" y="0"/>
            <a:ext cx="2993565" cy="1995710"/>
          </a:xfrm>
          <a:prstGeom prst="rect">
            <a:avLst/>
          </a:prstGeom>
        </p:spPr>
      </p:pic>
      <p:pic>
        <p:nvPicPr>
          <p:cNvPr id="9" name="图片 8" descr="u=2478770726,233867007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90" y="0"/>
            <a:ext cx="2952205" cy="2106146"/>
          </a:xfrm>
          <a:prstGeom prst="rect">
            <a:avLst/>
          </a:prstGeom>
        </p:spPr>
      </p:pic>
      <p:pic>
        <p:nvPicPr>
          <p:cNvPr id="11" name="图片 10" descr="u=1277506647,4281553539&amp;fm=26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095" y="0"/>
            <a:ext cx="3212793" cy="2139720"/>
          </a:xfrm>
          <a:prstGeom prst="rect">
            <a:avLst/>
          </a:prstGeom>
        </p:spPr>
      </p:pic>
      <p:pic>
        <p:nvPicPr>
          <p:cNvPr id="12" name="图片 11" descr="u=3015290577,3820928928&amp;fm=7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95710"/>
            <a:ext cx="3341032" cy="2088145"/>
          </a:xfrm>
          <a:prstGeom prst="rect">
            <a:avLst/>
          </a:prstGeom>
        </p:spPr>
      </p:pic>
      <p:pic>
        <p:nvPicPr>
          <p:cNvPr id="13" name="图片 12" descr="u=1306626808,849313823&amp;fm=26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910" y="1995710"/>
            <a:ext cx="3416466" cy="2138708"/>
          </a:xfrm>
          <a:prstGeom prst="rect">
            <a:avLst/>
          </a:prstGeom>
        </p:spPr>
      </p:pic>
      <p:pic>
        <p:nvPicPr>
          <p:cNvPr id="14" name="图片 13" descr="u=3652455125,380888811&amp;fm=26&amp;gp=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144" y="2067715"/>
            <a:ext cx="2483855" cy="2278547"/>
          </a:xfrm>
          <a:prstGeom prst="rect">
            <a:avLst/>
          </a:prstGeom>
        </p:spPr>
      </p:pic>
      <p:pic>
        <p:nvPicPr>
          <p:cNvPr id="15" name="图片 14" descr="u=3888086522,3203815293&amp;fm=26&amp;gp=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489253"/>
            <a:ext cx="2483855" cy="1654247"/>
          </a:xfrm>
          <a:prstGeom prst="rect">
            <a:avLst/>
          </a:prstGeom>
        </p:spPr>
      </p:pic>
      <p:pic>
        <p:nvPicPr>
          <p:cNvPr id="16" name="图片 15" descr="u=2853119744,135828220&amp;fm=26&amp;gp=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5860" y="3789593"/>
            <a:ext cx="1805209" cy="1353907"/>
          </a:xfrm>
          <a:prstGeom prst="rect">
            <a:avLst/>
          </a:prstGeom>
        </p:spPr>
      </p:pic>
      <p:pic>
        <p:nvPicPr>
          <p:cNvPr id="17" name="图片 16" descr="u=2198532617,2555373866&amp;fm=26&amp;gp=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8015" y="3663720"/>
            <a:ext cx="2367648" cy="147978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2"/>
          <p:cNvSpPr/>
          <p:nvPr/>
        </p:nvSpPr>
        <p:spPr>
          <a:xfrm>
            <a:off x="500063" y="642938"/>
            <a:ext cx="7786687" cy="661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巧安排，显特点。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71488" y="2886075"/>
            <a:ext cx="1579562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450" y="1509713"/>
            <a:ext cx="10287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2124075" y="2438400"/>
            <a:ext cx="6192838" cy="9334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200" b="1" strike="noStrike" noProof="1">
                <a:solidFill>
                  <a:schemeClr val="tx1"/>
                </a:solidFill>
              </a:rPr>
              <a:t>每段开头要写清是谁，接着写清像什么动物，哪些地方像，还可以结合事例突出其特点。</a:t>
            </a:r>
            <a:endParaRPr lang="zh-CN" altLang="en-US" sz="2200" b="1" strike="noStrike" noProof="1">
              <a:solidFill>
                <a:schemeClr val="tx1"/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268538" y="1428750"/>
            <a:ext cx="2736850" cy="566738"/>
          </a:xfrm>
          <a:prstGeom prst="wedgeRoundRectCallout">
            <a:avLst>
              <a:gd name="adj1" fmla="val -59695"/>
              <a:gd name="adj2" fmla="val 5467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400" b="1" strike="noStrike" noProof="1">
                <a:solidFill>
                  <a:schemeClr val="tx1"/>
                </a:solidFill>
              </a:rPr>
              <a:t>如何凸显特点呢？</a:t>
            </a:r>
            <a:endParaRPr lang="zh-CN" altLang="en-US" sz="2400" b="1" strike="noStrike" noProof="1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24075" y="3508375"/>
            <a:ext cx="6192838" cy="9334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200" b="1" strike="noStrike" noProof="1">
                <a:solidFill>
                  <a:schemeClr val="tx1"/>
                </a:solidFill>
              </a:rPr>
              <a:t>把自己生活在这个“动物园”的真实感受写下来。注意用词要准确，</a:t>
            </a:r>
            <a:r>
              <a:rPr lang="zh-CN" altLang="en-US" sz="2200" b="1" strike="noStrike" noProof="1">
                <a:solidFill>
                  <a:srgbClr val="FF0000"/>
                </a:solidFill>
              </a:rPr>
              <a:t>比喻要恰当，突出形象、生动。</a:t>
            </a:r>
            <a:endParaRPr lang="zh-CN" altLang="en-US" sz="2200" b="1" strike="noStrike" noProof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07988" y="1352550"/>
            <a:ext cx="8064500" cy="2862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723900" marR="0" lvl="0" indent="-723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noProof="1">
                <a:ln>
                  <a:noFill/>
                </a:ln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i="0" u="none" strike="noStrike" cap="none" normalizeH="0" baseline="0" noProof="1">
                <a:ln>
                  <a:noFill/>
                </a:ln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老妈很聪明，头发是金黄色的。但性格暴躁，爱发火。</a:t>
            </a:r>
            <a:endParaRPr kumimoji="0" lang="zh-CN" altLang="en-US" sz="2400" b="1" i="0" u="none" strike="noStrike" cap="none" normalizeH="0" baseline="0" noProof="1">
              <a:ln>
                <a:noFill/>
              </a:ln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noProof="1">
                <a:ln>
                  <a:noFill/>
                </a:ln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cap="none" normalizeH="0" baseline="0" noProof="1">
                <a:ln>
                  <a:noFill/>
                </a:ln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老妈特别聪明，不久前才染了金黄色的头发。本来像一只“金丝猴”，可是因为老妈的性格特别暴躁，老爱发无明火，所以经过我和老爸认真商量后，给老妈取名为“金毛狮王”。</a:t>
            </a:r>
            <a:endParaRPr kumimoji="0" lang="zh-CN" altLang="en-US" sz="2400" b="1" i="0" u="none" strike="noStrike" cap="none" normalizeH="0" baseline="0" noProof="1">
              <a:ln>
                <a:noFill/>
              </a:ln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338" name="组合 5"/>
          <p:cNvGrpSpPr/>
          <p:nvPr/>
        </p:nvGrpSpPr>
        <p:grpSpPr>
          <a:xfrm>
            <a:off x="444500" y="903288"/>
            <a:ext cx="1441450" cy="487362"/>
            <a:chOff x="428920" y="1026145"/>
            <a:chExt cx="1440787" cy="486740"/>
          </a:xfrm>
        </p:grpSpPr>
        <p:sp>
          <p:nvSpPr>
            <p:cNvPr id="14339" name="矩形 2"/>
            <p:cNvSpPr/>
            <p:nvPr/>
          </p:nvSpPr>
          <p:spPr>
            <a:xfrm>
              <a:off x="761691" y="1051557"/>
              <a:ext cx="1108016" cy="461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6A4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比一比</a:t>
              </a:r>
              <a:endParaRPr lang="zh-CN" altLang="en-US" sz="2400" b="1" dirty="0">
                <a:solidFill>
                  <a:srgbClr val="36A4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40" name="图片 24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8920" y="1026145"/>
              <a:ext cx="389937" cy="4456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1"/>
          <p:cNvSpPr/>
          <p:nvPr/>
        </p:nvSpPr>
        <p:spPr>
          <a:xfrm>
            <a:off x="479425" y="1143000"/>
            <a:ext cx="823595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我的家像个小小的动物园，里面住着几只动物。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妈妈是一只“鹦鹉”，整天没完没了地叫着。每次吃饭前，妈妈就会喊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：“吃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饭了，吃饭了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。”如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果我们还不过来，她才不罢休呢，继续叫，直到把我们叫得心烦意乱走出来为止。</a:t>
            </a:r>
            <a:b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爸爸是一只名副其实的“大老虎”，虎背熊腰，在家里威风凛凛，牢牢地统治着我和弟弟。放学后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我们写作业的时候，他就在旁边巡视，虎视眈眈，不放过我们的一举一动。谁要是胆敢溜出去玩，准被他的虎爪抓回来，狠狠地教训一顿。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"/>
          <p:cNvSpPr/>
          <p:nvPr/>
        </p:nvSpPr>
        <p:spPr>
          <a:xfrm>
            <a:off x="4000500" y="4286250"/>
            <a:ext cx="4929188" cy="579438"/>
          </a:xfrm>
          <a:prstGeom prst="wedgeRoundRectCallout">
            <a:avLst>
              <a:gd name="adj1" fmla="val -60069"/>
              <a:gd name="adj2" fmla="val -36218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突出了爸爸的外貌、性格，与老虎像。在例举事例时，抓住了爸爸的神态和动作体现他“统治我和弟弟”这个特点。</a:t>
            </a:r>
            <a:endParaRPr lang="zh-CN" altLang="en-US" sz="1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5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24340" y="0"/>
            <a:ext cx="30607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矩形 33"/>
          <p:cNvSpPr/>
          <p:nvPr/>
        </p:nvSpPr>
        <p:spPr>
          <a:xfrm>
            <a:off x="3429000" y="714375"/>
            <a:ext cx="2351088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小小“动物园”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143625" y="857250"/>
            <a:ext cx="2071688" cy="357188"/>
          </a:xfrm>
          <a:prstGeom prst="wedgeRoundRectCallout">
            <a:avLst>
              <a:gd name="adj1" fmla="val -37384"/>
              <a:gd name="adj2" fmla="val 76708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开篇直接，紧扣题目。</a:t>
            </a:r>
            <a:endParaRPr lang="zh-CN" altLang="en-US" sz="15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5500688" y="2500313"/>
            <a:ext cx="3143250" cy="579437"/>
          </a:xfrm>
          <a:prstGeom prst="wedgeRoundRectCallout">
            <a:avLst>
              <a:gd name="adj1" fmla="val -57491"/>
              <a:gd name="adj2" fmla="val -3402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突出了妈妈的爱好</a:t>
            </a:r>
            <a:r>
              <a:rPr lang="en-US" altLang="zh-CN" sz="1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爱喊叫，与鹦鹉相像。并且用事例加以说明。</a:t>
            </a:r>
            <a:endParaRPr lang="zh-CN" altLang="en-US" sz="1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4525" y="857250"/>
            <a:ext cx="7743825" cy="3324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defRPr/>
            </a:pP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弟弟是一只“猴子”，机灵得很，学习很好，常常拿着奖状回家。每当此时，爸爸捋捋“虎须”，得意地笑着说</a:t>
            </a:r>
            <a:r>
              <a:rPr lang="en-US" altLang="zh-CN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:“</a:t>
            </a: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好儿子，不许骄傲哇</a:t>
            </a:r>
            <a:r>
              <a:rPr lang="en-US" altLang="zh-CN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!”</a:t>
            </a:r>
            <a:endParaRPr lang="en-US" altLang="zh-CN" sz="20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defRPr/>
            </a:pPr>
            <a:r>
              <a:rPr lang="en-US" altLang="zh-CN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</a:t>
            </a: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我是一只“小老虎”，长得虎头虎脑，虎里虎气，走起路来虎虎生风，常喜欢看有关老虎的电视、电影和画册。</a:t>
            </a:r>
            <a:endParaRPr lang="zh-CN" altLang="en-US" sz="20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base">
              <a:lnSpc>
                <a:spcPct val="150000"/>
              </a:lnSpc>
              <a:defRPr/>
            </a:pP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我们这个“动物园”，怎么样？你是不是也喜欢我们</a:t>
            </a: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吧</a:t>
            </a:r>
            <a:r>
              <a:rPr lang="zh-CN" altLang="en-US" sz="2000" b="1" strike="noStrike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？</a:t>
            </a:r>
            <a:r>
              <a:rPr lang="zh-CN" altLang="en-US" sz="20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热烈欢迎</a:t>
            </a:r>
            <a:r>
              <a:rPr lang="zh-CN" altLang="en-US" sz="2000" b="1" strike="noStrike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你</a:t>
            </a:r>
            <a:r>
              <a:rPr lang="zh-CN" altLang="en-US" sz="20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到我家来做客。</a:t>
            </a:r>
            <a:endParaRPr lang="zh-CN" altLang="en-US" sz="2000" b="1" strike="noStrike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2952750" y="123825"/>
            <a:ext cx="4427538" cy="647700"/>
          </a:xfrm>
          <a:prstGeom prst="wedgeRoundRectCallout">
            <a:avLst>
              <a:gd name="adj1" fmla="val -56255"/>
              <a:gd name="adj2" fmla="val 46519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弟弟和我写的相对比较简略，突出了弟弟的机灵，像猴子；我的外貌，像小老虎。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1"/>
          <p:cNvSpPr/>
          <p:nvPr/>
        </p:nvSpPr>
        <p:spPr>
          <a:xfrm>
            <a:off x="3643313" y="3941763"/>
            <a:ext cx="3643312" cy="646112"/>
          </a:xfrm>
          <a:prstGeom prst="wedgeRoundRectCallout">
            <a:avLst>
              <a:gd name="adj1" fmla="val -57236"/>
              <a:gd name="adj2" fmla="val -50824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总结全文，通过两</a:t>
            </a:r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个问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</a:t>
            </a:r>
            <a:r>
              <a:rPr lang="zh-CN" altLang="en-US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</a:t>
            </a:r>
            <a:r>
              <a:rPr lang="zh-CN" altLang="en-US" sz="1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诉大家生活在这个“动物园”很快乐。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5813" y="1739900"/>
            <a:ext cx="7458075" cy="2308225"/>
          </a:xfrm>
          <a:prstGeom prst="rect">
            <a:avLst/>
          </a:prstGeom>
          <a:noFill/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indent="612140" fontAlgn="base">
              <a:lnSpc>
                <a:spcPct val="150000"/>
              </a:lnSpc>
              <a:defRPr/>
            </a:pPr>
            <a:r>
              <a:rPr lang="zh-CN" altLang="en-US" sz="2400" b="1" strike="noStrike" noProof="1">
                <a:latin typeface="+mn-ea"/>
                <a:ea typeface="+mn-ea"/>
                <a:cs typeface="+mn-ea"/>
              </a:rPr>
              <a:t>本文作者能突出了人物的外貌、性格、爱好等特点，并找到了与之相似的动物进行细致描写，同时还写了人物的语言和动作，用词准确，比喻恰当，写得生动、形象。</a:t>
            </a:r>
            <a:endParaRPr lang="zh-CN" altLang="en-US" sz="2400" b="1" strike="noStrike" noProof="1">
              <a:latin typeface="+mn-ea"/>
              <a:ea typeface="+mn-ea"/>
            </a:endParaRPr>
          </a:p>
        </p:txBody>
      </p:sp>
      <p:pic>
        <p:nvPicPr>
          <p:cNvPr id="10" name="Picture 8" descr="https://ss0.bdstatic.com/70cFvHSh_Q1YnxGkpoWK1HF6hhy/it/u=2420330119,3946864923&amp;fm=23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9750" y="771525"/>
            <a:ext cx="1287463" cy="1039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1825323" y="1105464"/>
            <a:ext cx="143981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>
              <a:defRPr/>
            </a:pPr>
            <a:r>
              <a:rPr lang="zh-CN" altLang="en-US" sz="3200" b="1" strike="noStrike" spc="50" noProof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总评：</a:t>
            </a:r>
            <a:endParaRPr lang="zh-CN" altLang="en-US" sz="2800" b="1" strike="noStrike" spc="50" noProof="1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700" y="0"/>
            <a:ext cx="6546850" cy="5586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 algn="ctr"/>
            <a:r>
              <a:rPr lang="zh-CN" altLang="en-US" sz="2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小小“动物园</a:t>
            </a:r>
            <a:r>
              <a:rPr lang="zh-CN" altLang="en-US" sz="21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lang="en-US" altLang="zh-CN" sz="2100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720725"/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我家可是一小小“动物园”，非常的有趣，不信就来看看吧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endParaRPr lang="en-US" altLang="zh-CN" sz="2100" b="1" dirty="0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720725"/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说起我的弟弟，那可绝对是一个不折不扣的小猴子。他爱吃桃子，每当有桃子出现在他眼前，他就两眼发光，直勾勾地盯着桃子，忍不住吃上一口，并且吃了就停不下来了，直到吃完为止。他又是家里的“机灵鬼”，一天，我心血来潮，想看看弟弟的算术能力怎么样，于是我就问他：“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11+7=?”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他想都不想，就脱口而出：“等于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18!”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我继续问道：“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加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24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等于几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?”“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等于</a:t>
            </a:r>
            <a:r>
              <a:rPr lang="en-US" altLang="zh-CN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42!”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他信心满满地回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。我觉得不可思议，他才上幼儿园就会这么难的题目了，真不愧是我们家的“机灵鬼”。我的弟弟不仅和猴子一样机灵，还和猴子一样很调皮，总是上蹿下跳的，时而在房间里连蹦带跳，时而在沙发上蹦蹦跳跳。上次吃午饭，他一直东动动西动动，吃了半小时也没吃好饭。</a:t>
            </a:r>
            <a:endParaRPr lang="en-US" altLang="zh-CN" sz="2100" b="1" dirty="0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720725"/>
            <a:endParaRPr lang="zh-CN" altLang="en-US" sz="2100" b="1" dirty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067965" y="1275660"/>
            <a:ext cx="2551113" cy="111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/>
          <p:cNvSpPr/>
          <p:nvPr/>
        </p:nvSpPr>
        <p:spPr>
          <a:xfrm>
            <a:off x="6829425" y="0"/>
            <a:ext cx="2314575" cy="43347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9B50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21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说明弟弟的特点。</a:t>
            </a:r>
            <a:endParaRPr lang="zh-CN" altLang="en-US" sz="21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弧形箭头 7"/>
          <p:cNvSpPr/>
          <p:nvPr/>
        </p:nvSpPr>
        <p:spPr>
          <a:xfrm rot="16200000">
            <a:off x="6941137" y="418628"/>
            <a:ext cx="1111250" cy="665163"/>
          </a:xfrm>
          <a:prstGeom prst="curvedUpArrow">
            <a:avLst>
              <a:gd name="adj1" fmla="val 25000"/>
              <a:gd name="adj2" fmla="val 50000"/>
              <a:gd name="adj3" fmla="val 48872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50" strike="noStrike" noProof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4180" y="1851700"/>
            <a:ext cx="1238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举例说明弟弟像猴子一样机灵。</a:t>
            </a:r>
            <a:endParaRPr lang="zh-CN" altLang="en-US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660145" y="2499745"/>
            <a:ext cx="757238" cy="493713"/>
          </a:xfrm>
          <a:prstGeom prst="line">
            <a:avLst/>
          </a:prstGeom>
          <a:ln w="412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流程图: 过程 17"/>
          <p:cNvSpPr/>
          <p:nvPr/>
        </p:nvSpPr>
        <p:spPr>
          <a:xfrm>
            <a:off x="7236185" y="1707690"/>
            <a:ext cx="1092200" cy="1574800"/>
          </a:xfrm>
          <a:prstGeom prst="flowChartProcess">
            <a:avLst/>
          </a:prstGeom>
          <a:grpFill/>
          <a:ln>
            <a:solidFill>
              <a:schemeClr val="accent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50" strike="noStrike" noProof="1"/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8" grpId="0" bldLvl="0" animBg="1"/>
      <p:bldP spid="16" grpId="0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7011987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在</a:t>
            </a:r>
            <a:r>
              <a:rPr lang="zh-CN" altLang="en-US" sz="2100" b="1" dirty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我们家，我可是一只小百灵鸟。整天在妈妈身边飞来飞去，叽叽喳喳的。一天，妈妈开车送我去学习，我在路上说个不停，妈妈说她听得耳朵都起茧子了。百灵鸟唱歌可好听了，我的歌声也很美妙哦</a:t>
            </a:r>
            <a:r>
              <a:rPr lang="en-US" altLang="zh-CN" sz="2100" b="1" dirty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100" b="1" dirty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一次音乐课，老师请了我和其他七位同学来合唱，我们默契十足，当我们唱完后</a:t>
            </a:r>
            <a:r>
              <a:rPr lang="zh-CN" altLang="en-US" sz="2100" b="1" dirty="0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教室里顿时响起了雷鸣般的掌声。老师还把我们八人成立了音乐团队呢</a:t>
            </a:r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!</a:t>
            </a:r>
            <a:endParaRPr lang="en-US" altLang="zh-CN" sz="2100" b="1" noProof="1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   </a:t>
            </a:r>
            <a:endParaRPr lang="en-US" altLang="zh-CN" sz="2100" b="1" noProof="1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的妈妈那可是一只母老虎，她虽然没有尖锐的牙齿，也不爱吃肉，但却非常凶。一次，我没洗澡就上床玩，妈妈看见了，大声吼道：“快下来</a:t>
            </a:r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!”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只见妈妈竖起鬓毛，瞪大眼睛，吓得我连滚带爬下了床。我的妈妈真是一只凶猛的母老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虎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100" b="1" noProof="1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100" b="1" noProof="1" smtClean="0">
                <a:solidFill>
                  <a:schemeClr val="bg1">
                    <a:lumMod val="1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我家这个“动物园”怎么样？有趣吧！</a:t>
            </a:r>
            <a:endParaRPr lang="zh-CN" altLang="en-US" sz="2100" b="1" noProof="1" smtClean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100" noProof="1" smtClean="0">
                <a:latin typeface="楷体_GB2312" charset="-122"/>
                <a:ea typeface="楷体_GB2312" charset="-122"/>
              </a:rPr>
              <a:t>　　</a:t>
            </a:r>
            <a:endParaRPr lang="zh-CN" altLang="en-US" sz="2100" noProof="1" smtClean="0">
              <a:latin typeface="楷体_GB2312" charset="-122"/>
              <a:ea typeface="楷体_GB2312" charset="-122"/>
            </a:endParaRPr>
          </a:p>
          <a:p>
            <a:pPr indent="720090" fontAlgn="auto"/>
            <a:r>
              <a:rPr lang="zh-CN" altLang="en-US" sz="2100" noProof="1" smtClean="0">
                <a:latin typeface="楷体_GB2312" charset="-122"/>
                <a:ea typeface="楷体_GB2312" charset="-122"/>
                <a:cs typeface="楷体_GB2312" charset="-122"/>
              </a:rPr>
              <a:t> </a:t>
            </a:r>
            <a:endParaRPr lang="zh-CN" altLang="en-US" sz="2100" b="1" dirty="0">
              <a:solidFill>
                <a:schemeClr val="bg1">
                  <a:lumMod val="1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876160" y="267590"/>
            <a:ext cx="1945952" cy="1149251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9B50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用具体事例表明我像小百灵一样爱唱。</a:t>
            </a:r>
            <a:endParaRPr lang="zh-CN" altLang="en-US" sz="21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987890" y="339595"/>
            <a:ext cx="15732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67840" y="2931775"/>
            <a:ext cx="15732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6"/>
          <p:cNvSpPr/>
          <p:nvPr/>
        </p:nvSpPr>
        <p:spPr>
          <a:xfrm>
            <a:off x="7092175" y="2139720"/>
            <a:ext cx="1728120" cy="184804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9B50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21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用具体事例表明妈妈像老虎一样对我们要求严厉。</a:t>
            </a:r>
            <a:endParaRPr lang="zh-CN" altLang="en-US" sz="21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2"/>
          <p:cNvSpPr/>
          <p:nvPr/>
        </p:nvSpPr>
        <p:spPr>
          <a:xfrm>
            <a:off x="1187765" y="4709874"/>
            <a:ext cx="5400375" cy="434161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49B50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2100" dirty="0" smtClean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首尾呼应，总</a:t>
            </a:r>
            <a:r>
              <a:rPr lang="zh-CN" altLang="en-US" sz="2100" dirty="0">
                <a:solidFill>
                  <a:srgbClr val="F4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结恰到好处，有画龙点睛之妙。</a:t>
            </a:r>
            <a:endParaRPr lang="zh-CN" altLang="en-US" sz="2100" dirty="0">
              <a:solidFill>
                <a:srgbClr val="F4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矩形 12"/>
          <p:cNvSpPr/>
          <p:nvPr/>
        </p:nvSpPr>
        <p:spPr>
          <a:xfrm>
            <a:off x="611188" y="688975"/>
            <a:ext cx="7848600" cy="742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读一读，改一改。</a:t>
            </a:r>
            <a:endParaRPr lang="zh-CN" altLang="en-US" sz="32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676400" y="2355850"/>
            <a:ext cx="2103438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标注 16"/>
          <p:cNvSpPr/>
          <p:nvPr/>
        </p:nvSpPr>
        <p:spPr>
          <a:xfrm>
            <a:off x="3995738" y="1576388"/>
            <a:ext cx="3857625" cy="1687513"/>
          </a:xfrm>
          <a:prstGeom prst="wedgeRoundRectCallout">
            <a:avLst>
              <a:gd name="adj1" fmla="val -62081"/>
              <a:gd name="adj2" fmla="val 3392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400" b="1" strike="noStrike" noProof="1">
                <a:solidFill>
                  <a:schemeClr val="tx1"/>
                </a:solidFill>
              </a:rPr>
              <a:t>文章是改出来的。写好以后，把自己的习作放声读给同桌听，看看有没有不通顺的句子，注意修改。</a:t>
            </a:r>
            <a:endParaRPr lang="zh-CN" altLang="en-US" sz="2400" b="1" strike="noStrike" noProof="1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/>
          <p:nvPr/>
        </p:nvSpPr>
        <p:spPr>
          <a:xfrm>
            <a:off x="714375" y="3398838"/>
            <a:ext cx="7786688" cy="14049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36575"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同学们都对动物的特点有一定的了解。如果你把自己的家想象成一个“动物园”，是不是很有趣。今天，我们的习作就是围绕“动物园”来写的。现在就让我们写一写我们的家人吧。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0" y="-276225"/>
            <a:ext cx="3060700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1" descr="C:\Users\Administrator\AppData\Roaming\Tencent\Users\541737432\QQ\WinTemp\RichOle\]B{K1}2DA4011K6QWM~%Z@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700088"/>
            <a:ext cx="4011613" cy="26622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572000" y="1033463"/>
            <a:ext cx="2003425" cy="125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025632" y="2728540"/>
            <a:ext cx="583264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noProof="1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小小“动物园”</a:t>
            </a:r>
            <a:endParaRPr lang="zh-CN" altLang="en-US" sz="54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/>
          <p:nvPr/>
        </p:nvSpPr>
        <p:spPr>
          <a:xfrm>
            <a:off x="508000" y="1192213"/>
            <a:ext cx="8213725" cy="35401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lstStyle/>
          <a:p>
            <a:pPr indent="457200">
              <a:lnSpc>
                <a:spcPct val="14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“小小‘动物园’”要求我们把自己的家想象成“动物园”，把家庭成员想象成某种动物，先看家人像哪种动物，哪儿像，再用一段话写一写每个家庭成员，并写出自己的感受。写好了读给同桌听，看有没有不通顺的句子。回家读给家人听，请他们评评写得像不像。要想让家人评得像不像，我们就要抓住每个家庭成员在外貌、爱好或性格等方面与哪个动物”非常像，比喻一定要恰当，注意用词要生动形象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>
              <a:lnSpc>
                <a:spcPct val="14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本次习作的重点是找相似，抓住人物与动物的外貌、性格和爱好等主要特点来写作。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041650" y="0"/>
            <a:ext cx="3060700" cy="74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1"/>
          <p:cNvSpPr/>
          <p:nvPr/>
        </p:nvSpPr>
        <p:spPr>
          <a:xfrm>
            <a:off x="395288" y="684213"/>
            <a:ext cx="7534275" cy="58102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说说本次习作对我们提出了哪些要求？ </a:t>
            </a:r>
            <a:endParaRPr lang="zh-CN" altLang="zh-CN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2"/>
          <p:cNvSpPr/>
          <p:nvPr/>
        </p:nvSpPr>
        <p:spPr>
          <a:xfrm>
            <a:off x="500063" y="642938"/>
            <a:ext cx="7786687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抓特点，找相似。</a:t>
            </a:r>
            <a:endParaRPr lang="zh-CN" altLang="en-US" sz="28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041650" y="80963"/>
            <a:ext cx="3060700" cy="62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71488" y="2886075"/>
            <a:ext cx="1579562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450" y="1509713"/>
            <a:ext cx="10287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 15"/>
          <p:cNvSpPr/>
          <p:nvPr/>
        </p:nvSpPr>
        <p:spPr>
          <a:xfrm>
            <a:off x="2124075" y="2392363"/>
            <a:ext cx="6192838" cy="102711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200" b="1" strike="noStrike" noProof="1">
                <a:solidFill>
                  <a:schemeClr val="tx1"/>
                </a:solidFill>
              </a:rPr>
              <a:t>把家人想象成一种动物，不仅要观察</a:t>
            </a:r>
            <a:r>
              <a:rPr lang="zh-CN" altLang="en-US" sz="2200" b="1" strike="noStrike" noProof="1">
                <a:solidFill>
                  <a:srgbClr val="FF0000"/>
                </a:solidFill>
              </a:rPr>
              <a:t>人物外貌与动物外表之</a:t>
            </a:r>
            <a:r>
              <a:rPr lang="zh-CN" altLang="en-US" sz="2200" b="1" strike="noStrike" noProof="1">
                <a:solidFill>
                  <a:srgbClr val="FF0000"/>
                </a:solidFill>
              </a:rPr>
              <a:t>间</a:t>
            </a:r>
            <a:r>
              <a:rPr lang="zh-CN" altLang="en-US" sz="2200" b="1" strike="noStrike" noProof="1" smtClean="0">
                <a:solidFill>
                  <a:srgbClr val="FF0000"/>
                </a:solidFill>
              </a:rPr>
              <a:t>的</a:t>
            </a:r>
            <a:r>
              <a:rPr lang="zh-CN" altLang="en-US" sz="2200" b="1" noProof="1" smtClean="0">
                <a:solidFill>
                  <a:srgbClr val="FF0000"/>
                </a:solidFill>
              </a:rPr>
              <a:t>相似</a:t>
            </a:r>
            <a:r>
              <a:rPr lang="zh-CN" altLang="en-US" sz="2200" b="1" strike="noStrike" noProof="1" smtClean="0">
                <a:solidFill>
                  <a:srgbClr val="FF0000"/>
                </a:solidFill>
              </a:rPr>
              <a:t>之</a:t>
            </a:r>
            <a:r>
              <a:rPr lang="zh-CN" altLang="en-US" sz="2200" b="1" strike="noStrike" noProof="1">
                <a:solidFill>
                  <a:srgbClr val="FF0000"/>
                </a:solidFill>
              </a:rPr>
              <a:t>处</a:t>
            </a:r>
            <a:r>
              <a:rPr lang="zh-CN" altLang="en-US" sz="2200" b="1" strike="noStrike" noProof="1">
                <a:solidFill>
                  <a:schemeClr val="tx1"/>
                </a:solidFill>
              </a:rPr>
              <a:t>，</a:t>
            </a:r>
            <a:r>
              <a:rPr lang="zh-CN" altLang="en-US" sz="2200" b="1" strike="noStrike" noProof="1" smtClean="0">
                <a:solidFill>
                  <a:schemeClr val="tx1"/>
                </a:solidFill>
              </a:rPr>
              <a:t>还可以</a:t>
            </a:r>
            <a:r>
              <a:rPr lang="zh-CN" altLang="en-US" sz="2200" b="1" strike="noStrike" noProof="1" smtClean="0">
                <a:solidFill>
                  <a:srgbClr val="FFFF00"/>
                </a:solidFill>
              </a:rPr>
              <a:t>性</a:t>
            </a:r>
            <a:r>
              <a:rPr lang="zh-CN" altLang="en-US" sz="2200" b="1" strike="noStrike" noProof="1">
                <a:solidFill>
                  <a:srgbClr val="FFFF00"/>
                </a:solidFill>
              </a:rPr>
              <a:t>格特点</a:t>
            </a:r>
            <a:r>
              <a:rPr lang="zh-CN" altLang="en-US" sz="2200" b="1" strike="noStrike" noProof="1">
                <a:solidFill>
                  <a:schemeClr val="tx1"/>
                </a:solidFill>
              </a:rPr>
              <a:t>、</a:t>
            </a:r>
            <a:r>
              <a:rPr lang="zh-CN" altLang="en-US" sz="2200" b="1" strike="noStrike" noProof="1">
                <a:solidFill>
                  <a:srgbClr val="FFFF00"/>
                </a:solidFill>
              </a:rPr>
              <a:t>生活习性</a:t>
            </a:r>
            <a:r>
              <a:rPr lang="zh-CN" altLang="en-US" sz="2200" b="1" strike="noStrike" noProof="1">
                <a:solidFill>
                  <a:schemeClr val="tx1"/>
                </a:solidFill>
              </a:rPr>
              <a:t>之间的相似之处。</a:t>
            </a:r>
            <a:endParaRPr lang="zh-CN" altLang="en-US" sz="2200" b="1" strike="noStrike" noProof="1">
              <a:solidFill>
                <a:schemeClr val="tx1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339975" y="1357313"/>
            <a:ext cx="5111750" cy="566738"/>
          </a:xfrm>
          <a:prstGeom prst="wedgeRoundRectCallout">
            <a:avLst>
              <a:gd name="adj1" fmla="val -55751"/>
              <a:gd name="adj2" fmla="val 5467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endParaRPr lang="zh-CN" altLang="en-US" sz="2400" b="1" strike="noStrike" noProof="1">
              <a:solidFill>
                <a:schemeClr val="tx1"/>
              </a:solidFill>
            </a:endParaRPr>
          </a:p>
          <a:p>
            <a:pPr defTabSz="457200" rtl="0" fontAlgn="base"/>
            <a:r>
              <a:rPr lang="zh-CN" altLang="en-US" sz="2400" b="1" strike="noStrike" noProof="1">
                <a:solidFill>
                  <a:schemeClr val="tx1"/>
                </a:solidFill>
              </a:rPr>
              <a:t>这次习作要如何抓特点，找相似呢？</a:t>
            </a:r>
            <a:endParaRPr lang="zh-CN" altLang="en-US" sz="2400" b="1" strike="noStrike" noProof="1">
              <a:solidFill>
                <a:schemeClr val="tx1"/>
              </a:solidFill>
            </a:endParaRPr>
          </a:p>
          <a:p>
            <a:pPr defTabSz="457200" rtl="0" fontAlgn="base"/>
            <a:endParaRPr lang="zh-CN" altLang="en-US" sz="2400" b="1" strike="noStrike" noProof="1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24075" y="3579813"/>
            <a:ext cx="6192838" cy="3968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 rtl="0" fontAlgn="base"/>
            <a:r>
              <a:rPr lang="zh-CN" altLang="en-US" sz="2200" b="1" strike="noStrike" noProof="1" smtClean="0">
                <a:solidFill>
                  <a:schemeClr val="tx1"/>
                </a:solidFill>
              </a:rPr>
              <a:t>一</a:t>
            </a:r>
            <a:r>
              <a:rPr lang="zh-CN" altLang="en-US" sz="2200" b="1" strike="noStrike" noProof="1">
                <a:solidFill>
                  <a:schemeClr val="tx1"/>
                </a:solidFill>
              </a:rPr>
              <a:t>定要抓住最突出的特点，细致观察。</a:t>
            </a:r>
            <a:endParaRPr lang="zh-CN" altLang="en-US" sz="2200" b="1" strike="noStrike" noProof="1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71550" y="1347788"/>
            <a:ext cx="7143750" cy="2879725"/>
            <a:chOff x="1357290" y="1414518"/>
            <a:chExt cx="7143800" cy="3086058"/>
          </a:xfrm>
        </p:grpSpPr>
        <p:sp>
          <p:nvSpPr>
            <p:cNvPr id="3" name="圆角矩形 2"/>
            <p:cNvSpPr/>
            <p:nvPr/>
          </p:nvSpPr>
          <p:spPr>
            <a:xfrm>
              <a:off x="1357290" y="1414518"/>
              <a:ext cx="7143800" cy="3086058"/>
            </a:xfrm>
            <a:prstGeom prst="roundRect">
              <a:avLst>
                <a:gd name="adj" fmla="val 5539"/>
              </a:avLst>
            </a:prstGeom>
            <a:gradFill>
              <a:gsLst>
                <a:gs pos="0">
                  <a:srgbClr val="FFD1A3"/>
                </a:gs>
                <a:gs pos="100000">
                  <a:schemeClr val="accent6">
                    <a:tint val="50000"/>
                    <a:shade val="100000"/>
                    <a:satMod val="350000"/>
                  </a:schemeClr>
                </a:gs>
              </a:gsLst>
            </a:gradFill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5363" name="Rectangle 1"/>
            <p:cNvSpPr/>
            <p:nvPr/>
          </p:nvSpPr>
          <p:spPr>
            <a:xfrm>
              <a:off x="1428728" y="1491670"/>
              <a:ext cx="6858048" cy="2862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lstStyle/>
            <a:p>
              <a:pPr indent="266700">
                <a:lnSpc>
                  <a:spcPct val="150000"/>
                </a:lnSpc>
                <a:buSzTx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妈妈一天最大的享受就是干家务活，她还常常说：“做人哪，一定要勤快些才好。”如果你到我家来一定会看到我妈妈忙碌的身影。我时常劝她不要太辛苦，免得累坏了身子。可她总说：“没事，多活动活动对身体有好处嘛。”我的妈妈一到周末，便早早起床，干家务活。洗衣服、扫地、抹桌子……样样不落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786438" y="4300538"/>
            <a:ext cx="233838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答案：老黄牛</a:t>
            </a:r>
            <a:endParaRPr lang="zh-CN" altLang="en-US" sz="280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5" name="组合 5"/>
          <p:cNvGrpSpPr/>
          <p:nvPr/>
        </p:nvGrpSpPr>
        <p:grpSpPr>
          <a:xfrm>
            <a:off x="373063" y="700088"/>
            <a:ext cx="1606550" cy="522287"/>
            <a:chOff x="428920" y="979596"/>
            <a:chExt cx="1605909" cy="522552"/>
          </a:xfrm>
        </p:grpSpPr>
        <p:sp>
          <p:nvSpPr>
            <p:cNvPr id="15366" name="矩形 2"/>
            <p:cNvSpPr/>
            <p:nvPr/>
          </p:nvSpPr>
          <p:spPr>
            <a:xfrm>
              <a:off x="773525" y="979596"/>
              <a:ext cx="1261304" cy="5225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6A4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猜一猜</a:t>
              </a:r>
              <a:endParaRPr lang="zh-CN" altLang="en-US" sz="2800" b="1" dirty="0">
                <a:solidFill>
                  <a:srgbClr val="36A43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367" name="图片 24" descr="花盆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8920" y="1026145"/>
              <a:ext cx="389937" cy="44564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>
          <a:xfrm>
            <a:off x="971550" y="1203325"/>
            <a:ext cx="7143750" cy="2786063"/>
            <a:chOff x="1357290" y="1442681"/>
            <a:chExt cx="7143800" cy="3057895"/>
          </a:xfrm>
        </p:grpSpPr>
        <p:sp>
          <p:nvSpPr>
            <p:cNvPr id="3" name="圆角矩形 2"/>
            <p:cNvSpPr/>
            <p:nvPr/>
          </p:nvSpPr>
          <p:spPr>
            <a:xfrm>
              <a:off x="1357290" y="1442681"/>
              <a:ext cx="7143800" cy="3057895"/>
            </a:xfrm>
            <a:prstGeom prst="roundRect">
              <a:avLst>
                <a:gd name="adj" fmla="val 7550"/>
              </a:avLst>
            </a:prstGeom>
            <a:gradFill>
              <a:gsLst>
                <a:gs pos="0">
                  <a:srgbClr val="E0EEC4"/>
                </a:gs>
                <a:gs pos="100000">
                  <a:schemeClr val="accent3">
                    <a:tint val="50000"/>
                    <a:shade val="100000"/>
                    <a:satMod val="350000"/>
                  </a:schemeClr>
                </a:gs>
              </a:gsLst>
            </a:gra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387" name="Rectangle 1"/>
            <p:cNvSpPr/>
            <p:nvPr/>
          </p:nvSpPr>
          <p:spPr>
            <a:xfrm>
              <a:off x="1385790" y="1493836"/>
              <a:ext cx="7072362" cy="2888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爸爸每天一下班，就躺在沙发上，边看电视边哼小曲。那逍遥自在的样子，别提有多舒服了。妈妈看见了总是对爸爸说：“你呀，动一动行吗？瞧你一身肥肉，就是不爱活动造成的。”爸爸听了，一边摸摸自己的啤酒肚，一边乐呵呵地笑个不停。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867400" y="4156075"/>
            <a:ext cx="23399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答案：大懒猫</a:t>
            </a:r>
            <a:endParaRPr lang="zh-CN" altLang="en-US" sz="280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/>
          <p:nvPr/>
        </p:nvGrpSpPr>
        <p:grpSpPr>
          <a:xfrm>
            <a:off x="1017588" y="1160463"/>
            <a:ext cx="7143750" cy="2716212"/>
            <a:chOff x="1357290" y="1581676"/>
            <a:chExt cx="7143800" cy="2779905"/>
          </a:xfrm>
        </p:grpSpPr>
        <p:sp>
          <p:nvSpPr>
            <p:cNvPr id="3" name="圆角矩形 2"/>
            <p:cNvSpPr/>
            <p:nvPr/>
          </p:nvSpPr>
          <p:spPr>
            <a:xfrm>
              <a:off x="1357290" y="1581676"/>
              <a:ext cx="7143800" cy="2779905"/>
            </a:xfrm>
            <a:prstGeom prst="roundRect">
              <a:avLst>
                <a:gd name="adj" fmla="val 6039"/>
              </a:avLst>
            </a:prstGeom>
            <a:gradFill>
              <a:gsLst>
                <a:gs pos="0">
                  <a:srgbClr val="F0BFBE"/>
                </a:gs>
                <a:gs pos="100000">
                  <a:srgbClr val="FFABAB"/>
                </a:gs>
              </a:gsLst>
            </a:gradFill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411" name="Rectangle 1"/>
            <p:cNvSpPr/>
            <p:nvPr/>
          </p:nvSpPr>
          <p:spPr>
            <a:xfrm>
              <a:off x="1357290" y="1693203"/>
              <a:ext cx="7072362" cy="2612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lstStyle/>
            <a:p>
              <a:pPr indent="266700">
                <a:lnSpc>
                  <a:spcPct val="150000"/>
                </a:lnSpc>
              </a:pP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虽然我喜欢睡觉，但还没到贪睡的程度。其实我还是很听爸爸妈妈话的。我最喜欢看书，四大名著、</a:t>
              </a: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中华上下五千年</a:t>
              </a: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》……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我都看过。每次看书我都会忘了时间，一看就要看很长时间才觉得舒服。要是谁不让我看书，我就跟谁急。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427538" y="4084638"/>
            <a:ext cx="40338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答案：爱学习的“小猪” </a:t>
            </a:r>
            <a:endParaRPr lang="zh-CN" altLang="en-US" sz="280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0674" y="639763"/>
            <a:ext cx="882332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04800" algn="just"/>
            <a:b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>
              <a:buAutoNum type="arabicPeriod"/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的姐姐游泳特别好，在水里像一条自由自在的鱼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zh-CN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</a:t>
            </a:r>
            <a:r>
              <a:rPr lang="zh-CN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 我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的爷爷很威严，就像一只大老虎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（性格</a:t>
            </a:r>
            <a:r>
              <a:rPr lang="zh-CN" altLang="zh-CN" sz="2400" dirty="0" smtClean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715" y="2571750"/>
            <a:ext cx="8337550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304800"/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过每个人不同方面的特点，来描写人物。这在我们作文中也是常见的，这叫做</a:t>
            </a:r>
            <a:r>
              <a:rPr lang="zh-CN" altLang="zh-CN" sz="2400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“抓住特点”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这把金钥匙，你掌握了吗？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700"/>
</p:tagLst>
</file>

<file path=ppt/tags/tag10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1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2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3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4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5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6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7.xml><?xml version="1.0" encoding="utf-8"?>
<p:tagLst xmlns:p="http://schemas.openxmlformats.org/presentationml/2006/main">
  <p:tag name="KSO_WM_TEMPLATE_CATEGORY" val="custom"/>
  <p:tag name="KSO_WM_TEMPLATE_INDEX" val="20181700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1700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170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700"/>
</p:tagLst>
</file>

<file path=ppt/tags/tag20.xml><?xml version="1.0" encoding="utf-8"?>
<p:tagLst xmlns:p="http://schemas.openxmlformats.org/presentationml/2006/main">
  <p:tag name="KSO_WM_TEMPLATE_CATEGORY" val="custom"/>
  <p:tag name="KSO_WM_TEMPLATE_INDEX" val="2018170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99_1"/>
  <p:tag name="KSO_WM_TEMPLATE_CATEGORY" val="custom"/>
  <p:tag name="KSO_WM_TEMPLATE_INDEX" val="20181700"/>
  <p:tag name="KSO_WM_TEMPLATE_SUBCATEGORY" val="combine"/>
  <p:tag name="KSO_WM_TEMPLATE_THUMBS_INDEX" val="1、4、5、6、11、12、18、22、28、32"/>
</p:tagLst>
</file>

<file path=ppt/tags/tag4.xml><?xml version="1.0" encoding="utf-8"?>
<p:tagLst xmlns:p="http://schemas.openxmlformats.org/presentationml/2006/main">
  <p:tag name="KSO_WM_TEMPLATE_CATEGORY" val="custom"/>
  <p:tag name="KSO_WM_TEMPLATE_INDEX" val="20181700"/>
</p:tagLst>
</file>

<file path=ppt/tags/tag5.xml><?xml version="1.0" encoding="utf-8"?>
<p:tagLst xmlns:p="http://schemas.openxmlformats.org/presentationml/2006/main">
  <p:tag name="KSO_WM_TEMPLATE_CATEGORY" val="custom"/>
  <p:tag name="KSO_WM_TEMPLATE_INDEX" val="20181700"/>
</p:tagLst>
</file>

<file path=ppt/tags/tag6.xml><?xml version="1.0" encoding="utf-8"?>
<p:tagLst xmlns:p="http://schemas.openxmlformats.org/presentationml/2006/main">
  <p:tag name="KSO_WM_TEMPLATE_CATEGORY" val="custom"/>
  <p:tag name="KSO_WM_TEMPLATE_INDEX" val="20181700"/>
</p:tagLst>
</file>

<file path=ppt/tags/tag7.xml><?xml version="1.0" encoding="utf-8"?>
<p:tagLst xmlns:p="http://schemas.openxmlformats.org/presentationml/2006/main">
  <p:tag name="KSO_WM_TEMPLATE_CATEGORY" val="custom"/>
  <p:tag name="KSO_WM_TEMPLATE_INDEX" val="20181700"/>
</p:tagLst>
</file>

<file path=ppt/tags/tag8.xml><?xml version="1.0" encoding="utf-8"?>
<p:tagLst xmlns:p="http://schemas.openxmlformats.org/presentationml/2006/main">
  <p:tag name="KSO_WM_TEMPLATE_CATEGORY" val="custom"/>
  <p:tag name="KSO_WM_TEMPLATE_INDEX" val="20181700"/>
</p:tagLst>
</file>

<file path=ppt/tags/tag9.xml><?xml version="1.0" encoding="utf-8"?>
<p:tagLst xmlns:p="http://schemas.openxmlformats.org/presentationml/2006/main">
  <p:tag name="KSO_WM_TEMPLATE_CATEGORY" val="custom"/>
  <p:tag name="KSO_WM_TEMPLATE_INDEX" val="2018170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rgbClr val="587087"/>
      </a:dk1>
      <a:lt1>
        <a:srgbClr val="F0EAD8"/>
      </a:lt1>
      <a:dk2>
        <a:srgbClr val="44546A"/>
      </a:dk2>
      <a:lt2>
        <a:srgbClr val="FFFFFF"/>
      </a:lt2>
      <a:accent1>
        <a:srgbClr val="587087"/>
      </a:accent1>
      <a:accent2>
        <a:srgbClr val="FFFFFF"/>
      </a:accent2>
      <a:accent3>
        <a:srgbClr val="99A8B6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2505</Words>
  <Application>WPS 演示</Application>
  <PresentationFormat>全屏显示(16:9)</PresentationFormat>
  <Paragraphs>99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Arial</vt:lpstr>
      <vt:lpstr>Malgun Gothic</vt:lpstr>
      <vt:lpstr>微软雅黑</vt:lpstr>
      <vt:lpstr>黑体</vt:lpstr>
      <vt:lpstr>楷体</vt:lpstr>
      <vt:lpstr>Times New Roman</vt:lpstr>
      <vt:lpstr>仿宋</vt:lpstr>
      <vt:lpstr>楷体_GB2312</vt:lpstr>
      <vt:lpstr>新宋体</vt:lpstr>
      <vt:lpstr>Arial Unicode MS</vt:lpstr>
      <vt:lpstr>1_Office 主题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186</cp:revision>
  <dcterms:created xsi:type="dcterms:W3CDTF">2016-06-30T08:45:00Z</dcterms:created>
  <dcterms:modified xsi:type="dcterms:W3CDTF">2020-09-29T04:27:43Z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