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73" r:id="rId2"/>
    <p:sldId id="264" r:id="rId3"/>
    <p:sldId id="361" r:id="rId4"/>
    <p:sldId id="362" r:id="rId5"/>
    <p:sldId id="358" r:id="rId6"/>
    <p:sldId id="359" r:id="rId7"/>
    <p:sldId id="265" r:id="rId8"/>
    <p:sldId id="363" r:id="rId9"/>
    <p:sldId id="278" r:id="rId10"/>
    <p:sldId id="344" r:id="rId11"/>
    <p:sldId id="364" r:id="rId12"/>
    <p:sldId id="365" r:id="rId13"/>
    <p:sldId id="366" r:id="rId14"/>
    <p:sldId id="369" r:id="rId15"/>
    <p:sldId id="367" r:id="rId16"/>
    <p:sldId id="368" r:id="rId17"/>
    <p:sldId id="370" r:id="rId18"/>
    <p:sldId id="371" r:id="rId19"/>
    <p:sldId id="372" r:id="rId20"/>
    <p:sldId id="275" r:id="rId21"/>
    <p:sldId id="373" r:id="rId22"/>
    <p:sldId id="374" r:id="rId23"/>
    <p:sldId id="375" r:id="rId24"/>
    <p:sldId id="376" r:id="rId25"/>
    <p:sldId id="377" r:id="rId26"/>
    <p:sldId id="285" r:id="rId27"/>
    <p:sldId id="378" r:id="rId28"/>
    <p:sldId id="286" r:id="rId29"/>
    <p:sldId id="360" r:id="rId30"/>
    <p:sldId id="379" r:id="rId31"/>
    <p:sldId id="380" r:id="rId32"/>
    <p:sldId id="381" r:id="rId33"/>
    <p:sldId id="382" r:id="rId34"/>
    <p:sldId id="383" r:id="rId35"/>
    <p:sldId id="384" r:id="rId36"/>
    <p:sldId id="385" r:id="rId37"/>
    <p:sldId id="388" r:id="rId38"/>
    <p:sldId id="389" r:id="rId39"/>
    <p:sldId id="390" r:id="rId40"/>
    <p:sldId id="270" r:id="rId41"/>
    <p:sldId id="386" r:id="rId42"/>
    <p:sldId id="387" r:id="rId43"/>
    <p:sldId id="391" r:id="rId44"/>
    <p:sldId id="277" r:id="rId45"/>
    <p:sldId id="392" r:id="rId4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5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732" y="90"/>
      </p:cViewPr>
      <p:guideLst>
        <p:guide orient="horz" pos="84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2015-11-05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0.xml"/><Relationship Id="rId7" Type="http://schemas.openxmlformats.org/officeDocument/2006/relationships/image" Target="../media/image6.png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image" Target="../media/image5.png"/><Relationship Id="rId4" Type="http://schemas.openxmlformats.org/officeDocument/2006/relationships/slide" Target="../slides/slide2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7" Type="http://schemas.openxmlformats.org/officeDocument/2006/relationships/slide" Target="../slides/slide6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20.xml"/><Relationship Id="rId4" Type="http://schemas.openxmlformats.org/officeDocument/2006/relationships/slide" Target="../slides/slide40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0.xml"/><Relationship Id="rId7" Type="http://schemas.openxmlformats.org/officeDocument/2006/relationships/slide" Target="../slides/slide6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20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6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20.xml"/><Relationship Id="rId4" Type="http://schemas.openxmlformats.org/officeDocument/2006/relationships/slide" Target="../slides/slide40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0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image" Target="../media/image7.png"/><Relationship Id="rId4" Type="http://schemas.openxmlformats.org/officeDocument/2006/relationships/slide" Target="../slides/slide2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6838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87624" cy="584775"/>
            <a:chOff x="29482" y="2927145"/>
            <a:chExt cx="1463620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42870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334020" cy="584775"/>
            <a:chOff x="29482" y="2927145"/>
            <a:chExt cx="1644038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64403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HONGNANTANJIU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26838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87624" cy="584775"/>
            <a:chOff x="29482" y="2927145"/>
            <a:chExt cx="146362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42870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334020" cy="584775"/>
            <a:chOff x="29482" y="2927145"/>
            <a:chExt cx="1644038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64403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HONGNANTANJIU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26838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kern="1200" dirty="0" smtClean="0">
                  <a:solidFill>
                    <a:srgbClr val="333333"/>
                  </a:solidFill>
                  <a:latin typeface="+mn-lt"/>
                  <a:ea typeface="+mn-ea"/>
                  <a:cs typeface="+mn-cs"/>
                </a:rPr>
                <a:t>INZHIDAOXUE</a:t>
              </a:r>
              <a:endParaRPr lang="zh-CN" altLang="en-US" sz="1000" kern="1200" dirty="0">
                <a:solidFill>
                  <a:srgbClr val="333333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42870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334020" cy="584775"/>
              <a:chOff x="29482" y="2927145"/>
              <a:chExt cx="1644038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64403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HONGNANTANJIU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重难探究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26838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kern="1200" dirty="0" smtClean="0">
                  <a:solidFill>
                    <a:srgbClr val="333333"/>
                  </a:solidFill>
                  <a:latin typeface="+mn-lt"/>
                  <a:ea typeface="+mn-ea"/>
                  <a:cs typeface="+mn-cs"/>
                </a:rPr>
                <a:t>INZHIDAOXUE</a:t>
              </a:r>
              <a:endParaRPr lang="zh-CN" altLang="en-US" sz="1000" kern="1200" dirty="0">
                <a:solidFill>
                  <a:srgbClr val="333333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87624" cy="584775"/>
              <a:chOff x="29482" y="2927145"/>
              <a:chExt cx="1463620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42870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UXIETUOZHAN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读写拓展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334020" cy="584775"/>
            <a:chOff x="29482" y="2927145"/>
            <a:chExt cx="164403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403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HONGNANTANJIU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26838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kern="1200" dirty="0" smtClean="0">
                  <a:solidFill>
                    <a:srgbClr val="333333"/>
                  </a:solidFill>
                  <a:latin typeface="+mn-lt"/>
                  <a:ea typeface="+mn-ea"/>
                  <a:cs typeface="+mn-cs"/>
                </a:rPr>
                <a:t>INZHIDAOXUE</a:t>
              </a:r>
              <a:endParaRPr lang="zh-CN" altLang="en-US" sz="1000" kern="1200" dirty="0">
                <a:solidFill>
                  <a:srgbClr val="333333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2"/>
            <a:ext cx="1187624" cy="584775"/>
            <a:chOff x="29482" y="2927144"/>
            <a:chExt cx="1463620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4"/>
              <a:ext cx="142870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kern="1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  <a:cs typeface="+mn-cs"/>
                </a:rPr>
                <a:t>D</a:t>
              </a:r>
              <a:r>
                <a:rPr lang="en-US" altLang="zh-CN" sz="1000" kern="1200" dirty="0" smtClean="0">
                  <a:solidFill>
                    <a:srgbClr val="333333"/>
                  </a:solidFill>
                  <a:latin typeface="+mn-lt"/>
                  <a:ea typeface="+mn-ea"/>
                  <a:cs typeface="+mn-cs"/>
                </a:rPr>
                <a:t>UXIETUOZHAN</a:t>
              </a:r>
              <a:endParaRPr lang="zh-CN" altLang="en-US" sz="1000" kern="1200" dirty="0">
                <a:solidFill>
                  <a:srgbClr val="333333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  <a:cs typeface="+mn-cs"/>
                </a:rPr>
                <a:t>读写拓展</a:t>
              </a:r>
              <a:endParaRPr lang="zh-CN" altLang="en-US" sz="1400" kern="12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cs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334020" cy="584775"/>
            <a:chOff x="29482" y="2927145"/>
            <a:chExt cx="164403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403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HONGNANTANJIU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6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164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400" b="1" dirty="0" smtClean="0"/>
              <a:t>8</a:t>
            </a:r>
            <a:r>
              <a:rPr lang="zh-CN" altLang="zh-CN" sz="1400" dirty="0" smtClean="0"/>
              <a:t>　寡人之于国也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  <p:sldLayoutId id="214748367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Word___8.docx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9.docx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Word___10.docx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slide" Target="slide20.xml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6.xml"/><Relationship Id="rId9" Type="http://schemas.openxmlformats.org/officeDocument/2006/relationships/slide" Target="slide3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slide" Target="slide20.xml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6.xml"/><Relationship Id="rId9" Type="http://schemas.openxmlformats.org/officeDocument/2006/relationships/slide" Target="slide3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3" Type="http://schemas.openxmlformats.org/officeDocument/2006/relationships/slide" Target="slide20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6.xml"/><Relationship Id="rId9" Type="http://schemas.openxmlformats.org/officeDocument/2006/relationships/image" Target="../media/image20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4.docx"/><Relationship Id="rId3" Type="http://schemas.openxmlformats.org/officeDocument/2006/relationships/slide" Target="slide20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6.xml"/><Relationship Id="rId9" Type="http://schemas.openxmlformats.org/officeDocument/2006/relationships/image" Target="../media/image21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5.docx"/><Relationship Id="rId3" Type="http://schemas.openxmlformats.org/officeDocument/2006/relationships/slide" Target="slide20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6.xml"/><Relationship Id="rId9" Type="http://schemas.openxmlformats.org/officeDocument/2006/relationships/image" Target="../media/image22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6.docx"/><Relationship Id="rId3" Type="http://schemas.openxmlformats.org/officeDocument/2006/relationships/slide" Target="slide20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6.xml"/><Relationship Id="rId9" Type="http://schemas.openxmlformats.org/officeDocument/2006/relationships/image" Target="../media/image23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7.docx"/><Relationship Id="rId3" Type="http://schemas.openxmlformats.org/officeDocument/2006/relationships/slide" Target="slide20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6.xml"/><Relationship Id="rId9" Type="http://schemas.openxmlformats.org/officeDocument/2006/relationships/image" Target="../media/image24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8.docx"/><Relationship Id="rId3" Type="http://schemas.openxmlformats.org/officeDocument/2006/relationships/slide" Target="slide20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6.xml"/><Relationship Id="rId9" Type="http://schemas.openxmlformats.org/officeDocument/2006/relationships/image" Target="../media/image25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9.docx"/><Relationship Id="rId3" Type="http://schemas.openxmlformats.org/officeDocument/2006/relationships/slide" Target="slide20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6.xml"/><Relationship Id="rId9" Type="http://schemas.openxmlformats.org/officeDocument/2006/relationships/image" Target="../media/image26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0.docx"/><Relationship Id="rId3" Type="http://schemas.openxmlformats.org/officeDocument/2006/relationships/slide" Target="slide20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6.xml"/><Relationship Id="rId9" Type="http://schemas.openxmlformats.org/officeDocument/2006/relationships/image" Target="../media/image27.e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1.docx"/><Relationship Id="rId3" Type="http://schemas.openxmlformats.org/officeDocument/2006/relationships/slide" Target="slide20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6.xml"/><Relationship Id="rId9" Type="http://schemas.openxmlformats.org/officeDocument/2006/relationships/image" Target="../media/image28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29.emf"/><Relationship Id="rId5" Type="http://schemas.openxmlformats.org/officeDocument/2006/relationships/package" Target="../embeddings/Microsoft_Word___22.docx"/><Relationship Id="rId4" Type="http://schemas.openxmlformats.org/officeDocument/2006/relationships/slide" Target="slide4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第三单元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8128000" cy="2801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注字音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997810"/>
              </p:ext>
            </p:extLst>
          </p:nvPr>
        </p:nvGraphicFramePr>
        <p:xfrm>
          <a:off x="508000" y="1908403"/>
          <a:ext cx="8128000" cy="4811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文档" r:id="rId6" imgW="3894229" imgH="2305151" progId="Word.Document.12">
                  <p:embed/>
                </p:oleObj>
              </mc:Choice>
              <mc:Fallback>
                <p:oleObj name="文档" r:id="rId6" imgW="3894229" imgH="2305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08403"/>
                        <a:ext cx="8128000" cy="48111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091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51654"/>
            <a:ext cx="8128000" cy="25327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识通假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则无望民之多于邻国也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毋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无失其时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毋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颁白者不负戴于道路矣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斑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涂有饿莩而不知发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途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道路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解多义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479198"/>
              </p:ext>
            </p:extLst>
          </p:nvPr>
        </p:nvGraphicFramePr>
        <p:xfrm>
          <a:off x="508000" y="4005064"/>
          <a:ext cx="8128000" cy="21185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文档" r:id="rId6" imgW="3837004" imgH="999512" progId="Word.Document.12">
                  <p:embed/>
                </p:oleObj>
              </mc:Choice>
              <mc:Fallback>
                <p:oleObj name="文档" r:id="rId6" imgW="3837004" imgH="9995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4005064"/>
                        <a:ext cx="8128000" cy="21185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940518" y="1761930"/>
            <a:ext cx="1140721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62915" y="2276872"/>
            <a:ext cx="1140721" cy="260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31012" y="2632029"/>
            <a:ext cx="637800" cy="315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81990" y="3047531"/>
            <a:ext cx="1152858" cy="315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01754" y="4061334"/>
            <a:ext cx="1152858" cy="315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36647" y="4604308"/>
            <a:ext cx="1152858" cy="315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882828" y="5147282"/>
            <a:ext cx="1152858" cy="315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601470" y="5679014"/>
            <a:ext cx="1152858" cy="315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64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6467419"/>
              </p:ext>
            </p:extLst>
          </p:nvPr>
        </p:nvGraphicFramePr>
        <p:xfrm>
          <a:off x="508000" y="1495112"/>
          <a:ext cx="8128000" cy="4886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文档" r:id="rId6" imgW="3837004" imgH="2306593" progId="Word.Document.12">
                  <p:embed/>
                </p:oleObj>
              </mc:Choice>
              <mc:Fallback>
                <p:oleObj name="文档" r:id="rId6" imgW="3837004" imgH="23065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495112"/>
                        <a:ext cx="8128000" cy="48862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691593" y="1505998"/>
            <a:ext cx="1428218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42556" y="2098548"/>
            <a:ext cx="1456925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45551" y="2591024"/>
            <a:ext cx="1163649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61230" y="3136306"/>
            <a:ext cx="1175285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64653" y="3669160"/>
            <a:ext cx="1725442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89249" y="4212900"/>
            <a:ext cx="1708358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84630" y="4740659"/>
            <a:ext cx="1528759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79680" y="5287689"/>
            <a:ext cx="1175285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62585" y="5838483"/>
            <a:ext cx="1175285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65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286624"/>
              </p:ext>
            </p:extLst>
          </p:nvPr>
        </p:nvGraphicFramePr>
        <p:xfrm>
          <a:off x="508000" y="1604482"/>
          <a:ext cx="8128000" cy="43447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文档" r:id="rId6" imgW="3837004" imgH="2050946" progId="Word.Document.12">
                  <p:embed/>
                </p:oleObj>
              </mc:Choice>
              <mc:Fallback>
                <p:oleObj name="文档" r:id="rId6" imgW="3837004" imgH="20509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604482"/>
                        <a:ext cx="8128000" cy="43447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045606" y="1604482"/>
            <a:ext cx="1146568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71211" y="2155961"/>
            <a:ext cx="1158034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88496" y="2707440"/>
            <a:ext cx="1158034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88496" y="3247174"/>
            <a:ext cx="2275793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11360" y="3787767"/>
            <a:ext cx="1158034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76676" y="4327582"/>
            <a:ext cx="1158034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15171" y="4868175"/>
            <a:ext cx="1158034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14062" y="5397882"/>
            <a:ext cx="2230950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67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9775295"/>
              </p:ext>
            </p:extLst>
          </p:nvPr>
        </p:nvGraphicFramePr>
        <p:xfrm>
          <a:off x="508000" y="2469800"/>
          <a:ext cx="8128000" cy="21723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文档" r:id="rId6" imgW="3837004" imgH="1025473" progId="Word.Document.12">
                  <p:embed/>
                </p:oleObj>
              </mc:Choice>
              <mc:Fallback>
                <p:oleObj name="文档" r:id="rId6" imgW="3837004" imgH="10254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469800"/>
                        <a:ext cx="8128000" cy="21723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393906" y="2469800"/>
            <a:ext cx="1152128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26008" y="3058074"/>
            <a:ext cx="1364469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97000" y="3568255"/>
            <a:ext cx="1155134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06230" y="4088747"/>
            <a:ext cx="1448412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303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8631"/>
            <a:ext cx="8128000" cy="41947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辨活用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邻国之民不加少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形容词活用为动词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减少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寡人之民不加多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形容词活用为动词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增多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填然鼓之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名词活用为动词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击鼓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养生丧死无憾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形容词活用为名词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活人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死人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树之以桑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名词活用为动词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栽种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五十者可以衣帛矣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名词活用为动词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谨庠序之教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形容词活用为动词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认真地从事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然而不王者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名词活用为动词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为王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王无罪岁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名词活用为动词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归咎、归罪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18930" y="1854356"/>
            <a:ext cx="2302038" cy="377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18930" y="2328008"/>
            <a:ext cx="2302038" cy="315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37478" y="2739789"/>
            <a:ext cx="2073863" cy="315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96229" y="3151570"/>
            <a:ext cx="2823210" cy="315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7477" y="3566886"/>
            <a:ext cx="2073863" cy="315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55619" y="3966647"/>
            <a:ext cx="1836195" cy="321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363244" y="4366955"/>
            <a:ext cx="2996894" cy="331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52628" y="4798519"/>
            <a:ext cx="2094602" cy="315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134125" y="5192591"/>
            <a:ext cx="2783626" cy="331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51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44107"/>
            <a:ext cx="8128000" cy="2801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分古今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084041"/>
              </p:ext>
            </p:extLst>
          </p:nvPr>
        </p:nvGraphicFramePr>
        <p:xfrm>
          <a:off x="508000" y="2892179"/>
          <a:ext cx="8128000" cy="24090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文档" r:id="rId6" imgW="3910425" imgH="1158885" progId="Word.Document.12">
                  <p:embed/>
                </p:oleObj>
              </mc:Choice>
              <mc:Fallback>
                <p:oleObj name="文档" r:id="rId6" imgW="3910425" imgH="11588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892179"/>
                        <a:ext cx="8128000" cy="24090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19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52324"/>
            <a:ext cx="8128000" cy="544123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以五十步笑百步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则何如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凭自己只跑了五十步而耻笑别人跑了一百步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那怎么样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疑问句中宾语前置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直不百步耳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是亦走也。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只是没有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跑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百步罢了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这也是逃跑啊。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则无望民之多于临国也。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就不要期望自己的百姓比邻国多了。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养生丧死无憾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王道之始也。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百姓对生养死葬没有什么不满意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这就是王道的开端了。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0712" y="2212580"/>
            <a:ext cx="5542472" cy="321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62834" y="2615883"/>
            <a:ext cx="5542472" cy="331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01319" y="3444155"/>
            <a:ext cx="5542472" cy="331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45052" y="3865244"/>
            <a:ext cx="5542472" cy="321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90712" y="4680820"/>
            <a:ext cx="5542472" cy="321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35696" y="5096070"/>
            <a:ext cx="5542472" cy="321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01319" y="5907792"/>
            <a:ext cx="5542472" cy="331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845052" y="6328766"/>
            <a:ext cx="5542472" cy="321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225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8128000" cy="5025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五亩之宅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树之以桑。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五亩住宅的场地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种上桑树。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树之以桑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应为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以桑树之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申之以孝悌之义。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把孝敬父母、尊敬兄长的道理反复讲给百姓。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颁白者不负戴于道路矣。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头发花白的老人不会在路上背着或顶着东西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行走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了。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然而不王者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未之有也。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这样还不能统一天下而称王的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是不曾有过的事。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3648" y="1800695"/>
            <a:ext cx="3781522" cy="32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3564" y="2205305"/>
            <a:ext cx="4978262" cy="331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04385" y="3027548"/>
            <a:ext cx="4978262" cy="331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55938" y="3442075"/>
            <a:ext cx="4978262" cy="331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86940" y="4253667"/>
            <a:ext cx="5561324" cy="341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55938" y="4664788"/>
            <a:ext cx="4978262" cy="341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01280" y="5497310"/>
            <a:ext cx="4978262" cy="331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855938" y="5910987"/>
            <a:ext cx="4978262" cy="331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99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1654"/>
            <a:ext cx="8128000" cy="46102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非我也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岁也。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这不是我的过错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是因为年成不好。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是何异于刺人而杀之。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这种说法与拿刀把人杀死有什么区别。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五亩之宅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树之以桑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五十者可以衣帛矣。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谨庠序之教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申之以孝悌之义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颁白者不负戴于道路矣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,2010·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七十者衣帛食肉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黎民不饥不寒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然而不王者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未之有也。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天津高考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2422" y="1802304"/>
            <a:ext cx="3755641" cy="321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9447" y="2217848"/>
            <a:ext cx="3755641" cy="321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93221" y="3037675"/>
            <a:ext cx="3755641" cy="321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55938" y="3451376"/>
            <a:ext cx="3755641" cy="321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10638" y="4260802"/>
            <a:ext cx="890279" cy="334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70763" y="4684904"/>
            <a:ext cx="1552961" cy="32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00985" y="4684904"/>
            <a:ext cx="2266588" cy="32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05128" y="5496495"/>
            <a:ext cx="1329962" cy="331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30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39693" y="1120969"/>
            <a:ext cx="186461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古代议论性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散文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sz="9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8109526"/>
              </p:ext>
            </p:extLst>
          </p:nvPr>
        </p:nvGraphicFramePr>
        <p:xfrm>
          <a:off x="508000" y="1835843"/>
          <a:ext cx="8128000" cy="37533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3" imgW="3946416" imgH="1822702" progId="Word.Document.12">
                  <p:embed/>
                </p:oleObj>
              </mc:Choice>
              <mc:Fallback>
                <p:oleObj name="文档" r:id="rId3" imgW="3946416" imgH="18227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835843"/>
                        <a:ext cx="8128000" cy="37533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04880"/>
            <a:ext cx="8128000" cy="35022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目标一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把握内容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了解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民本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思想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梁惠王说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寡人之于国也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尽心焉耳矣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的理由是什么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以赈灾救民为例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申说自己治国胜于邻国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河内凶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则移其民于河东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移其粟于河内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河东凶亦然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。从两方面描述救灾的具体措施。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邻国之民不加少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寡人之民不加多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表现出梁惠王什么心理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这与后文有何联系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表现出梁惠王希望有更多的百姓归附自己的心理。孟子正是利用梁惠王的这种心理来宣传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仁政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思想并力图引导他实行王道政治的。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2" name="矩形 11"/>
          <p:cNvSpPr/>
          <p:nvPr/>
        </p:nvSpPr>
        <p:spPr>
          <a:xfrm>
            <a:off x="193441" y="2815841"/>
            <a:ext cx="8646661" cy="827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3441" y="4488260"/>
            <a:ext cx="8646661" cy="827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29430"/>
            <a:ext cx="8128000" cy="38318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五十步笑百步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的喻义如何理解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指出梁惠王的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移民移粟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跟邻国统治者的治国不尽心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实质上没有什么区别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只是形式上、数量上不同而已。暗示梁惠王的小恩小惠并不能使民加多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要使民加多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必须施仁政、行王道。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比喻自己跟别人有同样的缺点错误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只是程度上轻一些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却毫无自知之明地去讥笑别人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986265"/>
              </p:ext>
            </p:extLst>
          </p:nvPr>
        </p:nvGraphicFramePr>
        <p:xfrm>
          <a:off x="508000" y="2461694"/>
          <a:ext cx="8128000" cy="12491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文档" r:id="rId7" imgW="3894589" imgH="597832" progId="Word.Document.12">
                  <p:embed/>
                </p:oleObj>
              </mc:Choice>
              <mc:Fallback>
                <p:oleObj name="文档" r:id="rId7" imgW="3894589" imgH="5978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461694"/>
                        <a:ext cx="8128000" cy="12491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>
            <a:hlinkClick r:id="rId9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0" name="矩形 9"/>
          <p:cNvSpPr/>
          <p:nvPr/>
        </p:nvSpPr>
        <p:spPr>
          <a:xfrm>
            <a:off x="193441" y="3429000"/>
            <a:ext cx="8646661" cy="2592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64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12629"/>
            <a:ext cx="8128000" cy="308674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孟子认为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可以分两个阶段实现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这两个阶段是什么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各自的标志是什么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重民时、节物用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养生丧死无憾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王道之始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制恒产、行教化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实现温饱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尊老养老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王道之成。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540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知识窗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排比论证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就是用排比的形式来议论说理。好处是使语言气势磅礴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能让论据充分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论证有力。使用排比论证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要注意所用的事例是同一问题的不同侧面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要有相当的覆盖面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事例排列要合理有序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符合人们的认知规律。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0" name="矩形 9"/>
          <p:cNvSpPr/>
          <p:nvPr/>
        </p:nvSpPr>
        <p:spPr>
          <a:xfrm>
            <a:off x="193441" y="2475318"/>
            <a:ext cx="8646661" cy="827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3441" y="3302563"/>
            <a:ext cx="8646661" cy="2259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58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03318"/>
            <a:ext cx="8128000" cy="39053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目标二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体会孟子雄辩的语言风格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孟子是怎样说明梁惠王移民移粟的措施与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邻国之政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并无本质区别的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孟子用梁惠王熟悉的事物设喻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启发对方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使对方容易接受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最后达到以子之矛攻子之盾的目的。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不违农时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谷不可胜食也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数罟不入洿池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鱼鳖不可胜食也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斧斤以时入山林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材木不可胜用也。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这组排比句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有什么作用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这组排比句提出了发展生产的三种措施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以及采取这些措施后所产生的效果。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不可胜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的句式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给人以吃不完、用不尽的感觉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大大增加了文章的说服力和感染力。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0" name="矩形 9"/>
          <p:cNvSpPr/>
          <p:nvPr/>
        </p:nvSpPr>
        <p:spPr>
          <a:xfrm>
            <a:off x="193441" y="2608448"/>
            <a:ext cx="8646661" cy="827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3441" y="4282210"/>
            <a:ext cx="8646661" cy="1550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65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32341"/>
            <a:ext cx="8128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五亩之宅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树之以桑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五十者可以衣帛矣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鸡豚狗彘之畜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无失其时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七十者可以食肉矣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百亩之田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勿夺其时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数口之家可以无饥矣。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这组排比句阐述了什么道理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与前一段的排比句有何联系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提出了发展生产的三种措施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以及采取这些措施后所产生的效果。这三种措施与上文的三种措施相比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显然前进了一步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具有更强的主观能动性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使民加多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的根本措施。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谨庠序之教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申之以孝悌之义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阐述的内容是什么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与前面阐述的问题是什么关系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阐述的是如何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教民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即怎样教育百姓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是有关精神生活的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前面讲的是如何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养民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是解决物质生活的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0" name="矩形 9"/>
          <p:cNvSpPr/>
          <p:nvPr/>
        </p:nvSpPr>
        <p:spPr>
          <a:xfrm>
            <a:off x="193441" y="2686022"/>
            <a:ext cx="8646661" cy="1308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3441" y="4777834"/>
            <a:ext cx="8646661" cy="827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79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1314"/>
            <a:ext cx="8128000" cy="168937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前文已经把施行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的道理讲得十分透彻了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文章的最后一段可以删去吗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不能删去。此段阐述使民加多应有的态度。孟子批评统治者的虐政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从反面证明自己主张的正确性。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0" name="矩形 9"/>
          <p:cNvSpPr/>
          <p:nvPr/>
        </p:nvSpPr>
        <p:spPr>
          <a:xfrm>
            <a:off x="193441" y="3628988"/>
            <a:ext cx="8646661" cy="827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00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497377"/>
            <a:ext cx="8128000" cy="21172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人口问题一直是一个国家治理的重要问题。你是怎样理解梁惠王对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民不加多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倍感忧虑的态度的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战国时代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诸侯国的统治者对外征城夺地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相互攻伐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对内残酷剥削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劳役繁重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破坏生产力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造成兵员缺乏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劳力不足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这是个十分突出的问题。争夺人力成为各诸侯国统治者的当务之急。所以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梁惠王对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民不加多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倍感忧虑。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9" name="矩形 8"/>
          <p:cNvSpPr/>
          <p:nvPr/>
        </p:nvSpPr>
        <p:spPr>
          <a:xfrm>
            <a:off x="193441" y="3356992"/>
            <a:ext cx="8646661" cy="1960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6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1654"/>
            <a:ext cx="8128000" cy="4597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孟子在论述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王道之始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不违农时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谷不可胜食也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数罟不入洿池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鱼鳖不可胜食也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斧斤以时入山林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材木不可胜用也。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孟子的观点是我们今天提倡的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可持续发展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孟子在这里所讲的与现代人关心的环境保护、生态平衡及可持续发展等问题是相似的。在孟子之前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我们的古人就提出过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禹之禁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春三月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山林不登斧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以成草木之长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之类的说法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《管子》《荀子》《庄子》中也有相近的表述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可见古人已有朴素的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可持续发展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的观念。但应该明白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古人提出这种观点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主要是为了维护生态平衡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以利于最大限度地、源源不断地获取生存资源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而现代的环保意识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则是鉴于伴随经济快速发展而来的日趋严重的环境恶化、生态失衡威胁到了人类的生存而提出的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其目的不只在于合理利用资源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更重要的是维护地球的生态平衡。二者出发点略有不同。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2" name="矩形 11"/>
          <p:cNvSpPr/>
          <p:nvPr/>
        </p:nvSpPr>
        <p:spPr>
          <a:xfrm>
            <a:off x="193441" y="2626026"/>
            <a:ext cx="8646661" cy="3323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71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9569363"/>
              </p:ext>
            </p:extLst>
          </p:nvPr>
        </p:nvGraphicFramePr>
        <p:xfrm>
          <a:off x="508000" y="2128472"/>
          <a:ext cx="8128000" cy="2855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文档" r:id="rId7" imgW="3837004" imgH="1347826" progId="Word.Document.12">
                  <p:embed/>
                </p:oleObj>
              </mc:Choice>
              <mc:Fallback>
                <p:oleObj name="文档" r:id="rId7" imgW="3837004" imgH="13478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128472"/>
                        <a:ext cx="8128000" cy="28550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>
            <a:hlinkClick r:id="rId9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</p:spTree>
    <p:extLst>
      <p:ext uri="{BB962C8B-B14F-4D97-AF65-F5344CB8AC3E}">
        <p14:creationId xmlns:p14="http://schemas.microsoft.com/office/powerpoint/2010/main" val="26516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51654"/>
            <a:ext cx="8128000" cy="46102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《孟子》是对话体论辩文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注意文字的形象性和感染力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特色鲜明。《寡人之于国也》一文充分表现了这种特点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主要体现在如下两个方面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首先是巧设譬喻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迂回曲折。谈问题先把主旨藏起来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从侧面、反面、外围入手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逐渐引向本题。如本意要讲实行仁政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却先以战役喻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从反面入手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使梁惠王不知不觉中跟着他走。这样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文章如曲径探幽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引人入胜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文势则波澜起伏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毫不板滞。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其次是逻辑谨严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层层深入。表面看来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文章铺张扬厉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散漫无纪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实则逻辑清晰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段落分明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层次井然。如先提出问题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再分析原因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后述措施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王道之始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王道之实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实行仁政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均是层层深入、环环相扣。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学以致用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请尝试采用设譬取喻、迂回曲折的说理方式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写一段文字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阐述一种生活哲理。要注意语言条理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说理有力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</p:spTree>
    <p:extLst>
      <p:ext uri="{BB962C8B-B14F-4D97-AF65-F5344CB8AC3E}">
        <p14:creationId xmlns:p14="http://schemas.microsoft.com/office/powerpoint/2010/main" val="350370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5640756"/>
              </p:ext>
            </p:extLst>
          </p:nvPr>
        </p:nvGraphicFramePr>
        <p:xfrm>
          <a:off x="508000" y="1339114"/>
          <a:ext cx="8128000" cy="446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文档" r:id="rId3" imgW="3946416" imgH="2169214" progId="Word.Document.12">
                  <p:embed/>
                </p:oleObj>
              </mc:Choice>
              <mc:Fallback>
                <p:oleObj name="文档" r:id="rId3" imgW="3946416" imgH="21692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339114"/>
                        <a:ext cx="8128000" cy="4466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90535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同是一条溪中的水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有的人用金杯盛它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有的人却用泥制的杯子盛它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那些既无金杯又无泥杯的人就只好用手捧着喝。水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本来是没有任何差别的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差别就在于盛水的器皿。君王与乞丐的差别就在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器皿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上面。只有那些最渴的人才最了解水的甜美。在沙漠中行走的疲惫的旅人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最知道水的滋味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在烈日当空的正午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忙于耕种而大汗淋漓的农民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最知道水的宝贵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在长期的干渴后忽然发现甘泉的人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最了解水的甜美。无论什么人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只要他没有尝过饥与渴是什么味道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他就永远也享受不到饭与水的甜美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不懂得生活到底是什么滋味。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</p:spTree>
    <p:extLst>
      <p:ext uri="{BB962C8B-B14F-4D97-AF65-F5344CB8AC3E}">
        <p14:creationId xmlns:p14="http://schemas.microsoft.com/office/powerpoint/2010/main" val="2277323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505642"/>
              </p:ext>
            </p:extLst>
          </p:nvPr>
        </p:nvGraphicFramePr>
        <p:xfrm>
          <a:off x="508000" y="1808242"/>
          <a:ext cx="8128000" cy="4069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文档" r:id="rId8" imgW="3847081" imgH="1926187" progId="Word.Document.12">
                  <p:embed/>
                </p:oleObj>
              </mc:Choice>
              <mc:Fallback>
                <p:oleObj name="文档" r:id="rId8" imgW="3847081" imgH="19261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808242"/>
                        <a:ext cx="8128000" cy="4069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9226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3255736"/>
              </p:ext>
            </p:extLst>
          </p:nvPr>
        </p:nvGraphicFramePr>
        <p:xfrm>
          <a:off x="508000" y="1562369"/>
          <a:ext cx="8128000" cy="4818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文档" r:id="rId8" imgW="3837004" imgH="2275223" progId="Word.Document.12">
                  <p:embed/>
                </p:oleObj>
              </mc:Choice>
              <mc:Fallback>
                <p:oleObj name="文档" r:id="rId8" imgW="3837004" imgH="22752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62369"/>
                        <a:ext cx="8128000" cy="48189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933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07582"/>
              </p:ext>
            </p:extLst>
          </p:nvPr>
        </p:nvGraphicFramePr>
        <p:xfrm>
          <a:off x="508000" y="1543885"/>
          <a:ext cx="8128000" cy="4981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文档" r:id="rId8" imgW="3847081" imgH="2358155" progId="Word.Document.12">
                  <p:embed/>
                </p:oleObj>
              </mc:Choice>
              <mc:Fallback>
                <p:oleObj name="文档" r:id="rId8" imgW="3847081" imgH="23581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43885"/>
                        <a:ext cx="8128000" cy="49814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019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886430"/>
              </p:ext>
            </p:extLst>
          </p:nvPr>
        </p:nvGraphicFramePr>
        <p:xfrm>
          <a:off x="508000" y="1423906"/>
          <a:ext cx="8128000" cy="5101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文档" r:id="rId8" imgW="3837004" imgH="2407914" progId="Word.Document.12">
                  <p:embed/>
                </p:oleObj>
              </mc:Choice>
              <mc:Fallback>
                <p:oleObj name="文档" r:id="rId8" imgW="3837004" imgH="24079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23906"/>
                        <a:ext cx="8128000" cy="5101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782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007452"/>
              </p:ext>
            </p:extLst>
          </p:nvPr>
        </p:nvGraphicFramePr>
        <p:xfrm>
          <a:off x="508000" y="1572602"/>
          <a:ext cx="8128000" cy="4736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文档" r:id="rId8" imgW="3961533" imgH="2308756" progId="Word.Document.12">
                  <p:embed/>
                </p:oleObj>
              </mc:Choice>
              <mc:Fallback>
                <p:oleObj name="文档" r:id="rId8" imgW="3961533" imgH="23087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72602"/>
                        <a:ext cx="8128000" cy="47367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601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3394942"/>
              </p:ext>
            </p:extLst>
          </p:nvPr>
        </p:nvGraphicFramePr>
        <p:xfrm>
          <a:off x="508000" y="1558468"/>
          <a:ext cx="8128000" cy="48948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6" name="文档" r:id="rId8" imgW="3999683" imgH="2407914" progId="Word.Document.12">
                  <p:embed/>
                </p:oleObj>
              </mc:Choice>
              <mc:Fallback>
                <p:oleObj name="文档" r:id="rId8" imgW="3999683" imgH="24079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58468"/>
                        <a:ext cx="8128000" cy="48948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215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0117620"/>
              </p:ext>
            </p:extLst>
          </p:nvPr>
        </p:nvGraphicFramePr>
        <p:xfrm>
          <a:off x="508000" y="1397696"/>
          <a:ext cx="8128000" cy="51553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" name="文档" r:id="rId8" imgW="4215269" imgH="2673657" progId="Word.Document.12">
                  <p:embed/>
                </p:oleObj>
              </mc:Choice>
              <mc:Fallback>
                <p:oleObj name="文档" r:id="rId8" imgW="4215269" imgH="26736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97696"/>
                        <a:ext cx="8128000" cy="51553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642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468455"/>
              </p:ext>
            </p:extLst>
          </p:nvPr>
        </p:nvGraphicFramePr>
        <p:xfrm>
          <a:off x="508000" y="1522141"/>
          <a:ext cx="8128000" cy="47151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文档" r:id="rId8" imgW="4151925" imgH="2407914" progId="Word.Document.12">
                  <p:embed/>
                </p:oleObj>
              </mc:Choice>
              <mc:Fallback>
                <p:oleObj name="文档" r:id="rId8" imgW="4151925" imgH="24079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22141"/>
                        <a:ext cx="8128000" cy="47151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074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3580003"/>
              </p:ext>
            </p:extLst>
          </p:nvPr>
        </p:nvGraphicFramePr>
        <p:xfrm>
          <a:off x="508000" y="2641305"/>
          <a:ext cx="8128000" cy="1829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" name="文档" r:id="rId8" imgW="3837004" imgH="864296" progId="Word.Document.12">
                  <p:embed/>
                </p:oleObj>
              </mc:Choice>
              <mc:Fallback>
                <p:oleObj name="文档" r:id="rId8" imgW="3837004" imgH="8642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641305"/>
                        <a:ext cx="8128000" cy="18293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54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5486"/>
            <a:ext cx="8128000" cy="49210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学法提示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疏通文句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把握大意。文言文的学习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首先要消除古今语言之间的障碍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借助工具书和课下注释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疏通语句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把握文章的基本意思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积累常见的文言实词的含义、虚词的用法和文言句式。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理清脉络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把握思路。本单元的选文是议论文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议论文是作者提出自己的主张、阐释自己观点态度的文章。这类文章往往采用提出问题、分析问题、解决问题的方式行文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有明显的思路和层次。理清了思路层次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就容易理解文章采用的论证方法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从而更准确地把握作者的观点态度。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了解手法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品味语言。本单元四篇文章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采用的论证手法各不相同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语言风格迥异。学习时要重点体会作者是采用了哪几种论证方法来阐明自己观点的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体会不同的论证方法产生的论证效果。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5897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8267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/>
                <a:cs typeface="Times New Roman" panose="02020603050405020304" pitchFamily="18" charset="0"/>
              </a:rPr>
              <a:t>忧郁的老儒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895350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我是在一个雨夜走近孟子的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那夜很静。寂静中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我直视着孟子的眼睛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我看到的是一种被称为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忧郁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的东西。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孟子的思考极为缜密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孟子曾提出一种关于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的行为的准则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恻隐之心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人皆有之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羞恶之心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人皆有之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恭敬之心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人皆有之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是非之心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人皆有之。无此四者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孟子对人的行为准则的诠释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并没有超越孔子的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。但最重要的是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他将孔子侧重个人修养的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发展为一种治国安邦的政治主张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老吾老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以及人之老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幼吾幼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以及人之幼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天下可运于掌。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7962173"/>
              </p:ext>
            </p:extLst>
          </p:nvPr>
        </p:nvGraphicFramePr>
        <p:xfrm>
          <a:off x="1274348" y="5144553"/>
          <a:ext cx="6595305" cy="16181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2" name="文档" r:id="rId5" imgW="3837004" imgH="940738" progId="Word.Document.12">
                  <p:embed/>
                </p:oleObj>
              </mc:Choice>
              <mc:Fallback>
                <p:oleObj name="文档" r:id="rId5" imgW="3837004" imgH="9407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74348" y="5144553"/>
                        <a:ext cx="6595305" cy="16181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72567"/>
            <a:ext cx="8128000" cy="37668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孟子曾天真地幻想过这样的一种小康社会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五亩之宅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树之以桑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五十者可以衣帛矣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鸡豚狗彘之畜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无失其时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七十者可以食肉矣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百亩之田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勿夺其时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数口之家可以无饥矣。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我想他的这些想法一定遭到当时许多人的冷嘲热讽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可他全然不顾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民为贵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社稷次之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君为轻。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孟子是一个思想家。这种思想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源于他对当时人民苦难的思考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源于他对当时暴政肆虐的思考。在战国群雄逐鹿的混乱时期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孟子的这些思想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则是许多思想家所不能及的。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孟子满肚子的治国韬略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虽然他也像孔子一样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四处游说诸侯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可无人采纳他的意见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以为他的主张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迂远而阔于事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。他只得在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岁以后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沮丧地退居老家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也像孔子一样授徒讲学。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58359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55029"/>
            <a:ext cx="8128000" cy="544123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我无法沿着孟子的脚印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去追随属于孟子的那充满屈辱和坚韧的历史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但我还是从孟子留下的文字里读出了他的铮铮铁骨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富贵不能淫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贫贱不能移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威武不能屈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此之谓大丈夫。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现在有些人早已把它扔到了垃圾筒里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嗤之以鼻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但我却从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那简单的笔画中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看出一个顶着天的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充满着一种叫作刚烈的东西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他远远不像孔子那样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温良恭俭让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。当生与义不能兼得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他宁可取义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也无意苟且偷生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当死与不义不能同避时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他宁可赴死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也不愿躬行不义。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舍生取义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看似简单的四个字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反映出的却是昂昂乎的浩然正气。它曾激励过多少仁人志士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为国捐躯慷慨赴难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成为我们中华民族的最高道德准则。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得民心者得天下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失民心者失天下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天时不如地利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地利不如人和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生于忧患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死于安乐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然后知轻重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然后知长短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。把这些文字存放进历史中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历史为之而光彩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把它们拿出来放到现在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依然充满了一种魅力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思想的魅力是最为持久的。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孟子不需忧郁。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选自《百家品读孟子》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07428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497377"/>
            <a:ext cx="8128000" cy="21172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品读提示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本文不落窠臼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独辟蹊径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先抑后扬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不需忧郁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这个角度来写孟子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把写作重点放在了对孟子内心高贵品格的分析与赞美上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写出了作者心目中真实的孟子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年迈孱弱的身躯、高屋建瓴的学说、心忧天下的情怀、天真纯洁的理想、积极入世的思想、矢志不渝的精神、铮铮不屈的铁骨、舍我其谁的凛然正气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读着这些散发着孟子生命气息的文字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我们心中对孟子唯有崇敬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02783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80316"/>
            <a:ext cx="8128000" cy="3351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在《寡人之于国也》中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有这样一段话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数罟不入洿池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鱼鳖不可胜食也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斧斤以时入山林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材木不可胜用也。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这是孟子告诫梁惠王要爱惜民力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遵循自然规律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与民休息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让物类繁殖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从而实现丰衣足食的话语。这段文字在今天看来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依然有其积极的影响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甚至可以说有先见之明。在两千多年前的战国时代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孟子就已经认识到滥捕滥伐的危害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告诫人们要注意生态平衡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保护环境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并且看到环境与人类的生存息息相关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这与我们今天提倡的可持续发展有许多相似之处。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运用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方向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方正韵动中黑简体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则材料可用在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保护环境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可持续发展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人文情怀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等立意的作文中。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4707"/>
            <a:ext cx="8128000" cy="5025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民本思想是孟子思想的精华。孟子的民本思想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体现在他对君权的产生及维护的认识上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体现在他对君民关系的认识上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体现在他对战争应否发动及战争胜负的决定因素的认识上。可以说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孟子的言论无处不体现着对百姓的关注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无时无刻不体现着对民意的重视。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在历代的儒家学者中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孟子对民本思想的阐述显得最为深刻。比如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他在评述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尧舜禅让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这一历史事件时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认为君主不能以政权私相授受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必须合乎天意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天与之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和民心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人与之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民心是天意最根本的表达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天视自我民视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天听自我民听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因此民心之向背才是政权转移的最根本原因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得乎丘民而为天子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。孟子关于民本思想的大胆言论在中国封建社会中有振聋发聩的作用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在今天提倡和谐社会、端正社会风气中也有重要的现实意义。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运用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方向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方正韵动中黑简体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则材料可用在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爱民忧民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民本思想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等立意的作文中。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0222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8</a:t>
            </a:r>
            <a:r>
              <a:rPr lang="zh-CN" altLang="zh-CN" dirty="0"/>
              <a:t>　寡人之于国也</a:t>
            </a:r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5226065"/>
              </p:ext>
            </p:extLst>
          </p:nvPr>
        </p:nvGraphicFramePr>
        <p:xfrm>
          <a:off x="508000" y="1960409"/>
          <a:ext cx="8128000" cy="31911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文档" r:id="rId3" imgW="3998963" imgH="1569940" progId="Word.Document.12">
                  <p:embed/>
                </p:oleObj>
              </mc:Choice>
              <mc:Fallback>
                <p:oleObj name="文档" r:id="rId3" imgW="3998963" imgH="15699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960409"/>
                        <a:ext cx="8128000" cy="31911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20756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4341899"/>
            <a:ext cx="8128000" cy="4552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《寡人之于国也》节选自《孟子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梁惠王上》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是孟子游说梁惠王的一篇说辞。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8642800"/>
              </p:ext>
            </p:extLst>
          </p:nvPr>
        </p:nvGraphicFramePr>
        <p:xfrm>
          <a:off x="508000" y="1943388"/>
          <a:ext cx="8128000" cy="218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文档" r:id="rId6" imgW="3837004" imgH="1030521" progId="Word.Document.12">
                  <p:embed/>
                </p:oleObj>
              </mc:Choice>
              <mc:Fallback>
                <p:oleObj name="文档" r:id="rId6" imgW="3837004" imgH="10305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43388"/>
                        <a:ext cx="8128000" cy="218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10526"/>
            <a:ext cx="8128000" cy="41947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孟子生活在战国中期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这时期较孔子生活的春秋末期更为混乱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社会更加动荡不安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同时思想也更加活跃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百家争鸣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的时代。孟子曾仿效孔子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带领门徒游说各国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宣传自己的治国主张和政治理想。据《史记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魏世家》记载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梁惠王三十五年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卑礼厚币以招贤者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于是贤者不远千里来到魏都大梁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这其中就有孟子。二人一见面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梁惠王就想得到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以利吾国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的良策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孟子则以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何必曰利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亦有仁义而已矣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指出专言求利的严重危害性和躬行仁义的重要意义。二人另一次会面是在禽兽嬉游的池沼边上。梁惠王得意地问孟子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贤者亦乐此乎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贤者而后乐此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不贤者虽有此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不乐也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并通过历史事实的对比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说明贤者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偕乐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与不贤者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的不同结果。正是在接触、交谈的过程中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孟子与梁惠王对彼此有了进一步了解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于是有了《寡人之于国也》这篇传诵千古的政事问答。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83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05126"/>
            <a:ext cx="8128000" cy="170174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372—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289),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字子舆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今山东邹城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人。著名的思想家、哲学家、教育家。据《史记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孟子荀卿列传》记载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他是子思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的再传弟子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曾游说齐、宋、滕、魏等国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他的主张被诸侯认为迂阔、远离实际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不被采纳。于是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退而与万章之徒序《诗》《书》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述仲尼之意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作《孟子》七篇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48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333</TotalTime>
  <Words>4119</Words>
  <Application>Microsoft Office PowerPoint</Application>
  <PresentationFormat>全屏显示(4:3)</PresentationFormat>
  <Paragraphs>268</Paragraphs>
  <Slides>45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9" baseType="lpstr">
      <vt:lpstr>NEU-BZ-S92</vt:lpstr>
      <vt:lpstr>方正书宋_GBK</vt:lpstr>
      <vt:lpstr>方正宋黑_GBK</vt:lpstr>
      <vt:lpstr>方正韵动中黑简体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第三单元</vt:lpstr>
      <vt:lpstr>PowerPoint 演示文稿</vt:lpstr>
      <vt:lpstr>PowerPoint 演示文稿</vt:lpstr>
      <vt:lpstr>PowerPoint 演示文稿</vt:lpstr>
      <vt:lpstr>8　寡人之于国也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Skykey</cp:lastModifiedBy>
  <cp:revision>74</cp:revision>
  <dcterms:created xsi:type="dcterms:W3CDTF">2014-04-23T05:53:17Z</dcterms:created>
  <dcterms:modified xsi:type="dcterms:W3CDTF">2015-11-05T08:19:27Z</dcterms:modified>
</cp:coreProperties>
</file>