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23" r:id="rId2"/>
    <p:sldId id="601" r:id="rId3"/>
    <p:sldId id="634" r:id="rId4"/>
    <p:sldId id="635" r:id="rId5"/>
    <p:sldId id="636" r:id="rId6"/>
    <p:sldId id="638" r:id="rId7"/>
    <p:sldId id="637" r:id="rId8"/>
    <p:sldId id="639" r:id="rId9"/>
    <p:sldId id="609" r:id="rId10"/>
    <p:sldId id="640" r:id="rId11"/>
    <p:sldId id="642" r:id="rId12"/>
    <p:sldId id="641" r:id="rId13"/>
    <p:sldId id="643" r:id="rId14"/>
    <p:sldId id="627" r:id="rId15"/>
    <p:sldId id="604" r:id="rId16"/>
    <p:sldId id="644" r:id="rId17"/>
    <p:sldId id="645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03">
          <p15:clr>
            <a:srgbClr val="A4A3A4"/>
          </p15:clr>
        </p15:guide>
        <p15:guide id="2" pos="51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3" autoAdjust="0"/>
    <p:restoredTop sz="94660"/>
  </p:normalViewPr>
  <p:slideViewPr>
    <p:cSldViewPr>
      <p:cViewPr varScale="1">
        <p:scale>
          <a:sx n="114" d="100"/>
          <a:sy n="114" d="100"/>
        </p:scale>
        <p:origin x="108" y="108"/>
      </p:cViewPr>
      <p:guideLst>
        <p:guide orient="horz" pos="2503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 userDrawn="1"/>
        </p:nvPicPr>
        <p:blipFill>
          <a:blip r:embed="rId10" cstate="print">
            <a:lum contrast="40000"/>
          </a:blip>
          <a:srcRect t="55883"/>
          <a:stretch>
            <a:fillRect/>
          </a:stretch>
        </p:blipFill>
        <p:spPr bwMode="auto">
          <a:xfrm>
            <a:off x="0" y="3000903"/>
            <a:ext cx="9144000" cy="214349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.mp.itc.cn/upload/20170516/b7fc8f099e9d4aff97926ac798a4b704_t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31135" y="2628080"/>
            <a:ext cx="3921125" cy="2469515"/>
          </a:xfrm>
          <a:prstGeom prst="rect">
            <a:avLst/>
          </a:prstGeom>
          <a:noFill/>
        </p:spPr>
      </p:pic>
      <p:sp>
        <p:nvSpPr>
          <p:cNvPr id="4" name="TextBox 9"/>
          <p:cNvSpPr txBox="1"/>
          <p:nvPr/>
        </p:nvSpPr>
        <p:spPr>
          <a:xfrm>
            <a:off x="3643630" y="2085975"/>
            <a:ext cx="35667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3512820" y="1105535"/>
            <a:ext cx="2357755" cy="829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  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755" y="214297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" y="1484445"/>
            <a:ext cx="1746250" cy="2502535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23728" y="772665"/>
            <a:ext cx="529208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其实在我们身边还有很多不良行为需要我们及时制止，需要我们好好劝说，大家看一看：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3568" y="1060518"/>
            <a:ext cx="656907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1.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有同学违反交通规则，横穿马路。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723" name="AutoShape 3" descr="http://himg2.huanqiu.com/attachment2010/2017/0214/20170214035806549.jpg"/>
          <p:cNvSpPr>
            <a:spLocks noChangeAspect="1" noChangeArrowheads="1"/>
          </p:cNvSpPr>
          <p:nvPr/>
        </p:nvSpPr>
        <p:spPr bwMode="auto">
          <a:xfrm>
            <a:off x="155575" y="-14401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25" name="Picture 5" descr="http://photocdn.sohu.com/20110516/Img307595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0152"/>
            <a:ext cx="9144000" cy="300379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916641"/>
            <a:ext cx="7282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表哥喜欢玩电脑游戏，一玩就是一整天。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1747" name="AutoShape 3" descr="http://img.article.pchome.net/game/00/24/14/82/2.jpg"/>
          <p:cNvSpPr>
            <a:spLocks noChangeAspect="1" noChangeArrowheads="1"/>
          </p:cNvSpPr>
          <p:nvPr/>
        </p:nvSpPr>
        <p:spPr bwMode="auto">
          <a:xfrm>
            <a:off x="155575" y="-14401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1749" name="Picture 5" descr="http://img1.cache.netease.com/catchpic/3/3B/3BBAB0E60B2A68A308C9404B39CD6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2048325"/>
            <a:ext cx="5238750" cy="3095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060032"/>
            <a:ext cx="6192688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和同桌选择一个喜欢的情景，演一演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，一个做主人公，另一个人劝说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1798135"/>
            <a:ext cx="1800225" cy="258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750778" y="1554190"/>
            <a:ext cx="1393222" cy="3589760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1356995" y="823410"/>
            <a:ext cx="3622040" cy="1695450"/>
          </a:xfrm>
          <a:prstGeom prst="wedgeRoundRectCallout">
            <a:avLst>
              <a:gd name="adj1" fmla="val -44072"/>
              <a:gd name="adj2" fmla="val 688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同学，别横穿马路。路上车很多，如果司机没注意，你会被会撞伤的。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4089731" y="2679357"/>
            <a:ext cx="3132755" cy="1285884"/>
          </a:xfrm>
          <a:prstGeom prst="wedgeRoundRectCallout">
            <a:avLst>
              <a:gd name="adj1" fmla="val 69090"/>
              <a:gd name="adj2" fmla="val -2297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好的，我知道了，谢谢你。</a:t>
            </a:r>
          </a:p>
        </p:txBody>
      </p:sp>
      <p:pic>
        <p:nvPicPr>
          <p:cNvPr id="6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107504" y="2284168"/>
            <a:ext cx="1700910" cy="27324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交际范例</a:t>
            </a:r>
          </a:p>
        </p:txBody>
      </p:sp>
      <p:sp>
        <p:nvSpPr>
          <p:cNvPr id="2" name="流程图: 联系 1"/>
          <p:cNvSpPr/>
          <p:nvPr/>
        </p:nvSpPr>
        <p:spPr>
          <a:xfrm>
            <a:off x="3491739" y="192412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66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946150" y="991685"/>
            <a:ext cx="5018405" cy="2379345"/>
          </a:xfrm>
          <a:prstGeom prst="wedgeRoundRectCallout">
            <a:avLst>
              <a:gd name="adj1" fmla="val 71283"/>
              <a:gd name="adj2" fmla="val 3652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表哥，你不要长时间玩电脑游戏啦，这样对你的眼睛不好，会近视的。而且坐着太久，对腰也不好。我们很担心你。</a:t>
            </a:r>
          </a:p>
        </p:txBody>
      </p:sp>
      <p:pic>
        <p:nvPicPr>
          <p:cNvPr id="18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522"/>
            <a:ext cx="1821906" cy="33754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20" y="2258510"/>
            <a:ext cx="2723515" cy="272796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075180" y="1104715"/>
            <a:ext cx="5278120" cy="1395730"/>
          </a:xfrm>
          <a:prstGeom prst="wedgeRoundRectCallout">
            <a:avLst>
              <a:gd name="adj1" fmla="val -42994"/>
              <a:gd name="adj2" fmla="val 8161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你说得很对，我以后会改的，请你监督我，好吗？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446431" y="45366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劝说名言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53415" y="1309870"/>
            <a:ext cx="9144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少壮不努力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老大徒伤悲。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汉乐府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长歌行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》) 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53415" y="1893415"/>
            <a:ext cx="738031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不以规矩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无以成方圆。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53415" y="2415038"/>
            <a:ext cx="82842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黑发不知勤学早，白首方悔读书迟。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 颜真卿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4" y="313093"/>
            <a:ext cx="2441703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交际小贴士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94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60260" y="1929801"/>
            <a:ext cx="7394796" cy="899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一边听一边思考：别人讲的是否有道理。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尊重不同的观点。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交际内容</a:t>
            </a:r>
          </a:p>
        </p:txBody>
      </p:sp>
      <p:sp>
        <p:nvSpPr>
          <p:cNvPr id="3" name="KSO_Shape"/>
          <p:cNvSpPr/>
          <p:nvPr/>
        </p:nvSpPr>
        <p:spPr>
          <a:xfrm>
            <a:off x="446431" y="41196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06806" y="1043152"/>
            <a:ext cx="7823479" cy="2207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同学们，生活中看到有一些不良行为，需要我们去劝说。恰当地劝说，会很好地解决问题，不恰当地劝说，往往会造成不必要的麻烦和冲突。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怎样劝说才能打动对方，及时制止不良行为呢？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</a:p>
        </p:txBody>
      </p:sp>
      <p:sp>
        <p:nvSpPr>
          <p:cNvPr id="5" name="矩形 4"/>
          <p:cNvSpPr/>
          <p:nvPr/>
        </p:nvSpPr>
        <p:spPr>
          <a:xfrm>
            <a:off x="1010330" y="3250246"/>
            <a:ext cx="741682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这节课我们要讨论的话题就是“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劝说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55927" y="1271740"/>
            <a:ext cx="590465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劝说可是一门学问，我们先来看一个劝说的小故事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90" y="1636210"/>
            <a:ext cx="1448435" cy="2075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15616" y="556443"/>
            <a:ext cx="709228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有一位同学，下课时坐在楼梯的扶手上往下滑，高年级同学看到了，对他进行了劝说。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：你这样做太危险了，有可能会撞到别人的。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：你怎么不遵守学校纪律呢？太不应该了！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：小同学，别人这么玩，扶手很滑，如果没抓稳的话，你会摔伤的。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1405" y="1301322"/>
            <a:ext cx="532859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你觉得那个同学会接受谁的劝说呢？为什么？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45" y="1765115"/>
            <a:ext cx="1702435" cy="2439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4820" y="988024"/>
            <a:ext cx="6552728" cy="289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会接受第三位同学的劝说，因为前两个同学说话的语气太严厉，第二位甚至还用指责的语气，让人难以接受。第三位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话有理有情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仅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委婉，而且是从玩扶手的同学的角度去说，很符合实际情况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就更容易让人接受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2973" y="1440516"/>
            <a:ext cx="545435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看来劝说还真是一门学问，那么劝说时要注意什么呢？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15" y="1700980"/>
            <a:ext cx="1736090" cy="2487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</a:p>
        </p:txBody>
      </p:sp>
      <p:sp>
        <p:nvSpPr>
          <p:cNvPr id="17" name="KSO_Shape"/>
          <p:cNvSpPr/>
          <p:nvPr/>
        </p:nvSpPr>
        <p:spPr>
          <a:xfrm>
            <a:off x="446431" y="41196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13989" y="1253114"/>
            <a:ext cx="7716307" cy="263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）注意说话的语气，说话要委婉，不要用指责的口吻。</a:t>
            </a: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）多从别人的角度着想，这样别人更容易接受。</a:t>
            </a: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）态度要诚恳，以情动人，以理服人。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559</Words>
  <Application>Microsoft Office PowerPoint</Application>
  <PresentationFormat>全屏显示(16:9)</PresentationFormat>
  <Paragraphs>39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Times New Roman</vt:lpstr>
      <vt:lpstr>Calibri</vt:lpstr>
      <vt:lpstr>微软雅黑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19</cp:revision>
  <dcterms:created xsi:type="dcterms:W3CDTF">2017-03-17T02:28:00Z</dcterms:created>
  <dcterms:modified xsi:type="dcterms:W3CDTF">2018-12-11T02:36:13Z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