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24" r:id="rId5"/>
    <p:sldId id="470" r:id="rId6"/>
    <p:sldId id="490" r:id="rId7"/>
    <p:sldId id="491" r:id="rId8"/>
    <p:sldId id="492" r:id="rId9"/>
    <p:sldId id="493" r:id="rId10"/>
    <p:sldId id="495" r:id="rId11"/>
    <p:sldId id="496" r:id="rId12"/>
    <p:sldId id="499" r:id="rId13"/>
    <p:sldId id="472" r:id="rId14"/>
    <p:sldId id="504" r:id="rId15"/>
    <p:sldId id="505" r:id="rId16"/>
    <p:sldId id="424" r:id="rId17"/>
    <p:sldId id="468" r:id="rId18"/>
    <p:sldId id="425" r:id="rId1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044"/>
    <p:restoredTop sz="83025"/>
  </p:normalViewPr>
  <p:slideViewPr>
    <p:cSldViewPr showGuides="1">
      <p:cViewPr varScale="1">
        <p:scale>
          <a:sx n="54" d="100"/>
          <a:sy n="54" d="100"/>
        </p:scale>
        <p:origin x="-1776" y="-90"/>
      </p:cViewPr>
      <p:guideLst>
        <p:guide orient="horz" pos="2193"/>
        <p:guide pos="2830"/>
      </p:guideLst>
    </p:cSldViewPr>
  </p:slideViewPr>
  <p:notesTextViewPr>
    <p:cViewPr>
      <p:scale>
        <a:sx n="1" d="1"/>
        <a:sy n="1" d="1"/>
      </p:scale>
      <p:origin x="0" y="0"/>
    </p:cViewPr>
  </p:notesTextViewPr>
  <p:sorterViewPr showFormatting="0">
    <p:cViewPr>
      <p:scale>
        <a:sx n="80" d="100"/>
        <a:sy n="80" d="100"/>
      </p:scale>
      <p:origin x="0" y="11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a:buFontTx/>
              <a:buNone/>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4572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微软雅黑" panose="020B0503020204020204" pitchFamily="34"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C:\Documents and Settings\Administrator\桌面\34.jpg"/>
          <p:cNvPicPr>
            <a:picLocks noChangeAspect="1"/>
          </p:cNvPicPr>
          <p:nvPr userDrawn="1"/>
        </p:nvPicPr>
        <p:blipFill>
          <a:blip r:embed="rId12"/>
          <a:srcRect l="3905"/>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en-US" altLang="zh-CN" dirty="0"/>
          </a:p>
          <a:p>
            <a:pPr lvl="1"/>
            <a:r>
              <a:rPr lang="zh-CN" altLang="en-US" dirty="0"/>
              <a:t>第二级</a:t>
            </a:r>
            <a:endParaRPr lang="en-US" altLang="zh-CN" dirty="0"/>
          </a:p>
          <a:p>
            <a:pPr lvl="2"/>
            <a:r>
              <a:rPr lang="zh-CN" altLang="en-US" dirty="0"/>
              <a:t>第三级</a:t>
            </a:r>
            <a:endParaRPr lang="en-US" altLang="zh-CN" dirty="0"/>
          </a:p>
          <a:p>
            <a:pPr lvl="3"/>
            <a:r>
              <a:rPr lang="zh-CN" altLang="en-US" dirty="0"/>
              <a:t>第四级</a:t>
            </a:r>
            <a:endParaRPr lang="en-US" altLang="zh-CN" dirty="0"/>
          </a:p>
          <a:p>
            <a:pPr lvl="4"/>
            <a:r>
              <a:rPr lang="zh-CN" altLang="en-US" dirty="0"/>
              <a:t>第五级</a:t>
            </a:r>
            <a:endParaRPr lang="zh-CN" altLang="en-US" dirty="0"/>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buFontTx/>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buFontTx/>
              <a:buNone/>
              <a:defRPr sz="1200">
                <a:solidFill>
                  <a:srgbClr val="898989"/>
                </a:solidFill>
                <a:latin typeface="Calibri" panose="020F0502020204030204" pitchFamily="34" charset="0"/>
                <a:ea typeface="宋体" panose="02010600030101010101" pitchFamily="2" charset="-122"/>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2800">
          <a:solidFill>
            <a:srgbClr val="602E04"/>
          </a:solidFill>
          <a:latin typeface="+mj-lt"/>
          <a:ea typeface="+mj-ea"/>
          <a:cs typeface="+mj-cs"/>
        </a:defRPr>
      </a:lvl1pPr>
      <a:lvl2pPr algn="ctr" rtl="0" eaLnBrk="0" fontAlgn="base" hangingPunct="0">
        <a:spcBef>
          <a:spcPct val="0"/>
        </a:spcBef>
        <a:spcAft>
          <a:spcPct val="0"/>
        </a:spcAft>
        <a:defRPr sz="2800">
          <a:solidFill>
            <a:srgbClr val="602E04"/>
          </a:solidFill>
          <a:latin typeface="时尚中黑简体"/>
          <a:ea typeface="时尚中黑简体"/>
          <a:cs typeface="时尚中黑简体"/>
        </a:defRPr>
      </a:lvl2pPr>
      <a:lvl3pPr algn="ctr" rtl="0" eaLnBrk="0" fontAlgn="base" hangingPunct="0">
        <a:spcBef>
          <a:spcPct val="0"/>
        </a:spcBef>
        <a:spcAft>
          <a:spcPct val="0"/>
        </a:spcAft>
        <a:defRPr sz="2800">
          <a:solidFill>
            <a:srgbClr val="602E04"/>
          </a:solidFill>
          <a:latin typeface="时尚中黑简体"/>
          <a:ea typeface="时尚中黑简体"/>
          <a:cs typeface="时尚中黑简体"/>
        </a:defRPr>
      </a:lvl3pPr>
      <a:lvl4pPr algn="ctr" rtl="0" eaLnBrk="0" fontAlgn="base" hangingPunct="0">
        <a:spcBef>
          <a:spcPct val="0"/>
        </a:spcBef>
        <a:spcAft>
          <a:spcPct val="0"/>
        </a:spcAft>
        <a:defRPr sz="2800">
          <a:solidFill>
            <a:srgbClr val="602E04"/>
          </a:solidFill>
          <a:latin typeface="时尚中黑简体"/>
          <a:ea typeface="时尚中黑简体"/>
          <a:cs typeface="时尚中黑简体"/>
        </a:defRPr>
      </a:lvl4pPr>
      <a:lvl5pPr algn="ctr" rtl="0" eaLnBrk="0" fontAlgn="base" hangingPunct="0">
        <a:spcBef>
          <a:spcPct val="0"/>
        </a:spcBef>
        <a:spcAft>
          <a:spcPct val="0"/>
        </a:spcAft>
        <a:defRPr sz="2800">
          <a:solidFill>
            <a:srgbClr val="602E04"/>
          </a:solidFill>
          <a:latin typeface="时尚中黑简体"/>
          <a:ea typeface="时尚中黑简体"/>
          <a:cs typeface="时尚中黑简体"/>
        </a:defRPr>
      </a:lvl5pPr>
      <a:lvl6pPr marL="457200" algn="ctr" rtl="0" eaLnBrk="0" fontAlgn="base" hangingPunct="0">
        <a:spcBef>
          <a:spcPct val="0"/>
        </a:spcBef>
        <a:spcAft>
          <a:spcPct val="0"/>
        </a:spcAft>
        <a:defRPr sz="2800">
          <a:solidFill>
            <a:srgbClr val="602E04"/>
          </a:solidFill>
          <a:latin typeface="时尚中黑简体"/>
          <a:ea typeface="时尚中黑简体"/>
          <a:cs typeface="时尚中黑简体"/>
        </a:defRPr>
      </a:lvl6pPr>
      <a:lvl7pPr marL="914400" algn="ctr" rtl="0" eaLnBrk="0" fontAlgn="base" hangingPunct="0">
        <a:spcBef>
          <a:spcPct val="0"/>
        </a:spcBef>
        <a:spcAft>
          <a:spcPct val="0"/>
        </a:spcAft>
        <a:defRPr sz="2800">
          <a:solidFill>
            <a:srgbClr val="602E04"/>
          </a:solidFill>
          <a:latin typeface="时尚中黑简体"/>
          <a:ea typeface="时尚中黑简体"/>
          <a:cs typeface="时尚中黑简体"/>
        </a:defRPr>
      </a:lvl7pPr>
      <a:lvl8pPr marL="1371600" algn="ctr" rtl="0" eaLnBrk="0" fontAlgn="base" hangingPunct="0">
        <a:spcBef>
          <a:spcPct val="0"/>
        </a:spcBef>
        <a:spcAft>
          <a:spcPct val="0"/>
        </a:spcAft>
        <a:defRPr sz="2800">
          <a:solidFill>
            <a:srgbClr val="602E04"/>
          </a:solidFill>
          <a:latin typeface="时尚中黑简体"/>
          <a:ea typeface="时尚中黑简体"/>
          <a:cs typeface="时尚中黑简体"/>
        </a:defRPr>
      </a:lvl8pPr>
      <a:lvl9pPr marL="1828800" algn="ctr" rtl="0" eaLnBrk="0" fontAlgn="base" hangingPunct="0">
        <a:spcBef>
          <a:spcPct val="0"/>
        </a:spcBef>
        <a:spcAft>
          <a:spcPct val="0"/>
        </a:spcAft>
        <a:defRPr sz="2800">
          <a:solidFill>
            <a:srgbClr val="602E04"/>
          </a:solidFill>
          <a:latin typeface="时尚中黑简体"/>
          <a:ea typeface="时尚中黑简体"/>
          <a:cs typeface="时尚中黑简体"/>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2" name="TextBox 5"/>
          <p:cNvSpPr txBox="1">
            <a:spLocks noChangeArrowheads="1"/>
          </p:cNvSpPr>
          <p:nvPr/>
        </p:nvSpPr>
        <p:spPr bwMode="auto">
          <a:xfrm>
            <a:off x="1651635" y="3783330"/>
            <a:ext cx="6018530" cy="398780"/>
          </a:xfrm>
          <a:prstGeom prst="rect">
            <a:avLst/>
          </a:prstGeom>
          <a:noFill/>
          <a:ln>
            <a:noFill/>
          </a:ln>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kumimoji="1" sz="2800">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Font typeface="Arial" panose="020B0604020202020204" pitchFamily="34" charset="0"/>
              <a:buChar char="•"/>
              <a:defRPr kumimoji="1" sz="2400">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rgbClr val="602E04"/>
                </a:solidFill>
                <a:effectLst/>
                <a:uLnTx/>
                <a:uFillTx/>
                <a:latin typeface="+mn-ea"/>
                <a:ea typeface="+mn-ea"/>
                <a:cs typeface="+mn-cs"/>
              </a:rPr>
              <a:t>课件制作： 李保春           手机：</a:t>
            </a: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15343940186</a:t>
            </a:r>
            <a:endParaRPr kumimoji="0" lang="en-US" altLang="zh-CN" sz="2000" b="0" i="0" u="none" strike="noStrike" kern="1200" cap="none" spc="0" normalizeH="0" baseline="0" noProof="0" dirty="0" smtClean="0">
              <a:ln>
                <a:noFill/>
              </a:ln>
              <a:solidFill>
                <a:srgbClr val="602E04"/>
              </a:solidFill>
              <a:effectLst/>
              <a:uLnTx/>
              <a:uFillTx/>
              <a:latin typeface="+mn-ea"/>
              <a:ea typeface="+mn-ea"/>
              <a:cs typeface="+mn-cs"/>
            </a:endParaRPr>
          </a:p>
        </p:txBody>
      </p:sp>
      <p:sp>
        <p:nvSpPr>
          <p:cNvPr id="2051" name="TextBox 4"/>
          <p:cNvSpPr txBox="1"/>
          <p:nvPr/>
        </p:nvSpPr>
        <p:spPr>
          <a:xfrm>
            <a:off x="97790" y="2010093"/>
            <a:ext cx="8569325" cy="829945"/>
          </a:xfrm>
          <a:prstGeom prst="rect">
            <a:avLst/>
          </a:prstGeom>
          <a:noFill/>
          <a:ln w="9525">
            <a:noFill/>
          </a:ln>
        </p:spPr>
        <p:txBody>
          <a:bodyPr>
            <a:spAutoFit/>
          </a:bodyPr>
          <a:p>
            <a:r>
              <a:rPr lang="en-US" altLang="zh-CN" sz="48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  </a:t>
            </a:r>
            <a:r>
              <a:rPr sz="3600" dirty="0">
                <a:solidFill>
                  <a:srgbClr val="602E04"/>
                </a:solidFill>
                <a:latin typeface="微软雅黑" panose="020B0503020204020204" pitchFamily="34" charset="-122"/>
                <a:ea typeface="微软雅黑" panose="020B0503020204020204" pitchFamily="34" charset="-122"/>
              </a:rPr>
              <a:t>白描手法——呈现形象的写意画笔</a:t>
            </a:r>
            <a:endParaRPr sz="3600" dirty="0">
              <a:solidFill>
                <a:srgbClr val="602E0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6540" y="714375"/>
            <a:ext cx="8515350" cy="5723890"/>
          </a:xfrm>
          <a:prstGeom prst="rect">
            <a:avLst/>
          </a:prstGeom>
          <a:noFill/>
        </p:spPr>
        <p:txBody>
          <a:bodyPr wrap="square" rtlCol="0" anchor="t">
            <a:spAutoFit/>
          </a:bodyPr>
          <a:p>
            <a:pPr>
              <a:lnSpc>
                <a:spcPct val="150000"/>
              </a:lnSpc>
            </a:pPr>
            <a:r>
              <a:rPr lang="en-US" altLang="zh-CN" sz="2400" b="1">
                <a:solidFill>
                  <a:srgbClr val="C00000"/>
                </a:solidFill>
              </a:rPr>
              <a:t>       </a:t>
            </a:r>
            <a:r>
              <a:rPr lang="en-US" altLang="zh-CN" sz="2000" b="1">
                <a:solidFill>
                  <a:srgbClr val="C00000"/>
                </a:solidFill>
              </a:rPr>
              <a:t> </a:t>
            </a:r>
            <a:r>
              <a:rPr lang="zh-CN" altLang="en-US" sz="2000" b="1"/>
              <a:t>此外，这种白描手法交代了家庭环境，生活氛围。</a:t>
            </a:r>
            <a:endParaRPr lang="zh-CN" altLang="en-US" sz="2000" b="1"/>
          </a:p>
          <a:p>
            <a:pPr>
              <a:lnSpc>
                <a:spcPct val="150000"/>
              </a:lnSpc>
            </a:pPr>
            <a:r>
              <a:rPr lang="zh-CN" altLang="en-US" sz="2000" b="1"/>
              <a:t>       “点上遍身油腻的灯盏，茶馆的两间屋子里，便弥满了青白的光”一句，交代了华老栓的家庭情况。“两间屋子”交代了房屋之少，“遍身油腻”可见灯盏所用之频繁，这都暗示家境的贫寒。“清白的光”绽放在夜间，本来黑夜中的这一丝亮光，给人带来暖意。但是“弥满”二字突出光线并不是很强，结合上下语境，此处描写却无意中透露出的却是人物在日常生活中感到的冷清的意味，令人心寒。下文华老栓与华大妈的一问一答，看似写的随意，却显示出贫贱夫妻的心心相通，也暗示夫妻俩为了某种共同事情而一夜无眠。为什么呢？“里边的小屋子里，也发出一阵咳嗽”，透露出些微的消息，结合下文，原来是小栓备受痨病煎熬，急需治病用的人血馒头，而此处的“咳嗽”与华老栓夫妇俩的行为动作结合在一起巧妙地设置了悬念，诱人深入。</a:t>
            </a:r>
            <a:endParaRPr lang="zh-CN" altLang="en-US" sz="2000"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375285" y="1650365"/>
            <a:ext cx="7786370" cy="55308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64770" y="852805"/>
            <a:ext cx="8406765" cy="5231130"/>
          </a:xfrm>
          <a:prstGeom prst="rect">
            <a:avLst/>
          </a:prstGeom>
          <a:noFill/>
        </p:spPr>
        <p:txBody>
          <a:bodyPr wrap="square" rtlCol="0" anchor="t">
            <a:spAutoFit/>
          </a:bodyPr>
          <a:p>
            <a:pPr algn="l"/>
            <a:r>
              <a:rPr lang="en-US" altLang="zh-CN" sz="3600" dirty="0">
                <a:solidFill>
                  <a:srgbClr val="FF0000"/>
                </a:solidFill>
                <a:latin typeface="微软雅黑" panose="020B0503020204020204" pitchFamily="34" charset="-122"/>
                <a:ea typeface="微软雅黑" panose="020B0503020204020204" pitchFamily="34" charset="-122"/>
                <a:sym typeface="+mn-ea"/>
              </a:rPr>
              <a:t>  </a:t>
            </a:r>
            <a:r>
              <a:rPr lang="en-US" altLang="zh-CN" sz="2800" dirty="0">
                <a:solidFill>
                  <a:srgbClr val="FF0000"/>
                </a:solidFill>
                <a:latin typeface="微软雅黑" panose="020B0503020204020204" pitchFamily="34" charset="-122"/>
                <a:ea typeface="微软雅黑" panose="020B0503020204020204" pitchFamily="34" charset="-122"/>
                <a:sym typeface="+mn-ea"/>
              </a:rPr>
              <a:t>     </a:t>
            </a:r>
            <a:r>
              <a:rPr lang="zh-CN" altLang="en-US" sz="2800" dirty="0">
                <a:solidFill>
                  <a:srgbClr val="FF0000"/>
                </a:solidFill>
                <a:latin typeface="微软雅黑" panose="020B0503020204020204" pitchFamily="34" charset="-122"/>
                <a:ea typeface="微软雅黑" panose="020B0503020204020204" pitchFamily="34" charset="-122"/>
                <a:sym typeface="+mn-ea"/>
              </a:rPr>
              <a:t>白描手法的一个显著特点就是语言朴实，却传神入微</a:t>
            </a:r>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36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而我，是世上最呆的人，喜欢静静地坐着，静静地思想，静静地作文。村人知我脾性，有了新鲜事，跑来对我叙说，说毕了，就退出让我写，写出了，嚷着要我念。我念得忘我，村人听得忘归；看着村人忘归，我一时忘乎所以，邀听者到月下树影，盘脚而坐，取清茶淡酒，饮而醉之。一醉半天不醒，村人已沉睡入梦，风止月瞑，露珠闪闪，一片蛐蛐鸣叫。”（贾平凹《静虚村记》）</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9930" y="1245235"/>
            <a:ext cx="6790690" cy="4892675"/>
          </a:xfrm>
          <a:prstGeom prst="rect">
            <a:avLst/>
          </a:prstGeom>
          <a:noFill/>
          <a:ln w="9525">
            <a:noFill/>
          </a:ln>
        </p:spPr>
        <p:txBody>
          <a:bodyPr wrap="square">
            <a:spAutoFit/>
          </a:bodyPr>
          <a:p>
            <a:pPr indent="325120"/>
            <a:r>
              <a:rPr lang="en-US" altLang="zh-CN" sz="2400">
                <a:ea typeface="宋体" panose="02010600030101010101" pitchFamily="2" charset="-122"/>
              </a:rPr>
              <a:t>   </a:t>
            </a:r>
            <a:r>
              <a:rPr lang="zh-CN" sz="2400">
                <a:ea typeface="宋体" panose="02010600030101010101" pitchFamily="2" charset="-122"/>
              </a:rPr>
              <a:t>这段话写作者与乡村居民相处之乐。表现手法也是叙述中掺杂白描，尤其是最后两句，白描更加突出，写风景、人物的行为与表情极为自然而简单，寥寥数笔却营造了一副和谐的乡村夏夜图景，人物形象隐约可见，令人神往不已。</a:t>
            </a:r>
            <a:endParaRPr lang="zh-CN" sz="2400">
              <a:ea typeface="宋体" panose="02010600030101010101" pitchFamily="2" charset="-122"/>
            </a:endParaRPr>
          </a:p>
          <a:p>
            <a:pPr indent="325120"/>
            <a:r>
              <a:rPr lang="zh-CN" sz="2400">
                <a:ea typeface="宋体" panose="02010600030101010101" pitchFamily="2" charset="-122"/>
              </a:rPr>
              <a:t>   再看本段的白描语言。虽然用语质朴，但由于作者对语言的敏感性，硬是从朴实的语言中提炼出了难以名状的美感。这主要体现在语句形式和语感上。整段出现了大量短句，不时抛出一两个长句，这样长短句巧妙的搭配，既体现了语言节奏美，又避免了过多的整齐带来的呆板单调感。同时，由于运用了反复和顶针修辞，读起来文气贯通，情感流畅无阻，充满了回环跌宕的语感美。</a:t>
            </a:r>
            <a:endParaRPr lang="zh-CN"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8505" y="1279525"/>
            <a:ext cx="6971030" cy="3969385"/>
          </a:xfrm>
          <a:prstGeom prst="rect">
            <a:avLst/>
          </a:prstGeom>
          <a:noFill/>
          <a:ln w="9525">
            <a:noFill/>
          </a:ln>
        </p:spPr>
        <p:txBody>
          <a:bodyPr wrap="square">
            <a:spAutoFit/>
          </a:bodyPr>
          <a:p>
            <a:pPr algn="ctr">
              <a:lnSpc>
                <a:spcPct val="150000"/>
              </a:lnSpc>
            </a:pPr>
            <a:r>
              <a:rPr lang="zh-CN" sz="2800" b="1">
                <a:solidFill>
                  <a:srgbClr val="C00000"/>
                </a:solidFill>
                <a:ea typeface="宋体" panose="02010600030101010101" pitchFamily="2" charset="-122"/>
              </a:rPr>
              <a:t>总结</a:t>
            </a:r>
            <a:endParaRPr lang="zh-CN" sz="2800" b="1">
              <a:solidFill>
                <a:srgbClr val="C00000"/>
              </a:solidFill>
              <a:ea typeface="宋体" panose="02010600030101010101" pitchFamily="2" charset="-122"/>
            </a:endParaRPr>
          </a:p>
          <a:p>
            <a:pPr algn="ctr">
              <a:lnSpc>
                <a:spcPct val="150000"/>
              </a:lnSpc>
            </a:pPr>
            <a:endParaRPr lang="zh-CN" sz="2800">
              <a:ea typeface="宋体" panose="02010600030101010101" pitchFamily="2" charset="-122"/>
            </a:endParaRPr>
          </a:p>
          <a:p>
            <a:pPr>
              <a:lnSpc>
                <a:spcPct val="150000"/>
              </a:lnSpc>
            </a:pPr>
            <a:r>
              <a:rPr lang="zh-CN" sz="2800">
                <a:ea typeface="宋体" panose="02010600030101010101" pitchFamily="2" charset="-122"/>
              </a:rPr>
              <a:t>       值得注意的是，白描并不好“描”，它往往是作家在运用语言时追求的一种豪华落尽见真纯的语言风格，是一种高度凝练的写作状态的呈现。</a:t>
            </a:r>
            <a:endParaRPr lang="zh-CN" altLang="en-US" sz="2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5130"/>
            <a:ext cx="8702675" cy="710882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结语：文学写作就是写语言</a:t>
            </a: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而高分作文</a:t>
            </a:r>
            <a:r>
              <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rPr>
              <a:t>=审题立意+结构合理+文采与深度+卷面整洁=全都是套路</a:t>
            </a:r>
            <a:endPar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rPr>
              <a:t>其中，文采就是诗性语言</a:t>
            </a:r>
            <a:endPar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lang="zh-CN" altLang="zh-CN" sz="2400" kern="100" noProof="0" dirty="0">
                <a:ln>
                  <a:noFill/>
                </a:ln>
                <a:effectLst/>
                <a:uLnTx/>
                <a:uFillTx/>
                <a:latin typeface="+mn-ea"/>
                <a:ea typeface="+mn-ea"/>
                <a:cs typeface="Times New Roman" panose="02020603050405020304"/>
                <a:sym typeface="+mn-ea"/>
              </a:rPr>
              <a:t>语言造句</a:t>
            </a:r>
            <a:r>
              <a:rPr lang="en-US" altLang="zh-CN" sz="2400" kern="100" noProof="0" dirty="0">
                <a:ln>
                  <a:noFill/>
                </a:ln>
                <a:effectLst/>
                <a:uLnTx/>
                <a:uFillTx/>
                <a:latin typeface="+mn-ea"/>
                <a:ea typeface="+mn-ea"/>
                <a:cs typeface="Times New Roman" panose="02020603050405020304"/>
                <a:sym typeface="+mn-ea"/>
              </a:rPr>
              <a:t>=</a:t>
            </a:r>
            <a:r>
              <a:rPr lang="zh-CN" altLang="en-US" sz="2400" b="1" kern="100" noProof="0" dirty="0">
                <a:ln>
                  <a:noFill/>
                </a:ln>
                <a:solidFill>
                  <a:srgbClr val="C00000"/>
                </a:solidFill>
                <a:effectLst/>
                <a:uLnTx/>
                <a:uFillTx/>
                <a:latin typeface="+mn-ea"/>
                <a:ea typeface="+mn-ea"/>
                <a:cs typeface="Times New Roman" panose="02020603050405020304"/>
                <a:sym typeface="+mn-ea"/>
              </a:rPr>
              <a:t>乱写（发挥想象力）</a:t>
            </a:r>
            <a:r>
              <a:rPr lang="en-US" altLang="zh-CN" sz="2400" kern="100" noProof="0" dirty="0">
                <a:ln>
                  <a:noFill/>
                </a:ln>
                <a:effectLst/>
                <a:uLnTx/>
                <a:uFillTx/>
                <a:latin typeface="+mn-ea"/>
                <a:ea typeface="+mn-ea"/>
                <a:cs typeface="Times New Roman" panose="02020603050405020304"/>
                <a:sym typeface="+mn-ea"/>
              </a:rPr>
              <a:t>+</a:t>
            </a:r>
            <a:r>
              <a:rPr lang="zh-CN" altLang="en-US" sz="2400" kern="100" noProof="0" dirty="0">
                <a:ln>
                  <a:noFill/>
                </a:ln>
                <a:effectLst/>
                <a:uLnTx/>
                <a:uFillTx/>
                <a:latin typeface="+mn-ea"/>
                <a:ea typeface="+mn-ea"/>
                <a:cs typeface="Times New Roman" panose="02020603050405020304"/>
                <a:sym typeface="+mn-ea"/>
              </a:rPr>
              <a:t>条理化（让人看得懂，符合常规）</a:t>
            </a:r>
            <a:endParaRPr kumimoji="0" lang="zh-CN" altLang="zh-CN" sz="24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   高分考场写作过程</a:t>
            </a:r>
            <a:r>
              <a:rPr kumimoji="0" lang="en-US"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400" b="0" i="0" u="none" strike="noStrike" kern="100" cap="none" spc="0" normalizeH="0" baseline="0" noProof="0" dirty="0">
                <a:ln>
                  <a:noFill/>
                </a:ln>
                <a:solidFill>
                  <a:schemeClr val="tx1"/>
                </a:solidFill>
                <a:effectLst/>
                <a:uLnTx/>
                <a:uFillTx/>
                <a:latin typeface="+mn-ea"/>
                <a:ea typeface="+mn-ea"/>
                <a:cs typeface="Times New Roman" panose="02020603050405020304"/>
              </a:rPr>
              <a:t>逻辑思维</a:t>
            </a:r>
            <a:r>
              <a:rPr kumimoji="0" lang="en-US"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400" b="1" i="0" u="none" strike="noStrike" kern="100" cap="none" spc="0" normalizeH="0" baseline="0" noProof="0" dirty="0">
                <a:ln>
                  <a:noFill/>
                </a:ln>
                <a:solidFill>
                  <a:srgbClr val="C00000"/>
                </a:solidFill>
                <a:effectLst/>
                <a:uLnTx/>
                <a:uFillTx/>
                <a:latin typeface="+mn-ea"/>
                <a:ea typeface="+mn-ea"/>
                <a:cs typeface="Times New Roman" panose="02020603050405020304"/>
              </a:rPr>
              <a:t>诗性语言（想象）</a:t>
            </a:r>
            <a:endPar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   当这两种思维，成为我们日常练习的习惯，那么，考场写作对我们来说，依然是一种训练有素的套路，驾轻就熟，任意而为。</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a:t>
            </a: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书籍图片_WPS图片"/>
          <p:cNvPicPr>
            <a:picLocks noChangeAspect="1"/>
          </p:cNvPicPr>
          <p:nvPr/>
        </p:nvPicPr>
        <p:blipFill>
          <a:blip r:embed="rId2"/>
          <a:stretch>
            <a:fillRect/>
          </a:stretch>
        </p:blipFill>
        <p:spPr>
          <a:xfrm>
            <a:off x="-1587500" y="-1128395"/>
            <a:ext cx="9810750" cy="100584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273050" y="2630488"/>
            <a:ext cx="8424863" cy="2306955"/>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谢谢！</a:t>
            </a:r>
            <a:r>
              <a:rPr lang="zh-CN" altLang="en-US" sz="3600" kern="100" noProof="0" dirty="0">
                <a:ln>
                  <a:noFill/>
                </a:ln>
                <a:effectLst/>
                <a:uLnTx/>
                <a:uFillTx/>
                <a:latin typeface="+mn-ea"/>
                <a:ea typeface="+mn-ea"/>
                <a:cs typeface="Times New Roman" panose="02020603050405020304"/>
                <a:sym typeface="+mn-ea"/>
              </a:rPr>
              <a:t>欢迎交流！</a:t>
            </a:r>
            <a:endPar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rPr>
              <a:t>期盼您提供学生案例。</a:t>
            </a:r>
            <a:endPar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2400" b="0" i="0" u="none" strike="noStrike" kern="100" cap="none" spc="0" normalizeH="0" baseline="0" noProof="0" dirty="0">
                <a:ln>
                  <a:noFill/>
                </a:ln>
                <a:solidFill>
                  <a:srgbClr val="FF0000"/>
                </a:solidFill>
                <a:effectLst/>
                <a:uLnTx/>
                <a:uFillTx/>
                <a:latin typeface="+mn-ea"/>
                <a:ea typeface="+mn-ea"/>
                <a:cs typeface="Times New Roman" panose="02020603050405020304"/>
              </a:rPr>
              <a:t>李保春  </a:t>
            </a:r>
            <a:r>
              <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rPr>
              <a:t>15343940186</a:t>
            </a:r>
            <a:endPar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矩形 1"/>
          <p:cNvSpPr/>
          <p:nvPr/>
        </p:nvSpPr>
        <p:spPr>
          <a:xfrm>
            <a:off x="1331278" y="56959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endParaRPr lang="zh-CN" altLang="en-US" sz="3600" dirty="0">
              <a:latin typeface="微软雅黑" panose="020B0503020204020204" pitchFamily="34" charset="-122"/>
              <a:ea typeface="微软雅黑" panose="020B0503020204020204" pitchFamily="34" charset="-122"/>
            </a:endParaRPr>
          </a:p>
        </p:txBody>
      </p:sp>
      <p:sp>
        <p:nvSpPr>
          <p:cNvPr id="3075" name="矩形 1"/>
          <p:cNvSpPr/>
          <p:nvPr/>
        </p:nvSpPr>
        <p:spPr>
          <a:xfrm>
            <a:off x="-47625" y="1912620"/>
            <a:ext cx="8559165" cy="4154170"/>
          </a:xfrm>
          <a:prstGeom prst="rect">
            <a:avLst/>
          </a:prstGeom>
          <a:noFill/>
          <a:ln w="9525">
            <a:noFill/>
          </a:ln>
        </p:spPr>
        <p:txBody>
          <a:bodyPr wrap="square">
            <a:spAutoFit/>
          </a:bodyPr>
          <a:p>
            <a:pPr>
              <a:lnSpc>
                <a:spcPct val="200000"/>
              </a:lnSpc>
            </a:pPr>
            <a:r>
              <a:rPr lang="zh-CN" altLang="en-US" sz="2800" dirty="0">
                <a:solidFill>
                  <a:srgbClr val="FF0000"/>
                </a:solidFill>
                <a:latin typeface="微软雅黑" panose="020B0503020204020204" pitchFamily="34" charset="-122"/>
                <a:ea typeface="微软雅黑" panose="020B0503020204020204" pitchFamily="34" charset="-122"/>
              </a:rPr>
              <a:t>一、什么是白描手法</a:t>
            </a:r>
            <a:endParaRPr lang="zh-CN" altLang="en-US" sz="28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en-US" altLang="zh-CN" sz="28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800" dirty="0">
                <a:solidFill>
                  <a:srgbClr val="FF0000"/>
                </a:solidFill>
                <a:latin typeface="微软雅黑" panose="020B0503020204020204" pitchFamily="34" charset="-122"/>
                <a:ea typeface="微软雅黑" panose="020B0503020204020204" pitchFamily="34" charset="-122"/>
              </a:rPr>
              <a:t>二、白描手法的主要特点：写作对象和语言特色</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381000" y="1728470"/>
            <a:ext cx="7786370" cy="3830955"/>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i="0" u="none" strike="noStrike" kern="1200" cap="none" spc="0" normalizeH="0" baseline="0" noProof="0" dirty="0">
                <a:ln>
                  <a:noFill/>
                </a:ln>
                <a:effectLst/>
                <a:uLnTx/>
                <a:uFillTx/>
                <a:latin typeface="+mn-ea"/>
                <a:ea typeface="+mn-ea"/>
                <a:cs typeface="+mn-cs"/>
              </a:rPr>
              <a:t>    </a:t>
            </a:r>
            <a:r>
              <a:rPr kumimoji="0" lang="en-US" altLang="zh-CN" sz="2800" i="0" u="none" strike="noStrike" kern="1200" cap="none" spc="0" normalizeH="0" baseline="0" noProof="0" dirty="0">
                <a:ln>
                  <a:noFill/>
                </a:ln>
                <a:effectLst/>
                <a:uLnTx/>
                <a:uFillTx/>
                <a:latin typeface="+mn-ea"/>
                <a:ea typeface="+mn-ea"/>
                <a:cs typeface="+mn-cs"/>
              </a:rPr>
              <a:t>    </a:t>
            </a:r>
            <a:r>
              <a:rPr kumimoji="0" lang="zh-CN" altLang="en-US" sz="2800" i="0" u="none" strike="noStrike" kern="1200" cap="none" spc="0" normalizeH="0" baseline="0" noProof="0" dirty="0">
                <a:ln>
                  <a:noFill/>
                </a:ln>
                <a:effectLst/>
                <a:uLnTx/>
                <a:uFillTx/>
                <a:latin typeface="+mn-ea"/>
                <a:ea typeface="+mn-ea"/>
                <a:cs typeface="+mn-cs"/>
              </a:rPr>
              <a:t>白描本是一种中国画技法，指单用墨色线条勾描形象而不施彩色的画法；后来成为文学表现手法之一，是一种简略的正面描写，主要指用朴素简炼的文字描摹形象，不重词藻修饰与渲染烘托。</a:t>
            </a:r>
            <a:r>
              <a:rPr kumimoji="0" lang="zh-CN" altLang="en-US" sz="28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8412480" cy="1198880"/>
          </a:xfrm>
          <a:prstGeom prst="rect">
            <a:avLst/>
          </a:prstGeom>
          <a:noFill/>
        </p:spPr>
        <p:txBody>
          <a:bodyPr wrap="none" rtlCol="0" anchor="t">
            <a:spAutoFit/>
          </a:bodyPr>
          <a:p>
            <a:pPr algn="l"/>
            <a:r>
              <a:rPr lang="zh-CN" altLang="en-US" sz="3600" dirty="0">
                <a:solidFill>
                  <a:srgbClr val="FF0000"/>
                </a:solidFill>
                <a:latin typeface="微软雅黑" panose="020B0503020204020204" pitchFamily="34" charset="-122"/>
                <a:ea typeface="微软雅黑" panose="020B0503020204020204" pitchFamily="34" charset="-122"/>
                <a:sym typeface="+mn-ea"/>
              </a:rPr>
              <a:t>一、什么是白描描写（与叙述的区别点）</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l"/>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7880" y="413385"/>
            <a:ext cx="8340090" cy="4523105"/>
          </a:xfrm>
          <a:prstGeom prst="rect">
            <a:avLst/>
          </a:prstGeom>
          <a:noFill/>
          <a:ln w="9525">
            <a:noFill/>
          </a:ln>
        </p:spPr>
        <p:txBody>
          <a:bodyPr wrap="square">
            <a:spAutoFit/>
          </a:bodyPr>
          <a:p>
            <a:pPr indent="267970" algn="l">
              <a:lnSpc>
                <a:spcPct val="150000"/>
              </a:lnSpc>
            </a:pPr>
            <a:r>
              <a:rPr lang="en-US" altLang="zh-CN" sz="2400" b="1">
                <a:solidFill>
                  <a:schemeClr val="tx1"/>
                </a:solidFill>
                <a:latin typeface="楷体" panose="02010609060101010101" charset="-122"/>
                <a:ea typeface="宋体" panose="02010600030101010101" pitchFamily="2" charset="-122"/>
              </a:rPr>
              <a:t>  </a:t>
            </a:r>
            <a:r>
              <a:rPr lang="zh-CN" sz="2400">
                <a:latin typeface="楷体" panose="02010609060101010101" charset="-122"/>
                <a:ea typeface="宋体" panose="02010600030101010101" pitchFamily="2" charset="-122"/>
              </a:rPr>
              <a:t>要弄清白描与叙述的关系，二者既有相同点又有区分。叙述，是同描写并列的另一种表达方式。</a:t>
            </a:r>
            <a:endParaRPr lang="zh-CN" sz="2400">
              <a:latin typeface="楷体" panose="02010609060101010101" charset="-122"/>
              <a:ea typeface="宋体" panose="02010600030101010101" pitchFamily="2" charset="-122"/>
            </a:endParaRPr>
          </a:p>
          <a:p>
            <a:pPr indent="267970" algn="l">
              <a:lnSpc>
                <a:spcPct val="150000"/>
              </a:lnSpc>
            </a:pPr>
            <a:r>
              <a:rPr lang="zh-CN" sz="2400">
                <a:latin typeface="楷体" panose="02010609060101010101" charset="-122"/>
                <a:ea typeface="宋体" panose="02010600030101010101" pitchFamily="2" charset="-122"/>
              </a:rPr>
              <a:t>  叙述，包括概括叙述和具体叙述。其中具体叙述是一种具体的交代，与白描的质朴简洁相近。如果运用叙述手法表现事物的某一动态、风貌，简练而传神，给人丰富鲜明的形象感，就可谓之白描手法。</a:t>
            </a:r>
            <a:endParaRPr lang="zh-CN" sz="2400">
              <a:latin typeface="楷体" panose="02010609060101010101" charset="-122"/>
              <a:ea typeface="宋体" panose="02010600030101010101" pitchFamily="2" charset="-122"/>
            </a:endParaRPr>
          </a:p>
          <a:p>
            <a:pPr indent="267970" algn="l">
              <a:lnSpc>
                <a:spcPct val="150000"/>
              </a:lnSpc>
            </a:pPr>
            <a:r>
              <a:rPr lang="zh-CN" sz="2400">
                <a:latin typeface="楷体" panose="02010609060101010101" charset="-122"/>
                <a:ea typeface="宋体" panose="02010600030101010101" pitchFamily="2" charset="-122"/>
              </a:rPr>
              <a:t>  可见，</a:t>
            </a:r>
            <a:r>
              <a:rPr lang="zh-CN" sz="2400">
                <a:solidFill>
                  <a:srgbClr val="C00000"/>
                </a:solidFill>
                <a:latin typeface="楷体" panose="02010609060101010101" charset="-122"/>
                <a:ea typeface="宋体" panose="02010600030101010101" pitchFamily="2" charset="-122"/>
              </a:rPr>
              <a:t>白描是用叙述进行描写</a:t>
            </a:r>
            <a:r>
              <a:rPr lang="zh-CN" sz="2400">
                <a:latin typeface="楷体" panose="02010609060101010101" charset="-122"/>
                <a:ea typeface="宋体" panose="02010600030101010101" pitchFamily="2" charset="-122"/>
              </a:rPr>
              <a:t>。比较而言，</a:t>
            </a:r>
            <a:r>
              <a:rPr lang="zh-CN" sz="2400">
                <a:solidFill>
                  <a:srgbClr val="C00000"/>
                </a:solidFill>
                <a:latin typeface="楷体" panose="02010609060101010101" charset="-122"/>
                <a:ea typeface="宋体" panose="02010600030101010101" pitchFamily="2" charset="-122"/>
              </a:rPr>
              <a:t>叙述侧重是对事件过程的交代，白描则侧重对事物特征的关注</a:t>
            </a:r>
            <a:r>
              <a:rPr lang="zh-CN" sz="2400">
                <a:latin typeface="楷体" panose="02010609060101010101" charset="-122"/>
                <a:ea typeface="宋体" panose="02010600030101010101" pitchFamily="2" charset="-122"/>
              </a:rPr>
              <a:t>。</a:t>
            </a:r>
            <a:endParaRPr lang="zh-CN" sz="2400">
              <a:latin typeface="楷体" panose="02010609060101010101"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0900" y="1273175"/>
            <a:ext cx="7589520" cy="5262245"/>
          </a:xfrm>
          <a:prstGeom prst="rect">
            <a:avLst/>
          </a:prstGeom>
          <a:noFill/>
          <a:ln w="9525">
            <a:noFill/>
          </a:ln>
        </p:spPr>
        <p:txBody>
          <a:bodyPr wrap="square">
            <a:spAutoFit/>
          </a:bodyPr>
          <a:p>
            <a:pPr indent="266700">
              <a:lnSpc>
                <a:spcPct val="150000"/>
              </a:lnSpc>
            </a:pPr>
            <a:r>
              <a:rPr lang="en-US" altLang="zh-CN" sz="2400">
                <a:latin typeface="楷体" panose="02010609060101010101" charset="-122"/>
                <a:ea typeface="宋体" panose="02010600030101010101" pitchFamily="2" charset="-122"/>
              </a:rPr>
              <a:t>   </a:t>
            </a:r>
            <a:r>
              <a:rPr lang="zh-CN" sz="2800">
                <a:latin typeface="楷体" panose="02010609060101010101" charset="-122"/>
                <a:ea typeface="宋体" panose="02010600030101010101" pitchFamily="2" charset="-122"/>
              </a:rPr>
              <a:t>读者在作品中会常常遇到叙述中夹着白描的情况。</a:t>
            </a:r>
            <a:endParaRPr lang="zh-CN" sz="2800">
              <a:latin typeface="楷体" panose="02010609060101010101" charset="-122"/>
              <a:ea typeface="宋体" panose="02010600030101010101" pitchFamily="2" charset="-122"/>
            </a:endParaRPr>
          </a:p>
          <a:p>
            <a:pPr indent="266700" algn="l">
              <a:lnSpc>
                <a:spcPct val="150000"/>
              </a:lnSpc>
            </a:pPr>
            <a:r>
              <a:rPr lang="zh-CN" sz="2800">
                <a:latin typeface="楷体" panose="02010609060101010101" charset="-122"/>
                <a:ea typeface="宋体" panose="02010600030101010101" pitchFamily="2" charset="-122"/>
              </a:rPr>
              <a:t>   如：“周进吃过午饭开了后门出来，河沿上望望。虽是乡村地方，河边却也有几树桃花柳树，红红绿绿，间杂好看。看了一回，只见蒙蒙的细雨，下将起来。周进见下雨，转入门内，望着雨下的河里，烟笼远树，景致更妙。”</a:t>
            </a:r>
            <a:r>
              <a:rPr lang="zh-CN" sz="2800">
                <a:solidFill>
                  <a:srgbClr val="C00000"/>
                </a:solidFill>
                <a:latin typeface="楷体" panose="02010609060101010101" charset="-122"/>
                <a:ea typeface="宋体" panose="02010600030101010101" pitchFamily="2" charset="-122"/>
              </a:rPr>
              <a:t>（吴敬梓《儒林外史》）</a:t>
            </a:r>
            <a:endParaRPr lang="zh-CN" sz="2800">
              <a:solidFill>
                <a:srgbClr val="C00000"/>
              </a:solidFill>
              <a:latin typeface="楷体" panose="02010609060101010101"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0190" y="982980"/>
            <a:ext cx="8268970" cy="4615815"/>
          </a:xfrm>
          <a:prstGeom prst="rect">
            <a:avLst/>
          </a:prstGeom>
          <a:noFill/>
          <a:ln w="9525">
            <a:noFill/>
          </a:ln>
        </p:spPr>
        <p:txBody>
          <a:bodyPr wrap="square">
            <a:spAutoFit/>
          </a:bodyPr>
          <a:p>
            <a:pPr indent="266700">
              <a:lnSpc>
                <a:spcPct val="150000"/>
              </a:lnSpc>
            </a:pPr>
            <a:r>
              <a:rPr lang="en-US" altLang="zh-CN" sz="2400">
                <a:latin typeface="楷体" panose="02010609060101010101" charset="-122"/>
                <a:ea typeface="宋体" panose="02010600030101010101" pitchFamily="2" charset="-122"/>
              </a:rPr>
              <a:t>   </a:t>
            </a:r>
            <a:r>
              <a:rPr lang="zh-CN" sz="2800">
                <a:solidFill>
                  <a:schemeClr val="tx1"/>
                </a:solidFill>
                <a:uFillTx/>
                <a:latin typeface="楷体" panose="02010609060101010101" charset="-122"/>
                <a:ea typeface="宋体" panose="02010600030101010101" pitchFamily="2" charset="-122"/>
              </a:rPr>
              <a:t>这段话用白话文言，叙事、写景极为简练，叙述中间杂白描手法，如“红红绿绿”、“蒙蒙的细雨”、“烟笼远树”等语句，只是点到为止。</a:t>
            </a:r>
            <a:endParaRPr lang="zh-CN" sz="2800">
              <a:solidFill>
                <a:schemeClr val="tx1"/>
              </a:solidFill>
              <a:uFillTx/>
              <a:latin typeface="楷体" panose="02010609060101010101" charset="-122"/>
              <a:ea typeface="宋体" panose="02010600030101010101" pitchFamily="2" charset="-122"/>
            </a:endParaRPr>
          </a:p>
          <a:p>
            <a:pPr indent="266700">
              <a:lnSpc>
                <a:spcPct val="150000"/>
              </a:lnSpc>
            </a:pPr>
            <a:r>
              <a:rPr lang="zh-CN" sz="2800">
                <a:solidFill>
                  <a:schemeClr val="tx1"/>
                </a:solidFill>
                <a:uFillTx/>
                <a:latin typeface="楷体" panose="02010609060101010101" charset="-122"/>
                <a:ea typeface="宋体" panose="02010600030101010101" pitchFamily="2" charset="-122"/>
              </a:rPr>
              <a:t>  人物眼前之景被作者处理为一幅幅写意图画，突出线条轮廓而缺乏细微之处，景象朦胧而大意仅存；同时，这种笔触却把读者带入了悠远的想象空间之中。</a:t>
            </a:r>
            <a:endParaRPr lang="zh-CN" sz="2800">
              <a:solidFill>
                <a:schemeClr val="tx1"/>
              </a:solidFill>
              <a:uFillTx/>
              <a:latin typeface="楷体" panose="02010609060101010101"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9310" y="996950"/>
            <a:ext cx="7486015" cy="5077460"/>
          </a:xfrm>
          <a:prstGeom prst="rect">
            <a:avLst/>
          </a:prstGeom>
          <a:noFill/>
        </p:spPr>
        <p:txBody>
          <a:bodyPr wrap="square" rtlCol="0" anchor="t">
            <a:spAutoFit/>
          </a:bodyPr>
          <a:p>
            <a:pPr algn="ctr">
              <a:lnSpc>
                <a:spcPct val="150000"/>
              </a:lnSpc>
            </a:pPr>
            <a:r>
              <a:rPr lang="zh-CN" altLang="zh-CN" sz="2400" b="1">
                <a:solidFill>
                  <a:srgbClr val="C00000"/>
                </a:solidFill>
                <a:latin typeface="楷体" panose="02010609060101010101" charset="-122"/>
                <a:sym typeface="+mn-ea"/>
              </a:rPr>
              <a:t>特点：白描手法多用于刻画人物形象。</a:t>
            </a:r>
            <a:endParaRPr lang="zh-CN" altLang="zh-CN" sz="2400" b="1">
              <a:solidFill>
                <a:srgbClr val="C00000"/>
              </a:solidFill>
              <a:latin typeface="楷体" panose="02010609060101010101" charset="-122"/>
              <a:sym typeface="+mn-ea"/>
            </a:endParaRPr>
          </a:p>
          <a:p>
            <a:pPr algn="ctr">
              <a:lnSpc>
                <a:spcPct val="150000"/>
              </a:lnSpc>
            </a:pPr>
            <a:endParaRPr lang="zh-CN" altLang="zh-CN" sz="2400" b="1">
              <a:latin typeface="楷体" panose="02010609060101010101" charset="-122"/>
              <a:sym typeface="+mn-ea"/>
            </a:endParaRPr>
          </a:p>
          <a:p>
            <a:pPr>
              <a:lnSpc>
                <a:spcPct val="150000"/>
              </a:lnSpc>
            </a:pPr>
            <a:r>
              <a:rPr lang="zh-CN" altLang="zh-CN" sz="2400" b="1">
                <a:latin typeface="楷体" panose="02010609060101010101" charset="-122"/>
                <a:sym typeface="+mn-ea"/>
              </a:rPr>
              <a:t>    侧重指抓住人物的肖像、言行、神态中最有特征的部分，以最俭省的笔墨予以粗线条的勾勒，表现出人物的性格和精神。这也是中国文学中为群众所喜闻乐见的传统描写手法。</a:t>
            </a:r>
            <a:endParaRPr lang="zh-CN" altLang="zh-CN" sz="2400" b="1">
              <a:latin typeface="楷体" panose="02010609060101010101" charset="-122"/>
              <a:sym typeface="+mn-ea"/>
            </a:endParaRPr>
          </a:p>
          <a:p>
            <a:pPr>
              <a:lnSpc>
                <a:spcPct val="150000"/>
              </a:lnSpc>
            </a:pPr>
            <a:r>
              <a:rPr lang="zh-CN" altLang="zh-CN" sz="2400" b="1">
                <a:latin typeface="楷体" panose="02010609060101010101" charset="-122"/>
                <a:sym typeface="+mn-ea"/>
              </a:rPr>
              <a:t>    现代作家中，鲁迅把白描手法发挥到淋漓尽致。他认为白描的核心要素是“有真意，去粉饰，少做作，勿卖弄而已”。（《作文秘诀》）</a:t>
            </a:r>
            <a:endParaRPr lang="zh-CN" altLang="zh-CN" sz="2400" b="1">
              <a:latin typeface="楷体" panose="02010609060101010101"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548005" y="2298700"/>
            <a:ext cx="7786370" cy="645160"/>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98425" y="838835"/>
            <a:ext cx="8946515" cy="4523105"/>
          </a:xfrm>
          <a:prstGeom prst="rect">
            <a:avLst/>
          </a:prstGeom>
          <a:noFill/>
        </p:spPr>
        <p:txBody>
          <a:bodyPr wrap="square" rtlCol="0" anchor="t">
            <a:spAutoFit/>
          </a:bodyPr>
          <a:p>
            <a:pPr algn="l">
              <a:lnSpc>
                <a:spcPct val="150000"/>
              </a:lnSpc>
            </a:pPr>
            <a:r>
              <a:rPr lang="en-US" altLang="zh-CN" sz="2400" dirty="0">
                <a:solidFill>
                  <a:schemeClr val="tx1"/>
                </a:solidFill>
                <a:latin typeface="微软雅黑" panose="020B0503020204020204" pitchFamily="34" charset="-122"/>
                <a:ea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sym typeface="+mn-ea"/>
              </a:rPr>
              <a:t>秋天的后半夜，月亮下去了，太阳还没有出，只剩下一片乌蓝的天；除了夜游的东西，什么都睡着。华老栓忽然坐起身，擦着火柴，点上遍身油腻的灯盏，茶馆的两间屋子里，便弥满了青白的光。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 　 “小栓的爹，你就去么？”是一个老女人的声音。里边的小屋子里，也发出一阵咳嗽。 </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     “唔。”老栓一面听，一面应，一面扣上衣服；伸手过去说，    “你给我罢”。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7225" y="648970"/>
            <a:ext cx="7828915" cy="4615815"/>
          </a:xfrm>
          <a:prstGeom prst="rect">
            <a:avLst/>
          </a:prstGeom>
          <a:noFill/>
        </p:spPr>
        <p:txBody>
          <a:bodyPr wrap="square" rtlCol="0" anchor="t">
            <a:spAutoFit/>
          </a:bodyPr>
          <a:p>
            <a:pPr>
              <a:lnSpc>
                <a:spcPct val="150000"/>
              </a:lnSpc>
            </a:pPr>
            <a:r>
              <a:rPr lang="en-US" altLang="zh-CN" sz="2400" b="1"/>
              <a:t>        </a:t>
            </a:r>
            <a:r>
              <a:rPr sz="2400" b="1"/>
              <a:t>作者以白描手法为主,对景物、场景、人物进行描写，人物的动作、语言，寥寥数语，却耐人寻味，其中的内蕴则是多层次、多方面的。</a:t>
            </a:r>
            <a:endParaRPr sz="2400" b="1"/>
          </a:p>
          <a:p>
            <a:pPr>
              <a:lnSpc>
                <a:spcPct val="150000"/>
              </a:lnSpc>
            </a:pPr>
            <a:r>
              <a:rPr sz="2400" b="1"/>
              <a:t>         开头第一段，只是写景，交代了时令、环境。它勾勒出黎明前最黑暗的时刻的突出特征：阴暗、凄清，还有几分恐怖；这一氛围也奠定了文章压抑的感情基调，烘托出华老拴心情沉重，也为小说后文华老栓的行为与见闻（见杀人场面、被动接受人血馒头）做了铺垫。</a:t>
            </a:r>
            <a:r>
              <a:rPr lang="en-US" altLang="zh-CN" sz="2400" b="1"/>
              <a:t>   </a:t>
            </a:r>
            <a:r>
              <a:rPr lang="en-US" altLang="zh-CN" sz="2800" b="1"/>
              <a:t> </a:t>
            </a:r>
            <a:endParaRPr lang="zh-CN" altLang="en-US" sz="2800">
              <a:solidFill>
                <a:srgbClr val="C00000"/>
              </a:solidFill>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时尚中黑简体"/>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2345</Words>
  <Application>WPS 演示</Application>
  <PresentationFormat>全屏显示(4:3)</PresentationFormat>
  <Paragraphs>71</Paragraphs>
  <Slides>16</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16</vt:i4>
      </vt:variant>
    </vt:vector>
  </HeadingPairs>
  <TitlesOfParts>
    <vt:vector size="27" baseType="lpstr">
      <vt:lpstr>Arial</vt:lpstr>
      <vt:lpstr>宋体</vt:lpstr>
      <vt:lpstr>Wingdings</vt:lpstr>
      <vt:lpstr>Calibri</vt:lpstr>
      <vt:lpstr>时尚中黑简体</vt:lpstr>
      <vt:lpstr>微软雅黑</vt:lpstr>
      <vt:lpstr>楷体</vt:lpstr>
      <vt:lpstr>Times New Roman</vt:lpstr>
      <vt:lpstr>Arial Unicode MS</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dddd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西瓜</cp:lastModifiedBy>
  <cp:revision>214</cp:revision>
  <dcterms:created xsi:type="dcterms:W3CDTF">2011-09-22T23:42:00Z</dcterms:created>
  <dcterms:modified xsi:type="dcterms:W3CDTF">2019-05-27T22:35:46Z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2052-11.1.0.8654</vt:lpwstr>
  </property>
</Properties>
</file>