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9" r:id="rId3"/>
    <p:sldId id="327" r:id="rId4"/>
    <p:sldId id="328" r:id="rId5"/>
    <p:sldId id="319" r:id="rId6"/>
    <p:sldId id="298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46" r:id="rId15"/>
    <p:sldId id="347" r:id="rId16"/>
    <p:sldId id="321" r:id="rId17"/>
    <p:sldId id="334" r:id="rId18"/>
    <p:sldId id="348" r:id="rId19"/>
    <p:sldId id="349" r:id="rId20"/>
    <p:sldId id="350" r:id="rId21"/>
    <p:sldId id="351" r:id="rId22"/>
    <p:sldId id="352" r:id="rId23"/>
    <p:sldId id="326" r:id="rId24"/>
    <p:sldId id="335" r:id="rId25"/>
    <p:sldId id="322" r:id="rId26"/>
    <p:sldId id="336" r:id="rId27"/>
    <p:sldId id="353" r:id="rId28"/>
    <p:sldId id="355" r:id="rId29"/>
    <p:sldId id="35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975" y="-30480"/>
            <a:ext cx="12237085" cy="6897370"/>
          </a:xfrm>
          <a:prstGeom prst="rect">
            <a:avLst/>
          </a:prstGeom>
        </p:spPr>
      </p:pic>
      <p:sp>
        <p:nvSpPr>
          <p:cNvPr id="10242" name="文本框 1"/>
          <p:cNvSpPr txBox="1"/>
          <p:nvPr/>
        </p:nvSpPr>
        <p:spPr>
          <a:xfrm>
            <a:off x="3008544" y="3471206"/>
            <a:ext cx="801688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自强不息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1"/>
          <p:cNvSpPr txBox="1"/>
          <p:nvPr/>
        </p:nvSpPr>
        <p:spPr>
          <a:xfrm>
            <a:off x="1790985" y="2816343"/>
            <a:ext cx="76517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35038" y="764540"/>
            <a:ext cx="8189912" cy="2306955"/>
          </a:xfrm>
          <a:prstGeom prst="rect">
            <a:avLst/>
          </a:prstGeom>
          <a:solidFill>
            <a:schemeClr val="bg2"/>
          </a:solidFill>
          <a:ln w="1270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苏秦）读书欲睡，引锥自刺其股，血流至足。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——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西汉·刘向《战国策·秦策一》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038" y="3391853"/>
            <a:ext cx="8189912" cy="2306637"/>
          </a:xfrm>
          <a:prstGeom prst="rect">
            <a:avLst/>
          </a:prstGeom>
          <a:solidFill>
            <a:schemeClr val="bg2"/>
          </a:solidFill>
          <a:ln w="1270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孙敬，字文宝，好学，晨夕不休。及至眠睡疲寝，以绳系头，悬屋梁。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——东汉·班固《汉书》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7733" y="928370"/>
            <a:ext cx="7515225" cy="4659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108710" y="799465"/>
            <a:ext cx="947293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春秋末期，越王勾践每天睡在柴草上，临睡前，用舌头舔舔鹿胆的苦味，以此来提醒自己过往苦日子，要发奋图强，报仇复国。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原来吴王夫差发兵打败了越国，越王勾践被捉来吴国当了马夫，日夜侍候马匹。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对于一个君王来说，这实在是非常难堪的。但是勾践暗下决心，一定要恢复自己的国家，所以他没有露出丝毫的抗拒神态，老老实实养马。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勾践还装出对夫差忠心耿耿的样子。用心替他驾驭马车，态度谦卑。夫差认为勾践真心归顺了，就放他回国。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3270" y="215583"/>
            <a:ext cx="194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卧薪尝胆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1"/>
          <p:cNvSpPr/>
          <p:nvPr/>
        </p:nvSpPr>
        <p:spPr>
          <a:xfrm>
            <a:off x="1867853" y="380683"/>
            <a:ext cx="8207375" cy="580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勾践回国后，决心要使越国富强起来。他亲自参加耕种，和百姓同甘共苦，他怕眼前的安逸消磨了志气，就“卧薪尝胆”，还常自问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你忘了在吴国的耻辱吗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?”</a:t>
            </a:r>
            <a:endParaRPr lang="en-US" altLang="zh-CN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勾践又给吴王送去美女西施。吴王夫差就更加只顾吃喝玩乐，无心国政，弄得国家日渐衰弱。经过二十年的充分准备，勾践看时机已经成熟，就在吴国没有防备的情况下，领兵把吴国打得大败。夫差感到很羞愧，举剑自刎而死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87980" y="1967548"/>
            <a:ext cx="3390900" cy="3230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）采访准备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）实施采访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）撰写采访稿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）展示交流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2129155" y="1034098"/>
            <a:ext cx="4618038" cy="64928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采访身边自强不息的人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52895" y="2025650"/>
            <a:ext cx="3113405" cy="311340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71626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7473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397000" y="787400"/>
            <a:ext cx="5329238" cy="4742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当他还是一个孩子的时候，就对另一个更弱小的孩子担起了责任，就要撑起困境中的家庭，就要学会友善、勇敢和坚强。生活让他过早地开始收获，他由此从男孩变成了苦难打不倒的男子汉，在贫困中求学，在艰辛中自强。今天，他仍然文弱，但精神上他从来是强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279" y="626051"/>
            <a:ext cx="3384376" cy="4248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0" name="文本框 4"/>
          <p:cNvSpPr txBox="1"/>
          <p:nvPr/>
        </p:nvSpPr>
        <p:spPr>
          <a:xfrm>
            <a:off x="6289675" y="5037138"/>
            <a:ext cx="43195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感动中国年度人物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洪战辉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"/>
          <p:cNvSpPr/>
          <p:nvPr/>
        </p:nvSpPr>
        <p:spPr>
          <a:xfrm>
            <a:off x="1975803" y="908050"/>
            <a:ext cx="8137525" cy="451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1994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年，洪战辉的父亲突发间歇性精神病，造成妻子受伤骨折，女儿意外死亡，家里欠下巨债。随后，父亲又捡来了一个和女儿年龄相仿的女婴。面对沉重的家庭负担，母亲离家出走了。年仅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岁的洪战辉，默默地挑起了伺候患病父亲、照顾年幼弟弟、抚养捡来妹妹的家庭重担。这副重担，对于成年人来说尚且不易，何况一个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多岁的孩子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!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1"/>
          <p:cNvSpPr/>
          <p:nvPr/>
        </p:nvSpPr>
        <p:spPr>
          <a:xfrm>
            <a:off x="1807528" y="453073"/>
            <a:ext cx="8351837" cy="580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但洪战辉没有退缩，一挑就是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年。为了挣钱养家，他像大人一样，做小生意，打零工，拾荒，种地。他利用课余时间卖笔、书、磁带、鞋袜，在学校附近的餐馆做杂工，周末赶回家浇灌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亩麦地。在兼顾学业和谋生之时，他牺牲了几乎所有的休息时间。为了带好捡来的妹妹，洪战辉费尽心血。每天晚上，他都让妹妹睡在内侧，以防父亲突然发病伤及妹妹。妹妹经常尿湿床单、被子，他就睡在尿湿的地方，用体温把湿处暖干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1"/>
          <p:cNvSpPr/>
          <p:nvPr/>
        </p:nvSpPr>
        <p:spPr>
          <a:xfrm>
            <a:off x="2108200" y="1425893"/>
            <a:ext cx="8064500" cy="324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从高中到大学，他将妹妹一直带在身边，每天都保证妹妹有一瓶牛奶和一个鸡蛋，自己却常常啃方便面。在怀化念大学的日子里，他安排妹妹上了小学，每天不管学习多忙，都坚持接送妹妹，辅导妹妹功课。为了治好父亲的病，洪战辉吃尽苦头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1"/>
          <p:cNvSpPr/>
          <p:nvPr/>
        </p:nvSpPr>
        <p:spPr>
          <a:xfrm>
            <a:off x="2041525" y="1125538"/>
            <a:ext cx="7956550" cy="3868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2002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月，父亲突然发病，因为没有钱，他不得不在一家精神病医院门前跪求治疗，在他孝心的感染下，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2005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年底河南第二荣康医院主动将他父亲接去诊治。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2006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年，父亲的病情已明显好转，出走的母亲、打工的弟弟也相继回家，一家人终于重新团聚。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4545" y="3141663"/>
            <a:ext cx="2444750" cy="237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"/>
          <p:cNvSpPr txBox="1"/>
          <p:nvPr/>
        </p:nvSpPr>
        <p:spPr>
          <a:xfrm>
            <a:off x="2063534" y="726182"/>
            <a:ext cx="76581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天行健，君子以自强不息。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地势坤，君子以厚德载物。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——《周易·乾》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矩形 1"/>
          <p:cNvSpPr/>
          <p:nvPr/>
        </p:nvSpPr>
        <p:spPr>
          <a:xfrm>
            <a:off x="1710055" y="622300"/>
            <a:ext cx="8280400" cy="561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2006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年以来，已成为公众人物的洪战辉，又将爱洒向了社会。为资助贫困学生，他在学校和政府的帮助下建立了教育助学责任基金。为推动青少年思想教育，他应邀在全国各地作了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150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多场励志报告，并欣然出任“中国宋庆龄基金会青少年生命教育爱心大使”。他还多次到湖南、河南等地贫困山区与困难学生交流，捐赠学习用品。他说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:"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我要力所能及地帮助需要帮助的人。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"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在不到两年时间里，关于他的书籍出版了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本，其中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中国男孩洪战辉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发行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250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多万册。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905" y="-6985"/>
            <a:ext cx="12207875" cy="683387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4767898" y="998538"/>
            <a:ext cx="636587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noFill/>
            <a:prstDash val="sysDot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演讲：君子当自强不息</a:t>
            </a:r>
            <a:endParaRPr kumimoji="0" lang="zh-CN" altLang="en-US" sz="3200" b="1" kern="1200" cap="none" spc="0" normalizeH="0" baseline="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2538095" y="2334260"/>
            <a:ext cx="2759075" cy="2601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不可一曝十寒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不可知难而退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不可见利而进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779270" y="1034098"/>
            <a:ext cx="3138488" cy="64928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确定演讲主题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57595" y="2334260"/>
            <a:ext cx="2795588" cy="260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凡事当做则做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须坚韧强毅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须不屈不挠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179955" y="2243455"/>
            <a:ext cx="7726363" cy="2601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根据兴趣，自由组合，分别组建话题组。小组内成员分工合作，搜集资料，交流分享，完成演讲稿的撰写。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948180" y="1190943"/>
            <a:ext cx="3138488" cy="64928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组建演讲团队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 220"/>
          <p:cNvSpPr/>
          <p:nvPr/>
        </p:nvSpPr>
        <p:spPr>
          <a:xfrm>
            <a:off x="1785303" y="696278"/>
            <a:ext cx="3138488" cy="649288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开展演讲活动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4365" y="1658303"/>
            <a:ext cx="48482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参赛选手抽取参赛序号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主持人介绍参赛评委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主持人宣读演讲比赛规则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按序号进行精彩演讲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点评、颁奖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3965" y="3329940"/>
            <a:ext cx="998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流程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909378" y="1966278"/>
            <a:ext cx="360363" cy="33115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651000" y="582613"/>
            <a:ext cx="8628063" cy="5692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自强不息  迈向成功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尊敬的各位老师，亲爱的同学们：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大家好！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我演讲的题目是：自强不息，迈向成功。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古语云：“天行健，君子以自强不息。”天的运行刚健不辍，君子应当像天那样自强不息。“自强不息”就是自觉努力向上，为选定的目标去奋斗，永不松懈。现在，我们有了共同的愿景，就是“志存高远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修身储能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自强不息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追求卓越”，这告诉我们，人首先要有志向，可是，我们一旦确定人生志向后，将怎么办呢？就要排除一切障碍，毫不气馁、毫不退缩的为立下的志向而努力。只有自强不息者，才能到达成功的顶峰。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1"/>
          <p:cNvSpPr/>
          <p:nvPr/>
        </p:nvSpPr>
        <p:spPr>
          <a:xfrm>
            <a:off x="1866583" y="1484313"/>
            <a:ext cx="8137525" cy="312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荀子说：“锲而舍之，朽木不折；锲而不舍，金石可镂。”立志容易奋斗难，荀子的这句名言告诉我们一个永恒的道理：只有坚定意志，自强不息，锲而不舍的奋斗才能实现理想。否则，无论我们立下多少志向，没有自强不息，锲而不舍的精神，一切志向都是空谈而不会变成现实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1"/>
          <p:cNvSpPr/>
          <p:nvPr/>
        </p:nvSpPr>
        <p:spPr>
          <a:xfrm>
            <a:off x="1830388" y="622300"/>
            <a:ext cx="8137525" cy="561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自强者他们坚信“天生我材必有用”、“前途是自己创造出来的”，他们藐视困难，追求高远目标，面对人生激流中的暗礁与险滩，奋勇搏击，永不停下前进的脚步。司马迁立志写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史记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，自己虽然遭受屈辱的酷刑，仍自强不息完成浩浩史家之绝唱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史记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；当代作家史铁生，立志走文学之路，虽身残仍自强不息，他笔下流淌的思想和灵魂震撼我们的心灵；发明大王爱迪生，立志发明，历经无数失败，仍自强不息，终获成功，推动了世界的发展。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矩形 1"/>
          <p:cNvSpPr/>
          <p:nvPr/>
        </p:nvSpPr>
        <p:spPr>
          <a:xfrm>
            <a:off x="1999298" y="578485"/>
            <a:ext cx="7991475" cy="519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马克思曾经说过：“在科学的道路上没有平整的路途，只有不畏劳苦沿着峻峭山路攀爬的人，才能到达光辉的顶点。”这形象地告知了我们，要想在事业上获得成功，就必需努力奋斗，自强不息。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当我们仰慕他人的时候，请永远牢记，我们不能只看见他人的成功，而要学习他们自强不息的精神，只要有了自强不息的精神，相信我们也会傲立于世，做顶天立地的人。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谢谢大家！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85"/>
            <a:ext cx="12181205" cy="6859270"/>
          </a:xfrm>
          <a:prstGeom prst="rect">
            <a:avLst/>
          </a:prstGeom>
        </p:spPr>
      </p:pic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3256760" y="797969"/>
            <a:ext cx="7078663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noFill/>
            <a:prstDash val="sysDot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认识</a:t>
            </a:r>
            <a:r>
              <a:rPr kumimoji="0" lang="en-US" altLang="zh-CN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“</a:t>
            </a:r>
            <a:r>
              <a:rPr kumimoji="0" lang="zh-CN" altLang="en-US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自强不息</a:t>
            </a:r>
            <a:r>
              <a:rPr kumimoji="0" lang="en-US" altLang="zh-CN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”</a:t>
            </a:r>
            <a:r>
              <a:rPr kumimoji="0" lang="zh-CN" altLang="en-US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的内涵</a:t>
            </a:r>
            <a:endParaRPr kumimoji="0" lang="zh-CN" altLang="en-US" sz="3600" b="1" kern="1200" cap="none" spc="0" normalizeH="0" baseline="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"/>
          <p:cNvSpPr txBox="1"/>
          <p:nvPr/>
        </p:nvSpPr>
        <p:spPr>
          <a:xfrm>
            <a:off x="1936115" y="901383"/>
            <a:ext cx="782955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【自强不息】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字面意思是：强大自己必须要通过坚持不懈的努力；深层次的意思是：一个人的处境即使再糟糕，通过持之以恒的努力和付出， 也可以成就一个强大的自己，若想强大自己，必须坚持，不放弃努力。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85670" y="859790"/>
            <a:ext cx="774065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marR="0" indent="-457200" defTabSz="914400" eaLnBrk="1" hangingPunct="1">
              <a:lnSpc>
                <a:spcPct val="170000"/>
              </a:lnSpc>
              <a:buClr>
                <a:srgbClr val="9BBB59"/>
              </a:buClr>
              <a:buSzTx/>
              <a:buFont typeface="Wingdings" panose="05000000000000000000" charset="0"/>
              <a:buChar char=""/>
              <a:defRPr/>
            </a:pP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自强为天下健，志刚为大君之道。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R="0" defTabSz="914400" eaLnBrk="1" hangingPunct="1">
              <a:lnSpc>
                <a:spcPct val="170000"/>
              </a:lnSpc>
              <a:buClr>
                <a:srgbClr val="9BBB59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——清·康有为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457200" marR="0" indent="-457200" defTabSz="914400" eaLnBrk="1" hangingPunct="1">
              <a:lnSpc>
                <a:spcPct val="170000"/>
              </a:lnSpc>
              <a:buClr>
                <a:srgbClr val="9BBB59"/>
              </a:buClr>
              <a:buSzTx/>
              <a:buFont typeface="Wingdings" panose="05000000000000000000" charset="0"/>
              <a:buChar char=""/>
              <a:defRPr/>
            </a:pP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只有刚强的人，才有神圣的意志，凡是战斗的人，就能取得胜利。       ——歌德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457200" marR="0" indent="-457200" defTabSz="914400" eaLnBrk="1" hangingPunct="1">
              <a:lnSpc>
                <a:spcPct val="170000"/>
              </a:lnSpc>
              <a:buClr>
                <a:srgbClr val="9BBB59"/>
              </a:buClr>
              <a:buSzTx/>
              <a:buFont typeface="Wingdings" panose="05000000000000000000" charset="0"/>
              <a:buChar char=""/>
              <a:defRPr/>
            </a:pP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无论处于什么环境，都要不断努力。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R="0" defTabSz="914400" eaLnBrk="1" hangingPunct="1">
              <a:lnSpc>
                <a:spcPct val="170000"/>
              </a:lnSpc>
              <a:buClr>
                <a:srgbClr val="9BBB59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en-US" sz="30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        ——海伦·凯勒</a:t>
            </a:r>
            <a:endParaRPr kumimoji="0" lang="zh-CN" altLang="en-US" sz="30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"/>
          <p:cNvSpPr txBox="1"/>
          <p:nvPr/>
        </p:nvSpPr>
        <p:spPr>
          <a:xfrm>
            <a:off x="7935595" y="1336040"/>
            <a:ext cx="639763" cy="396938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千磨万击还坚韧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9002395" y="2037715"/>
            <a:ext cx="639763" cy="396875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任尔东西南北风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9795" y="904240"/>
            <a:ext cx="2663825" cy="510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3620" y="904240"/>
            <a:ext cx="2581275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1577023" y="1133475"/>
            <a:ext cx="7894637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生命不止，奋斗不息。——卡莱尔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天生我才必有用，千金散尽还复来。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长风破浪会有时，直挂云帆济沧海。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江山代有才人出，各领风骚数百年。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老骥伏枥，志在千里；烈士暮年，壮心不已。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65" y="-6985"/>
            <a:ext cx="12167870" cy="6808470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>
            <a:off x="4893945" y="1082358"/>
            <a:ext cx="579755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noFill/>
            <a:prstDash val="sysDot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寻找</a:t>
            </a:r>
            <a:r>
              <a:rPr kumimoji="0" lang="zh-CN" altLang="en-US" sz="36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自强不息</a:t>
            </a:r>
            <a:r>
              <a:rPr kumimoji="0" lang="zh-CN" altLang="en-US" sz="3200" b="1" kern="1200" cap="none" spc="0" normalizeH="0" baseline="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的人物</a:t>
            </a:r>
            <a:endParaRPr kumimoji="0" lang="zh-CN" altLang="en-US" sz="3200" b="1" kern="1200" cap="none" spc="0" normalizeH="0" baseline="0" noProof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文本框 5"/>
          <p:cNvSpPr txBox="1"/>
          <p:nvPr/>
        </p:nvSpPr>
        <p:spPr>
          <a:xfrm>
            <a:off x="1576705" y="545148"/>
            <a:ext cx="828992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“盖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文王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拘而演《周易》；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仲尼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厄而作《春秋》；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屈原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放逐，乃赋《离骚》；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左丘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失明，厥有《国语》；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孙子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膑脚，《兵法》修列；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不韦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迁蜀，世传《吕览》；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韩非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囚秦，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《说难》《孤愤》；《诗》三百篇，此皆圣贤发愤之所为作也。”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司马迁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《报任安书》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2880</Words>
  <Application>WPS 演示</Application>
  <PresentationFormat>自定义</PresentationFormat>
  <Paragraphs>113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Wingdings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2019-05-22T06:51:19Z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