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26" r:id="rId3"/>
    <p:sldId id="305" r:id="rId4"/>
    <p:sldId id="297" r:id="rId5"/>
    <p:sldId id="306" r:id="rId6"/>
    <p:sldId id="307" r:id="rId7"/>
    <p:sldId id="298" r:id="rId8"/>
    <p:sldId id="299" r:id="rId9"/>
    <p:sldId id="303" r:id="rId10"/>
    <p:sldId id="308" r:id="rId11"/>
    <p:sldId id="310" r:id="rId12"/>
    <p:sldId id="309" r:id="rId13"/>
    <p:sldId id="294" r:id="rId14"/>
    <p:sldId id="317" r:id="rId15"/>
    <p:sldId id="316" r:id="rId16"/>
    <p:sldId id="315" r:id="rId17"/>
    <p:sldId id="311" r:id="rId18"/>
    <p:sldId id="293" r:id="rId19"/>
    <p:sldId id="320" r:id="rId20"/>
    <p:sldId id="322" r:id="rId21"/>
    <p:sldId id="318" r:id="rId22"/>
    <p:sldId id="324" r:id="rId23"/>
    <p:sldId id="323" r:id="rId24"/>
    <p:sldId id="292" r:id="rId25"/>
    <p:sldId id="325" r:id="rId26"/>
    <p:sldId id="286" r:id="rId27"/>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1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361" name="Picture 1" descr="C:\Users\Administrator\Desktop\下载 (3).jpg"/>
          <p:cNvPicPr>
            <a:picLocks noChangeAspect="1" noChangeArrowheads="1"/>
          </p:cNvPicPr>
          <p:nvPr/>
        </p:nvPicPr>
        <p:blipFill>
          <a:blip r:embed="rId1" cstate="print"/>
          <a:srcRect/>
          <a:stretch>
            <a:fillRect/>
          </a:stretch>
        </p:blipFill>
        <p:spPr bwMode="auto">
          <a:xfrm>
            <a:off x="1475656" y="2132856"/>
            <a:ext cx="6192688" cy="3135982"/>
          </a:xfrm>
          <a:prstGeom prst="rect">
            <a:avLst/>
          </a:prstGeom>
          <a:noFill/>
        </p:spPr>
      </p:pic>
      <p:sp>
        <p:nvSpPr>
          <p:cNvPr id="3" name="矩形 2"/>
          <p:cNvSpPr/>
          <p:nvPr/>
        </p:nvSpPr>
        <p:spPr>
          <a:xfrm>
            <a:off x="2915816" y="836712"/>
            <a:ext cx="2954655" cy="646331"/>
          </a:xfrm>
          <a:prstGeom prst="rect">
            <a:avLst/>
          </a:prstGeom>
        </p:spPr>
        <p:txBody>
          <a:bodyPr wrap="none">
            <a:spAutoFit/>
          </a:bodyPr>
          <a:lstStyle/>
          <a:p>
            <a:r>
              <a:rPr lang="zh-CN" altLang="zh-CN" sz="3600" b="1" dirty="0" smtClean="0">
                <a:solidFill>
                  <a:srgbClr val="FF0000"/>
                </a:solidFill>
                <a:latin typeface="微软雅黑" pitchFamily="34" charset="-122"/>
                <a:ea typeface="微软雅黑" pitchFamily="34" charset="-122"/>
              </a:rPr>
              <a:t>《诗经》两首</a:t>
            </a:r>
            <a:endParaRPr lang="zh-CN" altLang="en-US" sz="3600" b="1" dirty="0">
              <a:solidFill>
                <a:srgbClr val="FF0000"/>
              </a:solidFill>
              <a:latin typeface="微软雅黑" pitchFamily="34" charset="-122"/>
              <a:ea typeface="微软雅黑" pitchFamily="34" charset="-122"/>
            </a:endParaRPr>
          </a:p>
        </p:txBody>
      </p:sp>
      <p:sp>
        <p:nvSpPr>
          <p:cNvPr id="4" name="矩形 3"/>
          <p:cNvSpPr/>
          <p:nvPr/>
        </p:nvSpPr>
        <p:spPr>
          <a:xfrm>
            <a:off x="971600" y="260648"/>
            <a:ext cx="4572000" cy="400110"/>
          </a:xfrm>
          <a:prstGeom prst="rect">
            <a:avLst/>
          </a:prstGeom>
        </p:spPr>
        <p:txBody>
          <a:bodyPr>
            <a:spAutoFit/>
          </a:bodyPr>
          <a:lstStyle/>
          <a:p>
            <a:r>
              <a:rPr lang="zh-CN" altLang="en-US" sz="2000" dirty="0" smtClean="0">
                <a:solidFill>
                  <a:srgbClr val="FF0000"/>
                </a:solidFill>
                <a:latin typeface="楷体" pitchFamily="49" charset="-122"/>
                <a:ea typeface="楷体" pitchFamily="49" charset="-122"/>
              </a:rPr>
              <a:t>九年级语文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下  新课标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人</a:t>
            </a:r>
            <a:r>
              <a:rPr lang="en-US" altLang="zh-CN"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15361"/>
                                        </p:tgtEl>
                                        <p:attrNameLst>
                                          <p:attrName>style.visibility</p:attrName>
                                        </p:attrNameLst>
                                      </p:cBhvr>
                                      <p:to>
                                        <p:strVal val="visible"/>
                                      </p:to>
                                    </p:set>
                                    <p:anim calcmode="lin" valueType="num">
                                      <p:cBhvr>
                                        <p:cTn id="15" dur="500" fill="hold"/>
                                        <p:tgtEl>
                                          <p:spTgt spid="15361"/>
                                        </p:tgtEl>
                                        <p:attrNameLst>
                                          <p:attrName>ppt_w</p:attrName>
                                        </p:attrNameLst>
                                      </p:cBhvr>
                                      <p:tavLst>
                                        <p:tav tm="0">
                                          <p:val>
                                            <p:fltVal val="0"/>
                                          </p:val>
                                        </p:tav>
                                        <p:tav tm="100000">
                                          <p:val>
                                            <p:strVal val="#ppt_w"/>
                                          </p:val>
                                        </p:tav>
                                      </p:tavLst>
                                    </p:anim>
                                    <p:anim calcmode="lin" valueType="num">
                                      <p:cBhvr>
                                        <p:cTn id="16" dur="500" fill="hold"/>
                                        <p:tgtEl>
                                          <p:spTgt spid="1536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7649" name="Rectangle 1"/>
          <p:cNvSpPr>
            <a:spLocks noChangeArrowheads="1"/>
          </p:cNvSpPr>
          <p:nvPr/>
        </p:nvSpPr>
        <p:spPr bwMode="auto">
          <a:xfrm>
            <a:off x="755576" y="1532112"/>
            <a:ext cx="777686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诗经</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的主要艺术表现手法有赋、比、兴等</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请思考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关雎</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这首诗主要运用了什么手法</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运用这种手法起到了什么作用</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这首诗主要运用了“兴”的艺术手法。如本诗开头</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“关关雎鸠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在河之洲”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它原是诗人借眼前景物发端的话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但水鸟和鸣</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也可以喻男女求偶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或男女间和谐恩爱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和下文“窈窕淑女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君子好逑”在意义上发生了关联。本诗的起兴之妙正在于诗人情趣与自然景物浑然一体的契合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也即一直为人们所称道的情景交融的艺术境界。</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6" name="圆角矩形标注 5"/>
          <p:cNvSpPr/>
          <p:nvPr/>
        </p:nvSpPr>
        <p:spPr>
          <a:xfrm>
            <a:off x="755576" y="1556792"/>
            <a:ext cx="7704856" cy="1080120"/>
          </a:xfrm>
          <a:prstGeom prst="wedgeRoundRectCallout">
            <a:avLst>
              <a:gd name="adj1" fmla="val -9374"/>
              <a:gd name="adj2" fmla="val 62500"/>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标注 6"/>
          <p:cNvSpPr/>
          <p:nvPr/>
        </p:nvSpPr>
        <p:spPr>
          <a:xfrm>
            <a:off x="683568" y="2924944"/>
            <a:ext cx="7776864" cy="2520280"/>
          </a:xfrm>
          <a:prstGeom prst="wedgeRoundRectCallout">
            <a:avLst>
              <a:gd name="adj1" fmla="val 7751"/>
              <a:gd name="adj2" fmla="val -57605"/>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7649">
                                            <p:txEl>
                                              <p:pRg st="2" end="2"/>
                                            </p:txEl>
                                          </p:spTgt>
                                        </p:tgtEl>
                                        <p:attrNameLst>
                                          <p:attrName>style.visibility</p:attrName>
                                        </p:attrNameLst>
                                      </p:cBhvr>
                                      <p:to>
                                        <p:strVal val="visible"/>
                                      </p:to>
                                    </p:set>
                                    <p:animEffect transition="in" filter="box(in)">
                                      <p:cBhvr>
                                        <p:cTn id="7" dur="500"/>
                                        <p:tgtEl>
                                          <p:spTgt spid="2764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7649">
                                            <p:txEl>
                                              <p:pRg st="3" end="3"/>
                                            </p:txEl>
                                          </p:spTgt>
                                        </p:tgtEl>
                                        <p:attrNameLst>
                                          <p:attrName>style.visibility</p:attrName>
                                        </p:attrNameLst>
                                      </p:cBhvr>
                                      <p:to>
                                        <p:strVal val="visible"/>
                                      </p:to>
                                    </p:set>
                                    <p:animEffect transition="in" filter="box(in)">
                                      <p:cBhvr>
                                        <p:cTn id="12" dur="500"/>
                                        <p:tgtEl>
                                          <p:spTgt spid="2764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8673" name="Rectangle 1"/>
          <p:cNvSpPr>
            <a:spLocks noChangeArrowheads="1"/>
          </p:cNvSpPr>
          <p:nvPr/>
        </p:nvSpPr>
        <p:spPr bwMode="auto">
          <a:xfrm>
            <a:off x="179512" y="764704"/>
            <a:ext cx="8496944" cy="5632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在</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蒹葭</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这首诗歌中运用了景物描写</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请思考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这些景物描写在诗中起到了什么作用</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一切景语皆情语。诗歌开篇便向读者展示了一个凄清的画面</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一个晚秋的早晨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天色朦胧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笼罩在晨雾中的是一望无际的沾带露珠的芦苇。一条河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蜿蜒曲折地向远处流去。望向远处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是一块小小的沙洲。这是一幅萧瑟的晚秋晨光图</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烘托出主人公凄恻的情感。</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诗的第二、三章采用重章叠唱的方式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反复渲染</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但景物又有所不同。首章“白露为霜”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露凝为霜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是拂晓时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第二章“白露未晞”</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太阳露面</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天已大亮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末章“白露未已”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阳光照射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露水快干。三幅不同时间的晚秋晨光图</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渲染烘托出主人公久久伫立远望而始终不能与思念之人见面的惆怅心情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而这种心情随着晨光画面的重叠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显得越来越急切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越来越凄婉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使本诗在艺术上达到了情景交融的境界。</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6" name="圆角矩形标注 5"/>
          <p:cNvSpPr/>
          <p:nvPr/>
        </p:nvSpPr>
        <p:spPr>
          <a:xfrm>
            <a:off x="157654" y="1772816"/>
            <a:ext cx="8734826" cy="4536504"/>
          </a:xfrm>
          <a:prstGeom prst="wedgeRoundRectCallout">
            <a:avLst>
              <a:gd name="adj1" fmla="val 141"/>
              <a:gd name="adj2" fmla="val -54739"/>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3">
                                            <p:txEl>
                                              <p:pRg st="1" end="1"/>
                                            </p:txEl>
                                          </p:spTgt>
                                        </p:tgtEl>
                                        <p:attrNameLst>
                                          <p:attrName>style.visibility</p:attrName>
                                        </p:attrNameLst>
                                      </p:cBhvr>
                                      <p:to>
                                        <p:strVal val="visible"/>
                                      </p:to>
                                    </p:set>
                                    <p:anim calcmode="lin" valueType="num">
                                      <p:cBhvr additive="base">
                                        <p:cTn id="7" dur="500" fill="hold"/>
                                        <p:tgtEl>
                                          <p:spTgt spid="2867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673">
                                            <p:txEl>
                                              <p:pRg st="2" end="2"/>
                                            </p:txEl>
                                          </p:spTgt>
                                        </p:tgtEl>
                                        <p:attrNameLst>
                                          <p:attrName>style.visibility</p:attrName>
                                        </p:attrNameLst>
                                      </p:cBhvr>
                                      <p:to>
                                        <p:strVal val="visible"/>
                                      </p:to>
                                    </p:set>
                                    <p:anim calcmode="lin" valueType="num">
                                      <p:cBhvr additive="base">
                                        <p:cTn id="11" dur="500" fill="hold"/>
                                        <p:tgtEl>
                                          <p:spTgt spid="2867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867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5121" name="Rectangle 1"/>
          <p:cNvSpPr>
            <a:spLocks noChangeArrowheads="1"/>
          </p:cNvSpPr>
          <p:nvPr/>
        </p:nvSpPr>
        <p:spPr bwMode="auto">
          <a:xfrm>
            <a:off x="467544" y="444035"/>
            <a:ext cx="8280920" cy="618630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一、积累与运用</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给下列加点字注音。</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雎鸠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窈窕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好逑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寤寐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溯洄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荇菜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对下列句子中的字词解说不当的一项是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左右芼之”的“之”指代的是“荇菜”。</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寤寐求之”的“之”指代的是“窈窕淑女”。</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琴瑟友之”的“友”是“亲爱”的意思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这里用作动词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且表使动。</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钟鼓乐之”的“乐”是“快乐”的意思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这里用作动词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且表使动</a:t>
            </a:r>
            <a:r>
              <a:rPr kumimoji="0" lang="zh-CN" altLang="en-US"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1475656" y="1052736"/>
            <a:ext cx="7344816" cy="1754326"/>
          </a:xfrm>
          <a:prstGeom prst="rect">
            <a:avLst/>
          </a:prstGeom>
        </p:spPr>
        <p:txBody>
          <a:bodyPr wrap="square">
            <a:spAutoFit/>
          </a:bodyPr>
          <a:lstStyle/>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err="1" smtClean="0">
                <a:solidFill>
                  <a:srgbClr val="FF0000"/>
                </a:solidFill>
                <a:latin typeface="微软雅黑" pitchFamily="34" charset="-122"/>
                <a:ea typeface="微软雅黑" pitchFamily="34" charset="-122"/>
              </a:rPr>
              <a:t>jū</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jiū</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y</a:t>
            </a:r>
            <a:r>
              <a:rPr lang="en-US" altLang="zh-CN" sz="2400" b="1" dirty="0" err="1" smtClean="0">
                <a:solidFill>
                  <a:srgbClr val="FF0000"/>
                </a:solidFill>
                <a:latin typeface="+mn-ea"/>
                <a:ea typeface="+mn-ea"/>
              </a:rPr>
              <a:t>ǎ</a:t>
            </a:r>
            <a:r>
              <a:rPr lang="en-US" altLang="zh-CN" sz="2400" b="1" dirty="0" err="1" smtClean="0">
                <a:solidFill>
                  <a:srgbClr val="FF0000"/>
                </a:solidFill>
                <a:latin typeface="微软雅黑" pitchFamily="34" charset="-122"/>
                <a:ea typeface="微软雅黑" pitchFamily="34" charset="-122"/>
              </a:rPr>
              <a:t>o</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ti</a:t>
            </a:r>
            <a:r>
              <a:rPr lang="en-US" altLang="zh-CN" sz="2400" b="1" dirty="0" err="1" smtClean="0">
                <a:solidFill>
                  <a:srgbClr val="FF0000"/>
                </a:solidFill>
                <a:latin typeface="+mn-ea"/>
                <a:ea typeface="+mn-ea"/>
              </a:rPr>
              <a:t>ǎ</a:t>
            </a:r>
            <a:r>
              <a:rPr lang="en-US" altLang="zh-CN" sz="2400" b="1" dirty="0" err="1" smtClean="0">
                <a:solidFill>
                  <a:srgbClr val="FF0000"/>
                </a:solidFill>
                <a:latin typeface="微软雅黑" pitchFamily="34" charset="-122"/>
                <a:ea typeface="微软雅黑" pitchFamily="34" charset="-122"/>
              </a:rPr>
              <a:t>o</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h</a:t>
            </a:r>
            <a:r>
              <a:rPr lang="en-US" altLang="zh-CN" sz="2400" b="1" dirty="0" err="1" smtClean="0">
                <a:solidFill>
                  <a:srgbClr val="FF0000"/>
                </a:solidFill>
                <a:latin typeface="+mn-ea"/>
                <a:ea typeface="+mn-ea"/>
              </a:rPr>
              <a:t>ǎ</a:t>
            </a:r>
            <a:r>
              <a:rPr lang="en-US" altLang="zh-CN" sz="2400" b="1" dirty="0" err="1" smtClean="0">
                <a:solidFill>
                  <a:srgbClr val="FF0000"/>
                </a:solidFill>
                <a:latin typeface="微软雅黑" pitchFamily="34" charset="-122"/>
                <a:ea typeface="微软雅黑" pitchFamily="34" charset="-122"/>
              </a:rPr>
              <a:t>o</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qiú</a:t>
            </a:r>
            <a:r>
              <a:rPr lang="zh-CN"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wù</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mèi</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sù</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huí</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xìng</a:t>
            </a:r>
            <a:r>
              <a:rPr lang="zh-CN" altLang="zh-CN" sz="2400" b="1" dirty="0" smtClean="0">
                <a:solidFill>
                  <a:srgbClr val="FF0000"/>
                </a:solidFill>
                <a:latin typeface="微软雅黑" pitchFamily="34" charset="-122"/>
                <a:ea typeface="微软雅黑" pitchFamily="34" charset="-122"/>
              </a:rPr>
              <a:t>　</a:t>
            </a:r>
            <a:endParaRPr lang="zh-CN" altLang="en-US" sz="2400" b="1" dirty="0">
              <a:solidFill>
                <a:srgbClr val="FF0000"/>
              </a:solidFill>
              <a:latin typeface="微软雅黑" pitchFamily="34" charset="-122"/>
              <a:ea typeface="微软雅黑" pitchFamily="34" charset="-122"/>
            </a:endParaRPr>
          </a:p>
        </p:txBody>
      </p:sp>
      <p:sp>
        <p:nvSpPr>
          <p:cNvPr id="5" name="矩形 4"/>
          <p:cNvSpPr/>
          <p:nvPr/>
        </p:nvSpPr>
        <p:spPr>
          <a:xfrm>
            <a:off x="6804248" y="2780928"/>
            <a:ext cx="391454"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cs typeface="Times New Roman" pitchFamily="18" charset="0"/>
              </a:rPr>
              <a:t>C</a:t>
            </a:r>
            <a:endParaRPr lang="zh-CN" altLang="en-US" sz="2400" dirty="0">
              <a:solidFill>
                <a:srgbClr val="FF0000"/>
              </a:solidFill>
            </a:endParaRPr>
          </a:p>
        </p:txBody>
      </p:sp>
      <p:sp>
        <p:nvSpPr>
          <p:cNvPr id="6" name="椭圆 5"/>
          <p:cNvSpPr/>
          <p:nvPr/>
        </p:nvSpPr>
        <p:spPr>
          <a:xfrm>
            <a:off x="6156176" y="21328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444208" y="21328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156176"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851920" y="21328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563888" y="2636913"/>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851920"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83568" y="21328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71600" y="21328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83568"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71600"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563888" y="21328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0721" name="Rectangle 1"/>
          <p:cNvSpPr>
            <a:spLocks noChangeArrowheads="1"/>
          </p:cNvSpPr>
          <p:nvPr/>
        </p:nvSpPr>
        <p:spPr bwMode="auto">
          <a:xfrm>
            <a:off x="467544" y="1196752"/>
            <a:ext cx="8280920"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文学常识填空。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lvl="0" eaLnBrk="0" hangingPunct="0">
              <a:lnSpc>
                <a:spcPct val="150000"/>
              </a:lnSpc>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是我国古代最早的一部诗歌总集。收录了从西周到春秋时期的诗歌共有</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包括</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lang="zh-CN" altLang="en-US" sz="2400" b="1" u="sng" dirty="0" smtClean="0">
                <a:solidFill>
                  <a:srgbClr val="000000"/>
                </a:solidFill>
                <a:latin typeface="微软雅黑" pitchFamily="34" charset="-122"/>
                <a:ea typeface="微软雅黑" pitchFamily="34" charset="-122"/>
                <a:cs typeface="Times New Roman" pitchFamily="18" charset="0"/>
              </a:rPr>
              <a:t>　　　　、</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三部分。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的句式以四言为主。根据不同内容的表达需要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分别采用</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的艺术手法。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统领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全篇的诗句是“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1403648" y="1700808"/>
            <a:ext cx="6624736" cy="3416320"/>
          </a:xfrm>
          <a:prstGeom prst="rect">
            <a:avLst/>
          </a:prstGeom>
        </p:spPr>
        <p:txBody>
          <a:bodyPr wrap="square">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诗经　</a:t>
            </a:r>
            <a:r>
              <a:rPr lang="en-US"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305</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风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雅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颂　</a:t>
            </a: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赋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比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兴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窈窕淑女</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君子好逑</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p:cTn id="12"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p:cTn id="17"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 calcmode="lin" valueType="num">
                                      <p:cBhvr>
                                        <p:cTn id="22" dur="1000" fill="hold"/>
                                        <p:tgtEl>
                                          <p:spTgt spid="4">
                                            <p:txEl>
                                              <p:pRg st="4" end="4"/>
                                            </p:txEl>
                                          </p:spTgt>
                                        </p:tgtEl>
                                        <p:attrNameLst>
                                          <p:attrName>ppt_x</p:attrName>
                                        </p:attrNameLst>
                                      </p:cBhvr>
                                      <p:tavLst>
                                        <p:tav tm="0">
                                          <p:val>
                                            <p:strVal val="#ppt_x-.2"/>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
                                            <p:txEl>
                                              <p:pRg st="4" end="4"/>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p:cTn id="27" dur="1000" fill="hold"/>
                                        <p:tgtEl>
                                          <p:spTgt spid="4">
                                            <p:txEl>
                                              <p:pRg st="5" end="5"/>
                                            </p:txEl>
                                          </p:spTgt>
                                        </p:tgtEl>
                                        <p:attrNameLst>
                                          <p:attrName>ppt_x</p:attrName>
                                        </p:attrNameLst>
                                      </p:cBhvr>
                                      <p:tavLst>
                                        <p:tav tm="0">
                                          <p:val>
                                            <p:strVal val="#ppt_x-.2"/>
                                          </p:val>
                                        </p:tav>
                                        <p:tav tm="100000">
                                          <p:val>
                                            <p:strVal val="#ppt_x"/>
                                          </p:val>
                                        </p:tav>
                                      </p:tavLst>
                                    </p:anim>
                                    <p:anim calcmode="lin" valueType="num">
                                      <p:cBhvr>
                                        <p:cTn id="28" dur="1000" fill="hold"/>
                                        <p:tgtEl>
                                          <p:spTgt spid="4">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1745" name="Rectangle 1"/>
          <p:cNvSpPr>
            <a:spLocks noChangeArrowheads="1"/>
          </p:cNvSpPr>
          <p:nvPr/>
        </p:nvSpPr>
        <p:spPr bwMode="auto">
          <a:xfrm>
            <a:off x="611560" y="1124744"/>
            <a:ext cx="7488832"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下列说法不正确的一项是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中“关关雎鸠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在河之洲”采用的是“兴”的手法。</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蒹葭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中“所谓伊人”的“伊人”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中的“君子好逑”的“君子”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指的是同样的人。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蒹葭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全诗不着一个思字、愁字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读者却可以体会到诗人那种深深的企慕和求而不得的惆怅。</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的第一首</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选自</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5220072" y="1268760"/>
            <a:ext cx="394660"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cs typeface="Times New Roman" pitchFamily="18" charset="0"/>
              </a:rPr>
              <a:t>B</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1745">
                                            <p:txEl>
                                              <p:pRg st="0" end="0"/>
                                            </p:txEl>
                                          </p:spTgt>
                                        </p:tgtEl>
                                        <p:attrNameLst>
                                          <p:attrName>style.visibility</p:attrName>
                                        </p:attrNameLst>
                                      </p:cBhvr>
                                      <p:to>
                                        <p:strVal val="visible"/>
                                      </p:to>
                                    </p:set>
                                    <p:animEffect transition="in" filter="box(in)">
                                      <p:cBhvr>
                                        <p:cTn id="7" dur="500"/>
                                        <p:tgtEl>
                                          <p:spTgt spid="3174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1745">
                                            <p:txEl>
                                              <p:pRg st="1" end="1"/>
                                            </p:txEl>
                                          </p:spTgt>
                                        </p:tgtEl>
                                        <p:attrNameLst>
                                          <p:attrName>style.visibility</p:attrName>
                                        </p:attrNameLst>
                                      </p:cBhvr>
                                      <p:to>
                                        <p:strVal val="visible"/>
                                      </p:to>
                                    </p:set>
                                    <p:animEffect transition="in" filter="box(in)">
                                      <p:cBhvr>
                                        <p:cTn id="10" dur="500"/>
                                        <p:tgtEl>
                                          <p:spTgt spid="31745">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1745">
                                            <p:txEl>
                                              <p:pRg st="2" end="2"/>
                                            </p:txEl>
                                          </p:spTgt>
                                        </p:tgtEl>
                                        <p:attrNameLst>
                                          <p:attrName>style.visibility</p:attrName>
                                        </p:attrNameLst>
                                      </p:cBhvr>
                                      <p:to>
                                        <p:strVal val="visible"/>
                                      </p:to>
                                    </p:set>
                                    <p:animEffect transition="in" filter="box(in)">
                                      <p:cBhvr>
                                        <p:cTn id="13" dur="500"/>
                                        <p:tgtEl>
                                          <p:spTgt spid="31745">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1745">
                                            <p:txEl>
                                              <p:pRg st="3" end="3"/>
                                            </p:txEl>
                                          </p:spTgt>
                                        </p:tgtEl>
                                        <p:attrNameLst>
                                          <p:attrName>style.visibility</p:attrName>
                                        </p:attrNameLst>
                                      </p:cBhvr>
                                      <p:to>
                                        <p:strVal val="visible"/>
                                      </p:to>
                                    </p:set>
                                    <p:animEffect transition="in" filter="box(in)">
                                      <p:cBhvr>
                                        <p:cTn id="16" dur="500"/>
                                        <p:tgtEl>
                                          <p:spTgt spid="31745">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1745">
                                            <p:txEl>
                                              <p:pRg st="4" end="4"/>
                                            </p:txEl>
                                          </p:spTgt>
                                        </p:tgtEl>
                                        <p:attrNameLst>
                                          <p:attrName>style.visibility</p:attrName>
                                        </p:attrNameLst>
                                      </p:cBhvr>
                                      <p:to>
                                        <p:strVal val="visible"/>
                                      </p:to>
                                    </p:set>
                                    <p:animEffect transition="in" filter="box(in)">
                                      <p:cBhvr>
                                        <p:cTn id="19" dur="500"/>
                                        <p:tgtEl>
                                          <p:spTgt spid="3174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ox(in)">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2769" name="Rectangle 1"/>
          <p:cNvSpPr>
            <a:spLocks noChangeArrowheads="1"/>
          </p:cNvSpPr>
          <p:nvPr/>
        </p:nvSpPr>
        <p:spPr bwMode="auto">
          <a:xfrm>
            <a:off x="683568" y="1308131"/>
            <a:ext cx="8208912"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二、阅读理解</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　雎</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关关雎鸠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在河之洲。窈窕淑女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君子好逑。</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参差荇菜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左右流之。窈窕淑女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寤寐求之。</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求之不得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寤寐思服。悠哉悠哉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辗转反侧。</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参差荇菜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左右采之。窈窕淑女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琴瑟友之。</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参差荇菜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左右芼之。窈窕淑女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钟鼓乐之。</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2769">
                                            <p:txEl>
                                              <p:pRg st="0" end="0"/>
                                            </p:txEl>
                                          </p:spTgt>
                                        </p:tgtEl>
                                        <p:attrNameLst>
                                          <p:attrName>style.visibility</p:attrName>
                                        </p:attrNameLst>
                                      </p:cBhvr>
                                      <p:to>
                                        <p:strVal val="visible"/>
                                      </p:to>
                                    </p:set>
                                    <p:animEffect transition="in" filter="diamond(in)">
                                      <p:cBhvr>
                                        <p:cTn id="7" dur="2000"/>
                                        <p:tgtEl>
                                          <p:spTgt spid="32769">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2769">
                                            <p:txEl>
                                              <p:pRg st="1" end="1"/>
                                            </p:txEl>
                                          </p:spTgt>
                                        </p:tgtEl>
                                        <p:attrNameLst>
                                          <p:attrName>style.visibility</p:attrName>
                                        </p:attrNameLst>
                                      </p:cBhvr>
                                      <p:to>
                                        <p:strVal val="visible"/>
                                      </p:to>
                                    </p:set>
                                    <p:animEffect transition="in" filter="diamond(in)">
                                      <p:cBhvr>
                                        <p:cTn id="10" dur="2000"/>
                                        <p:tgtEl>
                                          <p:spTgt spid="32769">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2769">
                                            <p:txEl>
                                              <p:pRg st="2" end="2"/>
                                            </p:txEl>
                                          </p:spTgt>
                                        </p:tgtEl>
                                        <p:attrNameLst>
                                          <p:attrName>style.visibility</p:attrName>
                                        </p:attrNameLst>
                                      </p:cBhvr>
                                      <p:to>
                                        <p:strVal val="visible"/>
                                      </p:to>
                                    </p:set>
                                    <p:animEffect transition="in" filter="diamond(in)">
                                      <p:cBhvr>
                                        <p:cTn id="13" dur="2000"/>
                                        <p:tgtEl>
                                          <p:spTgt spid="32769">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2769">
                                            <p:txEl>
                                              <p:pRg st="3" end="3"/>
                                            </p:txEl>
                                          </p:spTgt>
                                        </p:tgtEl>
                                        <p:attrNameLst>
                                          <p:attrName>style.visibility</p:attrName>
                                        </p:attrNameLst>
                                      </p:cBhvr>
                                      <p:to>
                                        <p:strVal val="visible"/>
                                      </p:to>
                                    </p:set>
                                    <p:animEffect transition="in" filter="diamond(in)">
                                      <p:cBhvr>
                                        <p:cTn id="16" dur="2000"/>
                                        <p:tgtEl>
                                          <p:spTgt spid="32769">
                                            <p:txEl>
                                              <p:pRg st="3" end="3"/>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32769">
                                            <p:txEl>
                                              <p:pRg st="4" end="4"/>
                                            </p:txEl>
                                          </p:spTgt>
                                        </p:tgtEl>
                                        <p:attrNameLst>
                                          <p:attrName>style.visibility</p:attrName>
                                        </p:attrNameLst>
                                      </p:cBhvr>
                                      <p:to>
                                        <p:strVal val="visible"/>
                                      </p:to>
                                    </p:set>
                                    <p:animEffect transition="in" filter="diamond(in)">
                                      <p:cBhvr>
                                        <p:cTn id="19" dur="2000"/>
                                        <p:tgtEl>
                                          <p:spTgt spid="32769">
                                            <p:txEl>
                                              <p:pRg st="4" end="4"/>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32769">
                                            <p:txEl>
                                              <p:pRg st="5" end="5"/>
                                            </p:txEl>
                                          </p:spTgt>
                                        </p:tgtEl>
                                        <p:attrNameLst>
                                          <p:attrName>style.visibility</p:attrName>
                                        </p:attrNameLst>
                                      </p:cBhvr>
                                      <p:to>
                                        <p:strVal val="visible"/>
                                      </p:to>
                                    </p:set>
                                    <p:animEffect transition="in" filter="diamond(in)">
                                      <p:cBhvr>
                                        <p:cTn id="22" dur="2000"/>
                                        <p:tgtEl>
                                          <p:spTgt spid="32769">
                                            <p:txEl>
                                              <p:pRg st="5" end="5"/>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32769">
                                            <p:txEl>
                                              <p:pRg st="6" end="6"/>
                                            </p:txEl>
                                          </p:spTgt>
                                        </p:tgtEl>
                                        <p:attrNameLst>
                                          <p:attrName>style.visibility</p:attrName>
                                        </p:attrNameLst>
                                      </p:cBhvr>
                                      <p:to>
                                        <p:strVal val="visible"/>
                                      </p:to>
                                    </p:set>
                                    <p:animEffect transition="in" filter="diamond(in)">
                                      <p:cBhvr>
                                        <p:cTn id="25" dur="2000"/>
                                        <p:tgtEl>
                                          <p:spTgt spid="3276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539552" y="1268760"/>
            <a:ext cx="7992888"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概括本诗表现的主要内容。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lvl="0" eaLnBrk="0" hangingPunct="0">
              <a:lnSpc>
                <a:spcPct val="150000"/>
              </a:lnSpc>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本诗运用了</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的艺术手法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运用最多的修辞手法是</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lvl="0" eaLnBrk="0" hangingPunct="0">
              <a:lnSpc>
                <a:spcPct val="150000"/>
              </a:lnSpc>
            </a:pPr>
            <a:r>
              <a:rPr lang="zh-CN" altLang="en-US" sz="2400" b="1" u="sng" dirty="0" smtClean="0">
                <a:solidFill>
                  <a:srgbClr val="000000"/>
                </a:solidFill>
                <a:latin typeface="微软雅黑" pitchFamily="34" charset="-122"/>
                <a:ea typeface="微软雅黑" pitchFamily="34" charset="-122"/>
                <a:cs typeface="Times New Roman" pitchFamily="18" charset="0"/>
              </a:rPr>
              <a:t>　　　　</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诗中还大量运用了</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的表达方式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充分表达了诗人细腻的感情。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683568" y="2132856"/>
            <a:ext cx="7344816" cy="584775"/>
          </a:xfrm>
          <a:prstGeom prst="rect">
            <a:avLst/>
          </a:prstGeom>
        </p:spPr>
        <p:txBody>
          <a:bodyPr wrap="square">
            <a:spAutoFit/>
          </a:bodyPr>
          <a:lstStyle/>
          <a:p>
            <a:r>
              <a:rPr lang="zh-CN" altLang="zh-CN" sz="2400" b="1" dirty="0" smtClean="0">
                <a:solidFill>
                  <a:srgbClr val="FF0000"/>
                </a:solidFill>
                <a:latin typeface="微软雅黑" pitchFamily="34" charset="-122"/>
                <a:ea typeface="微软雅黑" pitchFamily="34" charset="-122"/>
              </a:rPr>
              <a:t>描写青年男子对漂亮姑娘的恋慕与追求</a:t>
            </a:r>
            <a:r>
              <a:rPr lang="zh-CN" altLang="zh-CN" dirty="0" smtClean="0"/>
              <a:t>。　</a:t>
            </a:r>
            <a:endParaRPr lang="zh-CN" altLang="en-US" dirty="0"/>
          </a:p>
        </p:txBody>
      </p:sp>
      <p:sp>
        <p:nvSpPr>
          <p:cNvPr id="5" name="矩形 4"/>
          <p:cNvSpPr/>
          <p:nvPr/>
        </p:nvSpPr>
        <p:spPr>
          <a:xfrm>
            <a:off x="1331640" y="2852936"/>
            <a:ext cx="5719836" cy="1200329"/>
          </a:xfrm>
          <a:prstGeom prst="rect">
            <a:avLst/>
          </a:prstGeom>
        </p:spPr>
        <p:txBody>
          <a:bodyPr wrap="non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兴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对偶　</a:t>
            </a:r>
            <a:r>
              <a:rPr lang="en-US" altLang="zh-CN" sz="2400" b="1" dirty="0" smtClean="0">
                <a:solidFill>
                  <a:srgbClr val="FF0000"/>
                </a:solidFill>
                <a:latin typeface="微软雅黑" pitchFamily="34" charset="-122"/>
                <a:ea typeface="微软雅黑" pitchFamily="34" charset="-122"/>
              </a:rPr>
              <a:t>                                     </a:t>
            </a:r>
            <a:r>
              <a:rPr lang="zh-CN" altLang="en-US" sz="2400" b="1" dirty="0" smtClean="0">
                <a:solidFill>
                  <a:srgbClr val="FF0000"/>
                </a:solidFill>
                <a:latin typeface="微软雅黑" pitchFamily="34" charset="-122"/>
                <a:ea typeface="微软雅黑" pitchFamily="34" charset="-122"/>
              </a:rPr>
              <a:t>重</a:t>
            </a:r>
            <a:r>
              <a:rPr lang="zh-CN" altLang="zh-CN" sz="2400" b="1" dirty="0" smtClean="0">
                <a:solidFill>
                  <a:srgbClr val="FF0000"/>
                </a:solidFill>
                <a:latin typeface="微软雅黑" pitchFamily="34" charset="-122"/>
                <a:ea typeface="微软雅黑" pitchFamily="34" charset="-122"/>
              </a:rPr>
              <a:t>章叠句</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ox(in)">
                                      <p:cBhvr>
                                        <p:cTn id="13" dur="500"/>
                                        <p:tgtEl>
                                          <p:spTgt spid="5">
                                            <p:txEl>
                                              <p:pRg st="0" end="0"/>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box(in)">
                                      <p:cBhvr>
                                        <p:cTn id="16"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2987824" y="260648"/>
            <a:ext cx="4032448" cy="792088"/>
          </a:xfrm>
          <a:prstGeom prst="rect">
            <a:avLst/>
          </a:prstGeom>
          <a:scene3d>
            <a:camera prst="orthographicFront"/>
            <a:lightRig rig="threePt" dir="t"/>
          </a:scene3d>
          <a:sp3d>
            <a:bevelT prst="convex"/>
          </a:sp3d>
        </p:spPr>
      </p:pic>
      <p:sp>
        <p:nvSpPr>
          <p:cNvPr id="4097" name="Rectangle 1"/>
          <p:cNvSpPr>
            <a:spLocks noChangeArrowheads="1"/>
          </p:cNvSpPr>
          <p:nvPr/>
        </p:nvSpPr>
        <p:spPr bwMode="auto">
          <a:xfrm>
            <a:off x="683568" y="1268760"/>
            <a:ext cx="7109639"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请就诗中你最喜欢的诗句写一段赏析文字。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098" name="Rectangle 2"/>
          <p:cNvSpPr>
            <a:spLocks noChangeArrowheads="1"/>
          </p:cNvSpPr>
          <p:nvPr/>
        </p:nvSpPr>
        <p:spPr bwMode="auto">
          <a:xfrm>
            <a:off x="827584" y="1988840"/>
            <a:ext cx="7848872"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如“琴瑟友之”</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以弹琴奏瑟</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喻其相会相处时的和谐愉快。“钟鼓乐之”</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则是结婚时的热闹场面。这两句写出了抒情主人公对未来的憧憬</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是他寤寐以求的愿望</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他简直已陶醉在预想的成功之中了。</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Effect transition="in" filter="box(in)">
                                      <p:cBhvr>
                                        <p:cTn id="7" dur="500"/>
                                        <p:tgtEl>
                                          <p:spTgt spid="40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131840" y="0"/>
            <a:ext cx="4032448" cy="432048"/>
          </a:xfrm>
          <a:prstGeom prst="rect">
            <a:avLst/>
          </a:prstGeom>
          <a:scene3d>
            <a:camera prst="orthographicFront"/>
            <a:lightRig rig="threePt" dir="t"/>
          </a:scene3d>
          <a:sp3d>
            <a:bevelT prst="convex"/>
          </a:sp3d>
        </p:spPr>
      </p:pic>
      <p:sp>
        <p:nvSpPr>
          <p:cNvPr id="37889" name="Rectangle 1"/>
          <p:cNvSpPr>
            <a:spLocks noChangeArrowheads="1"/>
          </p:cNvSpPr>
          <p:nvPr/>
        </p:nvSpPr>
        <p:spPr bwMode="auto">
          <a:xfrm>
            <a:off x="539552" y="476672"/>
            <a:ext cx="7967246" cy="175432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三、课堂小练笔</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请运用丰富的联想与想象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改写成一篇优美</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的散文。</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7890" name="Rectangle 2"/>
          <p:cNvSpPr>
            <a:spLocks noChangeArrowheads="1"/>
          </p:cNvSpPr>
          <p:nvPr/>
        </p:nvSpPr>
        <p:spPr bwMode="auto">
          <a:xfrm>
            <a:off x="539552" y="2132856"/>
            <a:ext cx="8208912"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雎鸠关关地鸣叫着</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带着天籁般的对唱声</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双双飞落在河中的沙洲上。我站在那云雾弥漫的树林中</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向远方眺望</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仿佛看见了她。她伫立在和煦的风中</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脸上洋溢着恬静的笑。看着她那娴熟美好的样子</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我的心中顿时泛起了圈圈涟漪</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长长短短的荇菜浮在水面</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朦胧中我看见她顺着水流左右采摘嫩绿的荇菜茎。看着她那满脸灿烂的笑容</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我也笑了。她还不知道</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我日日夜夜都在想着她</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无论是梦中还是醒着</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不管是白昼还是黑夜</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89">
                                            <p:txEl>
                                              <p:pRg st="0" end="0"/>
                                            </p:txEl>
                                          </p:spTgt>
                                        </p:tgtEl>
                                        <p:attrNameLst>
                                          <p:attrName>style.visibility</p:attrName>
                                        </p:attrNameLst>
                                      </p:cBhvr>
                                      <p:to>
                                        <p:strVal val="visible"/>
                                      </p:to>
                                    </p:set>
                                    <p:anim calcmode="lin" valueType="num">
                                      <p:cBhvr additive="base">
                                        <p:cTn id="7" dur="500" fill="hold"/>
                                        <p:tgtEl>
                                          <p:spTgt spid="3788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8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7889">
                                            <p:txEl>
                                              <p:pRg st="1" end="1"/>
                                            </p:txEl>
                                          </p:spTgt>
                                        </p:tgtEl>
                                        <p:attrNameLst>
                                          <p:attrName>style.visibility</p:attrName>
                                        </p:attrNameLst>
                                      </p:cBhvr>
                                      <p:to>
                                        <p:strVal val="visible"/>
                                      </p:to>
                                    </p:set>
                                    <p:anim calcmode="lin" valueType="num">
                                      <p:cBhvr additive="base">
                                        <p:cTn id="11" dur="500" fill="hold"/>
                                        <p:tgtEl>
                                          <p:spTgt spid="3788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788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7889">
                                            <p:txEl>
                                              <p:pRg st="2" end="2"/>
                                            </p:txEl>
                                          </p:spTgt>
                                        </p:tgtEl>
                                        <p:attrNameLst>
                                          <p:attrName>style.visibility</p:attrName>
                                        </p:attrNameLst>
                                      </p:cBhvr>
                                      <p:to>
                                        <p:strVal val="visible"/>
                                      </p:to>
                                    </p:set>
                                    <p:anim calcmode="lin" valueType="num">
                                      <p:cBhvr additive="base">
                                        <p:cTn id="15" dur="500" fill="hold"/>
                                        <p:tgtEl>
                                          <p:spTgt spid="3788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788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7890">
                                            <p:txEl>
                                              <p:pRg st="0" end="0"/>
                                            </p:txEl>
                                          </p:spTgt>
                                        </p:tgtEl>
                                        <p:attrNameLst>
                                          <p:attrName>style.visibility</p:attrName>
                                        </p:attrNameLst>
                                      </p:cBhvr>
                                      <p:to>
                                        <p:strVal val="visible"/>
                                      </p:to>
                                    </p:set>
                                    <p:anim calcmode="lin" valueType="num">
                                      <p:cBhvr additive="base">
                                        <p:cTn id="21" dur="500" fill="hold"/>
                                        <p:tgtEl>
                                          <p:spTgt spid="37890">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7890">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7890">
                                            <p:txEl>
                                              <p:pRg st="1" end="1"/>
                                            </p:txEl>
                                          </p:spTgt>
                                        </p:tgtEl>
                                        <p:attrNameLst>
                                          <p:attrName>style.visibility</p:attrName>
                                        </p:attrNameLst>
                                      </p:cBhvr>
                                      <p:to>
                                        <p:strVal val="visible"/>
                                      </p:to>
                                    </p:set>
                                    <p:anim calcmode="lin" valueType="num">
                                      <p:cBhvr additive="base">
                                        <p:cTn id="25" dur="500" fill="hold"/>
                                        <p:tgtEl>
                                          <p:spTgt spid="3789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40961" name="Rectangle 1"/>
          <p:cNvSpPr>
            <a:spLocks noChangeArrowheads="1"/>
          </p:cNvSpPr>
          <p:nvPr/>
        </p:nvSpPr>
        <p:spPr bwMode="auto">
          <a:xfrm>
            <a:off x="395536" y="936040"/>
            <a:ext cx="8208912"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尽管我是那样地想念她</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她却还依旧不能到我的面前。看着天空朵朵白云飘过</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在那雪一般纯白的云层中</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我仿佛看见她的影子</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仿佛看见了她那恬静的笑容。她使我朝思暮想</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魂牵梦萦。月色下</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我带着悠悠真情</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绵绵情思</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却躺在床上翻来覆去难以入眠</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荇菜参差不齐地生长在水中</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梦境中我看见她正忽左忽右不停地采摘着那荇菜。看着她步履轻盈地走来</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我不由得说出了埋藏在我心中已久的话语</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贤淑漂亮的好姑娘</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我相信我们一定会如琴瑟般相和</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永远相亲相爱</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长长短短的荇菜随着水波飘荡</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依稀中我看见她左也采了右也摘了。听着窗外喜庆的鞭炮声</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我许下了永恒的承诺</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贤淑漂亮的好姑娘啊</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我一定要敲钟打鼓把你娶来</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961">
                                            <p:txEl>
                                              <p:pRg st="0" end="0"/>
                                            </p:txEl>
                                          </p:spTgt>
                                        </p:tgtEl>
                                        <p:attrNameLst>
                                          <p:attrName>style.visibility</p:attrName>
                                        </p:attrNameLst>
                                      </p:cBhvr>
                                      <p:to>
                                        <p:strVal val="visible"/>
                                      </p:to>
                                    </p:set>
                                    <p:animEffect transition="in" filter="box(in)">
                                      <p:cBhvr>
                                        <p:cTn id="7" dur="500"/>
                                        <p:tgtEl>
                                          <p:spTgt spid="40961">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0961">
                                            <p:txEl>
                                              <p:pRg st="1" end="1"/>
                                            </p:txEl>
                                          </p:spTgt>
                                        </p:tgtEl>
                                        <p:attrNameLst>
                                          <p:attrName>style.visibility</p:attrName>
                                        </p:attrNameLst>
                                      </p:cBhvr>
                                      <p:to>
                                        <p:strVal val="visible"/>
                                      </p:to>
                                    </p:set>
                                    <p:animEffect transition="in" filter="box(in)">
                                      <p:cBhvr>
                                        <p:cTn id="10" dur="500"/>
                                        <p:tgtEl>
                                          <p:spTgt spid="40961">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0961">
                                            <p:txEl>
                                              <p:pRg st="2" end="2"/>
                                            </p:txEl>
                                          </p:spTgt>
                                        </p:tgtEl>
                                        <p:attrNameLst>
                                          <p:attrName>style.visibility</p:attrName>
                                        </p:attrNameLst>
                                      </p:cBhvr>
                                      <p:to>
                                        <p:strVal val="visible"/>
                                      </p:to>
                                    </p:set>
                                    <p:animEffect transition="in" filter="box(in)">
                                      <p:cBhvr>
                                        <p:cTn id="13" dur="500"/>
                                        <p:tgtEl>
                                          <p:spTgt spid="4096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文言知识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5" name="椭圆 4"/>
          <p:cNvSpPr/>
          <p:nvPr/>
        </p:nvSpPr>
        <p:spPr>
          <a:xfrm>
            <a:off x="1403648" y="23488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13" name="Rectangle 1"/>
          <p:cNvSpPr>
            <a:spLocks noChangeArrowheads="1"/>
          </p:cNvSpPr>
          <p:nvPr/>
        </p:nvSpPr>
        <p:spPr bwMode="auto">
          <a:xfrm>
            <a:off x="899592" y="1268760"/>
            <a:ext cx="9144000"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字音字形</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雎鸠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窈窕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参差</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荇菜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寤寐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辗转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琴瑟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芼</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蒹葭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溯洄</a:t>
            </a:r>
            <a:r>
              <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萋萋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晞</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好逑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矩形 6"/>
          <p:cNvSpPr/>
          <p:nvPr/>
        </p:nvSpPr>
        <p:spPr>
          <a:xfrm>
            <a:off x="1835696" y="1988840"/>
            <a:ext cx="85953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jūjiū</a:t>
            </a:r>
            <a:endParaRPr lang="zh-CN" altLang="en-US" dirty="0">
              <a:solidFill>
                <a:srgbClr val="FF0000"/>
              </a:solidFill>
            </a:endParaRPr>
          </a:p>
        </p:txBody>
      </p:sp>
      <p:sp>
        <p:nvSpPr>
          <p:cNvPr id="10" name="矩形 9"/>
          <p:cNvSpPr/>
          <p:nvPr/>
        </p:nvSpPr>
        <p:spPr>
          <a:xfrm>
            <a:off x="4211960" y="1988840"/>
            <a:ext cx="134043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y</a:t>
            </a:r>
            <a:r>
              <a:rPr lang="en-US" altLang="zh-CN" sz="2400" b="1" dirty="0" err="1" smtClean="0">
                <a:solidFill>
                  <a:srgbClr val="FF0000"/>
                </a:solidFill>
                <a:latin typeface="+mn-ea"/>
                <a:ea typeface="+mn-ea"/>
                <a:cs typeface="Times New Roman" pitchFamily="18" charset="0"/>
              </a:rPr>
              <a:t>ǎ</a:t>
            </a:r>
            <a:r>
              <a:rPr lang="en-US" altLang="zh-CN" sz="2400" b="1" dirty="0" err="1" smtClean="0">
                <a:solidFill>
                  <a:srgbClr val="FF0000"/>
                </a:solidFill>
                <a:latin typeface="微软雅黑" pitchFamily="34" charset="-122"/>
                <a:ea typeface="微软雅黑" pitchFamily="34" charset="-122"/>
                <a:cs typeface="Times New Roman" pitchFamily="18" charset="0"/>
              </a:rPr>
              <a:t>oti</a:t>
            </a:r>
            <a:r>
              <a:rPr lang="en-US" altLang="zh-CN" sz="2400" b="1" dirty="0" err="1" smtClean="0">
                <a:solidFill>
                  <a:srgbClr val="FF0000"/>
                </a:solidFill>
                <a:latin typeface="+mn-ea"/>
                <a:ea typeface="+mn-ea"/>
                <a:cs typeface="Times New Roman" pitchFamily="18" charset="0"/>
              </a:rPr>
              <a:t>ǎ</a:t>
            </a:r>
            <a:r>
              <a:rPr lang="en-US" altLang="zh-CN" sz="24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11" name="矩形 10"/>
          <p:cNvSpPr/>
          <p:nvPr/>
        </p:nvSpPr>
        <p:spPr>
          <a:xfrm>
            <a:off x="6876256" y="1916832"/>
            <a:ext cx="97174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cēncī</a:t>
            </a:r>
            <a:endParaRPr lang="zh-CN" altLang="en-US" dirty="0">
              <a:solidFill>
                <a:srgbClr val="FF0000"/>
              </a:solidFill>
            </a:endParaRPr>
          </a:p>
        </p:txBody>
      </p:sp>
      <p:sp>
        <p:nvSpPr>
          <p:cNvPr id="12" name="矩形 11"/>
          <p:cNvSpPr/>
          <p:nvPr/>
        </p:nvSpPr>
        <p:spPr>
          <a:xfrm>
            <a:off x="1763688" y="2492896"/>
            <a:ext cx="85953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xìng</a:t>
            </a:r>
            <a:endParaRPr lang="zh-CN" altLang="en-US" dirty="0">
              <a:solidFill>
                <a:srgbClr val="FF0000"/>
              </a:solidFill>
            </a:endParaRPr>
          </a:p>
        </p:txBody>
      </p:sp>
      <p:sp>
        <p:nvSpPr>
          <p:cNvPr id="13" name="矩形 12"/>
          <p:cNvSpPr/>
          <p:nvPr/>
        </p:nvSpPr>
        <p:spPr>
          <a:xfrm>
            <a:off x="4211960" y="2492896"/>
            <a:ext cx="1220206"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wùmèi</a:t>
            </a:r>
            <a:endParaRPr lang="zh-CN" altLang="en-US" dirty="0">
              <a:solidFill>
                <a:srgbClr val="FF0000"/>
              </a:solidFill>
            </a:endParaRPr>
          </a:p>
        </p:txBody>
      </p:sp>
      <p:sp>
        <p:nvSpPr>
          <p:cNvPr id="14" name="矩形 13"/>
          <p:cNvSpPr/>
          <p:nvPr/>
        </p:nvSpPr>
        <p:spPr>
          <a:xfrm>
            <a:off x="6948264" y="2492896"/>
            <a:ext cx="91884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zh</a:t>
            </a:r>
            <a:r>
              <a:rPr lang="en-US" altLang="zh-CN" sz="2400" b="1" dirty="0" err="1" smtClean="0">
                <a:solidFill>
                  <a:srgbClr val="FF0000"/>
                </a:solidFill>
                <a:latin typeface="+mn-ea"/>
                <a:ea typeface="+mn-ea"/>
                <a:cs typeface="Times New Roman" pitchFamily="18" charset="0"/>
              </a:rPr>
              <a:t>ǎ</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5" name="矩形 14"/>
          <p:cNvSpPr/>
          <p:nvPr/>
        </p:nvSpPr>
        <p:spPr>
          <a:xfrm>
            <a:off x="1979712" y="3068960"/>
            <a:ext cx="516488"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sè</a:t>
            </a:r>
            <a:endParaRPr lang="zh-CN" altLang="en-US" dirty="0">
              <a:solidFill>
                <a:srgbClr val="FF0000"/>
              </a:solidFill>
            </a:endParaRPr>
          </a:p>
        </p:txBody>
      </p:sp>
      <p:sp>
        <p:nvSpPr>
          <p:cNvPr id="16" name="矩形 15"/>
          <p:cNvSpPr/>
          <p:nvPr/>
        </p:nvSpPr>
        <p:spPr>
          <a:xfrm>
            <a:off x="3851920" y="2996952"/>
            <a:ext cx="867545"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m</a:t>
            </a:r>
            <a:r>
              <a:rPr lang="en-US" altLang="zh-CN" sz="2400" b="1" dirty="0" err="1" smtClean="0">
                <a:solidFill>
                  <a:srgbClr val="FF0000"/>
                </a:solidFill>
                <a:latin typeface="+mn-ea"/>
                <a:ea typeface="+mn-ea"/>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17" name="矩形 16"/>
          <p:cNvSpPr/>
          <p:nvPr/>
        </p:nvSpPr>
        <p:spPr>
          <a:xfrm>
            <a:off x="7020272" y="2996952"/>
            <a:ext cx="106311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ji</a:t>
            </a:r>
            <a:r>
              <a:rPr lang="en-US" altLang="zh-CN" sz="2400" b="1" dirty="0" err="1" smtClean="0">
                <a:solidFill>
                  <a:srgbClr val="FF0000"/>
                </a:solidFill>
                <a:latin typeface="+mn-ea"/>
                <a:ea typeface="+mn-ea"/>
                <a:cs typeface="Times New Roman" pitchFamily="18" charset="0"/>
              </a:rPr>
              <a:t>ā</a:t>
            </a:r>
            <a:r>
              <a:rPr lang="en-US" altLang="zh-CN" sz="2400" b="1" dirty="0" err="1" smtClean="0">
                <a:solidFill>
                  <a:srgbClr val="FF0000"/>
                </a:solidFill>
                <a:latin typeface="微软雅黑" pitchFamily="34" charset="-122"/>
                <a:ea typeface="微软雅黑" pitchFamily="34" charset="-122"/>
                <a:cs typeface="Times New Roman" pitchFamily="18" charset="0"/>
              </a:rPr>
              <a:t>nji</a:t>
            </a:r>
            <a:r>
              <a:rPr lang="en-US" altLang="zh-CN" sz="2400" b="1" dirty="0" err="1" smtClean="0">
                <a:solidFill>
                  <a:srgbClr val="FF0000"/>
                </a:solidFill>
                <a:latin typeface="+mn-ea"/>
                <a:ea typeface="+mn-ea"/>
                <a:cs typeface="Times New Roman" pitchFamily="18" charset="0"/>
              </a:rPr>
              <a:t>ā</a:t>
            </a:r>
            <a:endParaRPr lang="zh-CN" altLang="en-US" dirty="0">
              <a:solidFill>
                <a:srgbClr val="FF0000"/>
              </a:solidFill>
              <a:latin typeface="+mn-ea"/>
              <a:ea typeface="+mn-ea"/>
            </a:endParaRPr>
          </a:p>
        </p:txBody>
      </p:sp>
      <p:sp>
        <p:nvSpPr>
          <p:cNvPr id="18" name="矩形 17"/>
          <p:cNvSpPr/>
          <p:nvPr/>
        </p:nvSpPr>
        <p:spPr>
          <a:xfrm>
            <a:off x="1763688" y="3645024"/>
            <a:ext cx="1024639"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sùhuí</a:t>
            </a:r>
            <a:endParaRPr lang="zh-CN" altLang="en-US" dirty="0">
              <a:solidFill>
                <a:srgbClr val="FF0000"/>
              </a:solidFill>
            </a:endParaRPr>
          </a:p>
        </p:txBody>
      </p:sp>
      <p:sp>
        <p:nvSpPr>
          <p:cNvPr id="19" name="矩形 18"/>
          <p:cNvSpPr/>
          <p:nvPr/>
        </p:nvSpPr>
        <p:spPr>
          <a:xfrm>
            <a:off x="4499992" y="3645024"/>
            <a:ext cx="48122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qī</a:t>
            </a:r>
            <a:endParaRPr lang="zh-CN" altLang="en-US" dirty="0">
              <a:solidFill>
                <a:srgbClr val="FF0000"/>
              </a:solidFill>
            </a:endParaRPr>
          </a:p>
        </p:txBody>
      </p:sp>
      <p:sp>
        <p:nvSpPr>
          <p:cNvPr id="20" name="矩形 19"/>
          <p:cNvSpPr/>
          <p:nvPr/>
        </p:nvSpPr>
        <p:spPr>
          <a:xfrm>
            <a:off x="6948264" y="3573016"/>
            <a:ext cx="455574"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xī</a:t>
            </a:r>
            <a:endParaRPr lang="zh-CN" altLang="en-US" dirty="0">
              <a:solidFill>
                <a:srgbClr val="FF0000"/>
              </a:solidFill>
            </a:endParaRPr>
          </a:p>
        </p:txBody>
      </p:sp>
      <p:sp>
        <p:nvSpPr>
          <p:cNvPr id="21" name="矩形 20"/>
          <p:cNvSpPr/>
          <p:nvPr/>
        </p:nvSpPr>
        <p:spPr>
          <a:xfrm>
            <a:off x="1619672" y="4149080"/>
            <a:ext cx="75854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méi</a:t>
            </a:r>
            <a:endParaRPr lang="zh-CN" altLang="en-US" dirty="0">
              <a:solidFill>
                <a:srgbClr val="FF0000"/>
              </a:solidFill>
            </a:endParaRPr>
          </a:p>
        </p:txBody>
      </p:sp>
      <p:sp>
        <p:nvSpPr>
          <p:cNvPr id="23" name="矩形 22"/>
          <p:cNvSpPr/>
          <p:nvPr/>
        </p:nvSpPr>
        <p:spPr>
          <a:xfrm>
            <a:off x="3923928" y="4149080"/>
            <a:ext cx="36901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jī</a:t>
            </a:r>
            <a:endParaRPr lang="zh-CN" altLang="en-US" dirty="0">
              <a:solidFill>
                <a:srgbClr val="FF0000"/>
              </a:solidFill>
            </a:endParaRPr>
          </a:p>
        </p:txBody>
      </p:sp>
      <p:sp>
        <p:nvSpPr>
          <p:cNvPr id="24" name="矩形 23"/>
          <p:cNvSpPr/>
          <p:nvPr/>
        </p:nvSpPr>
        <p:spPr>
          <a:xfrm>
            <a:off x="6948264" y="4149080"/>
            <a:ext cx="633507"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chí</a:t>
            </a:r>
            <a:endParaRPr lang="zh-CN" altLang="en-US" dirty="0">
              <a:solidFill>
                <a:srgbClr val="FF0000"/>
              </a:solidFill>
            </a:endParaRPr>
          </a:p>
        </p:txBody>
      </p:sp>
      <p:sp>
        <p:nvSpPr>
          <p:cNvPr id="25" name="矩形 24"/>
          <p:cNvSpPr/>
          <p:nvPr/>
        </p:nvSpPr>
        <p:spPr>
          <a:xfrm>
            <a:off x="1763688" y="4725144"/>
            <a:ext cx="42832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sì</a:t>
            </a:r>
            <a:endParaRPr lang="zh-CN" altLang="en-US" dirty="0">
              <a:solidFill>
                <a:srgbClr val="FF0000"/>
              </a:solidFill>
            </a:endParaRPr>
          </a:p>
        </p:txBody>
      </p:sp>
      <p:sp>
        <p:nvSpPr>
          <p:cNvPr id="26" name="矩形 25"/>
          <p:cNvSpPr/>
          <p:nvPr/>
        </p:nvSpPr>
        <p:spPr>
          <a:xfrm>
            <a:off x="3779912" y="4653136"/>
            <a:ext cx="633507"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zhǐ</a:t>
            </a:r>
            <a:endParaRPr lang="zh-CN" altLang="en-US" dirty="0">
              <a:solidFill>
                <a:srgbClr val="FF0000"/>
              </a:solidFill>
            </a:endParaRPr>
          </a:p>
        </p:txBody>
      </p:sp>
      <p:sp>
        <p:nvSpPr>
          <p:cNvPr id="27" name="矩形 26"/>
          <p:cNvSpPr/>
          <p:nvPr/>
        </p:nvSpPr>
        <p:spPr>
          <a:xfrm>
            <a:off x="6732240" y="4725144"/>
            <a:ext cx="1258678"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h</a:t>
            </a:r>
            <a:r>
              <a:rPr lang="en-US" altLang="zh-CN" sz="2400" b="1" dirty="0" err="1" smtClean="0">
                <a:solidFill>
                  <a:srgbClr val="FF0000"/>
                </a:solidFill>
                <a:latin typeface="+mn-ea"/>
                <a:ea typeface="+mn-ea"/>
                <a:cs typeface="Times New Roman" pitchFamily="18" charset="0"/>
              </a:rPr>
              <a:t>ǎ</a:t>
            </a:r>
            <a:r>
              <a:rPr lang="en-US" altLang="zh-CN" sz="2400" b="1" dirty="0" err="1" smtClean="0">
                <a:solidFill>
                  <a:srgbClr val="FF0000"/>
                </a:solidFill>
                <a:latin typeface="微软雅黑" pitchFamily="34" charset="-122"/>
                <a:ea typeface="微软雅黑" pitchFamily="34" charset="-122"/>
                <a:cs typeface="Times New Roman" pitchFamily="18" charset="0"/>
              </a:rPr>
              <a:t>oqiú</a:t>
            </a:r>
            <a:endParaRPr lang="zh-CN" altLang="en-US" dirty="0">
              <a:solidFill>
                <a:srgbClr val="FF0000"/>
              </a:solidFill>
            </a:endParaRPr>
          </a:p>
        </p:txBody>
      </p:sp>
      <p:sp>
        <p:nvSpPr>
          <p:cNvPr id="28" name="椭圆 27"/>
          <p:cNvSpPr/>
          <p:nvPr/>
        </p:nvSpPr>
        <p:spPr>
          <a:xfrm>
            <a:off x="1115616" y="23488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491880" y="29969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156176" y="24208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16216" y="24208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300192" y="292494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00192" y="350100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588224" y="350100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403648" y="350100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115616" y="292494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084168" y="51571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444208" y="51571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347864" y="40770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707904" y="29969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115616" y="40050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403648" y="40050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419872" y="24208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779912" y="24208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对角圆角矩形 44"/>
          <p:cNvSpPr/>
          <p:nvPr/>
        </p:nvSpPr>
        <p:spPr>
          <a:xfrm>
            <a:off x="683568" y="1844824"/>
            <a:ext cx="7848872" cy="3816424"/>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ppt_x</p:attrName>
                                        </p:attrNameLst>
                                      </p:cBhvr>
                                      <p:tavLst>
                                        <p:tav tm="0">
                                          <p:val>
                                            <p:strVal val="#ppt_x-.2"/>
                                          </p:val>
                                        </p:tav>
                                        <p:tav tm="100000">
                                          <p:val>
                                            <p:strVal val="#ppt_x"/>
                                          </p:val>
                                        </p:tav>
                                      </p:tavLst>
                                    </p:anim>
                                    <p:anim calcmode="lin" valueType="num">
                                      <p:cBhvr>
                                        <p:cTn id="15"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ox(in)">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ox(i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ox(i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1000" fill="hold"/>
                                        <p:tgtEl>
                                          <p:spTgt spid="15"/>
                                        </p:tgtEl>
                                        <p:attrNameLst>
                                          <p:attrName>ppt_x</p:attrName>
                                        </p:attrNameLst>
                                      </p:cBhvr>
                                      <p:tavLst>
                                        <p:tav tm="0">
                                          <p:val>
                                            <p:strVal val="#ppt_x-.2"/>
                                          </p:val>
                                        </p:tav>
                                        <p:tav tm="100000">
                                          <p:val>
                                            <p:strVal val="#ppt_x"/>
                                          </p:val>
                                        </p:tav>
                                      </p:tavLst>
                                    </p:anim>
                                    <p:anim calcmode="lin" valueType="num">
                                      <p:cBhvr>
                                        <p:cTn id="43"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0" fill="hold"/>
                                        <p:tgtEl>
                                          <p:spTgt spid="16"/>
                                        </p:tgtEl>
                                        <p:attrNameLst>
                                          <p:attrName>ppt_x</p:attrName>
                                        </p:attrNameLst>
                                      </p:cBhvr>
                                      <p:tavLst>
                                        <p:tav tm="0">
                                          <p:val>
                                            <p:strVal val="#ppt_x-.2"/>
                                          </p:val>
                                        </p:tav>
                                        <p:tav tm="100000">
                                          <p:val>
                                            <p:strVal val="#ppt_x"/>
                                          </p:val>
                                        </p:tav>
                                      </p:tavLst>
                                    </p:anim>
                                    <p:anim calcmode="lin" valueType="num">
                                      <p:cBhvr>
                                        <p:cTn id="50"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4" presetClass="entr" presetSubtype="16"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box(in)">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1000" fill="hold"/>
                                        <p:tgtEl>
                                          <p:spTgt spid="18"/>
                                        </p:tgtEl>
                                        <p:attrNameLst>
                                          <p:attrName>ppt_x</p:attrName>
                                        </p:attrNameLst>
                                      </p:cBhvr>
                                      <p:tavLst>
                                        <p:tav tm="0">
                                          <p:val>
                                            <p:strVal val="#ppt_x-.2"/>
                                          </p:val>
                                        </p:tav>
                                        <p:tav tm="100000">
                                          <p:val>
                                            <p:strVal val="#ppt_x"/>
                                          </p:val>
                                        </p:tav>
                                      </p:tavLst>
                                    </p:anim>
                                    <p:anim calcmode="lin" valueType="num">
                                      <p:cBhvr>
                                        <p:cTn id="62"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fill="hold"/>
                                        <p:tgtEl>
                                          <p:spTgt spid="20"/>
                                        </p:tgtEl>
                                        <p:attrNameLst>
                                          <p:attrName>ppt_x</p:attrName>
                                        </p:attrNameLst>
                                      </p:cBhvr>
                                      <p:tavLst>
                                        <p:tav tm="0">
                                          <p:val>
                                            <p:strVal val="#ppt_x"/>
                                          </p:val>
                                        </p:tav>
                                        <p:tav tm="100000">
                                          <p:val>
                                            <p:strVal val="#ppt_x"/>
                                          </p:val>
                                        </p:tav>
                                      </p:tavLst>
                                    </p:anim>
                                    <p:anim calcmode="lin" valueType="num">
                                      <p:cBhvr additive="base">
                                        <p:cTn id="7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ppt_x"/>
                                          </p:val>
                                        </p:tav>
                                        <p:tav tm="100000">
                                          <p:val>
                                            <p:strVal val="#ppt_x"/>
                                          </p:val>
                                        </p:tav>
                                      </p:tavLst>
                                    </p:anim>
                                    <p:anim calcmode="lin" valueType="num">
                                      <p:cBhvr additive="base">
                                        <p:cTn id="8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fill="hold"/>
                                        <p:tgtEl>
                                          <p:spTgt spid="23"/>
                                        </p:tgtEl>
                                        <p:attrNameLst>
                                          <p:attrName>ppt_x</p:attrName>
                                        </p:attrNameLst>
                                      </p:cBhvr>
                                      <p:tavLst>
                                        <p:tav tm="0">
                                          <p:val>
                                            <p:strVal val="#ppt_x"/>
                                          </p:val>
                                        </p:tav>
                                        <p:tav tm="100000">
                                          <p:val>
                                            <p:strVal val="#ppt_x"/>
                                          </p:val>
                                        </p:tav>
                                      </p:tavLst>
                                    </p:anim>
                                    <p:anim calcmode="lin" valueType="num">
                                      <p:cBhvr additive="base">
                                        <p:cTn id="8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 presetClass="entr" presetSubtype="16"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ox(in)">
                                      <p:cBhvr>
                                        <p:cTn id="92" dur="500"/>
                                        <p:tgtEl>
                                          <p:spTgt spid="24"/>
                                        </p:tgtEl>
                                      </p:cBhvr>
                                    </p:animEffect>
                                  </p:childTnLst>
                                </p:cTn>
                              </p:par>
                            </p:childTnLst>
                          </p:cTn>
                        </p:par>
                      </p:childTnLst>
                    </p:cTn>
                  </p:par>
                  <p:par>
                    <p:cTn id="93" fill="hold">
                      <p:stCondLst>
                        <p:cond delay="indefinite"/>
                      </p:stCondLst>
                      <p:childTnLst>
                        <p:par>
                          <p:cTn id="94" fill="hold">
                            <p:stCondLst>
                              <p:cond delay="0"/>
                            </p:stCondLst>
                            <p:childTnLst>
                              <p:par>
                                <p:cTn id="95" presetID="29" presetClass="entr" presetSubtype="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1000" fill="hold"/>
                                        <p:tgtEl>
                                          <p:spTgt spid="25"/>
                                        </p:tgtEl>
                                        <p:attrNameLst>
                                          <p:attrName>ppt_x</p:attrName>
                                        </p:attrNameLst>
                                      </p:cBhvr>
                                      <p:tavLst>
                                        <p:tav tm="0">
                                          <p:val>
                                            <p:strVal val="#ppt_x-.2"/>
                                          </p:val>
                                        </p:tav>
                                        <p:tav tm="100000">
                                          <p:val>
                                            <p:strVal val="#ppt_x"/>
                                          </p:val>
                                        </p:tav>
                                      </p:tavLst>
                                    </p:anim>
                                    <p:anim calcmode="lin" valueType="num">
                                      <p:cBhvr>
                                        <p:cTn id="9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99" dur="1000"/>
                                        <p:tgtEl>
                                          <p:spTgt spid="25"/>
                                        </p:tgtEl>
                                      </p:cBhvr>
                                    </p:animEffect>
                                  </p:childTnLst>
                                </p:cTn>
                              </p:par>
                            </p:childTnLst>
                          </p:cTn>
                        </p:par>
                      </p:childTnLst>
                    </p:cTn>
                  </p:par>
                  <p:par>
                    <p:cTn id="100" fill="hold">
                      <p:stCondLst>
                        <p:cond delay="indefinite"/>
                      </p:stCondLst>
                      <p:childTnLst>
                        <p:par>
                          <p:cTn id="101" fill="hold">
                            <p:stCondLst>
                              <p:cond delay="0"/>
                            </p:stCondLst>
                            <p:childTnLst>
                              <p:par>
                                <p:cTn id="102" presetID="4" presetClass="entr" presetSubtype="16" fill="hold" grpId="0" nodeType="click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box(in)">
                                      <p:cBhvr>
                                        <p:cTn id="104" dur="500"/>
                                        <p:tgtEl>
                                          <p:spTgt spid="26"/>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additive="base">
                                        <p:cTn id="109" dur="500" fill="hold"/>
                                        <p:tgtEl>
                                          <p:spTgt spid="27"/>
                                        </p:tgtEl>
                                        <p:attrNameLst>
                                          <p:attrName>ppt_x</p:attrName>
                                        </p:attrNameLst>
                                      </p:cBhvr>
                                      <p:tavLst>
                                        <p:tav tm="0">
                                          <p:val>
                                            <p:strVal val="#ppt_x"/>
                                          </p:val>
                                        </p:tav>
                                        <p:tav tm="100000">
                                          <p:val>
                                            <p:strVal val="#ppt_x"/>
                                          </p:val>
                                        </p:tav>
                                      </p:tavLst>
                                    </p:anim>
                                    <p:anim calcmode="lin" valueType="num">
                                      <p:cBhvr additive="base">
                                        <p:cTn id="11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b.jpg" descr="id:2147499682;FounderCES"/>
          <p:cNvPicPr/>
          <p:nvPr/>
        </p:nvPicPr>
        <p:blipFill>
          <a:blip r:embed="rId1" cstate="print"/>
          <a:stretch>
            <a:fillRect/>
          </a:stretch>
        </p:blipFill>
        <p:spPr>
          <a:xfrm>
            <a:off x="2771800" y="260648"/>
            <a:ext cx="4320480" cy="792088"/>
          </a:xfrm>
          <a:prstGeom prst="rect">
            <a:avLst/>
          </a:prstGeom>
          <a:scene3d>
            <a:camera prst="orthographicFront"/>
            <a:lightRig rig="threePt" dir="t"/>
          </a:scene3d>
          <a:sp3d>
            <a:bevelT prst="convex"/>
          </a:sp3d>
        </p:spPr>
      </p:pic>
      <p:graphicFrame>
        <p:nvGraphicFramePr>
          <p:cNvPr id="3" name="表格 2"/>
          <p:cNvGraphicFramePr>
            <a:graphicFrameLocks noGrp="1"/>
          </p:cNvGraphicFramePr>
          <p:nvPr/>
        </p:nvGraphicFramePr>
        <p:xfrm>
          <a:off x="467544" y="1340768"/>
          <a:ext cx="8280920" cy="4668687"/>
        </p:xfrm>
        <a:graphic>
          <a:graphicData uri="http://schemas.openxmlformats.org/drawingml/2006/table">
            <a:tbl>
              <a:tblPr/>
              <a:tblGrid>
                <a:gridCol w="736081"/>
                <a:gridCol w="7544839"/>
              </a:tblGrid>
              <a:tr h="259863">
                <a:tc>
                  <a:txBody>
                    <a:bodyPr/>
                    <a:lstStyle/>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考点</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zh-CN" sz="1400" b="1" kern="100" dirty="0">
                          <a:solidFill>
                            <a:srgbClr val="FF0000"/>
                          </a:solidFill>
                          <a:latin typeface="微软雅黑" pitchFamily="34" charset="-122"/>
                          <a:ea typeface="微软雅黑" pitchFamily="34" charset="-122"/>
                          <a:cs typeface="Times New Roman"/>
                        </a:rPr>
                        <a:t>对　联</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848928">
                <a:tc>
                  <a:txBody>
                    <a:bodyPr/>
                    <a:lstStyle/>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考点</a:t>
                      </a:r>
                      <a:endParaRPr lang="zh-CN" sz="1400" b="1" kern="100" dirty="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归纳</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1400" b="1" kern="100">
                          <a:solidFill>
                            <a:srgbClr val="000000"/>
                          </a:solidFill>
                          <a:latin typeface="微软雅黑" pitchFamily="34" charset="-122"/>
                          <a:ea typeface="微软雅黑" pitchFamily="34" charset="-122"/>
                          <a:cs typeface="Times New Roman"/>
                        </a:rPr>
                        <a:t>对联题是多年来中考的一个考点</a:t>
                      </a:r>
                      <a:r>
                        <a:rPr lang="en-US" sz="1400" b="1" kern="100">
                          <a:solidFill>
                            <a:srgbClr val="000000"/>
                          </a:solidFill>
                          <a:latin typeface="微软雅黑" pitchFamily="34" charset="-122"/>
                          <a:ea typeface="微软雅黑" pitchFamily="34" charset="-122"/>
                          <a:cs typeface="Times New Roman"/>
                        </a:rPr>
                        <a:t>,</a:t>
                      </a:r>
                      <a:r>
                        <a:rPr lang="zh-CN" sz="1400" b="1" kern="100">
                          <a:solidFill>
                            <a:srgbClr val="000000"/>
                          </a:solidFill>
                          <a:latin typeface="微软雅黑" pitchFamily="34" charset="-122"/>
                          <a:ea typeface="微软雅黑" pitchFamily="34" charset="-122"/>
                          <a:cs typeface="Times New Roman"/>
                        </a:rPr>
                        <a:t>它不仅考查考生的语言组织能力</a:t>
                      </a:r>
                      <a:r>
                        <a:rPr lang="en-US" sz="1400" b="1" kern="100">
                          <a:solidFill>
                            <a:srgbClr val="000000"/>
                          </a:solidFill>
                          <a:latin typeface="微软雅黑" pitchFamily="34" charset="-122"/>
                          <a:ea typeface="微软雅黑" pitchFamily="34" charset="-122"/>
                          <a:cs typeface="Times New Roman"/>
                        </a:rPr>
                        <a:t>,</a:t>
                      </a:r>
                      <a:r>
                        <a:rPr lang="zh-CN" sz="1400" b="1" kern="100">
                          <a:solidFill>
                            <a:srgbClr val="000000"/>
                          </a:solidFill>
                          <a:latin typeface="微软雅黑" pitchFamily="34" charset="-122"/>
                          <a:ea typeface="微软雅黑" pitchFamily="34" charset="-122"/>
                          <a:cs typeface="Times New Roman"/>
                        </a:rPr>
                        <a:t>更能考查考生的语文综合素养。一般是直接拟写</a:t>
                      </a:r>
                      <a:r>
                        <a:rPr lang="en-US" sz="1400" b="1" kern="100">
                          <a:solidFill>
                            <a:srgbClr val="000000"/>
                          </a:solidFill>
                          <a:latin typeface="微软雅黑" pitchFamily="34" charset="-122"/>
                          <a:ea typeface="微软雅黑" pitchFamily="34" charset="-122"/>
                          <a:cs typeface="Times New Roman"/>
                        </a:rPr>
                        <a:t>;</a:t>
                      </a:r>
                      <a:r>
                        <a:rPr lang="zh-CN" sz="1400" b="1" kern="100">
                          <a:solidFill>
                            <a:srgbClr val="000000"/>
                          </a:solidFill>
                          <a:latin typeface="微软雅黑" pitchFamily="34" charset="-122"/>
                          <a:ea typeface="微软雅黑" pitchFamily="34" charset="-122"/>
                          <a:cs typeface="Times New Roman"/>
                        </a:rPr>
                        <a:t>或根据上联</a:t>
                      </a:r>
                      <a:r>
                        <a:rPr lang="en-US" sz="1400" b="1" kern="100">
                          <a:solidFill>
                            <a:srgbClr val="000000"/>
                          </a:solidFill>
                          <a:latin typeface="微软雅黑" pitchFamily="34" charset="-122"/>
                          <a:ea typeface="微软雅黑" pitchFamily="34" charset="-122"/>
                          <a:cs typeface="Times New Roman"/>
                        </a:rPr>
                        <a:t>(</a:t>
                      </a:r>
                      <a:r>
                        <a:rPr lang="zh-CN" sz="1400" b="1" kern="100">
                          <a:solidFill>
                            <a:srgbClr val="000000"/>
                          </a:solidFill>
                          <a:latin typeface="微软雅黑" pitchFamily="34" charset="-122"/>
                          <a:ea typeface="微软雅黑" pitchFamily="34" charset="-122"/>
                          <a:cs typeface="Times New Roman"/>
                        </a:rPr>
                        <a:t>下联</a:t>
                      </a:r>
                      <a:r>
                        <a:rPr lang="en-US" sz="1400" b="1" kern="100">
                          <a:solidFill>
                            <a:srgbClr val="000000"/>
                          </a:solidFill>
                          <a:latin typeface="微软雅黑" pitchFamily="34" charset="-122"/>
                          <a:ea typeface="微软雅黑" pitchFamily="34" charset="-122"/>
                          <a:cs typeface="Times New Roman"/>
                        </a:rPr>
                        <a:t>)</a:t>
                      </a:r>
                      <a:r>
                        <a:rPr lang="zh-CN" sz="1400" b="1" kern="100">
                          <a:solidFill>
                            <a:srgbClr val="000000"/>
                          </a:solidFill>
                          <a:latin typeface="微软雅黑" pitchFamily="34" charset="-122"/>
                          <a:ea typeface="微软雅黑" pitchFamily="34" charset="-122"/>
                          <a:cs typeface="Times New Roman"/>
                        </a:rPr>
                        <a:t>拟写下联</a:t>
                      </a:r>
                      <a:r>
                        <a:rPr lang="en-US" sz="1400" b="1" kern="100">
                          <a:solidFill>
                            <a:srgbClr val="000000"/>
                          </a:solidFill>
                          <a:latin typeface="微软雅黑" pitchFamily="34" charset="-122"/>
                          <a:ea typeface="微软雅黑" pitchFamily="34" charset="-122"/>
                          <a:cs typeface="Times New Roman"/>
                        </a:rPr>
                        <a:t>(</a:t>
                      </a:r>
                      <a:r>
                        <a:rPr lang="zh-CN" sz="1400" b="1" kern="100">
                          <a:solidFill>
                            <a:srgbClr val="000000"/>
                          </a:solidFill>
                          <a:latin typeface="微软雅黑" pitchFamily="34" charset="-122"/>
                          <a:ea typeface="微软雅黑" pitchFamily="34" charset="-122"/>
                          <a:cs typeface="Times New Roman"/>
                        </a:rPr>
                        <a:t>上联</a:t>
                      </a:r>
                      <a:r>
                        <a:rPr lang="en-US" sz="1400" b="1" kern="100">
                          <a:solidFill>
                            <a:srgbClr val="000000"/>
                          </a:solidFill>
                          <a:latin typeface="微软雅黑" pitchFamily="34" charset="-122"/>
                          <a:ea typeface="微软雅黑" pitchFamily="34" charset="-122"/>
                          <a:cs typeface="Times New Roman"/>
                        </a:rPr>
                        <a:t>);</a:t>
                      </a:r>
                      <a:r>
                        <a:rPr lang="zh-CN" sz="1400" b="1" kern="100">
                          <a:solidFill>
                            <a:srgbClr val="000000"/>
                          </a:solidFill>
                          <a:latin typeface="微软雅黑" pitchFamily="34" charset="-122"/>
                          <a:ea typeface="微软雅黑" pitchFamily="34" charset="-122"/>
                          <a:cs typeface="Times New Roman"/>
                        </a:rPr>
                        <a:t>或根据提示进行选择组合。</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3499719">
                <a:tc>
                  <a:txBody>
                    <a:bodyPr/>
                    <a:lstStyle/>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解题</a:t>
                      </a:r>
                      <a:endParaRPr lang="zh-CN" sz="1400" b="1" kern="100" dirty="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技巧</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拟写对联应把握六大特征</a:t>
                      </a:r>
                      <a:r>
                        <a:rPr lang="en-US" sz="1400" b="1" kern="100" dirty="0">
                          <a:solidFill>
                            <a:srgbClr val="000000"/>
                          </a:solidFill>
                          <a:latin typeface="微软雅黑" pitchFamily="34" charset="-122"/>
                          <a:ea typeface="微软雅黑" pitchFamily="34" charset="-122"/>
                          <a:cs typeface="Times New Roman"/>
                        </a:rPr>
                        <a:t>:</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1.</a:t>
                      </a:r>
                      <a:r>
                        <a:rPr lang="zh-CN" sz="1400" b="1" kern="100" dirty="0">
                          <a:solidFill>
                            <a:srgbClr val="000000"/>
                          </a:solidFill>
                          <a:latin typeface="微软雅黑" pitchFamily="34" charset="-122"/>
                          <a:ea typeface="微软雅黑" pitchFamily="34" charset="-122"/>
                          <a:cs typeface="Times New Roman"/>
                        </a:rPr>
                        <a:t>字数相等。对联由上下两联组成</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上联称出句</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下联称对句。字数可多可少</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但上下两联的字数必须相等</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不能有一字之差。</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2.</a:t>
                      </a:r>
                      <a:r>
                        <a:rPr lang="zh-CN" sz="1400" b="1" kern="100" dirty="0">
                          <a:solidFill>
                            <a:srgbClr val="000000"/>
                          </a:solidFill>
                          <a:latin typeface="微软雅黑" pitchFamily="34" charset="-122"/>
                          <a:ea typeface="微软雅黑" pitchFamily="34" charset="-122"/>
                          <a:cs typeface="Times New Roman"/>
                        </a:rPr>
                        <a:t>词性相对。上下两联相应位置上的词</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词性须相对</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如名词对名词</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动词对动词</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形容词对形容词</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等等。</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3.</a:t>
                      </a:r>
                      <a:r>
                        <a:rPr lang="zh-CN" sz="1400" b="1" kern="100" dirty="0">
                          <a:solidFill>
                            <a:srgbClr val="000000"/>
                          </a:solidFill>
                          <a:latin typeface="微软雅黑" pitchFamily="34" charset="-122"/>
                          <a:ea typeface="微软雅黑" pitchFamily="34" charset="-122"/>
                          <a:cs typeface="Times New Roman"/>
                        </a:rPr>
                        <a:t>结构相应。上下联的句法结构应当一致</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如动宾结构对动宾结构</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主谓结构对主谓结构</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等等。</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4.</a:t>
                      </a:r>
                      <a:r>
                        <a:rPr lang="zh-CN" sz="1400" b="1" kern="100" dirty="0">
                          <a:solidFill>
                            <a:srgbClr val="000000"/>
                          </a:solidFill>
                          <a:latin typeface="微软雅黑" pitchFamily="34" charset="-122"/>
                          <a:ea typeface="微软雅黑" pitchFamily="34" charset="-122"/>
                          <a:cs typeface="Times New Roman"/>
                        </a:rPr>
                        <a:t>节奏相合。节奏是由停顿形成的</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上下两联在哪里停顿</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有几处停顿都应当吻合。</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5.</a:t>
                      </a:r>
                      <a:r>
                        <a:rPr lang="zh-CN" sz="1400" b="1" kern="100" dirty="0">
                          <a:solidFill>
                            <a:srgbClr val="000000"/>
                          </a:solidFill>
                          <a:latin typeface="微软雅黑" pitchFamily="34" charset="-122"/>
                          <a:ea typeface="微软雅黑" pitchFamily="34" charset="-122"/>
                          <a:cs typeface="Times New Roman"/>
                        </a:rPr>
                        <a:t>平仄相谐。古人把上声、去声归为仄声一类</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与平声</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阴平、阳平</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相对。平仄最起码的要求是上联末字必仄</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下联末字必平。</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6.</a:t>
                      </a:r>
                      <a:r>
                        <a:rPr lang="zh-CN" sz="1400" b="1" kern="100" dirty="0">
                          <a:solidFill>
                            <a:srgbClr val="000000"/>
                          </a:solidFill>
                          <a:latin typeface="微软雅黑" pitchFamily="34" charset="-122"/>
                          <a:ea typeface="微软雅黑" pitchFamily="34" charset="-122"/>
                          <a:cs typeface="Times New Roman"/>
                        </a:rPr>
                        <a:t>意义相关。对联的两联之间在内容上必须相互关联</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体现一定的逻辑关系</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构成一个有机的整体。</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619672" y="188640"/>
            <a:ext cx="4320480" cy="792088"/>
          </a:xfrm>
          <a:prstGeom prst="rect">
            <a:avLst/>
          </a:prstGeom>
          <a:scene3d>
            <a:camera prst="orthographicFront"/>
            <a:lightRig rig="threePt" dir="t"/>
          </a:scene3d>
          <a:sp3d>
            <a:bevelT prst="convex"/>
          </a:sp3d>
        </p:spPr>
      </p:pic>
      <p:sp>
        <p:nvSpPr>
          <p:cNvPr id="43009" name="Rectangle 1"/>
          <p:cNvSpPr>
            <a:spLocks noChangeArrowheads="1"/>
          </p:cNvSpPr>
          <p:nvPr/>
        </p:nvSpPr>
        <p:spPr bwMode="auto">
          <a:xfrm>
            <a:off x="467544" y="1052736"/>
            <a:ext cx="8064896"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福建福州中考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阅读下面的文字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请你为三坊七巷中衣锦坊的一副槛联选择恰当的下联。</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在福州三坊七巷</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曲艺文化是最时尚、最风雅的视听盛宴。观戏听曲历来是百姓的喜乐之事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有些富贵人家热衷于在自己的家里搭设独具特色的宅院戏台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时常唱演些福州的伬唱、戏剧等曲艺节目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为坊巷的生活平添了无穷的乐趣。衣锦坊的郑氏宅院里保留着福州城内唯一流传至今的水上戏台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其设计精美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意境雅致。夜晚听戏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更以隔水听音的效果为人所称道。</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春暖华堂人衣锦　　下联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只填序号</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管竹琴弦乐齐鸣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婉转莺歌凌紫烟</a:t>
            </a:r>
            <a:endPar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千秋雅调遥相闻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月明水榭客听歌</a:t>
            </a:r>
            <a:r>
              <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
        <p:nvSpPr>
          <p:cNvPr id="5" name="矩形 4"/>
          <p:cNvSpPr/>
          <p:nvPr/>
        </p:nvSpPr>
        <p:spPr>
          <a:xfrm>
            <a:off x="4283968" y="4725144"/>
            <a:ext cx="428322"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rPr>
              <a:t>D</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09">
                                            <p:txEl>
                                              <p:pRg st="0" end="0"/>
                                            </p:txEl>
                                          </p:spTgt>
                                        </p:tgtEl>
                                        <p:attrNameLst>
                                          <p:attrName>style.visibility</p:attrName>
                                        </p:attrNameLst>
                                      </p:cBhvr>
                                      <p:to>
                                        <p:strVal val="visible"/>
                                      </p:to>
                                    </p:set>
                                    <p:anim calcmode="lin" valueType="num">
                                      <p:cBhvr additive="base">
                                        <p:cTn id="7" dur="500" fill="hold"/>
                                        <p:tgtEl>
                                          <p:spTgt spid="430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0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009">
                                            <p:txEl>
                                              <p:pRg st="1" end="1"/>
                                            </p:txEl>
                                          </p:spTgt>
                                        </p:tgtEl>
                                        <p:attrNameLst>
                                          <p:attrName>style.visibility</p:attrName>
                                        </p:attrNameLst>
                                      </p:cBhvr>
                                      <p:to>
                                        <p:strVal val="visible"/>
                                      </p:to>
                                    </p:set>
                                    <p:anim calcmode="lin" valueType="num">
                                      <p:cBhvr additive="base">
                                        <p:cTn id="11" dur="500" fill="hold"/>
                                        <p:tgtEl>
                                          <p:spTgt spid="4300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300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3009">
                                            <p:txEl>
                                              <p:pRg st="2" end="2"/>
                                            </p:txEl>
                                          </p:spTgt>
                                        </p:tgtEl>
                                        <p:attrNameLst>
                                          <p:attrName>style.visibility</p:attrName>
                                        </p:attrNameLst>
                                      </p:cBhvr>
                                      <p:to>
                                        <p:strVal val="visible"/>
                                      </p:to>
                                    </p:set>
                                    <p:anim calcmode="lin" valueType="num">
                                      <p:cBhvr additive="base">
                                        <p:cTn id="15" dur="500" fill="hold"/>
                                        <p:tgtEl>
                                          <p:spTgt spid="4300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300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3009">
                                            <p:txEl>
                                              <p:pRg st="3" end="3"/>
                                            </p:txEl>
                                          </p:spTgt>
                                        </p:tgtEl>
                                        <p:attrNameLst>
                                          <p:attrName>style.visibility</p:attrName>
                                        </p:attrNameLst>
                                      </p:cBhvr>
                                      <p:to>
                                        <p:strVal val="visible"/>
                                      </p:to>
                                    </p:set>
                                    <p:anim calcmode="lin" valueType="num">
                                      <p:cBhvr additive="base">
                                        <p:cTn id="19" dur="500" fill="hold"/>
                                        <p:tgtEl>
                                          <p:spTgt spid="4300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0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3009">
                                            <p:txEl>
                                              <p:pRg st="4" end="4"/>
                                            </p:txEl>
                                          </p:spTgt>
                                        </p:tgtEl>
                                        <p:attrNameLst>
                                          <p:attrName>style.visibility</p:attrName>
                                        </p:attrNameLst>
                                      </p:cBhvr>
                                      <p:to>
                                        <p:strVal val="visible"/>
                                      </p:to>
                                    </p:set>
                                    <p:anim calcmode="lin" valueType="num">
                                      <p:cBhvr additive="base">
                                        <p:cTn id="23" dur="500" fill="hold"/>
                                        <p:tgtEl>
                                          <p:spTgt spid="4300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300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619672" y="188640"/>
            <a:ext cx="4320480" cy="792088"/>
          </a:xfrm>
          <a:prstGeom prst="rect">
            <a:avLst/>
          </a:prstGeom>
          <a:scene3d>
            <a:camera prst="orthographicFront"/>
            <a:lightRig rig="threePt" dir="t"/>
          </a:scene3d>
          <a:sp3d>
            <a:bevelT prst="convex"/>
          </a:sp3d>
        </p:spPr>
      </p:pic>
      <p:sp>
        <p:nvSpPr>
          <p:cNvPr id="44033" name="Rectangle 1"/>
          <p:cNvSpPr>
            <a:spLocks noChangeArrowheads="1"/>
          </p:cNvSpPr>
          <p:nvPr/>
        </p:nvSpPr>
        <p:spPr bwMode="auto">
          <a:xfrm>
            <a:off x="395536" y="1052736"/>
            <a:ext cx="8370092" cy="5262979"/>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50000"/>
              </a:lnSpc>
            </a:pPr>
            <a:r>
              <a:rPr kumimoji="0" lang="zh-CN"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zh-CN"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本题考查对联。首先看语境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衣锦坊的郑氏宅院里保留着福州城内唯一流传至今的水上戏台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其设计精美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意境雅致。夜晚听戏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更以隔水听音的效果为人所称道”</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抓住“夜晚听戏”“隔水华堂”都是名词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暖”在这里用作动词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人衣锦”是说人穿着锦绣</a:t>
            </a:r>
            <a:r>
              <a:rPr lang="zh-CN" altLang="en-US" sz="2000" b="1" dirty="0" smtClean="0">
                <a:solidFill>
                  <a:srgbClr val="000000"/>
                </a:solidFill>
                <a:latin typeface="微软雅黑" pitchFamily="34" charset="-122"/>
                <a:ea typeface="微软雅黑" pitchFamily="34" charset="-122"/>
                <a:cs typeface="Times New Roman" pitchFamily="18" charset="0"/>
              </a:rPr>
              <a:t>听音”</a:t>
            </a:r>
            <a:r>
              <a:rPr lang="en-US" altLang="zh-CN" sz="2000" b="1" dirty="0" smtClean="0">
                <a:solidFill>
                  <a:srgbClr val="000000"/>
                </a:solidFill>
                <a:latin typeface="微软雅黑" pitchFamily="34" charset="-122"/>
                <a:ea typeface="微软雅黑" pitchFamily="34" charset="-122"/>
                <a:cs typeface="Times New Roman" pitchFamily="18" charset="0"/>
              </a:rPr>
              <a:t>,</a:t>
            </a:r>
            <a:r>
              <a:rPr lang="zh-CN" altLang="en-US" sz="2000" b="1" dirty="0" smtClean="0">
                <a:solidFill>
                  <a:srgbClr val="000000"/>
                </a:solidFill>
                <a:latin typeface="微软雅黑" pitchFamily="34" charset="-122"/>
                <a:ea typeface="微软雅黑" pitchFamily="34" charset="-122"/>
                <a:cs typeface="Times New Roman" pitchFamily="18" charset="0"/>
              </a:rPr>
              <a:t>进行判断</a:t>
            </a:r>
            <a:r>
              <a:rPr lang="en-US" altLang="zh-CN" sz="2000" b="1" dirty="0" smtClean="0">
                <a:solidFill>
                  <a:srgbClr val="000000"/>
                </a:solidFill>
                <a:latin typeface="微软雅黑" pitchFamily="34" charset="-122"/>
                <a:ea typeface="微软雅黑" pitchFamily="34" charset="-122"/>
                <a:cs typeface="Times New Roman" pitchFamily="18" charset="0"/>
              </a:rPr>
              <a:t>;</a:t>
            </a:r>
            <a:r>
              <a:rPr lang="zh-CN" altLang="en-US" sz="2000" b="1" dirty="0" smtClean="0">
                <a:solidFill>
                  <a:srgbClr val="000000"/>
                </a:solidFill>
                <a:latin typeface="微软雅黑" pitchFamily="34" charset="-122"/>
                <a:ea typeface="微软雅黑" pitchFamily="34" charset="-122"/>
                <a:cs typeface="Times New Roman" pitchFamily="18" charset="0"/>
              </a:rPr>
              <a:t>然后分析上联的结构</a:t>
            </a:r>
            <a:r>
              <a:rPr lang="en-US" altLang="zh-CN" sz="2000" b="1" dirty="0" smtClean="0">
                <a:solidFill>
                  <a:srgbClr val="000000"/>
                </a:solidFill>
                <a:latin typeface="微软雅黑" pitchFamily="34" charset="-122"/>
                <a:ea typeface="微软雅黑" pitchFamily="34" charset="-122"/>
                <a:cs typeface="Times New Roman" pitchFamily="18" charset="0"/>
              </a:rPr>
              <a:t>,“</a:t>
            </a:r>
            <a:r>
              <a:rPr lang="zh-CN" altLang="en-US" sz="2000" b="1" dirty="0" smtClean="0">
                <a:solidFill>
                  <a:srgbClr val="000000"/>
                </a:solidFill>
                <a:latin typeface="微软雅黑" pitchFamily="34" charset="-122"/>
                <a:ea typeface="微软雅黑" pitchFamily="34" charset="-122"/>
                <a:cs typeface="Times New Roman" pitchFamily="18" charset="0"/>
              </a:rPr>
              <a:t>春暖华堂”中“春”和“</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衣服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其中的“衣”是动词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选项“管竹”“琴弦”都是名词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排除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选项“婉转莺歌”是偏正短语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婉转”修饰“莺歌”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排除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选项“千秋雅调”是偏正短语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千秋”修饰“雅调”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排除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选项“月明水榭”中“月”和“水榭”都是名词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明”是照亮的意思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是动词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客听歌”中“听”是动词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客”和“歌”都是名词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结构上与上联相同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而且语意符合背景语境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项是正确的。</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033">
                                            <p:txEl>
                                              <p:pRg st="0" end="0"/>
                                            </p:txEl>
                                          </p:spTgt>
                                        </p:tgtEl>
                                        <p:attrNameLst>
                                          <p:attrName>style.visibility</p:attrName>
                                        </p:attrNameLst>
                                      </p:cBhvr>
                                      <p:to>
                                        <p:strVal val="visible"/>
                                      </p:to>
                                    </p:set>
                                    <p:anim calcmode="lin" valueType="num">
                                      <p:cBhvr additive="base">
                                        <p:cTn id="7" dur="500" fill="hold"/>
                                        <p:tgtEl>
                                          <p:spTgt spid="4403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619672" y="188640"/>
            <a:ext cx="4320480" cy="792088"/>
          </a:xfrm>
          <a:prstGeom prst="rect">
            <a:avLst/>
          </a:prstGeom>
          <a:scene3d>
            <a:camera prst="orthographicFront"/>
            <a:lightRig rig="threePt" dir="t"/>
          </a:scene3d>
          <a:sp3d>
            <a:bevelT prst="convex"/>
          </a:sp3d>
        </p:spPr>
      </p:pic>
      <p:sp>
        <p:nvSpPr>
          <p:cNvPr id="3073" name="Rectangle 1"/>
          <p:cNvSpPr>
            <a:spLocks noChangeArrowheads="1"/>
          </p:cNvSpPr>
          <p:nvPr/>
        </p:nvSpPr>
        <p:spPr bwMode="auto">
          <a:xfrm>
            <a:off x="323528" y="1412776"/>
            <a:ext cx="8280920"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吉林中考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学校“语文节”即将拉开序幕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届时要开展“书法展示”“诗词吟诵”“国学品读”“名著赏析”“戏剧表演”等活动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让翰墨书香、清音雅韵流淌校园。请依据活动内容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自拟一副对联。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每联不少于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本题考查对联的拟写。拟写时不仅要根据对联特点来写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还要注意到活动的内容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紧扣活动主题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同时还要考虑到字数的限定。本题没有标准答案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只要符合题意即可。</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答案</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示例一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品国学涵养正气　下联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读经典润泽人生　示例二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墨香盈雅室　下联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书声溢芳园</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Effect transition="in" filter="box(in)">
                                      <p:cBhvr>
                                        <p:cTn id="7" dur="500"/>
                                        <p:tgtEl>
                                          <p:spTgt spid="307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3">
                                            <p:txEl>
                                              <p:pRg st="1" end="1"/>
                                            </p:txEl>
                                          </p:spTgt>
                                        </p:tgtEl>
                                        <p:attrNameLst>
                                          <p:attrName>style.visibility</p:attrName>
                                        </p:attrNameLst>
                                      </p:cBhvr>
                                      <p:to>
                                        <p:strVal val="visible"/>
                                      </p:to>
                                    </p:set>
                                    <p:animEffect transition="in" filter="blinds(horizontal)">
                                      <p:cBhvr>
                                        <p:cTn id="12" dur="500"/>
                                        <p:tgtEl>
                                          <p:spTgt spid="307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073">
                                            <p:txEl>
                                              <p:pRg st="2" end="2"/>
                                            </p:txEl>
                                          </p:spTgt>
                                        </p:tgtEl>
                                        <p:attrNameLst>
                                          <p:attrName>style.visibility</p:attrName>
                                        </p:attrNameLst>
                                      </p:cBhvr>
                                      <p:to>
                                        <p:strVal val="visible"/>
                                      </p:to>
                                    </p:set>
                                    <p:animEffect transition="in" filter="box(in)">
                                      <p:cBhvr>
                                        <p:cTn id="17" dur="500"/>
                                        <p:tgtEl>
                                          <p:spTgt spid="307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6.jpg" descr="id:2147499704;FounderCES"/>
          <p:cNvPicPr/>
          <p:nvPr/>
        </p:nvPicPr>
        <p:blipFill>
          <a:blip r:embed="rId1" cstate="print"/>
          <a:stretch>
            <a:fillRect/>
          </a:stretch>
        </p:blipFill>
        <p:spPr>
          <a:xfrm>
            <a:off x="6084168" y="332656"/>
            <a:ext cx="2448272" cy="504056"/>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403648" y="345477"/>
            <a:ext cx="4320480" cy="792088"/>
          </a:xfrm>
          <a:prstGeom prst="rect">
            <a:avLst/>
          </a:prstGeom>
          <a:scene3d>
            <a:camera prst="orthographicFront"/>
            <a:lightRig rig="threePt" dir="t"/>
          </a:scene3d>
          <a:sp3d>
            <a:bevelT prst="convex"/>
          </a:sp3d>
        </p:spPr>
      </p:pic>
      <p:sp>
        <p:nvSpPr>
          <p:cNvPr id="45057" name="Rectangle 1"/>
          <p:cNvSpPr>
            <a:spLocks noChangeArrowheads="1"/>
          </p:cNvSpPr>
          <p:nvPr/>
        </p:nvSpPr>
        <p:spPr bwMode="auto">
          <a:xfrm>
            <a:off x="467544" y="1484784"/>
            <a:ext cx="8496944" cy="280794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广东广州中考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为了方便广大市民赏花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广州市有关部门透露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今年年底将完成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个赏花点的建设</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每月的主题花分别是一月樱花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二月桃花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三月木棉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四月紫荆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五月杜鹃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六月凤凰木花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七月荷花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八月向日葵</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九月小叶紫薇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十月玫瑰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十一月兰花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十二月白梅。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根据对联常识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将下面六个短语组合成一副对联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为主题花做宣传。</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濯清涟　冬梅　出淤泥而不染　夏荷　远群芳以无争　傲霜雪</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矩形 4"/>
          <p:cNvSpPr/>
          <p:nvPr/>
        </p:nvSpPr>
        <p:spPr>
          <a:xfrm>
            <a:off x="683568" y="4509120"/>
            <a:ext cx="4572000" cy="961289"/>
          </a:xfrm>
          <a:prstGeom prst="rect">
            <a:avLst/>
          </a:prstGeom>
        </p:spPr>
        <p:txBody>
          <a:bodyPr>
            <a:spAutoFit/>
          </a:bodyPr>
          <a:lstStyle/>
          <a:p>
            <a:pPr>
              <a:lnSpc>
                <a:spcPct val="150000"/>
              </a:lnSpc>
            </a:pPr>
            <a:r>
              <a:rPr lang="zh-CN" altLang="zh-CN" sz="2000" b="1" dirty="0" smtClean="0">
                <a:solidFill>
                  <a:srgbClr val="FF0000"/>
                </a:solidFill>
                <a:latin typeface="微软雅黑" pitchFamily="34" charset="-122"/>
                <a:ea typeface="微软雅黑" pitchFamily="34" charset="-122"/>
              </a:rPr>
              <a:t>夏荷濯清涟出淤泥而不染　</a:t>
            </a:r>
            <a:endParaRPr lang="en-US" altLang="zh-CN" sz="2000" b="1" dirty="0" smtClean="0">
              <a:solidFill>
                <a:srgbClr val="FF0000"/>
              </a:solidFill>
              <a:latin typeface="微软雅黑" pitchFamily="34" charset="-122"/>
              <a:ea typeface="微软雅黑" pitchFamily="34" charset="-122"/>
            </a:endParaRPr>
          </a:p>
          <a:p>
            <a:pPr>
              <a:lnSpc>
                <a:spcPct val="150000"/>
              </a:lnSpc>
            </a:pPr>
            <a:r>
              <a:rPr lang="zh-CN" altLang="zh-CN" sz="2000" b="1" dirty="0" smtClean="0">
                <a:solidFill>
                  <a:srgbClr val="FF0000"/>
                </a:solidFill>
                <a:latin typeface="微软雅黑" pitchFamily="34" charset="-122"/>
                <a:ea typeface="微软雅黑" pitchFamily="34" charset="-122"/>
              </a:rPr>
              <a:t>冬梅傲霜雪远群芳以无争　</a:t>
            </a:r>
            <a:endParaRPr lang="zh-CN" altLang="en-US" sz="2000" b="1" dirty="0">
              <a:solidFill>
                <a:srgbClr val="FF0000"/>
              </a:solidFill>
              <a:latin typeface="微软雅黑" pitchFamily="34" charset="-122"/>
              <a:ea typeface="微软雅黑" pitchFamily="34" charset="-122"/>
            </a:endParaRPr>
          </a:p>
        </p:txBody>
      </p:sp>
      <p:sp>
        <p:nvSpPr>
          <p:cNvPr id="6" name="对角圆角矩形 5"/>
          <p:cNvSpPr/>
          <p:nvPr/>
        </p:nvSpPr>
        <p:spPr>
          <a:xfrm>
            <a:off x="395536" y="4509120"/>
            <a:ext cx="4824536" cy="1080120"/>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7"/>
                                        </p:tgtEl>
                                        <p:attrNameLst>
                                          <p:attrName>style.visibility</p:attrName>
                                        </p:attrNameLst>
                                      </p:cBhvr>
                                      <p:to>
                                        <p:strVal val="visible"/>
                                      </p:to>
                                    </p:set>
                                    <p:anim calcmode="lin" valueType="num">
                                      <p:cBhvr additive="base">
                                        <p:cTn id="7" dur="500" fill="hold"/>
                                        <p:tgtEl>
                                          <p:spTgt spid="45057"/>
                                        </p:tgtEl>
                                        <p:attrNameLst>
                                          <p:attrName>ppt_x</p:attrName>
                                        </p:attrNameLst>
                                      </p:cBhvr>
                                      <p:tavLst>
                                        <p:tav tm="0">
                                          <p:val>
                                            <p:strVal val="#ppt_x"/>
                                          </p:val>
                                        </p:tav>
                                        <p:tav tm="100000">
                                          <p:val>
                                            <p:strVal val="#ppt_x"/>
                                          </p:val>
                                        </p:tav>
                                      </p:tavLst>
                                    </p:anim>
                                    <p:anim calcmode="lin" valueType="num">
                                      <p:cBhvr additive="base">
                                        <p:cTn id="8" dur="500" fill="hold"/>
                                        <p:tgtEl>
                                          <p:spTgt spid="450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6.jpg" descr="id:2147499704;FounderCES"/>
          <p:cNvPicPr/>
          <p:nvPr/>
        </p:nvPicPr>
        <p:blipFill>
          <a:blip r:embed="rId1" cstate="print"/>
          <a:stretch>
            <a:fillRect/>
          </a:stretch>
        </p:blipFill>
        <p:spPr>
          <a:xfrm>
            <a:off x="6084168" y="332656"/>
            <a:ext cx="2448272" cy="504056"/>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331640" y="332656"/>
            <a:ext cx="4320480" cy="792088"/>
          </a:xfrm>
          <a:prstGeom prst="rect">
            <a:avLst/>
          </a:prstGeom>
          <a:scene3d>
            <a:camera prst="orthographicFront"/>
            <a:lightRig rig="threePt" dir="t"/>
          </a:scene3d>
          <a:sp3d>
            <a:bevelT prst="convex"/>
          </a:sp3d>
        </p:spPr>
      </p:pic>
      <p:sp>
        <p:nvSpPr>
          <p:cNvPr id="2049" name="Rectangle 1"/>
          <p:cNvSpPr>
            <a:spLocks noChangeArrowheads="1"/>
          </p:cNvSpPr>
          <p:nvPr/>
        </p:nvSpPr>
        <p:spPr bwMode="auto">
          <a:xfrm>
            <a:off x="467544" y="1372176"/>
            <a:ext cx="8136904"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山东淄博中考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班级要开展以“走近陶渊明”为专题的语文学习活动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请完成下面的任务。</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有个小组在活动中发现刘禹锡与陶渊明在安贫乐道方面有相似之处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就用拟写对联的方式表达自己的理解</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请帮他们将下面的对联补充完整。</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刘禹锡陋室读经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苔痕上阶绿</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陶渊明</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050" name="Rectangle 2"/>
          <p:cNvSpPr>
            <a:spLocks noChangeArrowheads="1"/>
          </p:cNvSpPr>
          <p:nvPr/>
        </p:nvSpPr>
        <p:spPr bwMode="auto">
          <a:xfrm>
            <a:off x="539552" y="4149080"/>
            <a:ext cx="4581703" cy="203132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示例一</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南山种豆　带月荷锄归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示例二</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东篱赏菊</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悠然见南山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示例三</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田园荷锄　晨兴理荒秽</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对角圆角矩形 5"/>
          <p:cNvSpPr/>
          <p:nvPr/>
        </p:nvSpPr>
        <p:spPr>
          <a:xfrm>
            <a:off x="467544" y="4149080"/>
            <a:ext cx="8136904" cy="1800200"/>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Effect transition="in" filter="box(in)">
                                      <p:cBhvr>
                                        <p:cTn id="7" dur="500"/>
                                        <p:tgtEl>
                                          <p:spTgt spid="2049">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049">
                                            <p:txEl>
                                              <p:pRg st="1" end="1"/>
                                            </p:txEl>
                                          </p:spTgt>
                                        </p:tgtEl>
                                        <p:attrNameLst>
                                          <p:attrName>style.visibility</p:attrName>
                                        </p:attrNameLst>
                                      </p:cBhvr>
                                      <p:to>
                                        <p:strVal val="visible"/>
                                      </p:to>
                                    </p:set>
                                    <p:animEffect transition="in" filter="box(in)">
                                      <p:cBhvr>
                                        <p:cTn id="10" dur="500"/>
                                        <p:tgtEl>
                                          <p:spTgt spid="2049">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2049">
                                            <p:txEl>
                                              <p:pRg st="2" end="2"/>
                                            </p:txEl>
                                          </p:spTgt>
                                        </p:tgtEl>
                                        <p:attrNameLst>
                                          <p:attrName>style.visibility</p:attrName>
                                        </p:attrNameLst>
                                      </p:cBhvr>
                                      <p:to>
                                        <p:strVal val="visible"/>
                                      </p:to>
                                    </p:set>
                                    <p:animEffect transition="in" filter="box(in)">
                                      <p:cBhvr>
                                        <p:cTn id="13" dur="500"/>
                                        <p:tgtEl>
                                          <p:spTgt spid="2049">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049">
                                            <p:txEl>
                                              <p:pRg st="3" end="3"/>
                                            </p:txEl>
                                          </p:spTgt>
                                        </p:tgtEl>
                                        <p:attrNameLst>
                                          <p:attrName>style.visibility</p:attrName>
                                        </p:attrNameLst>
                                      </p:cBhvr>
                                      <p:to>
                                        <p:strVal val="visible"/>
                                      </p:to>
                                    </p:set>
                                    <p:animEffect transition="in" filter="box(in)">
                                      <p:cBhvr>
                                        <p:cTn id="16" dur="500"/>
                                        <p:tgtEl>
                                          <p:spTgt spid="204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050">
                                            <p:txEl>
                                              <p:pRg st="0" end="0"/>
                                            </p:txEl>
                                          </p:spTgt>
                                        </p:tgtEl>
                                        <p:attrNameLst>
                                          <p:attrName>style.visibility</p:attrName>
                                        </p:attrNameLst>
                                      </p:cBhvr>
                                      <p:to>
                                        <p:strVal val="visible"/>
                                      </p:to>
                                    </p:set>
                                    <p:anim calcmode="lin" valueType="num">
                                      <p:cBhvr additive="base">
                                        <p:cTn id="21" dur="500" fill="hold"/>
                                        <p:tgtEl>
                                          <p:spTgt spid="2050">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50">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050">
                                            <p:txEl>
                                              <p:pRg st="1" end="1"/>
                                            </p:txEl>
                                          </p:spTgt>
                                        </p:tgtEl>
                                        <p:attrNameLst>
                                          <p:attrName>style.visibility</p:attrName>
                                        </p:attrNameLst>
                                      </p:cBhvr>
                                      <p:to>
                                        <p:strVal val="visible"/>
                                      </p:to>
                                    </p:set>
                                    <p:anim calcmode="lin" valueType="num">
                                      <p:cBhvr additive="base">
                                        <p:cTn id="25" dur="500" fill="hold"/>
                                        <p:tgtEl>
                                          <p:spTgt spid="205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0">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50">
                                            <p:txEl>
                                              <p:pRg st="2" end="2"/>
                                            </p:txEl>
                                          </p:spTgt>
                                        </p:tgtEl>
                                        <p:attrNameLst>
                                          <p:attrName>style.visibility</p:attrName>
                                        </p:attrNameLst>
                                      </p:cBhvr>
                                      <p:to>
                                        <p:strVal val="visible"/>
                                      </p:to>
                                    </p:set>
                                    <p:anim calcmode="lin" valueType="num">
                                      <p:cBhvr additive="base">
                                        <p:cTn id="29" dur="500" fill="hold"/>
                                        <p:tgtEl>
                                          <p:spTgt spid="2050">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05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文言知识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12289" name="Rectangle 1"/>
          <p:cNvSpPr>
            <a:spLocks noChangeArrowheads="1"/>
          </p:cNvSpPr>
          <p:nvPr/>
        </p:nvSpPr>
        <p:spPr bwMode="auto">
          <a:xfrm>
            <a:off x="827584" y="1700808"/>
            <a:ext cx="9144000"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古今异义</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道阻且右</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古义</a:t>
            </a:r>
            <a:r>
              <a:rPr kumimoji="0" lang="en-US"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弯曲</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今义</a:t>
            </a:r>
            <a:r>
              <a:rPr kumimoji="0" lang="en-US"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方位词</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右边</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与“左”相对</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参差荇菜</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左右流之</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古义</a:t>
            </a:r>
            <a:r>
              <a:rPr kumimoji="0" lang="en-US"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捞取</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今义</a:t>
            </a:r>
            <a:r>
              <a:rPr kumimoji="0" lang="en-US"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液体移动</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流动</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椭圆 6"/>
          <p:cNvSpPr/>
          <p:nvPr/>
        </p:nvSpPr>
        <p:spPr>
          <a:xfrm>
            <a:off x="2123728" y="29969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347864"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对角圆角矩形 10"/>
          <p:cNvSpPr/>
          <p:nvPr/>
        </p:nvSpPr>
        <p:spPr>
          <a:xfrm>
            <a:off x="395536" y="1484784"/>
            <a:ext cx="8352928" cy="403244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2289">
                                            <p:txEl>
                                              <p:pRg st="2" end="2"/>
                                            </p:txEl>
                                          </p:spTgt>
                                        </p:tgtEl>
                                        <p:attrNameLst>
                                          <p:attrName>style.visibility</p:attrName>
                                        </p:attrNameLst>
                                      </p:cBhvr>
                                      <p:to>
                                        <p:strVal val="visible"/>
                                      </p:to>
                                    </p:set>
                                    <p:anim calcmode="lin" valueType="num">
                                      <p:cBhvr>
                                        <p:cTn id="7" dur="1000" fill="hold"/>
                                        <p:tgtEl>
                                          <p:spTgt spid="12289">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1228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289">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2289">
                                            <p:txEl>
                                              <p:pRg st="4" end="4"/>
                                            </p:txEl>
                                          </p:spTgt>
                                        </p:tgtEl>
                                        <p:attrNameLst>
                                          <p:attrName>style.visibility</p:attrName>
                                        </p:attrNameLst>
                                      </p:cBhvr>
                                      <p:to>
                                        <p:strVal val="visible"/>
                                      </p:to>
                                    </p:set>
                                    <p:anim calcmode="lin" valueType="num">
                                      <p:cBhvr>
                                        <p:cTn id="14" dur="1000" fill="hold"/>
                                        <p:tgtEl>
                                          <p:spTgt spid="12289">
                                            <p:txEl>
                                              <p:pRg st="4" end="4"/>
                                            </p:txEl>
                                          </p:spTgt>
                                        </p:tgtEl>
                                        <p:attrNameLst>
                                          <p:attrName>ppt_x</p:attrName>
                                        </p:attrNameLst>
                                      </p:cBhvr>
                                      <p:tavLst>
                                        <p:tav tm="0">
                                          <p:val>
                                            <p:strVal val="#ppt_x-.2"/>
                                          </p:val>
                                        </p:tav>
                                        <p:tav tm="100000">
                                          <p:val>
                                            <p:strVal val="#ppt_x"/>
                                          </p:val>
                                        </p:tav>
                                      </p:tavLst>
                                    </p:anim>
                                    <p:anim calcmode="lin" valueType="num">
                                      <p:cBhvr>
                                        <p:cTn id="15" dur="1000" fill="hold"/>
                                        <p:tgtEl>
                                          <p:spTgt spid="1228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228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文言知识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5" name="矩形 4"/>
          <p:cNvSpPr/>
          <p:nvPr/>
        </p:nvSpPr>
        <p:spPr>
          <a:xfrm>
            <a:off x="2051720" y="1628800"/>
            <a:ext cx="6174432" cy="3323987"/>
          </a:xfrm>
          <a:prstGeom prst="rect">
            <a:avLst/>
          </a:prstGeom>
        </p:spPr>
        <p:txBody>
          <a:bodyPr wrap="square">
            <a:spAutoFit/>
          </a:bodyPr>
          <a:lstStyle/>
          <a:p>
            <a:pPr>
              <a:lnSpc>
                <a:spcPct val="150000"/>
              </a:lnSpc>
            </a:pPr>
            <a:r>
              <a:rPr lang="zh-CN" altLang="en-US" sz="2800" b="1" dirty="0" smtClean="0">
                <a:latin typeface="微软雅黑" pitchFamily="34" charset="-122"/>
                <a:ea typeface="微软雅黑" pitchFamily="34" charset="-122"/>
              </a:rPr>
              <a:t>在河之洲</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水中的陆地</a:t>
            </a:r>
            <a:r>
              <a:rPr lang="en-US"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nSpc>
                <a:spcPct val="150000"/>
              </a:lnSpc>
            </a:pPr>
            <a:r>
              <a:rPr lang="zh-CN" altLang="en-US" sz="2800" b="1" dirty="0" smtClean="0">
                <a:latin typeface="微软雅黑" pitchFamily="34" charset="-122"/>
                <a:ea typeface="微软雅黑" pitchFamily="34" charset="-122"/>
              </a:rPr>
              <a:t>言天下有五大洲</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大陆</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　</a:t>
            </a:r>
            <a:endParaRPr lang="en-US" altLang="zh-CN" sz="2800" b="1" dirty="0" smtClean="0">
              <a:latin typeface="微软雅黑" pitchFamily="34" charset="-122"/>
              <a:ea typeface="微软雅黑" pitchFamily="34" charset="-122"/>
            </a:endParaRPr>
          </a:p>
          <a:p>
            <a:pPr>
              <a:lnSpc>
                <a:spcPct val="150000"/>
              </a:lnSpc>
            </a:pPr>
            <a:endParaRPr lang="en-US" altLang="zh-CN" sz="2800" b="1" dirty="0" smtClean="0">
              <a:latin typeface="微软雅黑" pitchFamily="34" charset="-122"/>
              <a:ea typeface="微软雅黑" pitchFamily="34" charset="-122"/>
            </a:endParaRPr>
          </a:p>
          <a:p>
            <a:pPr>
              <a:lnSpc>
                <a:spcPct val="150000"/>
              </a:lnSpc>
            </a:pPr>
            <a:r>
              <a:rPr lang="zh-CN" altLang="en-US" sz="2800" b="1" dirty="0" smtClean="0">
                <a:latin typeface="微软雅黑" pitchFamily="34" charset="-122"/>
                <a:ea typeface="微软雅黑" pitchFamily="34" charset="-122"/>
              </a:rPr>
              <a:t>宛在水中央</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仿佛、好像</a:t>
            </a:r>
            <a:r>
              <a:rPr lang="en-US"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nSpc>
                <a:spcPct val="150000"/>
              </a:lnSpc>
            </a:pPr>
            <a:r>
              <a:rPr lang="zh-CN" altLang="en-US" sz="2800" b="1" dirty="0" smtClean="0">
                <a:latin typeface="微软雅黑" pitchFamily="34" charset="-122"/>
                <a:ea typeface="微软雅黑" pitchFamily="34" charset="-122"/>
              </a:rPr>
              <a:t>及期访焉</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宛见二乘</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清楚地</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真切可见</a:t>
            </a:r>
            <a:r>
              <a:rPr lang="en-US" altLang="zh-CN" sz="2800" b="1" dirty="0" smtClean="0">
                <a:latin typeface="微软雅黑" pitchFamily="34" charset="-122"/>
                <a:ea typeface="微软雅黑" pitchFamily="34" charset="-122"/>
              </a:rPr>
              <a:t>)</a:t>
            </a:r>
            <a:endParaRPr lang="zh-CN" altLang="en-US" sz="2800" b="1" dirty="0">
              <a:latin typeface="微软雅黑" pitchFamily="34" charset="-122"/>
              <a:ea typeface="微软雅黑" pitchFamily="34" charset="-122"/>
            </a:endParaRPr>
          </a:p>
        </p:txBody>
      </p:sp>
      <p:sp>
        <p:nvSpPr>
          <p:cNvPr id="6" name="矩形 5"/>
          <p:cNvSpPr/>
          <p:nvPr/>
        </p:nvSpPr>
        <p:spPr>
          <a:xfrm>
            <a:off x="1115616" y="2132856"/>
            <a:ext cx="543739" cy="523220"/>
          </a:xfrm>
          <a:prstGeom prst="rect">
            <a:avLst/>
          </a:prstGeom>
        </p:spPr>
        <p:txBody>
          <a:bodyPr wrap="none">
            <a:spAutoFit/>
          </a:bodyPr>
          <a:lstStyle/>
          <a:p>
            <a:r>
              <a:rPr lang="zh-CN" altLang="en-US" sz="2800" b="1" dirty="0" smtClean="0">
                <a:solidFill>
                  <a:srgbClr val="FF0000"/>
                </a:solidFill>
                <a:latin typeface="微软雅黑" pitchFamily="34" charset="-122"/>
                <a:ea typeface="微软雅黑" pitchFamily="34" charset="-122"/>
              </a:rPr>
              <a:t>洲</a:t>
            </a:r>
            <a:endParaRPr lang="zh-CN" altLang="en-US" sz="2800" dirty="0">
              <a:solidFill>
                <a:srgbClr val="FF0000"/>
              </a:solidFill>
            </a:endParaRPr>
          </a:p>
        </p:txBody>
      </p:sp>
      <p:sp>
        <p:nvSpPr>
          <p:cNvPr id="7" name="矩形 6"/>
          <p:cNvSpPr/>
          <p:nvPr/>
        </p:nvSpPr>
        <p:spPr>
          <a:xfrm>
            <a:off x="1187624" y="4077072"/>
            <a:ext cx="543739" cy="523220"/>
          </a:xfrm>
          <a:prstGeom prst="rect">
            <a:avLst/>
          </a:prstGeom>
        </p:spPr>
        <p:txBody>
          <a:bodyPr wrap="none">
            <a:spAutoFit/>
          </a:bodyPr>
          <a:lstStyle/>
          <a:p>
            <a:r>
              <a:rPr lang="zh-CN" altLang="en-US" sz="2800" b="1" dirty="0" smtClean="0">
                <a:solidFill>
                  <a:srgbClr val="FF0000"/>
                </a:solidFill>
                <a:latin typeface="微软雅黑" pitchFamily="34" charset="-122"/>
                <a:ea typeface="微软雅黑" pitchFamily="34" charset="-122"/>
              </a:rPr>
              <a:t>宛</a:t>
            </a:r>
            <a:endParaRPr lang="zh-CN" altLang="en-US" sz="2800" dirty="0">
              <a:solidFill>
                <a:srgbClr val="FF0000"/>
              </a:solidFill>
            </a:endParaRPr>
          </a:p>
        </p:txBody>
      </p:sp>
      <p:sp>
        <p:nvSpPr>
          <p:cNvPr id="11" name="左大括号 10"/>
          <p:cNvSpPr/>
          <p:nvPr/>
        </p:nvSpPr>
        <p:spPr>
          <a:xfrm>
            <a:off x="1907704" y="3861048"/>
            <a:ext cx="117727" cy="91440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大括号 12"/>
          <p:cNvSpPr/>
          <p:nvPr/>
        </p:nvSpPr>
        <p:spPr>
          <a:xfrm>
            <a:off x="1835696" y="1916832"/>
            <a:ext cx="227456" cy="91440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对角圆角矩形 13"/>
          <p:cNvSpPr/>
          <p:nvPr/>
        </p:nvSpPr>
        <p:spPr>
          <a:xfrm>
            <a:off x="899592" y="1556792"/>
            <a:ext cx="7848872" cy="3960440"/>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01" name="Rectangle 1"/>
          <p:cNvSpPr>
            <a:spLocks noChangeArrowheads="1"/>
          </p:cNvSpPr>
          <p:nvPr/>
        </p:nvSpPr>
        <p:spPr bwMode="auto">
          <a:xfrm>
            <a:off x="3779912" y="908720"/>
            <a:ext cx="1980029"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一词多义</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diamond(in)">
                                      <p:cBhvr>
                                        <p:cTn id="10" dur="20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 calcmode="lin" valueType="num">
                                      <p:cBhvr additive="base">
                                        <p:cTn id="1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文言知识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6625" name="Rectangle 1"/>
          <p:cNvSpPr>
            <a:spLocks noChangeArrowheads="1"/>
          </p:cNvSpPr>
          <p:nvPr/>
        </p:nvSpPr>
        <p:spPr bwMode="auto">
          <a:xfrm>
            <a:off x="827584" y="2132856"/>
            <a:ext cx="8073044" cy="286232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左右流之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名词作状语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在左右两边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琴瑟友之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琴瑟”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名词活用作动词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400" b="1" dirty="0" smtClean="0">
                <a:solidFill>
                  <a:srgbClr val="000000"/>
                </a:solidFill>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弹琴鼓瑟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名词活用作动词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亲近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钟鼓乐之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钟鼓”</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名词活用作动词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400" b="1" dirty="0" smtClean="0">
                <a:solidFill>
                  <a:srgbClr val="000000"/>
                </a:solidFill>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敲钟击鼓</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形容词的使动用法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快乐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6" name="对角圆角矩形 5"/>
          <p:cNvSpPr/>
          <p:nvPr/>
        </p:nvSpPr>
        <p:spPr>
          <a:xfrm>
            <a:off x="611560" y="1844824"/>
            <a:ext cx="8280920" cy="367240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26" name="Rectangle 2"/>
          <p:cNvSpPr>
            <a:spLocks noChangeArrowheads="1"/>
          </p:cNvSpPr>
          <p:nvPr/>
        </p:nvSpPr>
        <p:spPr bwMode="auto">
          <a:xfrm>
            <a:off x="3419872" y="1196752"/>
            <a:ext cx="1723549"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词类活用</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椭圆 9"/>
          <p:cNvSpPr/>
          <p:nvPr/>
        </p:nvSpPr>
        <p:spPr>
          <a:xfrm>
            <a:off x="1043608"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331640"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43608"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31640"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619672"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43608" y="436510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331640" y="436510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619672" y="436510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6625">
                                            <p:txEl>
                                              <p:pRg st="0" end="0"/>
                                            </p:txEl>
                                          </p:spTgt>
                                        </p:tgtEl>
                                        <p:attrNameLst>
                                          <p:attrName>style.visibility</p:attrName>
                                        </p:attrNameLst>
                                      </p:cBhvr>
                                      <p:to>
                                        <p:strVal val="visible"/>
                                      </p:to>
                                    </p:set>
                                    <p:animEffect transition="in" filter="slide(fromBottom)">
                                      <p:cBhvr>
                                        <p:cTn id="7" dur="500"/>
                                        <p:tgtEl>
                                          <p:spTgt spid="26625">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26625">
                                            <p:txEl>
                                              <p:pRg st="1" end="1"/>
                                            </p:txEl>
                                          </p:spTgt>
                                        </p:tgtEl>
                                        <p:attrNameLst>
                                          <p:attrName>style.visibility</p:attrName>
                                        </p:attrNameLst>
                                      </p:cBhvr>
                                      <p:to>
                                        <p:strVal val="visible"/>
                                      </p:to>
                                    </p:set>
                                    <p:animEffect transition="in" filter="slide(fromBottom)">
                                      <p:cBhvr>
                                        <p:cTn id="10" dur="500"/>
                                        <p:tgtEl>
                                          <p:spTgt spid="26625">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26625">
                                            <p:txEl>
                                              <p:pRg st="2" end="2"/>
                                            </p:txEl>
                                          </p:spTgt>
                                        </p:tgtEl>
                                        <p:attrNameLst>
                                          <p:attrName>style.visibility</p:attrName>
                                        </p:attrNameLst>
                                      </p:cBhvr>
                                      <p:to>
                                        <p:strVal val="visible"/>
                                      </p:to>
                                    </p:set>
                                    <p:animEffect transition="in" filter="slide(fromBottom)">
                                      <p:cBhvr>
                                        <p:cTn id="13" dur="500"/>
                                        <p:tgtEl>
                                          <p:spTgt spid="26625">
                                            <p:txEl>
                                              <p:pRg st="2" end="2"/>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26625">
                                            <p:txEl>
                                              <p:pRg st="3" end="3"/>
                                            </p:txEl>
                                          </p:spTgt>
                                        </p:tgtEl>
                                        <p:attrNameLst>
                                          <p:attrName>style.visibility</p:attrName>
                                        </p:attrNameLst>
                                      </p:cBhvr>
                                      <p:to>
                                        <p:strVal val="visible"/>
                                      </p:to>
                                    </p:set>
                                    <p:animEffect transition="in" filter="slide(fromBottom)">
                                      <p:cBhvr>
                                        <p:cTn id="16" dur="500"/>
                                        <p:tgtEl>
                                          <p:spTgt spid="26625">
                                            <p:txEl>
                                              <p:pRg st="3" end="3"/>
                                            </p:txEl>
                                          </p:spTgt>
                                        </p:tgtEl>
                                      </p:cBhvr>
                                    </p:animEffect>
                                  </p:childTnLst>
                                </p:cTn>
                              </p:par>
                              <p:par>
                                <p:cTn id="17" presetID="12" presetClass="entr" presetSubtype="4" fill="hold" nodeType="withEffect">
                                  <p:stCondLst>
                                    <p:cond delay="0"/>
                                  </p:stCondLst>
                                  <p:childTnLst>
                                    <p:set>
                                      <p:cBhvr>
                                        <p:cTn id="18" dur="1" fill="hold">
                                          <p:stCondLst>
                                            <p:cond delay="0"/>
                                          </p:stCondLst>
                                        </p:cTn>
                                        <p:tgtEl>
                                          <p:spTgt spid="26625">
                                            <p:txEl>
                                              <p:pRg st="4" end="4"/>
                                            </p:txEl>
                                          </p:spTgt>
                                        </p:tgtEl>
                                        <p:attrNameLst>
                                          <p:attrName>style.visibility</p:attrName>
                                        </p:attrNameLst>
                                      </p:cBhvr>
                                      <p:to>
                                        <p:strVal val="visible"/>
                                      </p:to>
                                    </p:set>
                                    <p:animEffect transition="in" filter="slide(fromBottom)">
                                      <p:cBhvr>
                                        <p:cTn id="19" dur="500"/>
                                        <p:tgtEl>
                                          <p:spTgt spid="266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作者作品</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1265" name="Picture 1" descr="C:\Users\Administrator\Desktop\不要删\课件图片\图片\QQ截图20160403201517.png"/>
          <p:cNvPicPr>
            <a:picLocks noChangeAspect="1" noChangeArrowheads="1"/>
          </p:cNvPicPr>
          <p:nvPr/>
        </p:nvPicPr>
        <p:blipFill>
          <a:blip r:embed="rId2" cstate="print"/>
          <a:srcRect/>
          <a:stretch>
            <a:fillRect/>
          </a:stretch>
        </p:blipFill>
        <p:spPr bwMode="auto">
          <a:xfrm>
            <a:off x="683568" y="1916832"/>
            <a:ext cx="6264696" cy="3528392"/>
          </a:xfrm>
          <a:prstGeom prst="rect">
            <a:avLst/>
          </a:prstGeom>
          <a:noFill/>
        </p:spPr>
      </p:pic>
      <p:sp>
        <p:nvSpPr>
          <p:cNvPr id="11266" name="Rectangle 2"/>
          <p:cNvSpPr>
            <a:spLocks noChangeArrowheads="1"/>
          </p:cNvSpPr>
          <p:nvPr/>
        </p:nvSpPr>
        <p:spPr bwMode="auto">
          <a:xfrm>
            <a:off x="899592" y="1988840"/>
            <a:ext cx="5976664" cy="34778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诗经</a:t>
            </a:r>
            <a:r>
              <a:rPr kumimoji="0" lang="zh-CN"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是中国最早的一部诗歌总集</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又称为“诗”“诗三百”</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它收集了自西周初年至春秋时期大约五百多年的三百零五篇诗歌。内容上分为“风”“雅”“颂”三部分</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其中“风”是地方民歌</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有十五国风</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共一百六十首</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雅”主要是朝廷乐歌</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分大雅和小雅</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共一百零五篇</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颂”主要是宗庙乐歌</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有四十首。表现手法主要是赋、比、兴。“赋”就是铺陈</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比”就是比喻</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兴”就是启发。</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诗经</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中思想和艺术价值最高的是民歌</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诗经</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对后代诗歌发展有深远的影响</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成为我国古典文学现实主义传统的源头。</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7" name="诗经.jpg" descr="id:2147503354;FounderCES"/>
          <p:cNvPicPr/>
          <p:nvPr/>
        </p:nvPicPr>
        <p:blipFill>
          <a:blip r:embed="rId3" cstate="print"/>
          <a:stretch>
            <a:fillRect/>
          </a:stretch>
        </p:blipFill>
        <p:spPr>
          <a:xfrm>
            <a:off x="7020272" y="3429000"/>
            <a:ext cx="1567184" cy="1800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box(in)">
                                      <p:cBhvr>
                                        <p:cTn id="7" dur="500"/>
                                        <p:tgtEl>
                                          <p:spTgt spid="112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理解文题</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843808" y="188640"/>
            <a:ext cx="4176464" cy="648072"/>
          </a:xfrm>
          <a:prstGeom prst="rect">
            <a:avLst/>
          </a:prstGeom>
          <a:scene3d>
            <a:camera prst="orthographicFront"/>
            <a:lightRig rig="threePt" dir="t"/>
          </a:scene3d>
          <a:sp3d>
            <a:bevelT prst="convex"/>
          </a:sp3d>
        </p:spPr>
      </p:pic>
      <p:pic>
        <p:nvPicPr>
          <p:cNvPr id="10241" name="Picture 1" descr="C:\Users\Administrator\Desktop\不要删\课件图片\图片\QQ截图20160326100246.png"/>
          <p:cNvPicPr>
            <a:picLocks noChangeAspect="1" noChangeArrowheads="1"/>
          </p:cNvPicPr>
          <p:nvPr/>
        </p:nvPicPr>
        <p:blipFill>
          <a:blip r:embed="rId2" cstate="print"/>
          <a:srcRect/>
          <a:stretch>
            <a:fillRect/>
          </a:stretch>
        </p:blipFill>
        <p:spPr bwMode="auto">
          <a:xfrm>
            <a:off x="0" y="1556792"/>
            <a:ext cx="9144000" cy="4320480"/>
          </a:xfrm>
          <a:prstGeom prst="rect">
            <a:avLst/>
          </a:prstGeom>
          <a:noFill/>
        </p:spPr>
      </p:pic>
      <p:sp>
        <p:nvSpPr>
          <p:cNvPr id="10242" name="Rectangle 2"/>
          <p:cNvSpPr>
            <a:spLocks noChangeArrowheads="1"/>
          </p:cNvSpPr>
          <p:nvPr/>
        </p:nvSpPr>
        <p:spPr bwMode="auto">
          <a:xfrm>
            <a:off x="2267744" y="2348880"/>
            <a:ext cx="6120680"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关雎</a:t>
            </a:r>
            <a:r>
              <a:rPr kumimoji="0" lang="zh-CN"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选自</a:t>
            </a:r>
            <a:r>
              <a:rPr kumimoji="0" lang="zh-CN"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诗经</a:t>
            </a:r>
            <a:r>
              <a:rPr kumimoji="0" lang="zh-CN"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周南</a:t>
            </a:r>
            <a:r>
              <a:rPr kumimoji="0" lang="zh-CN"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拟声词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鸟鸣之声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雎鸠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一种水鸟。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是“风”之始也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的第一篇。</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蒹葭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选自</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秦风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。蒹葭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即芦苇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为所借之景物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诗歌表达了男子对女子的追求、爱慕之情。</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蒹葭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都是用诗歌首句中的两个字作为题目。</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42">
                                            <p:txEl>
                                              <p:pRg st="1" end="1"/>
                                            </p:txEl>
                                          </p:spTgt>
                                        </p:tgtEl>
                                        <p:attrNameLst>
                                          <p:attrName>style.visibility</p:attrName>
                                        </p:attrNameLst>
                                      </p:cBhvr>
                                      <p:to>
                                        <p:strVal val="visible"/>
                                      </p:to>
                                    </p:set>
                                    <p:anim calcmode="lin" valueType="num">
                                      <p:cBhvr additive="base">
                                        <p:cTn id="11" dur="500" fill="hold"/>
                                        <p:tgtEl>
                                          <p:spTgt spid="1024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24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242">
                                            <p:txEl>
                                              <p:pRg st="2" end="2"/>
                                            </p:txEl>
                                          </p:spTgt>
                                        </p:tgtEl>
                                        <p:attrNameLst>
                                          <p:attrName>style.visibility</p:attrName>
                                        </p:attrNameLst>
                                      </p:cBhvr>
                                      <p:to>
                                        <p:strVal val="visible"/>
                                      </p:to>
                                    </p:set>
                                    <p:anim calcmode="lin" valueType="num">
                                      <p:cBhvr additive="base">
                                        <p:cTn id="15" dur="500" fill="hold"/>
                                        <p:tgtEl>
                                          <p:spTgt spid="1024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24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脉络梳理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5" name="JG25.EPS" descr="id:2147503460;FounderCES"/>
          <p:cNvPicPr/>
          <p:nvPr/>
        </p:nvPicPr>
        <p:blipFill>
          <a:blip r:embed="rId2" cstate="print"/>
          <a:stretch>
            <a:fillRect/>
          </a:stretch>
        </p:blipFill>
        <p:spPr>
          <a:xfrm>
            <a:off x="539552" y="1556792"/>
            <a:ext cx="8064896" cy="4464496"/>
          </a:xfrm>
          <a:prstGeom prst="rect">
            <a:avLst/>
          </a:prstGeom>
          <a:ln w="88900" cap="sq" cmpd="thickThin">
            <a:solidFill>
              <a:srgbClr val="00B050"/>
            </a:solidFill>
            <a:prstDash val="solid"/>
            <a:miter lim="800000"/>
            <a:headEnd/>
            <a:tailEnd/>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脉络梳理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5" name="JG26.EPS" descr="id:2147503467;FounderCES"/>
          <p:cNvPicPr/>
          <p:nvPr/>
        </p:nvPicPr>
        <p:blipFill>
          <a:blip r:embed="rId2" cstate="print"/>
          <a:stretch>
            <a:fillRect/>
          </a:stretch>
        </p:blipFill>
        <p:spPr>
          <a:xfrm>
            <a:off x="467544" y="1556792"/>
            <a:ext cx="8064896" cy="4536504"/>
          </a:xfrm>
          <a:prstGeom prst="rect">
            <a:avLst/>
          </a:prstGeom>
          <a:ln w="127000" cap="sq">
            <a:solidFill>
              <a:srgbClr val="00B050"/>
            </a:solidFill>
            <a:miter lim="800000"/>
            <a:headEnd/>
            <a:tailEnd/>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5192</Words>
  <Application>Kingsoft Office WPP</Application>
  <PresentationFormat>全屏显示(4:3)</PresentationFormat>
  <Paragraphs>225</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2015-11-21T07:20:00Z</dcterms:created>
  <dcterms:modified xsi:type="dcterms:W3CDTF">2017-02-07T07:31:03Z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语文备课大师【全免费】</vt:lpwstr>
  </property>
</Properties>
</file>