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48" r:id="rId2"/>
    <p:sldId id="349" r:id="rId3"/>
    <p:sldId id="330" r:id="rId4"/>
    <p:sldId id="350" r:id="rId5"/>
    <p:sldId id="351" r:id="rId6"/>
    <p:sldId id="352" r:id="rId7"/>
    <p:sldId id="353" r:id="rId8"/>
    <p:sldId id="354" r:id="rId9"/>
    <p:sldId id="355" r:id="rId10"/>
    <p:sldId id="356" r:id="rId11"/>
    <p:sldId id="357" r:id="rId12"/>
    <p:sldId id="358"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专题六</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877985" cy="369332"/>
          </a:xfrm>
          <a:prstGeom prst="rect">
            <a:avLst/>
          </a:prstGeom>
          <a:noFill/>
        </p:spPr>
        <p:txBody>
          <a:bodyPr wrap="none" rtlCol="0">
            <a:spAutoFit/>
          </a:bodyPr>
          <a:lstStyle/>
          <a:p>
            <a:r>
              <a:rPr lang="zh-CN" altLang="zh-CN" sz="1800" b="1" dirty="0" smtClean="0">
                <a:solidFill>
                  <a:srgbClr val="C00000"/>
                </a:solidFill>
              </a:rPr>
              <a:t>第一板块　从命题角度把握复习方向</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56584" y="2747034"/>
            <a:ext cx="6987416" cy="1304188"/>
          </a:xfrm>
        </p:spPr>
        <p:txBody>
          <a:bodyPr/>
          <a:lstStyle/>
          <a:p>
            <a:r>
              <a:rPr lang="zh-CN" altLang="zh-CN" dirty="0"/>
              <a:t>专题六　实用类文本</a:t>
            </a:r>
            <a:r>
              <a:rPr lang="zh-CN" altLang="zh-CN" dirty="0" smtClean="0"/>
              <a:t>阅读</a:t>
            </a:r>
            <a:r>
              <a:rPr lang="en-US" altLang="zh-CN" dirty="0" smtClean="0"/>
              <a:t/>
            </a:r>
            <a:br>
              <a:rPr lang="en-US" altLang="zh-CN" dirty="0" smtClean="0"/>
            </a:br>
            <a:r>
              <a:rPr lang="en-US" altLang="zh-CN" dirty="0"/>
              <a:t> </a:t>
            </a:r>
            <a:r>
              <a:rPr lang="en-US" altLang="zh-CN" dirty="0" smtClean="0"/>
              <a:t>         ——</a:t>
            </a:r>
            <a:r>
              <a:rPr lang="zh-CN" altLang="zh-CN" dirty="0"/>
              <a:t>科普与报告阅读</a:t>
            </a:r>
          </a:p>
        </p:txBody>
      </p:sp>
    </p:spTree>
    <p:extLst>
      <p:ext uri="{BB962C8B-B14F-4D97-AF65-F5344CB8AC3E}">
        <p14:creationId xmlns:p14="http://schemas.microsoft.com/office/powerpoint/2010/main" xmlns="" val="1014446682"/>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05273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萤火虫是自然的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这句话的含意</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921158"/>
            <a:ext cx="8128000" cy="170046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有助于人类对血吸虫病的防疫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能启迪人类的科学发明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还是我们民族审美情感的寄托。</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萤火虫是大自然的一分子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对它的保护要遵从大自然的规律。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573016"/>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萤火虫是自然的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这句话有两个要点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即强调了萤火虫体现着丰富的文化传统等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而前五段从寄托民族审美情趣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、能启迪科学家发明荧光灯等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、萤火虫的基因研究的价值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、萤火虫是血吸虫病的防疫助手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等均表现了萤火虫的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强调了萤火虫是属于大自然的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应重视其自然习性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遵从自然规律来对它加以保护。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0873322"/>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931466655"/>
              </p:ext>
            </p:extLst>
          </p:nvPr>
        </p:nvGraphicFramePr>
        <p:xfrm>
          <a:off x="508000" y="2079710"/>
          <a:ext cx="8128000" cy="2952580"/>
        </p:xfrm>
        <a:graphic>
          <a:graphicData uri="http://schemas.openxmlformats.org/presentationml/2006/ole">
            <p:oleObj spid="_x0000_s2053" name="文档" r:id="rId3" imgW="3837032" imgH="1393151" progId="">
              <p:embed/>
            </p:oleObj>
          </a:graphicData>
        </a:graphic>
      </p:graphicFrame>
    </p:spTree>
    <p:extLst>
      <p:ext uri="{BB962C8B-B14F-4D97-AF65-F5344CB8AC3E}">
        <p14:creationId xmlns:p14="http://schemas.microsoft.com/office/powerpoint/2010/main" xmlns="" val="3007578646"/>
      </p:ext>
    </p:extLst>
  </p:cSld>
  <p:clrMapOvr>
    <a:masterClrMapping/>
  </p:clrMapOvr>
  <mc:AlternateContent xmlns:mc="http://schemas.openxmlformats.org/markup-compatibility/2006">
    <mc:Choice xmlns:p14="http://schemas.microsoft.com/office/powerpoint/2010/main" xmlns="" Requires="p14">
      <p:transition spd="slow" p14:dur="2000">
        <p:cover dir="rd"/>
      </p:transition>
    </mc:Choice>
    <mc:Fallback>
      <p:transition spd="slow">
        <p:cover dir="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5536" y="2348880"/>
            <a:ext cx="8458125" cy="2700803"/>
          </a:xfrm>
          <a:prstGeom prst="rect">
            <a:avLst/>
          </a:prstGeom>
        </p:spPr>
      </p:pic>
    </p:spTree>
    <p:extLst>
      <p:ext uri="{BB962C8B-B14F-4D97-AF65-F5344CB8AC3E}">
        <p14:creationId xmlns:p14="http://schemas.microsoft.com/office/powerpoint/2010/main" xmlns="" val="2544216925"/>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56584" y="2994230"/>
            <a:ext cx="6987416" cy="809797"/>
          </a:xfrm>
        </p:spPr>
        <p:txBody>
          <a:bodyPr/>
          <a:lstStyle/>
          <a:p>
            <a:r>
              <a:rPr lang="zh-CN" altLang="zh-CN" sz="3200" dirty="0"/>
              <a:t>第一板块　从命题角度把握复习方向</a:t>
            </a:r>
          </a:p>
        </p:txBody>
      </p:sp>
    </p:spTree>
    <p:extLst>
      <p:ext uri="{BB962C8B-B14F-4D97-AF65-F5344CB8AC3E}">
        <p14:creationId xmlns:p14="http://schemas.microsoft.com/office/powerpoint/2010/main" xmlns="" val="220719940"/>
      </p:ext>
    </p:extLst>
  </p:cSld>
  <p:clrMapOvr>
    <a:masterClrMapping/>
  </p:clrMapOvr>
  <p:transition spd="slow">
    <p:split orient="ver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308655"/>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说不尽的萤火虫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中国有着悠久的萤火虫文化。早在先秦时期的《诗经》中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萤火虫就成为先民的关注对象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町疃鹿场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就是描述萤火虫的。古代诗人常借萤火虫抒情达意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唐代杜牧的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银烛秋光冷画屏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轻罗小扇扑流萤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便是千古绝唱。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囊萤夜读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的故事家喻户晓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也曾激励过无数学子发奋努力。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现代人是不再需要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来夜读了。到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科学家受萤火虫发光器的启发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发明出荧光灯。萤火虫发出的荧光是一种生物光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它不同于其他的光会伴生热量的损耗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是目前已知唯一几乎没有热损耗的光源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冷光源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。荧光灯的发明大大提高了能源使用率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但与萤火虫的发光率相比还差得太远。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980728"/>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研究人员在研究萤火虫发光器时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还意外发现了一种锯齿状排列的鳞片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它可以提高发光器的亮度。科学家将其应用在二极管</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的设计中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制作出模仿萤火虫发光器天然结构的</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可使其效率提高</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以上。这种新颖设计可能会在几年内应用在</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萤火虫特有的虫荧光素酶基因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在基因工程中也越来越多地作为遗传标记的首选来检测基因表达。人们不但利用萤火虫的基因检测癌细胞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还利用基因转移技术把萤火虫的基因转移到玉米中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较快地培育出新的具有抗病虫害的玉米新品系。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萤火虫还是血吸虫病的防疫助手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水生萤火虫的幼虫吃包括钉螺在内的螺类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而钉螺正是血吸虫的唯一宿主。萤火虫体内的腺甙磷酸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可作为一种优异的检测剂来检测水的污染程度。萤火虫喜欢植被茂盛、水质干净、空气清新的环境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凡是萤火虫种群分布的地区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都是生态环境保护得比较好的地方。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1826760"/>
      </p:ext>
    </p:extLst>
  </p:cSld>
  <p:clrMapOvr>
    <a:masterClrMapping/>
  </p:clrMapOvr>
  <mc:AlternateContent xmlns:mc="http://schemas.openxmlformats.org/markup-compatibility/2006">
    <mc:Choice xmlns:p14="http://schemas.microsoft.com/office/powerpoint/2010/main" xmlns="" Requires="p14">
      <p:transition spd="slow" p14:dur="2000">
        <p:cover dir="ru"/>
      </p:transition>
    </mc:Choice>
    <mc:Fallback>
      <p:transition spd="slow">
        <p:cover dir="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萤火虫在部分地区已越来越少见。除了自然天敌外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人类成了萤火虫最大的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。美国一些医药公司为了获取萤火虫体内特有的虫荧光素和虫荧光素酶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出价购买萤火虫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导致人们大肆捕捉萤火虫。在日本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年代的工业污染和城市扩张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致使萤火虫幼虫的生存率直线下降。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7605354"/>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萤火虫求偶时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雌雄之间会发出特异的闪光信号以吸引异性并交尾。然而城市的亮光干扰了它们的闪光交流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当萤火虫感知到外界灯光时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就会停止发光、飞行、求偶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最终导致种群减少甚至灭绝。去年夏季一些城市刮起萤火虫展览热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千里迢迢从外省引入萤火虫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然后在公园放飞。但萤火虫的很多种类年复一年地在同一个栖息地聚集、交配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即使栖息地遭到破坏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也不会迁往别处。萤火虫成虫的唯一使命就是繁殖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寿命很短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长的也就十几天。萤火虫本就不适合长途迁徙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目的地栖息环境又不太合适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它几乎活不了几天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繁殖就更是不可能了。不少专家为此呼吁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与其引进萤火虫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不如改善自然环境。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9852895"/>
      </p:ext>
    </p:extLst>
  </p:cSld>
  <p:clrMapOvr>
    <a:masterClrMapping/>
  </p:clrMapOvr>
  <mc:AlternateContent xmlns:mc="http://schemas.openxmlformats.org/markup-compatibility/2006">
    <mc:Choice xmlns:p14="http://schemas.microsoft.com/office/powerpoint/2010/main" xmlns="" Requires="p14">
      <p:transition spd="slow" p14:dur="2000">
        <p:blinds dir="vert"/>
      </p:transition>
    </mc:Choice>
    <mc:Fallback>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那些曾在林间泽畔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如今已与我们渐行渐远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靠人工引进不能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来它们的回归。</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萤火虫是自然的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因而要靠自然来解决。而且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保护萤火虫不能光着眼于一个物种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而是要通过保护整片栖息地来保护许多物种。如果做到这一点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引来的肯定不只萤火虫。萤火虫如是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熊猫如是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白鹳也如是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我们应多想想如何对自然更友好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与万物共存共荣。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摘编自《新华文摘》</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8237347"/>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4268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下列对文章的概括与分析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科学家受萤火虫发光器的启发而发明的荧光灯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在减少热损耗方面成效显著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但发光率不如萤火虫。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科学家模仿萤火虫发光器的天然结构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用以制作</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cs typeface="Times New Roman" panose="02020603050405020304" pitchFamily="18" charset="0"/>
              </a:rPr>
              <a:t>覆盖层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这种设计在应用中将起到节能的作用。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人们选择萤火虫特有的虫荧光素酶基因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将其运用于癌细胞检测、玉米新品系的培育和水质检测。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引进萤火虫的做法不合乎自然规律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因为长途迁徙影响其正常繁殖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异地放飞又改变其栖息环境。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对一个物种的保护必将使其他物种获益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因而做好了萤火虫的保护工作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引来的肯定不只萤火虫。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五边形 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 name="五边形 4"/>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6" name="组合 5"/>
          <p:cNvGrpSpPr/>
          <p:nvPr/>
        </p:nvGrpSpPr>
        <p:grpSpPr>
          <a:xfrm>
            <a:off x="251520" y="4087818"/>
            <a:ext cx="8640960" cy="2581542"/>
            <a:chOff x="251520" y="1884545"/>
            <a:chExt cx="8640960" cy="2581542"/>
          </a:xfrm>
        </p:grpSpPr>
        <p:grpSp>
          <p:nvGrpSpPr>
            <p:cNvPr id="7" name="组合 6"/>
            <p:cNvGrpSpPr/>
            <p:nvPr/>
          </p:nvGrpSpPr>
          <p:grpSpPr>
            <a:xfrm>
              <a:off x="251520" y="1884545"/>
              <a:ext cx="8640960" cy="2581542"/>
              <a:chOff x="251520" y="-160654"/>
              <a:chExt cx="8640960" cy="2581542"/>
            </a:xfrm>
          </p:grpSpPr>
          <p:sp>
            <p:nvSpPr>
              <p:cNvPr id="9" name="五边形 8"/>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0" name="燕尾形 9"/>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1" name="组合 10"/>
              <p:cNvGrpSpPr/>
              <p:nvPr/>
            </p:nvGrpSpPr>
            <p:grpSpPr>
              <a:xfrm>
                <a:off x="251520" y="-160654"/>
                <a:ext cx="8640960" cy="2264536"/>
                <a:chOff x="251520" y="-160654"/>
                <a:chExt cx="8640960" cy="2264536"/>
              </a:xfrm>
            </p:grpSpPr>
            <p:sp>
              <p:nvSpPr>
                <p:cNvPr id="12" name="矩形 11"/>
                <p:cNvSpPr/>
                <p:nvPr/>
              </p:nvSpPr>
              <p:spPr>
                <a:xfrm>
                  <a:off x="251520" y="-160654"/>
                  <a:ext cx="8640960" cy="226453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28"/>
                <p:cNvSpPr txBox="1"/>
                <p:nvPr/>
              </p:nvSpPr>
              <p:spPr>
                <a:xfrm>
                  <a:off x="8371094" y="-15061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8" name="矩形 7"/>
            <p:cNvSpPr>
              <a:spLocks noChangeAspect="1"/>
            </p:cNvSpPr>
            <p:nvPr/>
          </p:nvSpPr>
          <p:spPr>
            <a:xfrm>
              <a:off x="508000" y="2213057"/>
              <a:ext cx="8128000" cy="1938992"/>
            </a:xfrm>
            <a:prstGeom prst="rect">
              <a:avLst/>
            </a:prstGeom>
          </p:spPr>
          <p:txBody>
            <a:bodyPr>
              <a:spAutoFit/>
            </a:bodyPr>
            <a:lstStyle/>
            <a:p>
              <a:pPr>
                <a:lnSpc>
                  <a:spcPct val="150000"/>
                </a:lnSpc>
              </a:pPr>
              <a:r>
                <a:rPr lang="en-US" altLang="zh-CN" sz="2000" dirty="0"/>
                <a:t>C</a:t>
              </a:r>
              <a:r>
                <a:rPr lang="zh-CN" altLang="zh-CN" sz="2000" dirty="0"/>
                <a:t>项</a:t>
              </a:r>
              <a:r>
                <a:rPr lang="en-US" altLang="zh-CN" sz="2000" dirty="0"/>
                <a:t>,“</a:t>
              </a:r>
              <a:r>
                <a:rPr lang="zh-CN" altLang="zh-CN" sz="2000" dirty="0"/>
                <a:t>将其运用</a:t>
              </a:r>
              <a:r>
                <a:rPr lang="en-US" altLang="zh-CN" sz="2000" dirty="0"/>
                <a:t>……”</a:t>
              </a:r>
              <a:r>
                <a:rPr lang="zh-CN" altLang="zh-CN" sz="2000" dirty="0"/>
                <a:t>中的</a:t>
              </a:r>
              <a:r>
                <a:rPr lang="en-US" altLang="zh-CN" sz="2000" dirty="0"/>
                <a:t>“</a:t>
              </a:r>
              <a:r>
                <a:rPr lang="zh-CN" altLang="zh-CN" sz="2000" dirty="0"/>
                <a:t>其</a:t>
              </a:r>
              <a:r>
                <a:rPr lang="en-US" altLang="zh-CN" sz="2000" dirty="0"/>
                <a:t>”</a:t>
              </a:r>
              <a:r>
                <a:rPr lang="zh-CN" altLang="zh-CN" sz="2000" dirty="0"/>
                <a:t>指</a:t>
              </a:r>
              <a:r>
                <a:rPr lang="en-US" altLang="zh-CN" sz="2000" dirty="0"/>
                <a:t>“</a:t>
              </a:r>
              <a:r>
                <a:rPr lang="zh-CN" altLang="zh-CN" sz="2000" dirty="0"/>
                <a:t>虫荧光素酶基因</a:t>
              </a:r>
              <a:r>
                <a:rPr lang="en-US" altLang="zh-CN" sz="2000" dirty="0"/>
                <a:t>”,</a:t>
              </a:r>
              <a:r>
                <a:rPr lang="zh-CN" altLang="zh-CN" sz="2000" dirty="0"/>
                <a:t>这与原文信息不符</a:t>
              </a:r>
              <a:r>
                <a:rPr lang="en-US" altLang="zh-CN" sz="2000" dirty="0"/>
                <a:t>,</a:t>
              </a:r>
              <a:r>
                <a:rPr lang="zh-CN" altLang="zh-CN" sz="2000" dirty="0"/>
                <a:t>是偷换概念</a:t>
              </a:r>
              <a:r>
                <a:rPr lang="en-US" altLang="zh-CN" sz="2000" dirty="0"/>
                <a:t>,</a:t>
              </a:r>
              <a:r>
                <a:rPr lang="zh-CN" altLang="zh-CN" sz="2000" dirty="0"/>
                <a:t>文章中的表述是</a:t>
              </a:r>
              <a:r>
                <a:rPr lang="en-US" altLang="zh-CN" sz="2000" dirty="0"/>
                <a:t>“</a:t>
              </a:r>
              <a:r>
                <a:rPr lang="zh-CN" altLang="zh-CN" sz="2000" dirty="0"/>
                <a:t>还利用基因转移技术把萤火虫的基因转移到玉米中</a:t>
              </a:r>
              <a:r>
                <a:rPr lang="en-US" altLang="zh-CN" sz="2000" dirty="0"/>
                <a:t>”;</a:t>
              </a:r>
              <a:r>
                <a:rPr lang="zh-CN" altLang="zh-CN" sz="2000" dirty="0"/>
                <a:t>可用于水质检测的是萤火虫体内的腺甙磷酸</a:t>
              </a:r>
              <a:r>
                <a:rPr lang="en-US" altLang="zh-CN" sz="2000" dirty="0"/>
                <a:t>,</a:t>
              </a:r>
              <a:r>
                <a:rPr lang="zh-CN" altLang="zh-CN" sz="2000" dirty="0"/>
                <a:t>而不是虫荧光素酶基因。</a:t>
              </a:r>
              <a:r>
                <a:rPr lang="en-US" altLang="zh-CN" sz="2000" dirty="0"/>
                <a:t>E</a:t>
              </a:r>
              <a:r>
                <a:rPr lang="zh-CN" altLang="zh-CN" sz="2000" dirty="0"/>
                <a:t>项</a:t>
              </a:r>
              <a:r>
                <a:rPr lang="en-US" altLang="zh-CN" sz="2000" dirty="0"/>
                <a:t>,“</a:t>
              </a:r>
              <a:r>
                <a:rPr lang="zh-CN" altLang="zh-CN" sz="2000" dirty="0"/>
                <a:t>对一个物种的保护必将使其他物种获益</a:t>
              </a:r>
              <a:r>
                <a:rPr lang="en-US" altLang="zh-CN" sz="2000" dirty="0"/>
                <a:t>”,</a:t>
              </a:r>
              <a:r>
                <a:rPr lang="zh-CN" altLang="zh-CN" sz="2000" dirty="0"/>
                <a:t>原文中无此表述。</a:t>
              </a:r>
            </a:p>
          </p:txBody>
        </p:sp>
      </p:grpSp>
      <p:grpSp>
        <p:nvGrpSpPr>
          <p:cNvPr id="14" name="组合 13"/>
          <p:cNvGrpSpPr/>
          <p:nvPr/>
        </p:nvGrpSpPr>
        <p:grpSpPr>
          <a:xfrm>
            <a:off x="251520" y="5633844"/>
            <a:ext cx="8640960" cy="1035516"/>
            <a:chOff x="251520" y="4869160"/>
            <a:chExt cx="8640960" cy="1035516"/>
          </a:xfrm>
        </p:grpSpPr>
        <p:grpSp>
          <p:nvGrpSpPr>
            <p:cNvPr id="15" name="组合 14"/>
            <p:cNvGrpSpPr/>
            <p:nvPr/>
          </p:nvGrpSpPr>
          <p:grpSpPr>
            <a:xfrm>
              <a:off x="251520" y="4869160"/>
              <a:ext cx="8640960" cy="1035516"/>
              <a:chOff x="251520" y="3872081"/>
              <a:chExt cx="8640960" cy="1035516"/>
            </a:xfrm>
          </p:grpSpPr>
          <p:sp>
            <p:nvSpPr>
              <p:cNvPr id="17" name="五边形 1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9" name="燕尾形 1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6" name="矩形 15"/>
            <p:cNvSpPr>
              <a:spLocks noChangeAspect="1"/>
            </p:cNvSpPr>
            <p:nvPr/>
          </p:nvSpPr>
          <p:spPr>
            <a:xfrm>
              <a:off x="539552" y="5086562"/>
              <a:ext cx="8064896" cy="498663"/>
            </a:xfrm>
            <a:prstGeom prst="rect">
              <a:avLst/>
            </a:prstGeom>
          </p:spPr>
          <p:txBody>
            <a:bodyPr wrap="square">
              <a:spAutoFit/>
            </a:bodyPr>
            <a:lstStyle/>
            <a:p>
              <a:pPr>
                <a:lnSpc>
                  <a:spcPct val="150000"/>
                </a:lnSpc>
              </a:pPr>
              <a:r>
                <a:rPr lang="en-US" altLang="zh-CN" sz="2000" dirty="0"/>
                <a:t>CE</a:t>
              </a:r>
              <a:endParaRPr lang="zh-CN" altLang="en-US" sz="2000" dirty="0"/>
            </a:p>
          </p:txBody>
        </p:sp>
      </p:grpSp>
    </p:spTree>
    <p:extLst>
      <p:ext uri="{BB962C8B-B14F-4D97-AF65-F5344CB8AC3E}">
        <p14:creationId xmlns:p14="http://schemas.microsoft.com/office/powerpoint/2010/main" xmlns="" val="1904959517"/>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childTnLst>
              </p:cTn>
              <p:nextCondLst>
                <p:cond evt="onClick" delay="0">
                  <p:tgtEl>
                    <p:spTgt spid="4"/>
                  </p:tgtEl>
                </p:cond>
              </p:nextCondLst>
            </p:seq>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206084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为保护萤火虫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我们要注意萤火虫的哪些习性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请简述</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16831"/>
            <a:ext cx="8128000" cy="12942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萤火虫对栖息地生态环境有较高要求。</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多不喜迁徙。</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求偶时以闪光信号吸引异性。</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对外界亮光反应敏感。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790283"/>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应先找到信息在原文中所在的地方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信息主要集中在文章的最后三段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概括要点时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应分点归纳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使答案条理清楚。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87707520"/>
      </p:ext>
    </p:extLst>
  </p:cSld>
  <p:clrMapOvr>
    <a:masterClrMapping/>
  </p:clrMapOvr>
  <mc:AlternateContent xmlns:mc="http://schemas.openxmlformats.org/markup-compatibility/2006">
    <mc:Choice xmlns:p14="http://schemas.microsoft.com/office/powerpoint/2010/main" xmlns="" Requires="p14">
      <p:transition spd="slow" p14:dur="20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16</TotalTime>
  <Words>2191</Words>
  <Application>Microsoft Office PowerPoint</Application>
  <PresentationFormat>On-screen Show (4:3)</PresentationFormat>
  <Paragraphs>44</Paragraphs>
  <Slides>12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高优14新制作模板</vt:lpstr>
      <vt:lpstr>文档</vt:lpstr>
      <vt:lpstr>专题六　实用类文本阅读           ——科普与报告阅读</vt:lpstr>
      <vt:lpstr>第一板块　从命题角度把握复习方向</vt:lpstr>
      <vt:lpstr>Slide 3</vt:lpstr>
      <vt:lpstr>Slide 4</vt:lpstr>
      <vt:lpstr>Slide 5</vt:lpstr>
      <vt:lpstr>Slide 6</vt:lpstr>
      <vt:lpstr>Slide 7</vt:lpstr>
      <vt:lpstr>Slide 8</vt:lpstr>
      <vt:lpstr>Slide 9</vt:lpstr>
      <vt:lpstr>Slide 10</vt:lpstr>
      <vt:lpstr>Slide 11</vt:lpstr>
      <vt:lpstr>Slide 12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2016-01-30T04:19:18Z</dcterms:created>
  <dcterms:modified xsi:type="dcterms:W3CDTF">2017-06-18T02:25:19Z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