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4" r:id="rId2"/>
    <p:sldId id="263" r:id="rId3"/>
    <p:sldId id="264" r:id="rId4"/>
    <p:sldId id="353" r:id="rId5"/>
    <p:sldId id="267" r:id="rId6"/>
    <p:sldId id="354" r:id="rId7"/>
    <p:sldId id="355" r:id="rId8"/>
    <p:sldId id="352" r:id="rId9"/>
    <p:sldId id="356" r:id="rId10"/>
    <p:sldId id="357" r:id="rId11"/>
    <p:sldId id="265" r:id="rId12"/>
    <p:sldId id="362" r:id="rId13"/>
    <p:sldId id="363" r:id="rId14"/>
    <p:sldId id="364" r:id="rId15"/>
    <p:sldId id="365" r:id="rId16"/>
    <p:sldId id="366" r:id="rId17"/>
    <p:sldId id="266" r:id="rId18"/>
    <p:sldId id="358" r:id="rId19"/>
    <p:sldId id="359" r:id="rId20"/>
    <p:sldId id="360" r:id="rId21"/>
    <p:sldId id="361"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893" autoAdjust="0"/>
  </p:normalViewPr>
  <p:slideViewPr>
    <p:cSldViewPr showGuides="1">
      <p:cViewPr varScale="1">
        <p:scale>
          <a:sx n="51" d="100"/>
          <a:sy n="51" d="100"/>
        </p:scale>
        <p:origin x="-108" y="-3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pPr/>
              <a:t>14</a:t>
            </a:fld>
            <a:endParaRPr lang="zh-CN" altLang="en-US"/>
          </a:p>
        </p:txBody>
      </p:sp>
    </p:spTree>
    <p:extLst>
      <p:ext uri="{BB962C8B-B14F-4D97-AF65-F5344CB8AC3E}">
        <p14:creationId xmlns:p14="http://schemas.microsoft.com/office/powerpoint/2010/main" xmlns="" val="2872482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pPr/>
              <a:t>15</a:t>
            </a:fld>
            <a:endParaRPr lang="zh-CN" altLang="en-US"/>
          </a:p>
        </p:txBody>
      </p:sp>
    </p:spTree>
    <p:extLst>
      <p:ext uri="{BB962C8B-B14F-4D97-AF65-F5344CB8AC3E}">
        <p14:creationId xmlns:p14="http://schemas.microsoft.com/office/powerpoint/2010/main" xmlns="" val="1608741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pPr/>
              <a:t>16</a:t>
            </a:fld>
            <a:endParaRPr lang="zh-CN" altLang="en-US"/>
          </a:p>
        </p:txBody>
      </p:sp>
    </p:spTree>
    <p:extLst>
      <p:ext uri="{BB962C8B-B14F-4D97-AF65-F5344CB8AC3E}">
        <p14:creationId xmlns:p14="http://schemas.microsoft.com/office/powerpoint/2010/main" xmlns="" val="1869009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4991546"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33915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学习与借鉴</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32074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351652"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拓展与运用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 action="ppaction://noaction"/>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vmlDrawing" Target="../drawings/vmlDrawing7.vml"/><Relationship Id="rId5" Type="http://schemas.openxmlformats.org/officeDocument/2006/relationships/package" Target="../embeddings/Microsoft_Office_Word___7.docx"/><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17.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17.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17.xml"/><Relationship Id="rId4" Type="http://schemas.openxmlformats.org/officeDocument/2006/relationships/slide" Target="slide11.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package" Target="../embeddings/Microsoft_Office_Word___11.docx"/><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8.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8.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8.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8.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在葛底斯堡的演说</a:t>
            </a:r>
          </a:p>
        </p:txBody>
      </p:sp>
    </p:spTree>
    <p:extLst>
      <p:ext uri="{BB962C8B-B14F-4D97-AF65-F5344CB8AC3E}">
        <p14:creationId xmlns:p14="http://schemas.microsoft.com/office/powerpoint/2010/main" xmlns="" val="591445002"/>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508000" y="1951386"/>
            <a:ext cx="8128000" cy="3709862"/>
          </a:xfrm>
          <a:prstGeom prst="rect">
            <a:avLst/>
          </a:prstGeom>
        </p:spPr>
        <p:txBody>
          <a:bodyPr>
            <a:spAutoFit/>
          </a:bodyPr>
          <a:lstStyle/>
          <a:p>
            <a:pPr indent="267970">
              <a:lnSpc>
                <a:spcPct val="120000"/>
              </a:lnSpc>
              <a:spcAft>
                <a:spcPts val="0"/>
              </a:spcAf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语言精练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在林肯演讲之前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埃弗雷特已做了长达两个小时的演讲。林肯结合实际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对其长篇大论做了高度概括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全篇演讲词只有</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个句子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译文不到</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却把自己的政治主张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奉行自由和平等原则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这次集会的目的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要把这个战场的一部分奉献给他们作为最后安息之所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对烈士的缅怀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勇士们在这里所做过的事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全世界却永远不会忘记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对今人的激励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要使国家在上帝福佑下得到自由的新生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要使这个民有、民治、民享的政府永世长存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四层含义做了精辟的阐述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所讲内容如此博大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所用语言如此精练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真可谓惜言如金。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290535"/>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892656"/>
              </p:ext>
            </p:extLst>
          </p:nvPr>
        </p:nvGraphicFramePr>
        <p:xfrm>
          <a:off x="-108520" y="1484784"/>
          <a:ext cx="9386888" cy="5621338"/>
        </p:xfrm>
        <a:graphic>
          <a:graphicData uri="http://schemas.openxmlformats.org/presentationml/2006/ole">
            <p:oleObj spid="_x0000_s6160" name="文档" r:id="rId5" imgW="8006652" imgH="4815414"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833551419"/>
              </p:ext>
            </p:extLst>
          </p:nvPr>
        </p:nvGraphicFramePr>
        <p:xfrm>
          <a:off x="323528" y="1370409"/>
          <a:ext cx="8115300" cy="5514975"/>
        </p:xfrm>
        <a:graphic>
          <a:graphicData uri="http://schemas.openxmlformats.org/presentationml/2006/ole">
            <p:oleObj spid="_x0000_s7184" name="文档" r:id="rId5" imgW="3998108" imgH="3121649" progId="Word.Document.12">
              <p:embed/>
            </p:oleObj>
          </a:graphicData>
        </a:graphic>
      </p:graphicFrame>
    </p:spTree>
    <p:extLst>
      <p:ext uri="{BB962C8B-B14F-4D97-AF65-F5344CB8AC3E}">
        <p14:creationId xmlns:p14="http://schemas.microsoft.com/office/powerpoint/2010/main" xmlns="" val="56979836"/>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81772023"/>
              </p:ext>
            </p:extLst>
          </p:nvPr>
        </p:nvGraphicFramePr>
        <p:xfrm>
          <a:off x="467544" y="1268760"/>
          <a:ext cx="8128000" cy="5829693"/>
        </p:xfrm>
        <a:graphic>
          <a:graphicData uri="http://schemas.openxmlformats.org/presentationml/2006/ole">
            <p:oleObj spid="_x0000_s8207" name="文档" r:id="rId5" imgW="3998108" imgH="2866695" progId="Word.Document.12">
              <p:embed/>
            </p:oleObj>
          </a:graphicData>
        </a:graphic>
      </p:graphicFrame>
    </p:spTree>
    <p:extLst>
      <p:ext uri="{BB962C8B-B14F-4D97-AF65-F5344CB8AC3E}">
        <p14:creationId xmlns:p14="http://schemas.microsoft.com/office/powerpoint/2010/main" xmlns="" val="3528629200"/>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4"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5"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158005896"/>
              </p:ext>
            </p:extLst>
          </p:nvPr>
        </p:nvGraphicFramePr>
        <p:xfrm>
          <a:off x="-108520" y="1268760"/>
          <a:ext cx="9594850" cy="6411913"/>
        </p:xfrm>
        <a:graphic>
          <a:graphicData uri="http://schemas.openxmlformats.org/presentationml/2006/ole">
            <p:oleObj spid="_x0000_s9231" name="文档" r:id="rId6" imgW="4740444" imgH="3160125" progId="Word.Document.12">
              <p:embed/>
            </p:oleObj>
          </a:graphicData>
        </a:graphic>
      </p:graphicFrame>
    </p:spTree>
    <p:extLst>
      <p:ext uri="{BB962C8B-B14F-4D97-AF65-F5344CB8AC3E}">
        <p14:creationId xmlns:p14="http://schemas.microsoft.com/office/powerpoint/2010/main" xmlns="" val="2375451986"/>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4"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5"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58493795"/>
              </p:ext>
            </p:extLst>
          </p:nvPr>
        </p:nvGraphicFramePr>
        <p:xfrm>
          <a:off x="246063" y="1628800"/>
          <a:ext cx="8897937" cy="6997700"/>
        </p:xfrm>
        <a:graphic>
          <a:graphicData uri="http://schemas.openxmlformats.org/presentationml/2006/ole">
            <p:oleObj spid="_x0000_s10255" name="文档" r:id="rId6" imgW="4411197" imgH="3466141" progId="Word.Document.12">
              <p:embed/>
            </p:oleObj>
          </a:graphicData>
        </a:graphic>
      </p:graphicFrame>
    </p:spTree>
    <p:extLst>
      <p:ext uri="{BB962C8B-B14F-4D97-AF65-F5344CB8AC3E}">
        <p14:creationId xmlns:p14="http://schemas.microsoft.com/office/powerpoint/2010/main" xmlns="" val="3374765439"/>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4"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5"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256941015"/>
              </p:ext>
            </p:extLst>
          </p:nvPr>
        </p:nvGraphicFramePr>
        <p:xfrm>
          <a:off x="485603" y="1556792"/>
          <a:ext cx="8128000" cy="4322238"/>
        </p:xfrm>
        <a:graphic>
          <a:graphicData uri="http://schemas.openxmlformats.org/presentationml/2006/ole">
            <p:oleObj spid="_x0000_s11279" name="文档" r:id="rId6" imgW="3998108" imgH="2274442" progId="Word.Document.12">
              <p:embed/>
            </p:oleObj>
          </a:graphicData>
        </a:graphic>
      </p:graphicFrame>
    </p:spTree>
    <p:extLst>
      <p:ext uri="{BB962C8B-B14F-4D97-AF65-F5344CB8AC3E}">
        <p14:creationId xmlns:p14="http://schemas.microsoft.com/office/powerpoint/2010/main" xmlns="" val="3274251505"/>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5581"/>
            <a:ext cx="8128000" cy="5373779"/>
          </a:xfrm>
          <a:prstGeom prst="rect">
            <a:avLst/>
          </a:prstGeom>
        </p:spPr>
        <p:txBody>
          <a:bodyPr>
            <a:spAutoFit/>
          </a:bodyPr>
          <a:lstStyle/>
          <a:p>
            <a:pPr>
              <a:lnSpc>
                <a:spcPct val="120000"/>
              </a:lnSpc>
              <a:spcAft>
                <a:spcPts val="0"/>
              </a:spcAf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语言训练】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根据下面的情境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补写答话。不超过</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师父训练徒弟爬树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徒弟爬到高处时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师父喊道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徒弟爬到高处时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师父一言不发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等徒弟下到低处时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徒弟问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为什么上次在高处时提醒我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这次下到低处才提醒我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师父回答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师父的回答是针对徒弟的提问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为什么上次在高处时提醒我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这次下到低处才提醒我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问题暗含着两方面的内容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即第一次没经验时高处小心和第二次有经验时低处小心。最后是概括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概括时要结合上述两层内容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准确地揭示表象背后的意义。可以同时结合自己的生活经验得出答案。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146594197"/>
              </p:ext>
            </p:extLst>
          </p:nvPr>
        </p:nvGraphicFramePr>
        <p:xfrm>
          <a:off x="467544" y="1844824"/>
          <a:ext cx="8128000" cy="4249034"/>
        </p:xfrm>
        <a:graphic>
          <a:graphicData uri="http://schemas.openxmlformats.org/presentationml/2006/ole">
            <p:oleObj spid="_x0000_s5140" name="文档" r:id="rId5" imgW="3836183" imgH="2005105" progId="Word.Document.12">
              <p:embed/>
            </p:oleObj>
          </a:graphicData>
        </a:graphic>
      </p:graphicFrame>
    </p:spTree>
    <p:extLst>
      <p:ext uri="{BB962C8B-B14F-4D97-AF65-F5344CB8AC3E}">
        <p14:creationId xmlns:p14="http://schemas.microsoft.com/office/powerpoint/2010/main" xmlns="" val="326120699"/>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42912"/>
            <a:ext cx="8128000" cy="4522392"/>
          </a:xfrm>
          <a:prstGeom prst="rect">
            <a:avLst/>
          </a:prstGeom>
        </p:spPr>
        <p:txBody>
          <a:bodyPr>
            <a:spAutoFit/>
          </a:bodyPr>
          <a:lstStyle/>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日本空军部队在美国的瓦胡岛开始轰炸一小时后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日本驻美大使及其同僚居然还向美国国务卿递交正式复函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回答美国最近致日本的一封函件。这份文件虽然声言目前的外交谈判已无继续之必要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但却未有威胁的言辞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也没有暗示将发动战争或采取军事行动。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夏威夷岛距离日本颇远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说明此次袭击显然是许多天前甚至几星期前所策划的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此事将记录在案。在此期间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日本政府有意用虚伪的声明和表示希望继续保持和平的愿望欺骗美国。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日本昨天对夏威夷群岛的袭击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给美国海、陆军造成了严重的破坏。我遗憾地告诉你们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许许多多美国人被炸死。同时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若干艘美国船只在旧金山和火奴鲁鲁之间的公海上被水雷击中。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日本政府还发动了对马来西亚的袭击。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6353624"/>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00329"/>
          </a:xfrm>
          <a:prstGeom prst="rect">
            <a:avLst/>
          </a:prstGeom>
        </p:spPr>
        <p:txBody>
          <a:bodyPr>
            <a:spAutoFit/>
          </a:bodyPr>
          <a:lstStyle/>
          <a:p>
            <a:r>
              <a:rPr lang="zh-CN" altLang="zh-CN" sz="2400" b="1" dirty="0"/>
              <a:t>课前</a:t>
            </a:r>
            <a:r>
              <a:rPr lang="en-US" altLang="zh-CN" sz="2400" dirty="0"/>
              <a:t>3</a:t>
            </a:r>
            <a:r>
              <a:rPr lang="zh-CN" altLang="zh-CN" sz="2400" b="1" dirty="0"/>
              <a:t>分钟演讲小题目</a:t>
            </a:r>
            <a:r>
              <a:rPr lang="en-US" altLang="zh-CN" sz="2400" dirty="0"/>
              <a:t>:</a:t>
            </a:r>
            <a:endParaRPr lang="zh-CN" altLang="zh-CN" sz="2400" dirty="0"/>
          </a:p>
          <a:p>
            <a:r>
              <a:rPr lang="zh-CN" altLang="zh-CN" sz="2400" dirty="0"/>
              <a:t>请以</a:t>
            </a:r>
            <a:r>
              <a:rPr lang="en-US" altLang="zh-CN" sz="2400" dirty="0"/>
              <a:t>“</a:t>
            </a:r>
            <a:r>
              <a:rPr lang="zh-CN" altLang="zh-CN" sz="2400" dirty="0"/>
              <a:t>我理想的生活应该这样</a:t>
            </a:r>
            <a:r>
              <a:rPr lang="en-US" altLang="zh-CN" sz="2400" dirty="0"/>
              <a:t>”</a:t>
            </a:r>
            <a:r>
              <a:rPr lang="zh-CN" altLang="zh-CN" sz="2400" dirty="0"/>
              <a:t>为题</a:t>
            </a:r>
            <a:r>
              <a:rPr lang="en-US" altLang="zh-CN" sz="2400" dirty="0"/>
              <a:t>,</a:t>
            </a:r>
            <a:r>
              <a:rPr lang="zh-CN" altLang="zh-CN" sz="2400" dirty="0"/>
              <a:t>准备演讲稿</a:t>
            </a:r>
            <a:r>
              <a:rPr lang="en-US" altLang="zh-CN" sz="2400" dirty="0"/>
              <a:t>,</a:t>
            </a:r>
            <a:r>
              <a:rPr lang="zh-CN" altLang="zh-CN" sz="2400" dirty="0"/>
              <a:t>并在学习本课前向全班同学做</a:t>
            </a:r>
            <a:r>
              <a:rPr lang="en-US" altLang="zh-CN" sz="2400" dirty="0"/>
              <a:t>3</a:t>
            </a:r>
            <a:r>
              <a:rPr lang="zh-CN" altLang="zh-CN" sz="2400" dirty="0"/>
              <a:t>分钟左右的演讲。</a:t>
            </a: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85822"/>
            <a:ext cx="8128000" cy="4967514"/>
          </a:xfrm>
          <a:prstGeom prst="rect">
            <a:avLst/>
          </a:prstGeom>
        </p:spPr>
        <p:txBody>
          <a:bodyPr>
            <a:spAutoFit/>
          </a:bodyPr>
          <a:lstStyle/>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昨夜日本部队袭击了香港。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昨夜日本部队袭击了关岛。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昨夜日本部队袭击了菲律宾群岛。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昨夜日本部队袭击了威克岛。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今晨日本人袭击了中途岛。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日本就在整个太平洋区域发动了全面的突然袭击。昨天和今天的情况已说明了事实的真相。美国人民已经清楚地了解到这是关系我国存亡安危的问题。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作为海、陆军总司令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我已指令采取一切手段进行防御。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我们将永远记住对我们这次袭击的性质。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无论需要多长时间去击败这次预谋的侵略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美国人民正义在手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有力量夺取彻底的胜利</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2841913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69619"/>
            <a:ext cx="8128000" cy="3303597"/>
          </a:xfrm>
          <a:prstGeom prst="rect">
            <a:avLst/>
          </a:prstGeom>
        </p:spPr>
        <p:txBody>
          <a:bodyPr>
            <a:spAutoFit/>
          </a:bodyPr>
          <a:lstStyle/>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我保证我们将完全确保我们的安全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确保我们永不再受到这种背信弃义行为的危害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我相信这话说出了国会和人民的意志。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大敌当前。我国人民、领土和利益正处于极度危险的状态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我们绝不可闭目不视。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我们相信我们的军队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我们的人民有无比坚定的决心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胜利必定属于我们。愿上帝保佑我们。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我要求国会宣布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由于日本在</a:t>
            </a:r>
            <a:r>
              <a:rPr lang="en-US" altLang="zh-CN" sz="2200" dirty="0">
                <a:solidFill>
                  <a:srgbClr val="000000"/>
                </a:solidFill>
                <a:latin typeface="Times New Roman" panose="02020603050405020304" pitchFamily="18" charset="0"/>
                <a:cs typeface="Times New Roman" panose="02020603050405020304" pitchFamily="18" charset="0"/>
              </a:rPr>
              <a:t>1941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日星期日对我国无故进行卑鄙的袭击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美国同日本已经处于战争状态。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047510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066683017"/>
              </p:ext>
            </p:extLst>
          </p:nvPr>
        </p:nvGraphicFramePr>
        <p:xfrm>
          <a:off x="1172425" y="1412392"/>
          <a:ext cx="6717355" cy="2232632"/>
        </p:xfrm>
        <a:graphic>
          <a:graphicData uri="http://schemas.openxmlformats.org/presentationml/2006/ole">
            <p:oleObj spid="_x0000_s1040" name="文档" r:id="rId6" imgW="3836183" imgH="1275126" progId="Word.Document.12">
              <p:embed/>
            </p:oleObj>
          </a:graphicData>
        </a:graphic>
      </p:graphicFrame>
      <p:sp>
        <p:nvSpPr>
          <p:cNvPr id="3" name="矩形 2"/>
          <p:cNvSpPr>
            <a:spLocks noChangeAspect="1"/>
          </p:cNvSpPr>
          <p:nvPr/>
        </p:nvSpPr>
        <p:spPr>
          <a:xfrm>
            <a:off x="508000" y="3645024"/>
            <a:ext cx="8128000" cy="2491067"/>
          </a:xfrm>
          <a:prstGeom prst="rect">
            <a:avLst/>
          </a:prstGeom>
        </p:spPr>
        <p:txBody>
          <a:bodyPr>
            <a:spAutoFit/>
          </a:bodyPr>
          <a:lstStyle/>
          <a:p>
            <a:pPr>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亚伯拉罕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林肯</a:t>
            </a:r>
            <a:r>
              <a:rPr lang="en-US" altLang="zh-CN" sz="2200" dirty="0">
                <a:solidFill>
                  <a:srgbClr val="000000"/>
                </a:solidFill>
                <a:latin typeface="Times New Roman" panose="02020603050405020304" pitchFamily="18" charset="0"/>
                <a:cs typeface="Times New Roman" panose="02020603050405020304" pitchFamily="18" charset="0"/>
              </a:rPr>
              <a:t>(1809—1865),</a:t>
            </a:r>
            <a:r>
              <a:rPr lang="zh-CN" altLang="zh-CN" sz="2200" dirty="0">
                <a:solidFill>
                  <a:srgbClr val="000000"/>
                </a:solidFill>
                <a:latin typeface="Times New Roman" panose="02020603050405020304" pitchFamily="18" charset="0"/>
                <a:cs typeface="Times New Roman" panose="02020603050405020304" pitchFamily="18" charset="0"/>
              </a:rPr>
              <a:t>美国第</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任总统。他自修法律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以反对奴隶制的纲领当选为总统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导致南方诸州脱离联邦。在由此引起的南北战争中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他作为总统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发挥了美国历史上最有效、最鼓舞人心的领导作用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以其坚定的信念、深远的眼光和完美无缺的政治手腕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成功地引导一个处于分裂的国家度过了其历史上流血最多的内战时期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从而挽救了联邦。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76213"/>
            <a:ext cx="8128000" cy="4101059"/>
          </a:xfrm>
          <a:prstGeom prst="rect">
            <a:avLst/>
          </a:prstGeom>
        </p:spPr>
        <p:txBody>
          <a:bodyPr>
            <a:spAutoFit/>
          </a:bodyPr>
          <a:lstStyle/>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葛底斯堡战役是美国南北战争中的决定性战役。这场战役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彻底改变了葛底斯堡这个小镇。战场上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双方留下七千多具战士遗骸、数以千计的战马尸骨。北方获胜后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为纪念在战争中牺牲的英雄们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修建了葛底斯堡公墓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1863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公墓落成典礼上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林肯总统做了这篇演说。据史料记载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这篇著名的演讲共用时两分十五秒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期间五次被热烈的掌声打断。演说结束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全场爆发出经久不息的掌声。第二天《斯普森菲尔德共和党人报》立即发表了评论说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这篇短小精悍的演说是无价之宝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感情深厚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措辞精练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字字句句都朴实优雅。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美国人把这篇演讲词作为中学生的必读课文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牛津大学则把这篇演讲词用金字铸在校园里。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41525096"/>
      </p:ext>
    </p:extLst>
  </p:cSld>
  <p:clrMapOvr>
    <a:masterClrMapping/>
  </p:clrMapOvr>
  <p:transition spd="slow">
    <p:cover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259027552"/>
              </p:ext>
            </p:extLst>
          </p:nvPr>
        </p:nvGraphicFramePr>
        <p:xfrm>
          <a:off x="476230" y="1772816"/>
          <a:ext cx="8112125" cy="4232275"/>
        </p:xfrm>
        <a:graphic>
          <a:graphicData uri="http://schemas.openxmlformats.org/presentationml/2006/ole">
            <p:oleObj spid="_x0000_s2064" name="文档" r:id="rId6" imgW="3998108" imgH="2084935"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95207554"/>
              </p:ext>
            </p:extLst>
          </p:nvPr>
        </p:nvGraphicFramePr>
        <p:xfrm>
          <a:off x="504825" y="1700213"/>
          <a:ext cx="8112125" cy="4583112"/>
        </p:xfrm>
        <a:graphic>
          <a:graphicData uri="http://schemas.openxmlformats.org/presentationml/2006/ole">
            <p:oleObj spid="_x0000_s3088" name="文档" r:id="rId6" imgW="3998108" imgH="2257900" progId="Word.Document.12">
              <p:embed/>
            </p:oleObj>
          </a:graphicData>
        </a:graphic>
      </p:graphicFrame>
    </p:spTree>
    <p:extLst>
      <p:ext uri="{BB962C8B-B14F-4D97-AF65-F5344CB8AC3E}">
        <p14:creationId xmlns:p14="http://schemas.microsoft.com/office/powerpoint/2010/main" xmlns="" val="3268534469"/>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588287851"/>
              </p:ext>
            </p:extLst>
          </p:nvPr>
        </p:nvGraphicFramePr>
        <p:xfrm>
          <a:off x="323528" y="1340768"/>
          <a:ext cx="8128000" cy="5829693"/>
        </p:xfrm>
        <a:graphic>
          <a:graphicData uri="http://schemas.openxmlformats.org/presentationml/2006/ole">
            <p:oleObj spid="_x0000_s4112" name="文档" r:id="rId6" imgW="3998108" imgH="2866695" progId="Word.Document.12">
              <p:embed/>
            </p:oleObj>
          </a:graphicData>
        </a:graphic>
      </p:graphicFrame>
    </p:spTree>
    <p:extLst>
      <p:ext uri="{BB962C8B-B14F-4D97-AF65-F5344CB8AC3E}">
        <p14:creationId xmlns:p14="http://schemas.microsoft.com/office/powerpoint/2010/main" xmlns="" val="2979791267"/>
      </p:ext>
    </p:extLst>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467544" y="1413814"/>
            <a:ext cx="8128000" cy="4967514"/>
          </a:xfrm>
          <a:prstGeom prst="rect">
            <a:avLst/>
          </a:prstGeom>
        </p:spPr>
        <p:txBody>
          <a:bodyPr>
            <a:spAutoFit/>
          </a:bodyPr>
          <a:lstStyle/>
          <a:p>
            <a:pPr algn="ctr">
              <a:lnSpc>
                <a:spcPct val="120000"/>
              </a:lnSpc>
              <a:spcAft>
                <a:spcPts val="0"/>
              </a:spcAf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情深意长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字字珠玑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林肯的演讲词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以朴素庄严、观点明确、思想丰富、表达灵活、适应对象并具有特殊的美国风味见称。此篇演讲词是美国文学中最漂亮、最富有诗意的文章之一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无价之宝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这篇演讲词有如下特点值得我们借鉴学习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在演讲一开始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林肯站在历史的角度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热情地讴歌了一个崇高的思想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自由和平等。在这个场合下发表这样的言论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意义重大。其二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林肯把烈士的死同国家追求文明政治制度的历史以及人类文明的未来联系在一起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暗示出烈士献身的伟大意义和崇高价值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这些烈士是在维护统一并把社会推向前进的战争中英勇牺牲的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因此他们圣化了这片土地。其三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林肯提出了建立和维护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6645780"/>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p:cNvSpPr>
            <a:spLocks noChangeAspect="1"/>
          </p:cNvSpPr>
          <p:nvPr/>
        </p:nvSpPr>
        <p:spPr>
          <a:xfrm>
            <a:off x="508000" y="2564904"/>
            <a:ext cx="8128000" cy="3709862"/>
          </a:xfrm>
          <a:prstGeom prst="rect">
            <a:avLst/>
          </a:prstGeom>
        </p:spPr>
        <p:txBody>
          <a:bodyPr>
            <a:spAutoFit/>
          </a:bodyPr>
          <a:lstStyle/>
          <a:p>
            <a:pPr indent="267970">
              <a:lnSpc>
                <a:spcPct val="120000"/>
              </a:lnSpc>
              <a:spcAft>
                <a:spcPts val="0"/>
              </a:spcAf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感情真挚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pPr>
            <a:r>
              <a:rPr lang="zh-CN" altLang="zh-CN" sz="2200" dirty="0">
                <a:solidFill>
                  <a:srgbClr val="000000"/>
                </a:solidFill>
                <a:latin typeface="Times New Roman" panose="02020603050405020304" pitchFamily="18" charset="0"/>
                <a:cs typeface="Times New Roman" panose="02020603050405020304" pitchFamily="18" charset="0"/>
              </a:rPr>
              <a:t>林肯的演讲自始至终激励着每一个听众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他旗帜鲜明地提出我们的国家奉行一切人生来平等的原则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拉近了自己和听众的距离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沟通了听众的心灵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然后他又说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那些曾在这里战斗过的勇士们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活着的和去世的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已经把这块土地圣化了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热情讴歌了烈士们的光辉业绩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引起了听众的情感共鸣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同时他和听众站在同等的高度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下定最大决心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不让这些死者白白牺牲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让所有在场的人感受到了作为总统的林肯对死者的深切缅怀之情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对生者的殷切激励之情。这篇演讲词宛如一首深情的诗歌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在听众的耳边吟唱。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1700808"/>
            <a:ext cx="8128000" cy="87235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即民有、民治、民享的政府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这一思想将铭刻于历史。正因为林肯的演讲深刻反映了这些光辉思想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才产生了巨大的震撼力和说服力。</a:t>
            </a:r>
            <a:endParaRPr lang="zh-CN" altLang="en-US" sz="2200" dirty="0"/>
          </a:p>
        </p:txBody>
      </p:sp>
    </p:spTree>
    <p:extLst>
      <p:ext uri="{BB962C8B-B14F-4D97-AF65-F5344CB8AC3E}">
        <p14:creationId xmlns:p14="http://schemas.microsoft.com/office/powerpoint/2010/main" xmlns="" val="702705891"/>
      </p:ext>
    </p:extLst>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288</TotalTime>
  <Words>1341</Words>
  <Application>Microsoft Office PowerPoint</Application>
  <PresentationFormat>全屏显示(4:3)</PresentationFormat>
  <Paragraphs>86</Paragraphs>
  <Slides>21</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测控设计模板14新</vt:lpstr>
      <vt:lpstr>文档</vt:lpstr>
      <vt:lpstr>在葛底斯堡的演说</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dcterms:created xsi:type="dcterms:W3CDTF">2015-04-23T00:36:31Z</dcterms:created>
  <dcterms:modified xsi:type="dcterms:W3CDTF">2017-02-21T07:01:12Z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