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4" r:id="rId3"/>
    <p:sldId id="293" r:id="rId5"/>
    <p:sldId id="294" r:id="rId6"/>
    <p:sldId id="290" r:id="rId7"/>
    <p:sldId id="292" r:id="rId8"/>
    <p:sldId id="301" r:id="rId9"/>
    <p:sldId id="323" r:id="rId10"/>
    <p:sldId id="324" r:id="rId11"/>
    <p:sldId id="302" r:id="rId12"/>
    <p:sldId id="325" r:id="rId13"/>
    <p:sldId id="322" r:id="rId14"/>
    <p:sldId id="326" r:id="rId15"/>
    <p:sldId id="300" r:id="rId16"/>
    <p:sldId id="303" r:id="rId17"/>
    <p:sldId id="327" r:id="rId18"/>
    <p:sldId id="304" r:id="rId19"/>
    <p:sldId id="306" r:id="rId20"/>
    <p:sldId id="328" r:id="rId21"/>
    <p:sldId id="329" r:id="rId22"/>
    <p:sldId id="335" r:id="rId23"/>
    <p:sldId id="305" r:id="rId24"/>
    <p:sldId id="330" r:id="rId25"/>
    <p:sldId id="331" r:id="rId26"/>
    <p:sldId id="309" r:id="rId27"/>
    <p:sldId id="310" r:id="rId28"/>
    <p:sldId id="311" r:id="rId29"/>
    <p:sldId id="307" r:id="rId30"/>
    <p:sldId id="312" r:id="rId31"/>
    <p:sldId id="332" r:id="rId32"/>
    <p:sldId id="315" r:id="rId33"/>
    <p:sldId id="333" r:id="rId34"/>
    <p:sldId id="317" r:id="rId35"/>
    <p:sldId id="314" r:id="rId36"/>
    <p:sldId id="313" r:id="rId37"/>
    <p:sldId id="318" r:id="rId38"/>
    <p:sldId id="319" r:id="rId39"/>
    <p:sldId id="320" r:id="rId40"/>
    <p:sldId id="291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100" d="100"/>
          <a:sy n="100" d="100"/>
        </p:scale>
        <p:origin x="-906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4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8" Type="http://schemas.openxmlformats.org/officeDocument/2006/relationships/theme" Target="../theme/theme1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6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16.png"/><Relationship Id="rId5" Type="http://schemas.openxmlformats.org/officeDocument/2006/relationships/image" Target="../media/image13.emf"/><Relationship Id="rId4" Type="http://schemas.openxmlformats.org/officeDocument/2006/relationships/image" Target="../media/image7.emf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20.xml"/><Relationship Id="rId12" Type="http://schemas.openxmlformats.org/officeDocument/2006/relationships/image" Target="../media/image8.emf"/><Relationship Id="rId11" Type="http://schemas.openxmlformats.org/officeDocument/2006/relationships/image" Target="../media/image5.emf"/><Relationship Id="rId10" Type="http://schemas.openxmlformats.org/officeDocument/2006/relationships/image" Target="../media/image30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emf"/><Relationship Id="rId8" Type="http://schemas.openxmlformats.org/officeDocument/2006/relationships/image" Target="../media/image30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16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21.xml"/><Relationship Id="rId10" Type="http://schemas.openxmlformats.org/officeDocument/2006/relationships/image" Target="../media/image8.emf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2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image" Target="../media/image8.emf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hyperlink" Target="&#26391;&#35835;&#12289;&#21548;&#20889;&#35270;&#39057;-&#21476;&#35799;&#20108;&#39318;/&#35838;&#25991;&#26391;&#35835;&#8212;1%20&#21476;&#35799;&#20108;&#39318;.mp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37.jpeg"/><Relationship Id="rId6" Type="http://schemas.openxmlformats.org/officeDocument/2006/relationships/image" Target="../media/image5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openxmlformats.org/officeDocument/2006/relationships/image" Target="../media/image38.jpeg"/><Relationship Id="rId6" Type="http://schemas.openxmlformats.org/officeDocument/2006/relationships/image" Target="../media/image5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39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1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2.xml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7" Type="http://schemas.openxmlformats.org/officeDocument/2006/relationships/image" Target="../media/image17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5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6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7" Type="http://schemas.openxmlformats.org/officeDocument/2006/relationships/image" Target="../media/image3.png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5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3.emf"/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古诗二首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29982" y="3361148"/>
            <a:ext cx="3879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：丝绦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前鼻音，不要读成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tang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cái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：裁剪  裁缝  裁纸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易错提示：平舌音。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裁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28681" y="6747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tāo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7113" y="78292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cái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醉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堤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拂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裁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咏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609314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近、反义词、多音字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71800" y="249289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去   早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晚   忙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闲   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低    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915816" y="14127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散学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放学   归来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回来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331640" y="4365104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sàn</a:t>
            </a:r>
            <a:r>
              <a:rPr lang="zh-CN" altLang="en-US" dirty="0" smtClean="0"/>
              <a:t>（散步）</a:t>
            </a:r>
            <a:endParaRPr lang="en-US" altLang="zh-CN" dirty="0" smtClean="0"/>
          </a:p>
          <a:p>
            <a:r>
              <a:rPr lang="zh-CN" altLang="en-US" dirty="0" smtClean="0"/>
              <a:t>散                       他一边</a:t>
            </a:r>
            <a:r>
              <a:rPr lang="zh-CN" altLang="en-US" dirty="0" smtClean="0">
                <a:solidFill>
                  <a:srgbClr val="FF0000"/>
                </a:solidFill>
              </a:rPr>
              <a:t>散（</a:t>
            </a:r>
            <a:r>
              <a:rPr lang="en-US" altLang="zh-CN" dirty="0" smtClean="0">
                <a:solidFill>
                  <a:srgbClr val="FF0000"/>
                </a:solidFill>
              </a:rPr>
              <a:t> sàn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步一边背诵朱自清的</a:t>
            </a:r>
            <a:r>
              <a:rPr lang="zh-CN" altLang="en-US" dirty="0" smtClean="0">
                <a:solidFill>
                  <a:srgbClr val="FF0000"/>
                </a:solidFill>
              </a:rPr>
              <a:t>散（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sǎn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文。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sǎn</a:t>
            </a:r>
            <a:r>
              <a:rPr lang="zh-CN" altLang="en-US" dirty="0" smtClean="0"/>
              <a:t>（散文）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在乡村里居住时见到的景象。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拂堤杨柳：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像杨柳一样抚摸堤岸。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迷醉；陶醉。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春烟：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春天水泽、草木间蒸发形成的烟雾般的水汽。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散学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泛指风筝，它是一种纸做的形状像老鹰的风筝。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碧绿色的玉。这里用以比喻春天嫩绿的柳叶。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装饰；打扮。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满，全。在中国古典诗词和文章中，数量词在使用中并不一定表示确切的数量。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绦：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用丝编成的绳带。这里指像丝带一样的柳条。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裁剪。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如同，好像。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586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59" y="4639777"/>
            <a:ext cx="2808313" cy="1609726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边听边想：这两首诗描写了哪个季节的景色？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64" y="1340768"/>
            <a:ext cx="3012055" cy="403187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这首诗描写了诗人居住在乡村时因春天来临而喜悦，以及见到的春天景象和放学后孩子们放风筝的情景。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1" name="图片 10" descr="村居放风筝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584" y="1412776"/>
            <a:ext cx="3600000" cy="349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907704" y="5229200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村居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0032" y="1019257"/>
            <a:ext cx="3732135" cy="50167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这首诗是一首咏物诗。诗的前两句连用两个比喻，描绘春柳的勃勃生机，葱翠袅娜；后两句更别出心裁地把春风比喻为“剪刀”，将视之无形不可捉摸的“春风”形象地表现出来。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1" name="图片 10" descr="咏柳、柳树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1196752"/>
            <a:ext cx="3600000" cy="36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1619672" y="5157192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咏柳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613118"/>
            <a:ext cx="63273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</a:rPr>
              <a:t>草长莺飞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二月天，拂堤杨柳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醉春烟。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endParaRPr lang="en-US" altLang="zh-CN" sz="2800" dirty="0" smtClean="0">
              <a:solidFill>
                <a:srgbClr val="0000FF"/>
              </a:solidFill>
            </a:endParaRPr>
          </a:p>
          <a:p>
            <a:r>
              <a:rPr lang="zh-CN" altLang="en-US" sz="2800" dirty="0" smtClean="0">
                <a:solidFill>
                  <a:srgbClr val="0000FF"/>
                </a:solidFill>
              </a:rPr>
              <a:t>儿童散学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归来早，忙趁东风</a:t>
            </a:r>
            <a:r>
              <a:rPr lang="en-US" altLang="zh-CN" sz="2800" dirty="0" smtClean="0">
                <a:solidFill>
                  <a:srgbClr val="0000FF"/>
                </a:solidFill>
              </a:rPr>
              <a:t>/</a:t>
            </a:r>
            <a:r>
              <a:rPr lang="zh-CN" altLang="en-US" sz="2800" dirty="0" smtClean="0">
                <a:solidFill>
                  <a:srgbClr val="0000FF"/>
                </a:solidFill>
              </a:rPr>
              <a:t>放纸鸢。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endParaRPr lang="zh-CN" altLang="en-US" sz="28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980728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按节奏读古诗。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836712"/>
            <a:ext cx="4502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357301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7000" y="175887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11237" y="181172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944" y="262297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93033" y="261869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9592" y="4437112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妆成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一树高，万条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垂下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绿丝绦。</a:t>
            </a:r>
            <a:endParaRPr lang="en-US" altLang="zh-CN" sz="36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6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细叶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谁裁出？二月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en-US" altLang="zh-CN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似剪刀。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1840" y="465487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08304" y="47251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03848" y="587901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08304" y="580700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5" grpId="0"/>
      <p:bldP spid="16" grpId="0"/>
      <p:bldP spid="17" grpId="0"/>
      <p:bldP spid="18" grpId="0"/>
      <p:bldP spid="20" grpId="0"/>
      <p:bldP spid="21" grpId="0"/>
      <p:bldP spid="22" grpId="0"/>
      <p:bldP spid="24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0"/>
            <a:ext cx="3866085" cy="2989297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94056" y="2490327"/>
            <a:ext cx="347508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“春天的花，春天的草， 春天的杨柳扭着细腰。”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春天到处都充满了活力！今天让我们走进课文欣赏一下古人眼里的春天是怎样的吧。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草长莺飞二月天，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980728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980728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理解句子的意思。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67744" y="3284984"/>
            <a:ext cx="4502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5570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农历二月，村子前后的青草已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经渐渐发芽生长，黄莺飞来飞去，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4077072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99592" y="4221088"/>
            <a:ext cx="79928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杨柳披着长长的绿枝条，随风摆动，好像在轻轻地抚摸着堤岸。在水泽和草木间蒸发的水汽，如同烟雾般凝集着。杨柳似乎都陶醉在这浓丽的景色中。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儿童散学归来早，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8032" y="908720"/>
            <a:ext cx="1368152" cy="1231048"/>
          </a:xfrm>
          <a:prstGeom prst="cloudCallout">
            <a:avLst>
              <a:gd name="adj1" fmla="val -32776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60040" y="764704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理解句子的意思。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83768" y="3212976"/>
            <a:ext cx="421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忙趁东风放纸鸢。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村里的孩子们放了学急忙跑回家，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475656" y="400506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835696" y="422108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趁着东风把风筝放上蓝天。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869160"/>
            <a:ext cx="2160000" cy="14666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碧玉妆成一树高，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6"/>
          <p:cNvGrpSpPr/>
          <p:nvPr/>
        </p:nvGrpSpPr>
        <p:grpSpPr>
          <a:xfrm>
            <a:off x="5436096" y="5561856"/>
            <a:ext cx="3529993" cy="1296144"/>
            <a:chOff x="4248215" y="3811280"/>
            <a:chExt cx="3850589" cy="1328834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3811280"/>
              <a:ext cx="2123985" cy="1328834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理解诗句的意思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339752" y="2780928"/>
            <a:ext cx="396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万条垂下绿丝绦。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19672" y="191683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高高的柳树长满了翠绿的新叶，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3429000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403648" y="3717032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轻柔的柳枝垂下来，就像万条轻轻飘动的绿色丝带。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理解诗句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1967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不知细叶谁裁出，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19672" y="18448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6"/>
          <p:cNvGrpSpPr/>
          <p:nvPr/>
        </p:nvGrpSpPr>
        <p:grpSpPr>
          <a:xfrm>
            <a:off x="5364088" y="5301208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理解诗句的意思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23728" y="2996952"/>
            <a:ext cx="3890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3871" y="198884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这细细的嫩叶是谁的巧手裁剪出来的呢？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187624" y="3645024"/>
            <a:ext cx="561662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31640" y="3789040"/>
            <a:ext cx="5760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原来是那二月里温暖的春风，它就像一把灵巧的剪刀。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980728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这两首诗写的是哪个季节的景色？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8" y="519299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8" y="5181002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1043608" y="1916832"/>
            <a:ext cx="3744416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3608" y="4005064"/>
            <a:ext cx="3672408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二月春风</a:t>
            </a:r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似剪刀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32240" y="2708920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春季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5148064" y="3284984"/>
            <a:ext cx="122413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628800"/>
            <a:ext cx="1800000" cy="129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4221088"/>
            <a:ext cx="1800000" cy="11973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品读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说一说草、黄莺和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杨柳是什么样的？孩子们在做什么？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636912"/>
            <a:ext cx="431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草长莺飞二月天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2636912"/>
            <a:ext cx="3852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小草是嫩绿的，小黄莺欢唱着飞来飞去。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501008"/>
            <a:ext cx="431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拂堤杨柳醉春烟。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3429000"/>
            <a:ext cx="4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杨柳长长的柳枝，摇摇晃晃的好像是在抚摸着地面。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4509120"/>
            <a:ext cx="4311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儿童散学归来早，忙趁东风放纸鸢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4797152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散学归来的孩子们在田野里奔跑着放飞自己的风筝。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  <p:bldP spid="13" grpId="0"/>
      <p:bldP spid="14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重难点点拨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052736"/>
            <a:ext cx="89050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，说一说这首诗中把什么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比作了什么？你从中体会到了什么？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41" y="518100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6" y="6275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5085184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23528" y="2492896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1187624" y="3501008"/>
            <a:ext cx="3020567" cy="1137912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640" y="3573016"/>
            <a:ext cx="26661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2400" dirty="0" smtClean="0"/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把“二月春风”比作“剪刀”。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4860032" y="4005064"/>
            <a:ext cx="2880035" cy="1338473"/>
          </a:xfrm>
          <a:prstGeom prst="cloudCallout">
            <a:avLst>
              <a:gd name="adj1" fmla="val 77026"/>
              <a:gd name="adj2" fmla="val 5275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76056" y="4221088"/>
            <a:ext cx="264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我们从中体会到了诗人对春天的喜爱之情。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11" grpId="0"/>
      <p:bldP spid="21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74304"/>
            <a:ext cx="85689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河堤  堤岸  杨柳  柳条  吹拂  春风拂面  化妆  梳妆打扮　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①草长莺飞二月天，拂堤杨柳醉春烟。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②不知细叶谁裁出，二月春风似剪刀。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172" y="1268760"/>
            <a:ext cx="7978906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是一首描写春天景色的古诗。它描写的是花草繁盛，千里莺啼，春风杨柳，令人陶醉。儿童放学归来，三五成群，迎着春风，放飞着风筝，放飞着快乐，放飞着希望。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172" y="1268760"/>
            <a:ext cx="7978906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通过朗读，我们了解了课文的主要内容：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是一首描写春天景色的古诗。它描写的是一棵柳树长得又高又绿，树上垂下无数的柳条，它的叶子细细的，非常惹人喜爱。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95536" y="836712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作者简介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139952" y="2564904"/>
            <a:ext cx="3816424" cy="3240360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2708920"/>
            <a:ext cx="4248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高鼎，清代后期诗人。字象一，又字拙吾，仁和（今浙江省杭州市）人。高鼎劲生活在鸦片战争之后，大约在咸丰年间（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1851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1861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），其人无甚事迹，其诗也多不合那个时代，一般人提到他，只是因为他写了一首有关放风筝的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。著作有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拙吾诗稿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高鼎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560" y="1772816"/>
            <a:ext cx="3063273" cy="432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下箭头 3"/>
          <p:cNvSpPr/>
          <p:nvPr/>
        </p:nvSpPr>
        <p:spPr>
          <a:xfrm rot="16200000">
            <a:off x="6619152" y="2029920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2157931" y="2098653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99592" y="1412776"/>
            <a:ext cx="184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2085923" y="4474917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5536" y="4005064"/>
            <a:ext cx="1986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杨柳醉春烟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155679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儿童散学归来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619152" y="4478192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372200" y="3861048"/>
            <a:ext cx="2555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趁东风放纸鸢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村居放风筝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71800" y="1484784"/>
            <a:ext cx="3600000" cy="34976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下箭头 3"/>
          <p:cNvSpPr/>
          <p:nvPr/>
        </p:nvSpPr>
        <p:spPr>
          <a:xfrm rot="16200000">
            <a:off x="6691160" y="2461968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1797892" y="1810621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11560" y="1052736"/>
            <a:ext cx="14820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  一树高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1653876" y="4762948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11560" y="4005064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万条  绿丝绦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1412776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细叶   谁裁出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835176" y="4622208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444208" y="3789040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似剪刀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咏柳、柳树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55776" y="1484784"/>
            <a:ext cx="36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描写柳树的词语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婀娜多姿 亭亭玉立 垂柳依依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垂柳蓬茸 柳絮似棉 柳吐绿珠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随风飘舞 杨柳依依 杨柳摇曳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柳条挂珠 枝叶婆娑 轻烟柳影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80728"/>
            <a:ext cx="7978906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大林寺桃花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人间四月芳菲尽，山寺桃花始盛开。 </a:t>
            </a:r>
            <a:endParaRPr lang="zh-CN" altLang="en-US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长恨春归无觅处，不知转入此中来。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83568" y="3717032"/>
            <a:ext cx="7978906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绝句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迟日江山丽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泥融飞燕子</a:t>
            </a: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782" y="836712"/>
            <a:ext cx="8055666" cy="28623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竹外桃花三两枝，春江水暖鸭先知。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蒌蒿满地芦芽短，正是河豚欲上时。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11560" y="3717032"/>
            <a:ext cx="8055666" cy="25766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春日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朱熹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胜日寻芳泗水滨，无边光景一时新。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等闲识得东风面，万紫千红总是春。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加上偏旁组成新字再组词。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寺（    ）（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寸（　　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）（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加上偏旁组成新字的方法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28527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3555" y="40845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4098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51720" y="242088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242088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997098"/>
            <a:ext cx="7978906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2.</a:t>
            </a:r>
            <a:r>
              <a:rPr lang="zh-CN" altLang="en-US" sz="3600" dirty="0" smtClean="0"/>
              <a:t>先解释加点的词再用自己的话说说诗句的意思。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　忙趁东风放纸鸢。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3600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二月春风似剪刀。</a:t>
            </a:r>
            <a:r>
              <a:rPr lang="zh-CN" altLang="en-US" sz="36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55576" y="508518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似：如同；好像。原来是那二月里温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暖的春风，它就像一把灵巧的剪刀。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3356992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纸鸢：泛指风筝。急忙趁着东风把风</a:t>
            </a:r>
            <a:endParaRPr lang="en-US" altLang="zh-CN" sz="36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筝放上蓝天。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5896" y="303382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6406" y="300765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1751" y="467009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13" grpId="0"/>
      <p:bldP spid="12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248" y="1268760"/>
            <a:ext cx="7978906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３</a:t>
            </a:r>
            <a:r>
              <a:rPr lang="en-US" altLang="zh-CN" sz="3600" dirty="0" smtClean="0"/>
              <a:t>.</a:t>
            </a:r>
            <a:r>
              <a:rPr lang="zh-CN" altLang="en-US" sz="3600" dirty="0" smtClean="0"/>
              <a:t>用自己的话说说这两首诗表达了诗人什么样的思想感情吧。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39552" y="3284984"/>
            <a:ext cx="76733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村居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表达了诗人对春天乡村美景的喜爱和对乡村孩子的赞美之情。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表达了诗人对春天的喜爱与赞美之情。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55576" y="5013176"/>
            <a:ext cx="3693343" cy="64001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noProof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anose="020F0502020204030204"/>
                <a:ea typeface="宋体" panose="02010600030101010101" pitchFamily="2" charset="-122"/>
              </a:rPr>
              <a:t>贺知章</a:t>
            </a:r>
            <a:endParaRPr lang="zh-CN" altLang="en-US" sz="2400" b="1" kern="0" noProof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125835" y="140586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843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202885" y="52752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1560" y="492509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63135" y="560405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云形标注 15"/>
          <p:cNvSpPr/>
          <p:nvPr/>
        </p:nvSpPr>
        <p:spPr>
          <a:xfrm>
            <a:off x="4860032" y="1988840"/>
            <a:ext cx="4032448" cy="3168352"/>
          </a:xfrm>
          <a:prstGeom prst="cloudCallout">
            <a:avLst>
              <a:gd name="adj1" fmla="val -82045"/>
              <a:gd name="adj2" fmla="val -5619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24"/>
          <p:cNvSpPr txBox="1"/>
          <p:nvPr/>
        </p:nvSpPr>
        <p:spPr>
          <a:xfrm>
            <a:off x="5292080" y="2276872"/>
            <a:ext cx="34968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贺知章（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659-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744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），唐代诗人。字季真，自号四明狂客，越州永兴（今浙江杭州市萧山区）人。与张旭、包融、张若虚合称“吴中四士”。工书法，尤擅草隶。其诗今存二十首，多祭神乐章和应制诗；写景之作，较清新通俗。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回乡偶书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传诵颇广。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7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20272" y="4653136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p1.ssl.qhmsg.com/dr/270_500_/t01f1b0d782be998308.png?size=383x5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44" y="1055228"/>
            <a:ext cx="2571750" cy="39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98884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：古诗  诗歌  诗人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492896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巧记：一“讠”立在“寺”之左。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“讠”小而居中，“寺”第三笔横长。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cūn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5816" y="4581128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：村庄  山村  村居  农村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5816" y="5013176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：“寸”边一棵树。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书写提示：“木”撇画舒展，捺变成点，“寸”横稍向右上方倾斜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475656" y="5630358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“诗”的意思和语言有关，所以是讠字旁。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我喜欢背诵古诗。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60347" y="5373216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我的故乡是一座美丽的小山村。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2021"/>
            <a:ext cx="17907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556" y="3674600"/>
            <a:ext cx="14573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tóng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2132856"/>
            <a:ext cx="3797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：儿童  童年  童话  童心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5816" y="2564904"/>
            <a:ext cx="5793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“立”在“里”上坐，“里”在“立”下藏。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点在竖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线上，第一横短，第二横长，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竖写在竖中线上，最后一横稍长。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581128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：碧绿  碧玉  碧蓝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4941168"/>
            <a:ext cx="539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巧记：王老师，白老师一起坐在石头上。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书写提示：“王、白”笔画紧凑，在竖中线两侧，“王”第三横变提，“石”撇画舒展。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立＋里＝童    王＋白＋石＝碧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我拥有一个幸福、快乐的童年。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43808" y="5301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海鸥在碧蓝的大海上空飞翔。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958" y="1198853"/>
            <a:ext cx="23717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235" y="3584142"/>
            <a:ext cx="28670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zhuāng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8592" y="1935481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：梳妆  妆扮  化妆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8592" y="2335591"/>
            <a:ext cx="3921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巧记：一“女”倚在“丬”旁边。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第三笔竖是垂露竖，“女”字笔画舒展。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lǜ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60346" y="4371907"/>
            <a:ext cx="472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：绿色  碧绿  翠绿  绿丝绦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7744" y="4772017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：“录”旁有蚕丝（纟）。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615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书写提示：左窄右宽。“录”第三笔横长，竖钩挺立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40"/>
          <p:cNvGrpSpPr/>
          <p:nvPr/>
        </p:nvGrpSpPr>
        <p:grpSpPr>
          <a:xfrm>
            <a:off x="1475656" y="5630358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换偏旁识记：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把“好”字右边的“子”换成“丬”放在“女”的左边就是“妆”。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2980165" y="2793480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小柳树对着平静的河面梳妆打扮。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16461" y="5223869"/>
            <a:ext cx="5428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春天的草原就像一块绿色的地毯一样。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149754"/>
            <a:ext cx="13335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778" y="3701743"/>
            <a:ext cx="23717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sī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916832"/>
            <a:ext cx="3797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：丝绦  雨丝  蚕丝  丝线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348880"/>
            <a:ext cx="5793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叠叠山，曲曲弯，山弯下面一条滩。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书写提示：上部分在竖中线两侧，横长托住上部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6461" y="4544913"/>
            <a:ext cx="2250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：剪刀  裁剪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5816" y="4941168"/>
            <a:ext cx="5399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巧记：一刀放在前下面。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书写提示：两点稍小，横长托上盖下，“刀”笔画舒展。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前＋刀＝剪    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87824" y="2852936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雨丝细细地、密密地、斜斜地落下来。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15816" y="5301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海小燕子的尾巴像一把剪刀一样。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866" y="1174738"/>
            <a:ext cx="11144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235" y="3593667"/>
            <a:ext cx="22574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yīng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：草长莺飞  黄莺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后鼻音，不要读成</a:t>
            </a:r>
            <a:r>
              <a:rPr lang="en-US" altLang="zh-CN" sz="1600" b="1" dirty="0" err="1" smtClean="0">
                <a:latin typeface="+mn-ea"/>
              </a:rPr>
              <a:t>yīn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：拂拭  吹拂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047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韵母是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，不要读成</a:t>
            </a:r>
            <a:r>
              <a:rPr lang="en-US" altLang="zh-CN" sz="2000" dirty="0" err="1"/>
              <a:t>fó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拂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958020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：河堤  堤坝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一声，不要读成二声。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liǔ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：柳树  杨柳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易错提示：韵母是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iu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，不要读成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ui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zuì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：喝醉  陶醉  沉醉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平舌音。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：歌咏 吟咏 咏叹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后鼻韵母，声母是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要读成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r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柳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28681" y="67447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yīng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7113" y="78292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fú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436" y="251111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dī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31231" y="263691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liǔ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19991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zuì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8327" y="440096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3606</Words>
  <Application>WPS 演示</Application>
  <PresentationFormat>全屏显示(4:3)</PresentationFormat>
  <Paragraphs>596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方正卡通简体</vt:lpstr>
      <vt:lpstr>楷体</vt:lpstr>
      <vt:lpstr>Calibri</vt:lpstr>
      <vt:lpstr>华文新魏</vt:lpstr>
      <vt:lpstr>Calibri</vt:lpstr>
      <vt:lpstr>微软雅黑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gxnb</cp:lastModifiedBy>
  <cp:revision>491</cp:revision>
  <dcterms:created xsi:type="dcterms:W3CDTF">2017-05-17T10:13:00Z</dcterms:created>
  <dcterms:modified xsi:type="dcterms:W3CDTF">2018-01-18T14:22:50Z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