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73" r:id="rId2"/>
    <p:sldId id="263" r:id="rId3"/>
    <p:sldId id="264" r:id="rId4"/>
    <p:sldId id="311" r:id="rId5"/>
    <p:sldId id="312" r:id="rId6"/>
    <p:sldId id="317" r:id="rId7"/>
    <p:sldId id="318" r:id="rId8"/>
    <p:sldId id="319" r:id="rId9"/>
    <p:sldId id="316" r:id="rId10"/>
    <p:sldId id="321" r:id="rId11"/>
    <p:sldId id="265" r:id="rId12"/>
    <p:sldId id="324" r:id="rId13"/>
    <p:sldId id="323" r:id="rId14"/>
    <p:sldId id="313" r:id="rId15"/>
    <p:sldId id="325" r:id="rId16"/>
    <p:sldId id="326" r:id="rId17"/>
    <p:sldId id="327" r:id="rId18"/>
    <p:sldId id="314" r:id="rId19"/>
    <p:sldId id="315" r:id="rId20"/>
    <p:sldId id="328" r:id="rId21"/>
    <p:sldId id="322" r:id="rId22"/>
    <p:sldId id="329" r:id="rId23"/>
    <p:sldId id="330" r:id="rId24"/>
    <p:sldId id="331" r:id="rId25"/>
    <p:sldId id="332" r:id="rId26"/>
    <p:sldId id="333" r:id="rId27"/>
    <p:sldId id="334" r:id="rId28"/>
    <p:sldId id="335" r:id="rId29"/>
    <p:sldId id="337" r:id="rId30"/>
    <p:sldId id="338" r:id="rId31"/>
    <p:sldId id="339" r:id="rId32"/>
    <p:sldId id="336" r:id="rId33"/>
    <p:sldId id="310" r:id="rId34"/>
    <p:sldId id="340" r:id="rId35"/>
    <p:sldId id="341" r:id="rId36"/>
    <p:sldId id="342" r:id="rId37"/>
    <p:sldId id="343" r:id="rId38"/>
    <p:sldId id="344" r:id="rId39"/>
    <p:sldId id="345" r:id="rId4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46" d="100"/>
          <a:sy n="46" d="100"/>
        </p:scale>
        <p:origin x="-90" y="-67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3.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0" y="-43397"/>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4860032" y="-27384"/>
            <a:ext cx="1443037" cy="880109"/>
            <a:chOff x="11613" y="1584001"/>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83621" y="1800624"/>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课前一起预习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6156176"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83621" y="2458451"/>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课中一起思考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栏目三">
    <p:spTree>
      <p:nvGrpSpPr>
        <p:cNvPr id="1" name=""/>
        <p:cNvGrpSpPr/>
        <p:nvPr/>
      </p:nvGrpSpPr>
      <p:grpSpPr>
        <a:xfrm>
          <a:off x="0" y="0"/>
          <a:ext cx="0" cy="0"/>
          <a:chOff x="0" y="0"/>
          <a:chExt cx="0" cy="0"/>
        </a:xfrm>
      </p:grpSpPr>
      <p:grpSp>
        <p:nvGrpSpPr>
          <p:cNvPr id="2" name="组合 1"/>
          <p:cNvGrpSpPr/>
          <p:nvPr userDrawn="1"/>
        </p:nvGrpSpPr>
        <p:grpSpPr>
          <a:xfrm>
            <a:off x="7521451"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86498" y="2458451"/>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课外素养提升</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101996649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3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11.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 Target="../slides/slide2.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3154410"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12</a:t>
            </a:r>
            <a:r>
              <a:rPr lang="zh-CN" altLang="zh-CN" sz="1600" dirty="0" smtClean="0"/>
              <a:t>　</a:t>
            </a:r>
            <a:r>
              <a:rPr lang="zh-CN" altLang="zh-CN" sz="1600" b="1" dirty="0" smtClean="0"/>
              <a:t>项脊轩志</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
        <p:nvSpPr>
          <p:cNvPr id="11" name="TextBox 24">
            <a:hlinkClick r:id="rId12" action="ppaction://hlinksldjump"/>
          </p:cNvPr>
          <p:cNvSpPr txBox="1"/>
          <p:nvPr userDrawn="1"/>
        </p:nvSpPr>
        <p:spPr>
          <a:xfrm>
            <a:off x="6228184" y="258781"/>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课中一起思考</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2" name="TextBox 27">
            <a:hlinkClick r:id="rId13" action="ppaction://hlinksldjump"/>
          </p:cNvPr>
          <p:cNvSpPr txBox="1"/>
          <p:nvPr userDrawn="1"/>
        </p:nvSpPr>
        <p:spPr>
          <a:xfrm>
            <a:off x="7596336" y="26005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课外素养提升</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24">
            <a:hlinkClick r:id="rId14" action="ppaction://hlinksldjump"/>
          </p:cNvPr>
          <p:cNvSpPr txBox="1"/>
          <p:nvPr userDrawn="1"/>
        </p:nvSpPr>
        <p:spPr>
          <a:xfrm>
            <a:off x="4903549" y="258781"/>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15" name="组合 14"/>
          <p:cNvGrpSpPr/>
          <p:nvPr userDrawn="1"/>
        </p:nvGrpSpPr>
        <p:grpSpPr>
          <a:xfrm>
            <a:off x="4038968" y="98414"/>
            <a:ext cx="633507" cy="480597"/>
            <a:chOff x="366968" y="1037555"/>
            <a:chExt cx="633507" cy="400497"/>
          </a:xfrm>
        </p:grpSpPr>
        <p:sp>
          <p:nvSpPr>
            <p:cNvPr id="16" name="TextBox 22">
              <a:hlinkClick r:id="rId15"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7" name="图片 16"/>
            <p:cNvPicPr>
              <a:picLocks noChangeAspect="1"/>
            </p:cNvPicPr>
            <p:nvPr userDrawn="1"/>
          </p:nvPicPr>
          <p:blipFill>
            <a:blip r:embed="rId16"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62" r:id="rId7"/>
    <p:sldLayoutId id="2147483653" r:id="rId8"/>
    <p:sldLayoutId id="2147483654" r:id="rId9"/>
  </p:sldLayoutIdLst>
  <p:timing>
    <p:tnLst>
      <p:par>
        <p:cTn id="1" dur="indefinite" restart="never" nodeType="tmRoot"/>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6" Type="http://schemas.openxmlformats.org/officeDocument/2006/relationships/slide" Target="slide21.xml"/><Relationship Id="rId5" Type="http://schemas.openxmlformats.org/officeDocument/2006/relationships/slide" Target="slide19.xml"/><Relationship Id="rId4" Type="http://schemas.openxmlformats.org/officeDocument/2006/relationships/slide" Target="slide18.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6" Type="http://schemas.openxmlformats.org/officeDocument/2006/relationships/slide" Target="slide21.xml"/><Relationship Id="rId5" Type="http://schemas.openxmlformats.org/officeDocument/2006/relationships/slide" Target="slide19.xml"/><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6" Type="http://schemas.openxmlformats.org/officeDocument/2006/relationships/slide" Target="slide21.xml"/><Relationship Id="rId5" Type="http://schemas.openxmlformats.org/officeDocument/2006/relationships/slide" Target="slide19.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6" Type="http://schemas.openxmlformats.org/officeDocument/2006/relationships/slide" Target="slide21.xml"/><Relationship Id="rId5" Type="http://schemas.openxmlformats.org/officeDocument/2006/relationships/slide" Target="slide19.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6" Type="http://schemas.openxmlformats.org/officeDocument/2006/relationships/slide" Target="slide21.xml"/><Relationship Id="rId5" Type="http://schemas.openxmlformats.org/officeDocument/2006/relationships/slide" Target="slide19.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Office_Word___7.docx"/><Relationship Id="rId3" Type="http://schemas.openxmlformats.org/officeDocument/2006/relationships/slide" Target="slide11.xml"/><Relationship Id="rId7" Type="http://schemas.openxmlformats.org/officeDocument/2006/relationships/slide" Target="slide21.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Office_Word___8.docx"/><Relationship Id="rId3" Type="http://schemas.openxmlformats.org/officeDocument/2006/relationships/slide" Target="slide11.xml"/><Relationship Id="rId7" Type="http://schemas.openxmlformats.org/officeDocument/2006/relationships/slide" Target="slide21.xml"/><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4.xml"/><Relationship Id="rId9" Type="http://schemas.openxmlformats.org/officeDocument/2006/relationships/package" Target="../embeddings/Microsoft_Office_Word___9.docx"/></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Office_Word___10.docx"/><Relationship Id="rId3" Type="http://schemas.openxmlformats.org/officeDocument/2006/relationships/slide" Target="slide11.xml"/><Relationship Id="rId7" Type="http://schemas.openxmlformats.org/officeDocument/2006/relationships/slide" Target="slide21.xml"/><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6" Type="http://schemas.openxmlformats.org/officeDocument/2006/relationships/slide" Target="slide21.xml"/><Relationship Id="rId5" Type="http://schemas.openxmlformats.org/officeDocument/2006/relationships/slide" Target="slide19.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6" Type="http://schemas.openxmlformats.org/officeDocument/2006/relationships/slide" Target="slide21.xml"/><Relationship Id="rId5" Type="http://schemas.openxmlformats.org/officeDocument/2006/relationships/slide" Target="slide19.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Office_Word___11.docx"/><Relationship Id="rId3" Type="http://schemas.openxmlformats.org/officeDocument/2006/relationships/slide" Target="slide11.xml"/><Relationship Id="rId7" Type="http://schemas.openxmlformats.org/officeDocument/2006/relationships/slide" Target="slide21.xml"/><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4.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Office_Word___12.docx"/><Relationship Id="rId3" Type="http://schemas.openxmlformats.org/officeDocument/2006/relationships/slide" Target="slide11.xml"/><Relationship Id="rId7" Type="http://schemas.openxmlformats.org/officeDocument/2006/relationships/slide" Target="slide21.xml"/><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4.xml"/></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Office_Word___13.docx"/><Relationship Id="rId3" Type="http://schemas.openxmlformats.org/officeDocument/2006/relationships/slide" Target="slide11.xml"/><Relationship Id="rId7" Type="http://schemas.openxmlformats.org/officeDocument/2006/relationships/slide" Target="slide21.xml"/><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4.xml"/></Relationships>
</file>

<file path=ppt/slides/_rels/slide24.xml.rels><?xml version="1.0" encoding="UTF-8" standalone="yes"?>
<Relationships xmlns="http://schemas.openxmlformats.org/package/2006/relationships"><Relationship Id="rId8" Type="http://schemas.openxmlformats.org/officeDocument/2006/relationships/package" Target="../embeddings/Microsoft_Office_Word___14.docx"/><Relationship Id="rId3" Type="http://schemas.openxmlformats.org/officeDocument/2006/relationships/slide" Target="slide11.xml"/><Relationship Id="rId7" Type="http://schemas.openxmlformats.org/officeDocument/2006/relationships/slide" Target="slide21.xml"/><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4.xml"/></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Office_Word___15.docx"/><Relationship Id="rId3" Type="http://schemas.openxmlformats.org/officeDocument/2006/relationships/slide" Target="slide11.xml"/><Relationship Id="rId7" Type="http://schemas.openxmlformats.org/officeDocument/2006/relationships/slide" Target="slide21.xml"/><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4.xml"/></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Office_Word___16.docx"/><Relationship Id="rId3" Type="http://schemas.openxmlformats.org/officeDocument/2006/relationships/slide" Target="slide11.xml"/><Relationship Id="rId7" Type="http://schemas.openxmlformats.org/officeDocument/2006/relationships/slide" Target="slide21.xml"/><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4.xml"/></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Office_Word___17.docx"/><Relationship Id="rId3" Type="http://schemas.openxmlformats.org/officeDocument/2006/relationships/slide" Target="slide11.xml"/><Relationship Id="rId7" Type="http://schemas.openxmlformats.org/officeDocument/2006/relationships/slide" Target="slide21.xml"/><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4.xml"/></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Office_Word___18.docx"/><Relationship Id="rId3" Type="http://schemas.openxmlformats.org/officeDocument/2006/relationships/slide" Target="slide11.xml"/><Relationship Id="rId7" Type="http://schemas.openxmlformats.org/officeDocument/2006/relationships/slide" Target="slide21.xml"/><Relationship Id="rId2" Type="http://schemas.openxmlformats.org/officeDocument/2006/relationships/slideLayout" Target="../slideLayouts/slideLayout6.xml"/><Relationship Id="rId1" Type="http://schemas.openxmlformats.org/officeDocument/2006/relationships/vmlDrawing" Target="../drawings/vmlDrawing17.v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4.xml"/></Relationships>
</file>

<file path=ppt/slides/_rels/slide29.xml.rels><?xml version="1.0" encoding="UTF-8" standalone="yes"?>
<Relationships xmlns="http://schemas.openxmlformats.org/package/2006/relationships"><Relationship Id="rId8" Type="http://schemas.openxmlformats.org/officeDocument/2006/relationships/package" Target="../embeddings/Microsoft_Office_Word___19.docx"/><Relationship Id="rId3" Type="http://schemas.openxmlformats.org/officeDocument/2006/relationships/slide" Target="slide11.xml"/><Relationship Id="rId7" Type="http://schemas.openxmlformats.org/officeDocument/2006/relationships/slide" Target="slide21.xml"/><Relationship Id="rId2" Type="http://schemas.openxmlformats.org/officeDocument/2006/relationships/slideLayout" Target="../slideLayouts/slideLayout6.xml"/><Relationship Id="rId1" Type="http://schemas.openxmlformats.org/officeDocument/2006/relationships/vmlDrawing" Target="../drawings/vmlDrawing18.v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4.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8.jpeg"/><Relationship Id="rId4" Type="http://schemas.openxmlformats.org/officeDocument/2006/relationships/slide" Target="slide5.xml"/></Relationships>
</file>

<file path=ppt/slides/_rels/slide30.xml.rels><?xml version="1.0" encoding="UTF-8" standalone="yes"?>
<Relationships xmlns="http://schemas.openxmlformats.org/package/2006/relationships"><Relationship Id="rId8" Type="http://schemas.openxmlformats.org/officeDocument/2006/relationships/package" Target="../embeddings/Microsoft_Office_Word___20.docx"/><Relationship Id="rId3" Type="http://schemas.openxmlformats.org/officeDocument/2006/relationships/slide" Target="slide11.xml"/><Relationship Id="rId7" Type="http://schemas.openxmlformats.org/officeDocument/2006/relationships/slide" Target="slide21.xml"/><Relationship Id="rId2" Type="http://schemas.openxmlformats.org/officeDocument/2006/relationships/slideLayout" Target="../slideLayouts/slideLayout6.xml"/><Relationship Id="rId1" Type="http://schemas.openxmlformats.org/officeDocument/2006/relationships/vmlDrawing" Target="../drawings/vmlDrawing19.v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4.xml"/></Relationships>
</file>

<file path=ppt/slides/_rels/slide31.xml.rels><?xml version="1.0" encoding="UTF-8" standalone="yes"?>
<Relationships xmlns="http://schemas.openxmlformats.org/package/2006/relationships"><Relationship Id="rId8" Type="http://schemas.openxmlformats.org/officeDocument/2006/relationships/package" Target="../embeddings/Microsoft_Office_Word___21.docx"/><Relationship Id="rId3" Type="http://schemas.openxmlformats.org/officeDocument/2006/relationships/slide" Target="slide11.xml"/><Relationship Id="rId7" Type="http://schemas.openxmlformats.org/officeDocument/2006/relationships/slide" Target="slide21.xml"/><Relationship Id="rId2" Type="http://schemas.openxmlformats.org/officeDocument/2006/relationships/slideLayout" Target="../slideLayouts/slideLayout6.xml"/><Relationship Id="rId1" Type="http://schemas.openxmlformats.org/officeDocument/2006/relationships/vmlDrawing" Target="../drawings/vmlDrawing20.v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4.xml"/></Relationships>
</file>

<file path=ppt/slides/_rels/slide32.xml.rels><?xml version="1.0" encoding="UTF-8" standalone="yes"?>
<Relationships xmlns="http://schemas.openxmlformats.org/package/2006/relationships"><Relationship Id="rId8" Type="http://schemas.openxmlformats.org/officeDocument/2006/relationships/package" Target="../embeddings/Microsoft_Office_Word___22.docx"/><Relationship Id="rId3" Type="http://schemas.openxmlformats.org/officeDocument/2006/relationships/slide" Target="slide11.xml"/><Relationship Id="rId7" Type="http://schemas.openxmlformats.org/officeDocument/2006/relationships/slide" Target="slide21.xml"/><Relationship Id="rId2" Type="http://schemas.openxmlformats.org/officeDocument/2006/relationships/slideLayout" Target="../slideLayouts/slideLayout6.xml"/><Relationship Id="rId1" Type="http://schemas.openxmlformats.org/officeDocument/2006/relationships/vmlDrawing" Target="../drawings/vmlDrawing21.v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5.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5.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5.xml"/><Relationship Id="rId4" Type="http://schemas.openxmlformats.org/officeDocument/2006/relationships/slide" Target="slide4.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5.xml"/><Relationship Id="rId4" Type="http://schemas.openxmlformats.org/officeDocument/2006/relationships/slide" Target="slide4.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5.xml"/><Relationship Id="rId4" Type="http://schemas.openxmlformats.org/officeDocument/2006/relationships/slide" Target="slide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12</a:t>
            </a:r>
            <a:r>
              <a:rPr lang="zh-CN" altLang="zh-CN" dirty="0"/>
              <a:t>　</a:t>
            </a:r>
            <a:r>
              <a:rPr lang="zh-CN" altLang="zh-CN" b="1" dirty="0"/>
              <a:t>项脊轩志</a:t>
            </a:r>
            <a:endParaRPr lang="zh-CN" altLang="zh-CN" dirty="0"/>
          </a:p>
        </p:txBody>
      </p:sp>
    </p:spTree>
    <p:extLst>
      <p:ext uri="{BB962C8B-B14F-4D97-AF65-F5344CB8AC3E}">
        <p14:creationId xmlns:p14="http://schemas.microsoft.com/office/powerpoint/2010/main" xmlns="" val="2113085124"/>
      </p:ext>
    </p:extLst>
  </p:cSld>
  <p:clrMapOvr>
    <a:masterClrMapping/>
  </p:clrMapOvr>
  <p:transition spd="slow">
    <p:blind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94227"/>
            <a:ext cx="8128000" cy="452354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项脊轩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旧南阁子也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先大母婢也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又杂植兰桂竹木于庭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倒装句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介宾短语后置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鸡栖于厅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倒装句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介宾短语后置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其制稍异于前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倒装句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介宾短语后置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借书满架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偃仰啸歌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冥然兀坐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万籁有声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而庭阶寂寂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小鸟时来啄食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人至不去。三五之夜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明月半墙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桂影斑驳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风移影动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珊珊可爱。</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瞻顾遗迹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如在昨日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令人长号不自禁</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庭有枇杷树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吾妻死之年所手植也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今已亭亭如盖矣</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3563888" y="1700808"/>
            <a:ext cx="864096"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036352" y="2107389"/>
            <a:ext cx="815568"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796362" y="2503084"/>
            <a:ext cx="2615188"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24812" y="2904147"/>
            <a:ext cx="2579236"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62422" y="3310728"/>
            <a:ext cx="2617690"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69340" y="4103294"/>
            <a:ext cx="1122436"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781012" y="4103294"/>
            <a:ext cx="1122436"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07248" y="4510438"/>
            <a:ext cx="1175028"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178080" y="4510438"/>
            <a:ext cx="1175028"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553002" y="4945665"/>
            <a:ext cx="2016224"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258858" y="5313328"/>
            <a:ext cx="1966552"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09925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问题思考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4580517"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文白对照</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167949"/>
            <a:ext cx="8128000" cy="53360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【目标一】了解本文用线索贯串、形散神聚的写法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本文记叙了多件家庭琐事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时间跨度很大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作者是用什么线索把它们贯串在一起的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项脊轩的变迁。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然余居于此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多可喜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亦多可悲。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这一句从文章的结构上说起什么作用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由喜而悲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转为怀旧。从文章的结构上说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承上启下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衔接自然。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作者喜什么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以哪种情感基调为主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祖传老屋整旧若新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环境宜人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装满甜蜜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夫妻生活的和谐幸福。</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家庭分崩离析和败落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亡母对子女无微不至的关怀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祖母对作者的牵挂、赞许和期盼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光阴易逝、怀才不遇、有负亲人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丧妻之后的卧病无聊。</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全文以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为主。</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问题思考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4580517"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文白对照</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916832"/>
            <a:ext cx="8128000" cy="3342453"/>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【目标二】体会本文在描写景物、事物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叙述事件中抒发情感的方法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作者是如何描写项脊轩的夜景的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表达了作者怎样的情感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烘托明月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斑驳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描写桂树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描摹微风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珊珊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描写树影等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描写出一幅幽静、美好的画面。体现了作者闲适、恬淡的情感。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作者为何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室坏不修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含蓄地写出作者内心的悲伤之情</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06273022"/>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问题思考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4580517"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文白对照</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106757"/>
            <a:ext cx="8128000" cy="28984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庭有枇杷树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吾妻死之年所手植也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今已亭亭如盖矣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一句在抒情上有何特点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作者没有写如何怀念妻子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只说妻子手植之树已亭亭如盖矣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不说人在思念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只说树在生长。树长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睹物伤情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这里没有一个字言及思念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而思念之情表现得极为真挚动人。这一句托物寓情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同时又点到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项脊轩志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相照应。言简意丰情深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耐人寻味。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13685404"/>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4580517"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文白对照</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611560" y="2204864"/>
            <a:ext cx="8384480" cy="2123658"/>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作者写本文时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原是不分段的。而现在的各种选本里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都给它划分了段落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但划分的方法却不尽相同。如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然余居于此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多可喜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亦多可悲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课文中将它划为第二段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有的选本则将此句放在第一段末尾。哪一种划分的方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法比较合理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为什么</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0379560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4580517"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文白对照</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497360"/>
            <a:ext cx="8128000" cy="411728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按照近代学者林纾的说法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这篇课文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轩</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字为主人翁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则人事变迁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家道坎凛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皆归入此轩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作睹物怀人写法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《春觉斋论文》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。它记的是物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写的是情。如果说项脊轩是谋篇布局的一根明线的话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那么作者对项脊轩生活的怀念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特别是对自己亲人深挚的感情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则像一根暗线贯串全文。文章前半篇主要写作者在轩中读书的乐趣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后半篇转为怀旧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之事。因此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然余居于此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多可喜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亦多可悲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承上启下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字作转折。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这句话放在第一段末尾不妥。因为既已用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字作转折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那么这句话的重心在开启下文。换句话说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这句话跟下文的关系比跟上文的关系更为密切。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1400507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7" action="ppaction://hlinksldjump"/>
          </p:cNvPr>
          <p:cNvSpPr/>
          <p:nvPr/>
        </p:nvSpPr>
        <p:spPr>
          <a:xfrm>
            <a:off x="4580517"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文白对照</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174575"/>
            <a:ext cx="8128000" cy="168488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作者善于从生活中捕捉平淡的琐事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用典型的细节和场面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寥寥数笔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给人以深刻的印象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使人在情感上易于与之共鸣。这些材料是用什么线索串联在一起的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endParaRPr lang="zh-CN" altLang="en-US" sz="2200" dirty="0"/>
          </a:p>
        </p:txBody>
      </p:sp>
      <p:graphicFrame>
        <p:nvGraphicFramePr>
          <p:cNvPr id="8" name="对象 7"/>
          <p:cNvGraphicFramePr>
            <a:graphicFrameLocks noChangeAspect="1"/>
          </p:cNvGraphicFramePr>
          <p:nvPr>
            <p:extLst>
              <p:ext uri="{D42A27DB-BD31-4B8C-83A1-F6EECF244321}">
                <p14:modId xmlns:p14="http://schemas.microsoft.com/office/powerpoint/2010/main" xmlns="" val="1678297676"/>
              </p:ext>
            </p:extLst>
          </p:nvPr>
        </p:nvGraphicFramePr>
        <p:xfrm>
          <a:off x="531584" y="3212976"/>
          <a:ext cx="8128000" cy="2111253"/>
        </p:xfrm>
        <a:graphic>
          <a:graphicData uri="http://schemas.openxmlformats.org/presentationml/2006/ole">
            <p:oleObj spid="_x0000_s7173" name="Document" r:id="rId8" imgW="3947619" imgH="1024732" progId="Word.Document.12">
              <p:embed/>
            </p:oleObj>
          </a:graphicData>
        </a:graphic>
      </p:graphicFrame>
      <p:sp>
        <p:nvSpPr>
          <p:cNvPr id="9" name="矩形 8"/>
          <p:cNvSpPr/>
          <p:nvPr/>
        </p:nvSpPr>
        <p:spPr>
          <a:xfrm>
            <a:off x="400620" y="2478411"/>
            <a:ext cx="8258964" cy="27507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16522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7" action="ppaction://hlinksldjump"/>
          </p:cNvPr>
          <p:cNvSpPr/>
          <p:nvPr/>
        </p:nvSpPr>
        <p:spPr>
          <a:xfrm>
            <a:off x="4580517"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文白对照</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905359630"/>
              </p:ext>
            </p:extLst>
          </p:nvPr>
        </p:nvGraphicFramePr>
        <p:xfrm>
          <a:off x="516517" y="1458279"/>
          <a:ext cx="8128000" cy="3941442"/>
        </p:xfrm>
        <a:graphic>
          <a:graphicData uri="http://schemas.openxmlformats.org/presentationml/2006/ole">
            <p:oleObj spid="_x0000_s8200" name="Document" r:id="rId8" imgW="3947619" imgH="1913817"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1818976481"/>
              </p:ext>
            </p:extLst>
          </p:nvPr>
        </p:nvGraphicFramePr>
        <p:xfrm>
          <a:off x="387350" y="4911725"/>
          <a:ext cx="8347075" cy="1547813"/>
        </p:xfrm>
        <a:graphic>
          <a:graphicData uri="http://schemas.openxmlformats.org/presentationml/2006/ole">
            <p:oleObj spid="_x0000_s8201" name="Document" r:id="rId9" imgW="4073243" imgH="753077" progId="Word.Document.12">
              <p:embed/>
            </p:oleObj>
          </a:graphicData>
        </a:graphic>
      </p:graphicFrame>
    </p:spTree>
    <p:extLst>
      <p:ext uri="{BB962C8B-B14F-4D97-AF65-F5344CB8AC3E}">
        <p14:creationId xmlns:p14="http://schemas.microsoft.com/office/powerpoint/2010/main" xmlns="" val="30627359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文脉图解</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7" action="ppaction://hlinksldjump"/>
          </p:cNvPr>
          <p:cNvSpPr/>
          <p:nvPr/>
        </p:nvSpPr>
        <p:spPr>
          <a:xfrm>
            <a:off x="4580517"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文白对照</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4235402692"/>
              </p:ext>
            </p:extLst>
          </p:nvPr>
        </p:nvGraphicFramePr>
        <p:xfrm>
          <a:off x="508000" y="1340768"/>
          <a:ext cx="8128000" cy="5311100"/>
        </p:xfrm>
        <a:graphic>
          <a:graphicData uri="http://schemas.openxmlformats.org/presentationml/2006/ole">
            <p:oleObj spid="_x0000_s9221" name="Document" r:id="rId8" imgW="3838193" imgH="2507500" progId="Word.Document.12">
              <p:embed/>
            </p:oleObj>
          </a:graphicData>
        </a:graphic>
      </p:graphicFrame>
    </p:spTree>
    <p:extLst>
      <p:ext uri="{BB962C8B-B14F-4D97-AF65-F5344CB8AC3E}">
        <p14:creationId xmlns:p14="http://schemas.microsoft.com/office/powerpoint/2010/main" xmlns="" val="30786306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技法鉴赏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4580517"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文白对照</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309890"/>
            <a:ext cx="8128000" cy="249222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本文善于通过记述日常琐事表达自己深刻的情感。如叙述伯叔成家分居后大家庭解体的经过和情形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看似只是客观叙写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实则却隐含着作者对庭院杂乱的厌恶和对家族衰败的哀恸、惋惜。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学以致用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请采用通过琐事表达内心深沉情感的手法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写一段颂扬亲情的文字。</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7698104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715803583"/>
              </p:ext>
            </p:extLst>
          </p:nvPr>
        </p:nvGraphicFramePr>
        <p:xfrm>
          <a:off x="508000" y="1009548"/>
          <a:ext cx="8128000" cy="5092903"/>
        </p:xfrm>
        <a:graphic>
          <a:graphicData uri="http://schemas.openxmlformats.org/presentationml/2006/ole">
            <p:oleObj spid="_x0000_s1028" name="Document" r:id="rId3" imgW="4000172" imgH="2506420" progId="Word.Document.12">
              <p:embed/>
            </p:oleObj>
          </a:graphicData>
        </a:graphic>
      </p:graphicFrame>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cover dir="rd"/>
      </p:transition>
    </mc:Choice>
    <mc:Fallback>
      <p:transition spd="slow">
        <p:cover dir="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技法鉴赏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4580517"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文白对照</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700492"/>
            <a:ext cx="8128000" cy="371101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Times New Roman" panose="02020603050405020304" pitchFamily="18" charset="0"/>
                <a:cs typeface="Times New Roman" panose="02020603050405020304" pitchFamily="18" charset="0"/>
              </a:rPr>
              <a:t>十四岁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我背着沉重的书包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骑车回家。路灯已然亮起。因为是初春的缘故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天暗得很早。橘黄色的灯光洒向地面。在玉带路边的不知是第几棵柳树旁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我习惯性地抬眼向左上方一瞥。啊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那盏楼梯间的灯已亮起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妈妈已经回来了。我心里顿时感到暖暖的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一种无法用言语形容的踏实感涌上心头。那盏灯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那点黄晕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是家的感觉。但那时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我只道是寻常。后来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妈妈出差。那两天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再没有人为我开启那盏灯。我终于感到了那盏灯的分量。纵然世间有千百盏精美的华灯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我仍然只钟情于这一盏。那天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我忽然明白了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什么是亲情。</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1626189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7" action="ppaction://hlinksldjump"/>
          </p:cNvPr>
          <p:cNvSpPr/>
          <p:nvPr/>
        </p:nvSpPr>
        <p:spPr>
          <a:xfrm>
            <a:off x="4580517"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文白对照</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419614764"/>
              </p:ext>
            </p:extLst>
          </p:nvPr>
        </p:nvGraphicFramePr>
        <p:xfrm>
          <a:off x="516517" y="1556792"/>
          <a:ext cx="8128000" cy="4352370"/>
        </p:xfrm>
        <a:graphic>
          <a:graphicData uri="http://schemas.openxmlformats.org/presentationml/2006/ole">
            <p:oleObj spid="_x0000_s10245" name="Document" r:id="rId8" imgW="3847551" imgH="2060619" progId="Word.Document.12">
              <p:embed/>
            </p:oleObj>
          </a:graphicData>
        </a:graphic>
      </p:graphicFrame>
    </p:spTree>
    <p:extLst>
      <p:ext uri="{BB962C8B-B14F-4D97-AF65-F5344CB8AC3E}">
        <p14:creationId xmlns:p14="http://schemas.microsoft.com/office/powerpoint/2010/main" xmlns="" val="30323249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7" action="ppaction://hlinksldjump"/>
          </p:cNvPr>
          <p:cNvSpPr/>
          <p:nvPr/>
        </p:nvSpPr>
        <p:spPr>
          <a:xfrm>
            <a:off x="4580517"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文白对照</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034807120"/>
              </p:ext>
            </p:extLst>
          </p:nvPr>
        </p:nvGraphicFramePr>
        <p:xfrm>
          <a:off x="516517" y="1412776"/>
          <a:ext cx="8128000" cy="4781176"/>
        </p:xfrm>
        <a:graphic>
          <a:graphicData uri="http://schemas.openxmlformats.org/presentationml/2006/ole">
            <p:oleObj spid="_x0000_s11269" name="Document" r:id="rId8" imgW="3885707" imgH="2285498" progId="Word.Document.12">
              <p:embed/>
            </p:oleObj>
          </a:graphicData>
        </a:graphic>
      </p:graphicFrame>
    </p:spTree>
    <p:extLst>
      <p:ext uri="{BB962C8B-B14F-4D97-AF65-F5344CB8AC3E}">
        <p14:creationId xmlns:p14="http://schemas.microsoft.com/office/powerpoint/2010/main" xmlns="" val="380057823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7" action="ppaction://hlinksldjump"/>
          </p:cNvPr>
          <p:cNvSpPr/>
          <p:nvPr/>
        </p:nvSpPr>
        <p:spPr>
          <a:xfrm>
            <a:off x="4580517"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文白对照</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355034318"/>
              </p:ext>
            </p:extLst>
          </p:nvPr>
        </p:nvGraphicFramePr>
        <p:xfrm>
          <a:off x="440146" y="1412776"/>
          <a:ext cx="8128000" cy="4828515"/>
        </p:xfrm>
        <a:graphic>
          <a:graphicData uri="http://schemas.openxmlformats.org/presentationml/2006/ole">
            <p:oleObj spid="_x0000_s12293" name="Document" r:id="rId8" imgW="3847551" imgH="2285498" progId="Word.Document.12">
              <p:embed/>
            </p:oleObj>
          </a:graphicData>
        </a:graphic>
      </p:graphicFrame>
    </p:spTree>
    <p:extLst>
      <p:ext uri="{BB962C8B-B14F-4D97-AF65-F5344CB8AC3E}">
        <p14:creationId xmlns:p14="http://schemas.microsoft.com/office/powerpoint/2010/main" xmlns="" val="6195320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7" action="ppaction://hlinksldjump"/>
          </p:cNvPr>
          <p:cNvSpPr/>
          <p:nvPr/>
        </p:nvSpPr>
        <p:spPr>
          <a:xfrm>
            <a:off x="4580517"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文白对照</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760157350"/>
              </p:ext>
            </p:extLst>
          </p:nvPr>
        </p:nvGraphicFramePr>
        <p:xfrm>
          <a:off x="508000" y="1156971"/>
          <a:ext cx="8128000" cy="5701029"/>
        </p:xfrm>
        <a:graphic>
          <a:graphicData uri="http://schemas.openxmlformats.org/presentationml/2006/ole">
            <p:oleObj spid="_x0000_s13317" name="Document" r:id="rId8" imgW="3838193" imgH="2693160" progId="Word.Document.12">
              <p:embed/>
            </p:oleObj>
          </a:graphicData>
        </a:graphic>
      </p:graphicFrame>
    </p:spTree>
    <p:extLst>
      <p:ext uri="{BB962C8B-B14F-4D97-AF65-F5344CB8AC3E}">
        <p14:creationId xmlns:p14="http://schemas.microsoft.com/office/powerpoint/2010/main" xmlns="" val="229573998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7" action="ppaction://hlinksldjump"/>
          </p:cNvPr>
          <p:cNvSpPr/>
          <p:nvPr/>
        </p:nvSpPr>
        <p:spPr>
          <a:xfrm>
            <a:off x="4580517"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文白对照</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967425790"/>
              </p:ext>
            </p:extLst>
          </p:nvPr>
        </p:nvGraphicFramePr>
        <p:xfrm>
          <a:off x="508000" y="1270001"/>
          <a:ext cx="8128000" cy="4571999"/>
        </p:xfrm>
        <a:graphic>
          <a:graphicData uri="http://schemas.openxmlformats.org/presentationml/2006/ole">
            <p:oleObj spid="_x0000_s14341" name="Document" r:id="rId8" imgW="3885707" imgH="2186551" progId="Word.Document.12">
              <p:embed/>
            </p:oleObj>
          </a:graphicData>
        </a:graphic>
      </p:graphicFrame>
    </p:spTree>
    <p:extLst>
      <p:ext uri="{BB962C8B-B14F-4D97-AF65-F5344CB8AC3E}">
        <p14:creationId xmlns:p14="http://schemas.microsoft.com/office/powerpoint/2010/main" xmlns="" val="337342525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7" action="ppaction://hlinksldjump"/>
          </p:cNvPr>
          <p:cNvSpPr/>
          <p:nvPr/>
        </p:nvSpPr>
        <p:spPr>
          <a:xfrm>
            <a:off x="4580517"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文白对照</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366573464"/>
              </p:ext>
            </p:extLst>
          </p:nvPr>
        </p:nvGraphicFramePr>
        <p:xfrm>
          <a:off x="508000" y="1188621"/>
          <a:ext cx="8128000" cy="4734757"/>
        </p:xfrm>
        <a:graphic>
          <a:graphicData uri="http://schemas.openxmlformats.org/presentationml/2006/ole">
            <p:oleObj spid="_x0000_s15365" name="Document" r:id="rId8" imgW="3923862" imgH="2285498" progId="Word.Document.12">
              <p:embed/>
            </p:oleObj>
          </a:graphicData>
        </a:graphic>
      </p:graphicFrame>
    </p:spTree>
    <p:extLst>
      <p:ext uri="{BB962C8B-B14F-4D97-AF65-F5344CB8AC3E}">
        <p14:creationId xmlns:p14="http://schemas.microsoft.com/office/powerpoint/2010/main" xmlns="" val="5344802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7" action="ppaction://hlinksldjump"/>
          </p:cNvPr>
          <p:cNvSpPr/>
          <p:nvPr/>
        </p:nvSpPr>
        <p:spPr>
          <a:xfrm>
            <a:off x="4580517"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文白对照</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684412057"/>
              </p:ext>
            </p:extLst>
          </p:nvPr>
        </p:nvGraphicFramePr>
        <p:xfrm>
          <a:off x="496559" y="1167949"/>
          <a:ext cx="8128000" cy="5527425"/>
        </p:xfrm>
        <a:graphic>
          <a:graphicData uri="http://schemas.openxmlformats.org/presentationml/2006/ole">
            <p:oleObj spid="_x0000_s16389" name="Document" r:id="rId8" imgW="4033648" imgH="2742454" progId="Word.Document.12">
              <p:embed/>
            </p:oleObj>
          </a:graphicData>
        </a:graphic>
      </p:graphicFrame>
    </p:spTree>
    <p:extLst>
      <p:ext uri="{BB962C8B-B14F-4D97-AF65-F5344CB8AC3E}">
        <p14:creationId xmlns:p14="http://schemas.microsoft.com/office/powerpoint/2010/main" xmlns="" val="150905884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7" action="ppaction://hlinksldjump"/>
          </p:cNvPr>
          <p:cNvSpPr/>
          <p:nvPr/>
        </p:nvSpPr>
        <p:spPr>
          <a:xfrm>
            <a:off x="4580517"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文白对照</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405999195"/>
              </p:ext>
            </p:extLst>
          </p:nvPr>
        </p:nvGraphicFramePr>
        <p:xfrm>
          <a:off x="516517" y="1628800"/>
          <a:ext cx="8128000" cy="4746277"/>
        </p:xfrm>
        <a:graphic>
          <a:graphicData uri="http://schemas.openxmlformats.org/presentationml/2006/ole">
            <p:oleObj spid="_x0000_s17413" name="Document" r:id="rId8" imgW="3915223" imgH="2285498" progId="Word.Document.12">
              <p:embed/>
            </p:oleObj>
          </a:graphicData>
        </a:graphic>
      </p:graphicFrame>
    </p:spTree>
    <p:extLst>
      <p:ext uri="{BB962C8B-B14F-4D97-AF65-F5344CB8AC3E}">
        <p14:creationId xmlns:p14="http://schemas.microsoft.com/office/powerpoint/2010/main" xmlns="" val="405767878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7" action="ppaction://hlinksldjump"/>
          </p:cNvPr>
          <p:cNvSpPr/>
          <p:nvPr/>
        </p:nvSpPr>
        <p:spPr>
          <a:xfrm>
            <a:off x="4580517"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文白对照</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308495657"/>
              </p:ext>
            </p:extLst>
          </p:nvPr>
        </p:nvGraphicFramePr>
        <p:xfrm>
          <a:off x="516517" y="1484784"/>
          <a:ext cx="8128000" cy="4678247"/>
        </p:xfrm>
        <a:graphic>
          <a:graphicData uri="http://schemas.openxmlformats.org/presentationml/2006/ole">
            <p:oleObj spid="_x0000_s18437" name="Document" r:id="rId8" imgW="3885707" imgH="2236205" progId="Word.Document.12">
              <p:embed/>
            </p:oleObj>
          </a:graphicData>
        </a:graphic>
      </p:graphicFrame>
    </p:spTree>
    <p:extLst>
      <p:ext uri="{BB962C8B-B14F-4D97-AF65-F5344CB8AC3E}">
        <p14:creationId xmlns:p14="http://schemas.microsoft.com/office/powerpoint/2010/main" xmlns="" val="23373307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7" name="Picture 111"/>
          <p:cNvPicPr/>
          <p:nvPr/>
        </p:nvPicPr>
        <p:blipFill>
          <a:blip r:embed="rId5" cstate="print"/>
          <a:stretch>
            <a:fillRect/>
          </a:stretch>
        </p:blipFill>
        <p:spPr>
          <a:xfrm>
            <a:off x="3923928" y="1286181"/>
            <a:ext cx="1296144" cy="1741694"/>
          </a:xfrm>
          <a:prstGeom prst="rect">
            <a:avLst/>
          </a:prstGeom>
        </p:spPr>
      </p:pic>
      <p:sp>
        <p:nvSpPr>
          <p:cNvPr id="2" name="矩形 1"/>
          <p:cNvSpPr>
            <a:spLocks noChangeAspect="1"/>
          </p:cNvSpPr>
          <p:nvPr/>
        </p:nvSpPr>
        <p:spPr>
          <a:xfrm>
            <a:off x="531584" y="3140968"/>
            <a:ext cx="8128000" cy="33047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项脊轩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是归有光的书斋名。归有光的祖父归隆道曾居住在太仓县之项脊泾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作者以项脊轩来命名自己的书斋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有追念祖先的意思。作者幼年丧母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科场不顺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青年丧妻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家道衰落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叔伯不睦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而项脊轩这一百年老屋是作者家庭变迁和身世遭遇的见证。因此本文在文人雅趣之乐中笼罩着一种浓重的悲情愁绪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虽是小情感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也能引起读者的情感共鸣。一般人认为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本文的附记是作正文</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年之后补写的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因为文中有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余既为此志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后五年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其后六年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其后二年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加起来正好是</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年。</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cu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7" action="ppaction://hlinksldjump"/>
          </p:cNvPr>
          <p:cNvSpPr/>
          <p:nvPr/>
        </p:nvSpPr>
        <p:spPr>
          <a:xfrm>
            <a:off x="4580517"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文白对照</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974391700"/>
              </p:ext>
            </p:extLst>
          </p:nvPr>
        </p:nvGraphicFramePr>
        <p:xfrm>
          <a:off x="516517" y="1484784"/>
          <a:ext cx="8128000" cy="4781176"/>
        </p:xfrm>
        <a:graphic>
          <a:graphicData uri="http://schemas.openxmlformats.org/presentationml/2006/ole">
            <p:oleObj spid="_x0000_s19461" name="Document" r:id="rId8" imgW="3885707" imgH="2285498" progId="Word.Document.12">
              <p:embed/>
            </p:oleObj>
          </a:graphicData>
        </a:graphic>
      </p:graphicFrame>
    </p:spTree>
    <p:extLst>
      <p:ext uri="{BB962C8B-B14F-4D97-AF65-F5344CB8AC3E}">
        <p14:creationId xmlns:p14="http://schemas.microsoft.com/office/powerpoint/2010/main" xmlns="" val="34014156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7" action="ppaction://hlinksldjump"/>
          </p:cNvPr>
          <p:cNvSpPr/>
          <p:nvPr/>
        </p:nvSpPr>
        <p:spPr>
          <a:xfrm>
            <a:off x="4580517"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文白对照</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4066581365"/>
              </p:ext>
            </p:extLst>
          </p:nvPr>
        </p:nvGraphicFramePr>
        <p:xfrm>
          <a:off x="508000" y="1624594"/>
          <a:ext cx="8128000" cy="3862812"/>
        </p:xfrm>
        <a:graphic>
          <a:graphicData uri="http://schemas.openxmlformats.org/presentationml/2006/ole">
            <p:oleObj spid="_x0000_s20485" name="Document" r:id="rId8" imgW="3847551" imgH="1828543" progId="Word.Document.12">
              <p:embed/>
            </p:oleObj>
          </a:graphicData>
        </a:graphic>
      </p:graphicFrame>
    </p:spTree>
    <p:extLst>
      <p:ext uri="{BB962C8B-B14F-4D97-AF65-F5344CB8AC3E}">
        <p14:creationId xmlns:p14="http://schemas.microsoft.com/office/powerpoint/2010/main" xmlns="" val="345092358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7" action="ppaction://hlinksldjump"/>
          </p:cNvPr>
          <p:cNvSpPr/>
          <p:nvPr/>
        </p:nvSpPr>
        <p:spPr>
          <a:xfrm>
            <a:off x="4580517"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文白对照</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55803386"/>
              </p:ext>
            </p:extLst>
          </p:nvPr>
        </p:nvGraphicFramePr>
        <p:xfrm>
          <a:off x="508000" y="1724007"/>
          <a:ext cx="8128000" cy="3663987"/>
        </p:xfrm>
        <a:graphic>
          <a:graphicData uri="http://schemas.openxmlformats.org/presentationml/2006/ole">
            <p:oleObj spid="_x0000_s21509" name="Document" r:id="rId8" imgW="3838193" imgH="1729596" progId="Word.Document.12">
              <p:embed/>
            </p:oleObj>
          </a:graphicData>
        </a:graphic>
      </p:graphicFrame>
    </p:spTree>
    <p:extLst>
      <p:ext uri="{BB962C8B-B14F-4D97-AF65-F5344CB8AC3E}">
        <p14:creationId xmlns:p14="http://schemas.microsoft.com/office/powerpoint/2010/main" xmlns="" val="413196845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4830"/>
            <a:ext cx="8128000" cy="57423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美文品读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母</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爱</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詹远平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第一个故事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大饥荒的年代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每个人都食不果腹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每天都有人饿死。一对年轻夫妇商量着把家里年迈病重的老母扔到深山中以减轻家庭负担。</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儿子以为母亲寻医为名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背着母亲就往外走。行至一山谷中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儿子正要动手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母亲突然叫住儿子。儿子心中一惊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莫非母亲已经猜出了自己的心思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只听背上的老母说道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你自个儿回去吧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娘老了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动不了了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还落了一身的病。这年头连顿饱饭都吃不上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我待在家里只会拖累了你们两口子。不如就把我丢在这深山老林里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让我自生自灭吧。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儿子已泪流满面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没想到母亲想的和自己想的竟是一样。只不过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一个是善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一个是恶。</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16957513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4830"/>
            <a:ext cx="8128000" cy="574234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第二个故事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年轻时的她放荡而疯狂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酗酒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还沾上了毒品。家人朋友都唾弃她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远离她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把她赶出了家门。多年以来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她流连于各个酒吧和舞厅之间。花天酒地的生活逐渐泯灭了她的良知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丧失了她的本性。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她发现自己怀孕了。也许是这个孩子的到来唤醒了她沉睡已久的天性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从那天起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她告别了花天酒地的日子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告别了那些污秽的地方。她开始做服务生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摆地摊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干杂活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她过上了和以往截然相反的生活。她所做的一切都是为了她的孩子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虽然日子清苦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但她很快乐。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然而上天又注定她是不幸的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一场突如其来的大病降临到孩子身上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治疗需要高额费用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这让原本就身无分文的她更不知如何是好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向家人借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向朋友借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但她早已没有了家人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没有了朋友。然而孩子的病又不能不治。无奈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她又踏上了那条污秽的不归路。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在爱的面前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她选择了孩子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也选择了堕落。</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67188876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09394"/>
            <a:ext cx="8128000" cy="614860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第三个故事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每次节假日母亲都会打电话问她回不回家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而她总因为工作的原因回绝了母亲。终于有一次公司放长假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她可以回家探望母亲了。因为前几次都没能回家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心感愧疚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所以这次她特地买了一件漂亮的外套作为礼物送给母亲。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见母亲正在厨房忙碌着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她便径直走进母亲的卧室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她想给母亲一个惊喜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把衣服挂在母亲的衣柜里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待母亲打开衣柜时看到这件漂亮的衣服时一定会惊喜。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打开衣柜的时候确实是吃了一惊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只不过吃惊的是女儿而不是母亲。当女儿打开母亲衣柜的时候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发现里面琳琅满目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有她小时候穿的碎花洋裙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绣着花朵的上衣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彩色的蝴蝶结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还有戴过的红领巾</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这是母亲的衣柜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可里面存放的全是女儿从小到大穿过的、用过的东西。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关上衣柜的那刻起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她决定以后节假日不管多忙都得回家一趟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因为这个衣柜里面存放着母亲多年来深藏于心底的母爱。</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59507609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7962"/>
            <a:ext cx="8128000" cy="533607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第四个故事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他自小和母亲相依为命。母亲只是一个清洁工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为了扛起这个家每天起早贪黑地干活。母亲没有读过什么书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只希望他能好好读书将来摆脱贫穷过上好日子。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不思进取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将母亲的苦心抛之脑后。瞒着母亲成天上网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老师将母亲请到了学校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母亲才知道他在学校的种种。站在老师的办公室里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他原以为母亲会臭骂他一顿或是打他一顿。但他错了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母亲没有责怪他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而是满脸泪水柔声地劝他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听妈话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以后别去上网了。跟老师说你以后会好好学习的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以后不打怪了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那些怪在哪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妈给你打去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你就待在学校好好读书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粗俗无知的母亲又怎会知道什么是网络呢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还天真地以为真的有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存在。此时的儿子已跪在母亲面前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泣不成声。</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5814040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2309890"/>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cs typeface="Times New Roman" panose="02020603050405020304" pitchFamily="18" charset="0"/>
              </a:rPr>
              <a:t>文章用四个小故事分别讲述了不同时期、不同内容的有关母爱的故事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第一个故事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母亲宁愿饿死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也希望儿子能够存活下来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第二个故事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母亲宁愿再次跳入苦海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也要为孩子治病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第三个故事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母亲的心中能够装下的永远是孩子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第四个故事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没有知识的母亲也是天下最可爱、可敬的母亲。四个故事不论情节如何不同、母亲的表现如何不同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但不变的是亲情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是母爱。</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20108172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4830"/>
            <a:ext cx="8128000" cy="57423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素材开发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《项脊轩志》以项脊轩为感情的触发点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多可喜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亦多可悲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的感触为主线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通过对日常生活中的琐事的叙述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表达对亲人的深切思念之情。作者善于从日常生活中选取那些感受最深的细节和场面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表现人物的风貌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寄托内心的感情。如写修葺后的南阁子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图书满架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小鸟时来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明月半墙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桂影斑驳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把作者的偃仰啸歌、怡然自得的情绪充分表达了出来。又如写老妪叙述母亲之事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寥寥数语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老妪的神情、母亲的慈爱无不尽现纸上。对祖母的回忆尤其感人。祖母爱怜的言辞、离去时的喃喃自语、以手阖扉以及持象笏至的动作等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把对孙儿的关心、疼爱和期待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惟妙惟肖地表现了出来。此外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妻婚后来轩的往事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从娘家回来后转述的诸小妹语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亭亭如盖的枇杷树等细节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无不真切感人。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亲情无价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亲情永存。它曾留给我们无限的遐想、无尽的思念。正如文中作者归有光对亲人的思念一样。</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68955630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3122420"/>
            <a:ext cx="8128000" cy="8671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dirty="0">
                <a:solidFill>
                  <a:srgbClr val="000000"/>
                </a:solidFill>
                <a:latin typeface="Times New Roman" panose="02020603050405020304" pitchFamily="18" charset="0"/>
                <a:cs typeface="Times New Roman" panose="02020603050405020304" pitchFamily="18" charset="0"/>
              </a:rPr>
              <a:t>这则材料可以用在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亲情无价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血浓于水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等有关亲情的话题或材料作文中。</a:t>
            </a:r>
            <a:endParaRPr lang="zh-CN" altLang="zh-CN" sz="2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0999996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相关链接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归有光</a:t>
            </a:r>
            <a:r>
              <a:rPr lang="en-US" altLang="zh-CN" sz="2200" dirty="0">
                <a:solidFill>
                  <a:srgbClr val="000000"/>
                </a:solidFill>
                <a:latin typeface="Times New Roman" panose="02020603050405020304" pitchFamily="18" charset="0"/>
                <a:cs typeface="Times New Roman" panose="02020603050405020304" pitchFamily="18" charset="0"/>
              </a:rPr>
              <a:t>(1506—1571),</a:t>
            </a:r>
            <a:r>
              <a:rPr lang="zh-CN" altLang="zh-CN" sz="2200" dirty="0">
                <a:solidFill>
                  <a:srgbClr val="000000"/>
                </a:solidFill>
                <a:latin typeface="Times New Roman" panose="02020603050405020304" pitchFamily="18" charset="0"/>
                <a:cs typeface="Times New Roman" panose="02020603050405020304" pitchFamily="18" charset="0"/>
              </a:rPr>
              <a:t>字熙甫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号震川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明朝昆山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今属江苏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人。在散文创作上造诣很高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是明代杰出散文家。他的散文源出《史记》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取法于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唐宋八大家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风格朴实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感情真挚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一反当时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文必秦汉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的理论和只求貌似的形式主义风尚。归有光与王慎中、唐顺之、茅坤等合称为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唐宋派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唐宋派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明朝嘉靖年间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王慎中、唐顺之、茅坤和归有光等人反对前后七子的拟古主义文风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极力推崇和提倡文从字顺的唐宋散文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唐宋派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唐宋派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创作的主要成就在散文方面。他们的文章大都能够直抒胸臆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文从字顺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气韵流畅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平易近人。其中归有光的散文成就最高。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9222633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52320926"/>
              </p:ext>
            </p:extLst>
          </p:nvPr>
        </p:nvGraphicFramePr>
        <p:xfrm>
          <a:off x="508000" y="1308711"/>
          <a:ext cx="8128000" cy="4494578"/>
        </p:xfrm>
        <a:graphic>
          <a:graphicData uri="http://schemas.openxmlformats.org/presentationml/2006/ole">
            <p:oleObj spid="_x0000_s2053" name="Document" r:id="rId6" imgW="3895785" imgH="2153809" progId="Word.Document.12">
              <p:embed/>
            </p:oleObj>
          </a:graphicData>
        </a:graphic>
      </p:graphicFrame>
    </p:spTree>
    <p:extLst>
      <p:ext uri="{BB962C8B-B14F-4D97-AF65-F5344CB8AC3E}">
        <p14:creationId xmlns:p14="http://schemas.microsoft.com/office/powerpoint/2010/main" xmlns="" val="17355022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66119531"/>
              </p:ext>
            </p:extLst>
          </p:nvPr>
        </p:nvGraphicFramePr>
        <p:xfrm>
          <a:off x="508000" y="1529042"/>
          <a:ext cx="8128000" cy="4053916"/>
        </p:xfrm>
        <a:graphic>
          <a:graphicData uri="http://schemas.openxmlformats.org/presentationml/2006/ole">
            <p:oleObj spid="_x0000_s3077" name="Document" r:id="rId6" imgW="3838193" imgH="1914896" progId="Word.Document.12">
              <p:embed/>
            </p:oleObj>
          </a:graphicData>
        </a:graphic>
      </p:graphicFrame>
    </p:spTree>
    <p:extLst>
      <p:ext uri="{BB962C8B-B14F-4D97-AF65-F5344CB8AC3E}">
        <p14:creationId xmlns:p14="http://schemas.microsoft.com/office/powerpoint/2010/main" xmlns="" val="2196266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4127109123"/>
              </p:ext>
            </p:extLst>
          </p:nvPr>
        </p:nvGraphicFramePr>
        <p:xfrm>
          <a:off x="508000" y="1443325"/>
          <a:ext cx="8128000" cy="4225349"/>
        </p:xfrm>
        <a:graphic>
          <a:graphicData uri="http://schemas.openxmlformats.org/presentationml/2006/ole">
            <p:oleObj spid="_x0000_s4101" name="Document" r:id="rId6" imgW="3838193" imgH="1994774" progId="Word.Document.12">
              <p:embed/>
            </p:oleObj>
          </a:graphicData>
        </a:graphic>
      </p:graphicFrame>
    </p:spTree>
    <p:extLst>
      <p:ext uri="{BB962C8B-B14F-4D97-AF65-F5344CB8AC3E}">
        <p14:creationId xmlns:p14="http://schemas.microsoft.com/office/powerpoint/2010/main" xmlns="" val="692342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166402403"/>
              </p:ext>
            </p:extLst>
          </p:nvPr>
        </p:nvGraphicFramePr>
        <p:xfrm>
          <a:off x="508000" y="2229906"/>
          <a:ext cx="8128000" cy="2652188"/>
        </p:xfrm>
        <a:graphic>
          <a:graphicData uri="http://schemas.openxmlformats.org/presentationml/2006/ole">
            <p:oleObj spid="_x0000_s5125" name="Document" r:id="rId6" imgW="3838193" imgH="1253210" progId="Word.Document.12">
              <p:embed/>
            </p:oleObj>
          </a:graphicData>
        </a:graphic>
      </p:graphicFrame>
      <p:sp>
        <p:nvSpPr>
          <p:cNvPr id="6" name="矩形 5"/>
          <p:cNvSpPr/>
          <p:nvPr/>
        </p:nvSpPr>
        <p:spPr>
          <a:xfrm>
            <a:off x="2619256" y="2525554"/>
            <a:ext cx="2095634"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19256" y="2994518"/>
            <a:ext cx="2384792"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98820" y="3439886"/>
            <a:ext cx="2116571"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98820" y="3894450"/>
            <a:ext cx="2405228"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40782" y="4350704"/>
            <a:ext cx="2043658"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790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683572911"/>
              </p:ext>
            </p:extLst>
          </p:nvPr>
        </p:nvGraphicFramePr>
        <p:xfrm>
          <a:off x="508000" y="1725688"/>
          <a:ext cx="8128000" cy="3660624"/>
        </p:xfrm>
        <a:graphic>
          <a:graphicData uri="http://schemas.openxmlformats.org/presentationml/2006/ole">
            <p:oleObj spid="_x0000_s6149" name="Document" r:id="rId6" imgW="3838193" imgH="1728516" progId="Word.Document.12">
              <p:embed/>
            </p:oleObj>
          </a:graphicData>
        </a:graphic>
      </p:graphicFrame>
      <p:sp>
        <p:nvSpPr>
          <p:cNvPr id="6" name="矩形 5"/>
          <p:cNvSpPr/>
          <p:nvPr/>
        </p:nvSpPr>
        <p:spPr>
          <a:xfrm>
            <a:off x="1668780" y="2492896"/>
            <a:ext cx="2903220"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508104" y="2492896"/>
            <a:ext cx="2903220"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690552" y="3325420"/>
            <a:ext cx="1463060"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045044" y="3325420"/>
            <a:ext cx="598964"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12198" y="4132677"/>
            <a:ext cx="843578"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506154" y="4132677"/>
            <a:ext cx="253820"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16515" y="4950820"/>
            <a:ext cx="598964"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24512" y="4950820"/>
            <a:ext cx="1203472"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31431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语文模板.potx" id="{9C6A8938-2F6C-4DEB-97BE-68ABAF154A87}" vid="{EE0D3671-22AB-4BE8-9419-AF5451C479D3}"/>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语文模板</Template>
  <TotalTime>15</TotalTime>
  <Words>2770</Words>
  <Application>Microsoft Office PowerPoint</Application>
  <PresentationFormat>全屏显示(4:3)</PresentationFormat>
  <Paragraphs>198</Paragraphs>
  <Slides>39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41" baseType="lpstr">
      <vt:lpstr>测控设计模板14新</vt:lpstr>
      <vt:lpstr>Document</vt:lpstr>
      <vt:lpstr>12　项脊轩志</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12　项脊轩志</dc:title>
  <dc:creator>Windows User</dc:creator>
  <cp:lastModifiedBy>Administrator</cp:lastModifiedBy>
  <cp:revision>6</cp:revision>
  <dcterms:created xsi:type="dcterms:W3CDTF">2017-06-10T05:10:07Z</dcterms:created>
  <dcterms:modified xsi:type="dcterms:W3CDTF">2017-09-09T13:07:48Z</dcterms:modified>
</cp:coreProperties>
</file>