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60" r:id="rId9"/>
    <p:sldId id="276" r:id="rId10"/>
    <p:sldId id="265" r:id="rId11"/>
    <p:sldId id="277" r:id="rId12"/>
    <p:sldId id="266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878D1-A652-4795-8E84-853AE501ECB5}" type="datetimeFigureOut">
              <a:rPr lang="zh-CN" altLang="en-US" smtClean="0"/>
              <a:t>2016-9-17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0CEFE-6853-4AFE-8AF8-EEB71928991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40" r:id="rId28"/>
    <p:sldLayoutId id="2147483841" r:id="rId29"/>
    <p:sldLayoutId id="2147483839" r:id="rId30"/>
    <p:sldLayoutId id="2147483844" r:id="rId31"/>
    <p:sldLayoutId id="2147483847" r:id="rId3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1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2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3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4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5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6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7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9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0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2424984"/>
              </p:ext>
            </p:extLst>
          </p:nvPr>
        </p:nvGraphicFramePr>
        <p:xfrm>
          <a:off x="508000" y="3224897"/>
          <a:ext cx="8128000" cy="662206"/>
        </p:xfrm>
        <a:graphic>
          <a:graphicData uri="http://schemas.openxmlformats.org/presentationml/2006/ole">
            <p:oleObj spid="_x0000_s2051" name="文档" r:id="rId3" imgW="3839157" imgH="31289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如何理解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喜欢谈论痛苦的往往是不识愁滋味的少年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而饱尝人间苦难的老年贝多芬却唱起了《欢乐颂》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知道痛苦的价值的人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不会轻易向别人泄露和展示自己的痛苦。不识愁滋味的少年不知道痛苦的价值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所以喜欢谈论痛苦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而饱尝人间苦难的老年贝多芬视人生感受为最宝贵的财富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所以乐观地唱起了《欢乐颂》。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当我们面对社会悲剧、自然悲剧、无可逃避的厄运和死亡时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以尊严的方式承受苦难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面对社会悲剧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我们可以含笑受难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慷慨赴死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对得住历史、上帝或良心。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面对自然悲剧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我们咬牙挺住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不让自己倒下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以此维护人的最高的也是最后的尊严。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面对无可逃避的厄运和死亡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勇敢承受命运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体现人的最高尊严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人在神面前的尊严。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916832"/>
            <a:ext cx="82404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536" y="4355591"/>
            <a:ext cx="8240464" cy="1664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作者认为苦难涉及人的灵魂与尊严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能有效提高一个人的人格。那么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是不是一个人没有经过苦难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他的人生就没有价值呢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作者认为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一个人只有面对悲剧和苦难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才能成为真正的勇者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他的灵魂才有可能高贵。事实上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在现实生活中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有人没有经过苦难或大的苦难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但他的人生同样十分精彩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他的生命同样有价值。这里的关键是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我们要正视人生的苦乐顺逆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勇敢面对生活的选择和考验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而不一定要刻意去体验苦难。如果我们有了这样的人生大思考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我们的意志就会坚定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生命就有了力量。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770042"/>
            <a:ext cx="824046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6925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人生不如意者十有八九。失误、挫折可能伴随终生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厄运、灾难往往不期而至。如何去面对这人生的苦难呢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周国平先生的《面对苦难》已给了我们最好的解释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提供了最好的策略。请围绕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笑对苦难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组织写作素材。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7945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en-US" altLang="zh-CN" sz="2200">
                <a:solidFill>
                  <a:srgbClr val="000000"/>
                </a:solidFill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en-US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名人名言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一个人在科学探索的道路上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走过弯路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犯过错误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并不是坏事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更不是什么耻辱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要在实践中勇于承认和改正错误。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爱因斯坦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逆运不就是性格的试金石吗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巴尔扎克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艰难的环境一般是会使人沉没下去的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具有坚强意志、积极进取精神的人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却可以发挥相反的作用。环境越是困难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精神越能发奋努力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困难被克服了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就会有出色的成就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这就是所谓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艰难玉成</a:t>
            </a:r>
            <a:r>
              <a:rPr lang="zh-CN" altLang="en-US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郭沫若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正确的结果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是从大量错误中得出来的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没有大量的错误做台阶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也就登不上最后正确结果的高座。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钱学森</a:t>
            </a:r>
            <a:endParaRPr lang="zh-CN" altLang="en-US" sz="2200"/>
          </a:p>
          <a:p>
            <a:pPr lvl="0" indent="266700" eaLnBrk="0" hangingPunct="0">
              <a:lnSpc>
                <a:spcPct val="120000"/>
              </a:lnSpc>
              <a:tabLst>
                <a:tab pos="1028700" algn="l"/>
                <a:tab pos="1851025" algn="l"/>
                <a:tab pos="2538413" algn="l"/>
                <a:tab pos="3222625" algn="l"/>
              </a:tabLst>
            </a:pP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要记住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只有那些不害怕困难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不躲避困难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反而前去迎接困难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以便克服和消灭困难的干部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才是好干部。真正的干部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只有在同困难作斗争中才能锻炼出来。</a:t>
            </a:r>
            <a:r>
              <a:rPr lang="en-US" altLang="zh-CN" sz="22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斯大林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71431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优美句段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有人说苦难就是不幸。是的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苦难常常把人逼到无奈和困惑的地步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可你也往往因此得以最大限度地发挥自己的潜能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体现自己的价值。苦难又是段风雨路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跌倒了爬起来才知寻路的重要和开路的不易。而走过那段泥泞坎坷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前路还有什么可畏惧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这么说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苦难不能算不幸。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微笑着的人并非没有痛苦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只不过他们善于把痛苦锤炼成诗行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微笑着的人并非没有眼泪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只不过他们善于把眼泪化作心灵的灯盏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照耀着前行的路。微笑是一种气质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气质得益于修养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微笑是一种境界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境界依靠磨炼。相逢一笑泯恩仇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桃花依旧笑春风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面对生活中的苦难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毛泽东有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雄关漫道真如铁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而今迈步从头越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的激昂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苏东坡有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一樽还酹江月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的感叹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徐志摩有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失之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的自慰。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988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典型事例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用生命写成的世界名著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奥斯特洛夫斯基只念过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年书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岁开始做工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岁参加保卫苏维埃政权的斗争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岁全身瘫痪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双目失明。他在病床上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有时口授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让人记录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有时用硬纸做成一个框子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放在稿纸上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然后用手摸着框子在里面书写。有时为了抵抗病痛的折磨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他甚至将嘴唇咬出血痕。《钢铁是怎样炼成的》一书的书稿终于完成了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不料在寄给出版社的时候却被邮局遗失了。这更是让人难以承受的打击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他又从头干起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终于完成并出版了这一部用生命写成的世界名著。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15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高士其苦斗病魔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高士其是我国科普作家。他在外国留学时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有一次做实验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一个装有培养脑炎过滤性病毒的玻璃瓶子破裂了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病毒侵入了他的小脑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从此留下了身体致残的祸根。他忍受着病毒的折磨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学完了芝加哥大学细菌学的全部博士课程。回国以后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他拖着半瘫的身子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到延安工作。新中国成立后他病情恶化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说话和行动都十分困难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连睁眼、合眼都需要别人帮助。但他仍以惊人的吃苦精神进行创作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先后写成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多万字的作品。有人问他苦不苦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他笑着说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因为我每天都在斗争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斗争是有无穷乐趣的。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490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周国平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周国平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当代学者和散文家。他的散文随笔充满了人生的智慧和哲学的魅力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融理性和激情于一体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笔调清新自然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内涵睿智深刻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多年来深受读者喜爱。著有学术专著《尼采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在世纪的转折点上》等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随感集《人与永恒》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散文集《守望的距离》《各自的朝圣路》等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纪实作品《妞妞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一个父亲的札记》。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Q13.eps" descr="id:214748944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552113"/>
            <a:ext cx="1428735" cy="194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周国平集哲学家与散文家于一身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将自己探索人生的经历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对人生的深邃思考用洋溢着人生智慧的散文传达出来。本文就是很有代表性的一篇。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01123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7232477"/>
              </p:ext>
            </p:extLst>
          </p:nvPr>
        </p:nvGraphicFramePr>
        <p:xfrm>
          <a:off x="508000" y="1219789"/>
          <a:ext cx="8128000" cy="4672423"/>
        </p:xfrm>
        <a:graphic>
          <a:graphicData uri="http://schemas.openxmlformats.org/presentationml/2006/ole">
            <p:oleObj spid="_x0000_s3075" name="文档" r:id="rId5" imgW="3839157" imgH="220611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59022" y="16179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0037" y="16179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0112" y="161791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9022" y="206725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75856" y="206725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04048" y="206725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46985" y="2514668"/>
            <a:ext cx="11012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8117" y="304176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18117" y="356430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15675" y="304176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15675" y="3564301"/>
            <a:ext cx="621635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91680" y="4398890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74573" y="4914801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61051" y="5490072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89106" y="4388004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635150" y="4941168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35319" y="5471120"/>
            <a:ext cx="283367" cy="30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慰藉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着意安慰、抚慰。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厄运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困苦的遭遇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不幸的命运。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反目为仇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由和睦变为不和睦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翻脸。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淹没在水里。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陷入不良境地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难以自拔。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萎靡不振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精神不振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意志消沉。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扼杀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掐住脖子弄死。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比喻压制、摧残使不能存在或发展。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755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遭受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遭遇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人生在世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不同程度的苦难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世上并无绝对的幸运儿。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我国西部山区不幸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遭遇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特大泥石流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导致近千人无家可归。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二者都有遭到不幸或不利的事之意。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着重指自身受到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不幸或损害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着重指在行动过程中碰上、遇到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敌人、不幸的或不顺利的事等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遭遇到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83158" y="2996952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0522" y="34010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783472"/>
            <a:ext cx="8240464" cy="1351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1708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毕竟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究竟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我一向声称一个人无须历尽苦难就可以体悟人生的悲凉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现在我知道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苦难者的体悟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是有着完全不同的分量的。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天性驯良、美如天使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的白天鹅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在特殊的年代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特定的环境下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竟被异化成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长着翅膀的白狗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究竟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是怎么回事呢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二者都为副词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说明事物的终究。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只用于非疑问句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表示强调或肯定语气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用处较广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既可用于非疑问句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表示追查和推求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又经常用于疑问句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表示追究。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自暴自弃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妄自菲薄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同为失恋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有的人因此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自暴自弃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萎靡不振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即使眼前挫折不断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我也不会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妄自菲薄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二者都有认为自己不行之意。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自暴自弃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指自己甘心落后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不求上进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妄自菲薄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指不自信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过分看轻自己。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192771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4974" y="27373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536" y="3128154"/>
            <a:ext cx="8240464" cy="11758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5090" y="474691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88224" y="5155094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521427"/>
            <a:ext cx="8240464" cy="903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5111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总有一天我们的列车会突然翻出轨道。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运用比喻手法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指出人生当中总是难免有意外发生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人人都会遭受不同程度的苦难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世上并无绝对的幸运儿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每个人都应该有面对苦难的心理准备。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幸福是灵魂的叹息和歌唱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苦难是灵魂的呻吟和抗议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在两者中凸现的是对生命意义的或正或负的强烈体验。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因为幸福是生命意义得到实现的美好感受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它能给人的灵魂带来巨大的愉悦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灵魂的叹息和歌唱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而苦难打击了人对生命意义的信心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甚至意味着一切有价值的东西被毁灭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灵魂的呻吟和抗议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916831"/>
            <a:ext cx="8240464" cy="1208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536" y="3933056"/>
            <a:ext cx="824046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627784" y="692696"/>
            <a:ext cx="1152128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素材积累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欢乐与欢乐不同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痛苦与痛苦不同。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对于一个视人生感受为最宝贵财富的人来说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欢乐和痛苦都是收入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他的账本上没有支出。对于沉溺于眼前琐屑享受的人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不足以言真正的欢乐。对于沉溺于眼前琐屑烦恼的人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不足以言真正的痛苦。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其间的区别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在于人与人的素质的差异。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2996952"/>
            <a:ext cx="8240464" cy="20271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29934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</TotalTime>
  <Words>1656</Words>
  <Application>Microsoft Office PowerPoint</Application>
  <PresentationFormat>全屏显示(4:3)</PresentationFormat>
  <Paragraphs>97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2016-09-16T16:03:15Z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