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Default Extension="docx" ContentType="application/vnd.openxmlformats-officedocument.wordprocessingml.document"/>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Default Extension="png" ContentType="image/png"/>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4"/>
  </p:notesMasterIdLst>
  <p:sldIdLst>
    <p:sldId id="274" r:id="rId2"/>
    <p:sldId id="263" r:id="rId3"/>
    <p:sldId id="264" r:id="rId4"/>
    <p:sldId id="317" r:id="rId5"/>
    <p:sldId id="350" r:id="rId6"/>
    <p:sldId id="267" r:id="rId7"/>
    <p:sldId id="268" r:id="rId8"/>
    <p:sldId id="295" r:id="rId9"/>
    <p:sldId id="335" r:id="rId10"/>
    <p:sldId id="336" r:id="rId11"/>
    <p:sldId id="337" r:id="rId12"/>
    <p:sldId id="352" r:id="rId13"/>
    <p:sldId id="356" r:id="rId14"/>
    <p:sldId id="357" r:id="rId15"/>
    <p:sldId id="358" r:id="rId16"/>
    <p:sldId id="265" r:id="rId17"/>
    <p:sldId id="340" r:id="rId18"/>
    <p:sldId id="341" r:id="rId19"/>
    <p:sldId id="353" r:id="rId20"/>
    <p:sldId id="266" r:id="rId21"/>
    <p:sldId id="343" r:id="rId22"/>
    <p:sldId id="359" r:id="rId23"/>
    <p:sldId id="269" r:id="rId24"/>
    <p:sldId id="339" r:id="rId25"/>
    <p:sldId id="344" r:id="rId26"/>
    <p:sldId id="360" r:id="rId27"/>
    <p:sldId id="270" r:id="rId28"/>
    <p:sldId id="345" r:id="rId29"/>
    <p:sldId id="346" r:id="rId30"/>
    <p:sldId id="271" r:id="rId31"/>
    <p:sldId id="348" r:id="rId32"/>
    <p:sldId id="349" r:id="rId33"/>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howGuides="1">
      <p:cViewPr varScale="1">
        <p:scale>
          <a:sx n="50" d="100"/>
          <a:sy n="50" d="100"/>
        </p:scale>
        <p:origin x="-90" y="-468"/>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0.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pPr/>
              <a:t>2016-10-19</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pPr/>
              <a:t>‹#›</a:t>
            </a:fld>
            <a:endParaRPr lang="zh-CN" altLang="en-US"/>
          </a:p>
        </p:txBody>
      </p:sp>
    </p:spTree>
    <p:extLst>
      <p:ext uri="{BB962C8B-B14F-4D97-AF65-F5344CB8AC3E}">
        <p14:creationId xmlns:p14="http://schemas.microsoft.com/office/powerpoint/2010/main" xmlns=""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FC5C579-5EAB-4D4D-A688-CF27E536ED03}" type="slidenum">
              <a:rPr lang="zh-CN" altLang="en-US" smtClean="0"/>
              <a:pPr/>
              <a:t>20</a:t>
            </a:fld>
            <a:endParaRPr lang="zh-CN" altLang="en-US"/>
          </a:p>
        </p:txBody>
      </p:sp>
    </p:spTree>
    <p:extLst>
      <p:ext uri="{BB962C8B-B14F-4D97-AF65-F5344CB8AC3E}">
        <p14:creationId xmlns:p14="http://schemas.microsoft.com/office/powerpoint/2010/main" xmlns="" val="75423700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slide" Target="../slides/slide2.xml"/><Relationship Id="rId7" Type="http://schemas.openxmlformats.org/officeDocument/2006/relationships/slide" Target="../slides/slide27.xml"/><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slide" Target="../slides/slide16.xml"/><Relationship Id="rId5" Type="http://schemas.openxmlformats.org/officeDocument/2006/relationships/slide" Target="../slides/slide3.xml"/><Relationship Id="rId4" Type="http://schemas.openxmlformats.org/officeDocument/2006/relationships/image" Target="../media/image2.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slide" Target="../slides/slide27.xml"/><Relationship Id="rId2" Type="http://schemas.openxmlformats.org/officeDocument/2006/relationships/slide" Target="../slides/slide2.xml"/><Relationship Id="rId1" Type="http://schemas.openxmlformats.org/officeDocument/2006/relationships/slideMaster" Target="../slideMasters/slideMaster1.xml"/><Relationship Id="rId6" Type="http://schemas.openxmlformats.org/officeDocument/2006/relationships/slide" Target="../slides/slide16.xml"/><Relationship Id="rId5" Type="http://schemas.openxmlformats.org/officeDocument/2006/relationships/slide" Target="../slides/slide3.xml"/><Relationship Id="rId4" Type="http://schemas.openxmlformats.org/officeDocument/2006/relationships/image" Target="../media/image1.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slide" Target="../slides/slide27.xml"/><Relationship Id="rId2" Type="http://schemas.openxmlformats.org/officeDocument/2006/relationships/slide" Target="../slides/slide2.xml"/><Relationship Id="rId1" Type="http://schemas.openxmlformats.org/officeDocument/2006/relationships/slideMaster" Target="../slideMasters/slideMaster1.xml"/><Relationship Id="rId6" Type="http://schemas.openxmlformats.org/officeDocument/2006/relationships/slide" Target="../slides/slide16.xml"/><Relationship Id="rId5" Type="http://schemas.openxmlformats.org/officeDocument/2006/relationships/image" Target="../media/image1.png"/><Relationship Id="rId4" Type="http://schemas.openxmlformats.org/officeDocument/2006/relationships/slide" Target="../slides/slide3.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slide" Target="../slides/slide27.xml"/><Relationship Id="rId2" Type="http://schemas.openxmlformats.org/officeDocument/2006/relationships/slide" Target="../slides/slide2.xml"/><Relationship Id="rId1" Type="http://schemas.openxmlformats.org/officeDocument/2006/relationships/slideMaster" Target="../slideMasters/slideMaster1.xml"/><Relationship Id="rId6" Type="http://schemas.openxmlformats.org/officeDocument/2006/relationships/image" Target="../media/image1.png"/><Relationship Id="rId5" Type="http://schemas.openxmlformats.org/officeDocument/2006/relationships/slide" Target="../slides/slide16.xml"/><Relationship Id="rId4" Type="http://schemas.openxmlformats.org/officeDocument/2006/relationships/slide" Target="../slides/slide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栏目一">
    <p:spTree>
      <p:nvGrpSpPr>
        <p:cNvPr id="1" name=""/>
        <p:cNvGrpSpPr/>
        <p:nvPr/>
      </p:nvGrpSpPr>
      <p:grpSpPr>
        <a:xfrm>
          <a:off x="0" y="0"/>
          <a:ext cx="0" cy="0"/>
          <a:chOff x="0" y="0"/>
          <a:chExt cx="0" cy="0"/>
        </a:xfrm>
      </p:grpSpPr>
      <p:grpSp>
        <p:nvGrpSpPr>
          <p:cNvPr id="2" name="组合 1"/>
          <p:cNvGrpSpPr/>
          <p:nvPr userDrawn="1"/>
        </p:nvGrpSpPr>
        <p:grpSpPr>
          <a:xfrm>
            <a:off x="3491881" y="-27384"/>
            <a:ext cx="1443037" cy="880109"/>
            <a:chOff x="11613" y="920823"/>
            <a:chExt cx="1443037" cy="733424"/>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11613" y="920823"/>
              <a:ext cx="1443037" cy="733424"/>
            </a:xfrm>
            <a:prstGeom prst="rect">
              <a:avLst/>
            </a:prstGeom>
          </p:spPr>
        </p:pic>
        <p:sp>
          <p:nvSpPr>
            <p:cNvPr id="8" name="TextBox 7">
              <a:hlinkClick r:id="rId3"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首 页</a:t>
              </a:r>
              <a:endParaRPr lang="zh-CN" altLang="en-US" sz="1400" dirty="0">
                <a:solidFill>
                  <a:schemeClr val="bg1"/>
                </a:solidFill>
                <a:latin typeface="黑体" panose="02010600030101010101" pitchFamily="2" charset="-122"/>
                <a:ea typeface="黑体" panose="02010600030101010101" pitchFamily="2" charset="-122"/>
              </a:endParaRPr>
            </a:p>
          </p:txBody>
        </p:sp>
        <p:pic>
          <p:nvPicPr>
            <p:cNvPr id="9" name="图片 8"/>
            <p:cNvPicPr>
              <a:picLocks noChangeAspect="1"/>
            </p:cNvPicPr>
            <p:nvPr userDrawn="1"/>
          </p:nvPicPr>
          <p:blipFill>
            <a:blip r:embed="rId4" cstate="print">
              <a:extLst>
                <a:ext uri="{28A0092B-C50C-407E-A947-70E740481C1C}">
                  <a14:useLocalDpi xmlns:a14="http://schemas.microsoft.com/office/drawing/2010/main" xmlns="" val="0"/>
                </a:ext>
              </a:extLst>
            </a:blip>
            <a:stretch>
              <a:fillRect/>
            </a:stretch>
          </p:blipFill>
          <p:spPr>
            <a:xfrm>
              <a:off x="612213" y="1037555"/>
              <a:ext cx="142874" cy="133350"/>
            </a:xfrm>
            <a:prstGeom prst="rect">
              <a:avLst/>
            </a:prstGeom>
          </p:spPr>
        </p:pic>
      </p:grpSp>
      <p:sp>
        <p:nvSpPr>
          <p:cNvPr id="10" name="TextBox 16">
            <a:hlinkClick r:id="rId5" action="ppaction://hlinksldjump"/>
          </p:cNvPr>
          <p:cNvSpPr txBox="1"/>
          <p:nvPr userDrawn="1"/>
        </p:nvSpPr>
        <p:spPr>
          <a:xfrm>
            <a:off x="5037341" y="21325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预习导引</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13" name="TextBox 34">
            <a:hlinkClick r:id="rId6" action="ppaction://hlinksldjump"/>
          </p:cNvPr>
          <p:cNvSpPr txBox="1"/>
          <p:nvPr userDrawn="1"/>
        </p:nvSpPr>
        <p:spPr>
          <a:xfrm>
            <a:off x="6405493" y="210299"/>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核心归纳</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15" name="TextBox 40">
            <a:hlinkClick r:id="rId7" action="ppaction://hlinksldjump"/>
          </p:cNvPr>
          <p:cNvSpPr txBox="1"/>
          <p:nvPr userDrawn="1"/>
        </p:nvSpPr>
        <p:spPr>
          <a:xfrm>
            <a:off x="7753097" y="210298"/>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佳作赏析</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29364190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p:tgtEl>
                                          <p:spTgt spid="10"/>
                                        </p:tgtEl>
                                        <p:attrNameLst>
                                          <p:attrName>ppt_y</p:attrName>
                                        </p:attrNameLst>
                                      </p:cBhvr>
                                      <p:tavLst>
                                        <p:tav tm="0">
                                          <p:val>
                                            <p:strVal val="#ppt_y+#ppt_h*1.125000"/>
                                          </p:val>
                                        </p:tav>
                                        <p:tav tm="100000">
                                          <p:val>
                                            <p:strVal val="#ppt_y"/>
                                          </p:val>
                                        </p:tav>
                                      </p:tavLst>
                                    </p:anim>
                                    <p:animEffect transition="in" filter="wipe(up)">
                                      <p:cBhvr>
                                        <p:cTn id="12" dur="500"/>
                                        <p:tgtEl>
                                          <p:spTgt spid="10"/>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500"/>
                                        <p:tgtEl>
                                          <p:spTgt spid="13"/>
                                        </p:tgtEl>
                                        <p:attrNameLst>
                                          <p:attrName>ppt_y</p:attrName>
                                        </p:attrNameLst>
                                      </p:cBhvr>
                                      <p:tavLst>
                                        <p:tav tm="0">
                                          <p:val>
                                            <p:strVal val="#ppt_y+#ppt_h*1.125000"/>
                                          </p:val>
                                        </p:tav>
                                        <p:tav tm="100000">
                                          <p:val>
                                            <p:strVal val="#ppt_y"/>
                                          </p:val>
                                        </p:tav>
                                      </p:tavLst>
                                    </p:anim>
                                    <p:animEffect transition="in" filter="wipe(up)">
                                      <p:cBhvr>
                                        <p:cTn id="16" dur="500"/>
                                        <p:tgtEl>
                                          <p:spTgt spid="13"/>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p:tgtEl>
                                          <p:spTgt spid="15"/>
                                        </p:tgtEl>
                                        <p:attrNameLst>
                                          <p:attrName>ppt_y</p:attrName>
                                        </p:attrNameLst>
                                      </p:cBhvr>
                                      <p:tavLst>
                                        <p:tav tm="0">
                                          <p:val>
                                            <p:strVal val="#ppt_y+#ppt_h*1.125000"/>
                                          </p:val>
                                        </p:tav>
                                        <p:tav tm="100000">
                                          <p:val>
                                            <p:strVal val="#ppt_y"/>
                                          </p:val>
                                        </p:tav>
                                      </p:tavLst>
                                    </p:anim>
                                    <p:animEffect transition="in" filter="wipe(up)">
                                      <p:cBhvr>
                                        <p:cTn id="20"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3" grpId="0"/>
      <p:bldP spid="15" grpId="0"/>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栏目二">
    <p:spTree>
      <p:nvGrpSpPr>
        <p:cNvPr id="1" name=""/>
        <p:cNvGrpSpPr/>
        <p:nvPr/>
      </p:nvGrpSpPr>
      <p:grpSpPr>
        <a:xfrm>
          <a:off x="0" y="0"/>
          <a:ext cx="0" cy="0"/>
          <a:chOff x="0" y="0"/>
          <a:chExt cx="0" cy="0"/>
        </a:xfrm>
      </p:grpSpPr>
      <p:grpSp>
        <p:nvGrpSpPr>
          <p:cNvPr id="22" name="组合 21"/>
          <p:cNvGrpSpPr/>
          <p:nvPr userDrawn="1"/>
        </p:nvGrpSpPr>
        <p:grpSpPr>
          <a:xfrm>
            <a:off x="3851921" y="112561"/>
            <a:ext cx="633507" cy="480597"/>
            <a:chOff x="366968" y="1037555"/>
            <a:chExt cx="633507" cy="400497"/>
          </a:xfrm>
        </p:grpSpPr>
        <p:sp>
          <p:nvSpPr>
            <p:cNvPr id="23" name="TextBox 22">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24" name="图片 23"/>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612213" y="1037555"/>
              <a:ext cx="142875" cy="133350"/>
            </a:xfrm>
            <a:prstGeom prst="rect">
              <a:avLst/>
            </a:prstGeom>
          </p:spPr>
        </p:pic>
      </p:grpSp>
      <p:grpSp>
        <p:nvGrpSpPr>
          <p:cNvPr id="21" name="组合 20"/>
          <p:cNvGrpSpPr/>
          <p:nvPr userDrawn="1"/>
        </p:nvGrpSpPr>
        <p:grpSpPr>
          <a:xfrm>
            <a:off x="4852164" y="-27379"/>
            <a:ext cx="1443037" cy="880111"/>
            <a:chOff x="4852164" y="-27379"/>
            <a:chExt cx="1443037" cy="880111"/>
          </a:xfrm>
        </p:grpSpPr>
        <p:pic>
          <p:nvPicPr>
            <p:cNvPr id="25" name="图片 24"/>
            <p:cNvPicPr>
              <a:picLocks noChangeAspect="1"/>
            </p:cNvPicPr>
            <p:nvPr userDrawn="1"/>
          </p:nvPicPr>
          <p:blipFill>
            <a:blip r:embed="rId4" cstate="print">
              <a:extLst>
                <a:ext uri="{28A0092B-C50C-407E-A947-70E740481C1C}">
                  <a14:useLocalDpi xmlns:a14="http://schemas.microsoft.com/office/drawing/2010/main" xmlns="" val="0"/>
                </a:ext>
              </a:extLst>
            </a:blip>
            <a:stretch>
              <a:fillRect/>
            </a:stretch>
          </p:blipFill>
          <p:spPr>
            <a:xfrm>
              <a:off x="4852164" y="-27379"/>
              <a:ext cx="1443037" cy="880111"/>
            </a:xfrm>
            <a:prstGeom prst="rect">
              <a:avLst/>
            </a:prstGeom>
          </p:spPr>
        </p:pic>
        <p:sp>
          <p:nvSpPr>
            <p:cNvPr id="26" name="TextBox 16">
              <a:hlinkClick r:id="rId5" action="ppaction://hlinksldjump"/>
            </p:cNvPr>
            <p:cNvSpPr txBox="1"/>
            <p:nvPr userDrawn="1"/>
          </p:nvSpPr>
          <p:spPr>
            <a:xfrm>
              <a:off x="5037341" y="213252"/>
              <a:ext cx="902811"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预习导引</a:t>
              </a:r>
              <a:endParaRPr lang="zh-CN" altLang="en-US" sz="1400" dirty="0">
                <a:solidFill>
                  <a:schemeClr val="bg1"/>
                </a:solidFill>
                <a:latin typeface="黑体" panose="02010600030101010101" pitchFamily="2" charset="-122"/>
                <a:ea typeface="黑体" panose="02010600030101010101" pitchFamily="2" charset="-122"/>
              </a:endParaRPr>
            </a:p>
          </p:txBody>
        </p:sp>
      </p:grpSp>
      <p:sp>
        <p:nvSpPr>
          <p:cNvPr id="31" name="TextBox 34">
            <a:hlinkClick r:id="rId6" action="ppaction://hlinksldjump"/>
          </p:cNvPr>
          <p:cNvSpPr txBox="1"/>
          <p:nvPr userDrawn="1"/>
        </p:nvSpPr>
        <p:spPr>
          <a:xfrm>
            <a:off x="6405493" y="210299"/>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核心归纳</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33" name="TextBox 40">
            <a:hlinkClick r:id="rId7" action="ppaction://hlinksldjump"/>
          </p:cNvPr>
          <p:cNvSpPr txBox="1"/>
          <p:nvPr userDrawn="1"/>
        </p:nvSpPr>
        <p:spPr>
          <a:xfrm>
            <a:off x="7753097" y="210298"/>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佳作赏析</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6373260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p:tgtEl>
                                          <p:spTgt spid="22"/>
                                        </p:tgtEl>
                                        <p:attrNameLst>
                                          <p:attrName>ppt_y</p:attrName>
                                        </p:attrNameLst>
                                      </p:cBhvr>
                                      <p:tavLst>
                                        <p:tav tm="0">
                                          <p:val>
                                            <p:strVal val="#ppt_y+#ppt_h*1.125000"/>
                                          </p:val>
                                        </p:tav>
                                        <p:tav tm="100000">
                                          <p:val>
                                            <p:strVal val="#ppt_y"/>
                                          </p:val>
                                        </p:tav>
                                      </p:tavLst>
                                    </p:anim>
                                    <p:animEffect transition="in" filter="wipe(up)">
                                      <p:cBhvr>
                                        <p:cTn id="8" dur="500"/>
                                        <p:tgtEl>
                                          <p:spTgt spid="22"/>
                                        </p:tgtEl>
                                      </p:cBhvr>
                                    </p:animEffect>
                                  </p:childTnLst>
                                </p:cTn>
                              </p:par>
                              <p:par>
                                <p:cTn id="9" presetID="12" presetClass="entr" presetSubtype="4" fill="hold" nodeType="with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500"/>
                                        <p:tgtEl>
                                          <p:spTgt spid="21"/>
                                        </p:tgtEl>
                                        <p:attrNameLst>
                                          <p:attrName>ppt_y</p:attrName>
                                        </p:attrNameLst>
                                      </p:cBhvr>
                                      <p:tavLst>
                                        <p:tav tm="0">
                                          <p:val>
                                            <p:strVal val="#ppt_y+#ppt_h*1.125000"/>
                                          </p:val>
                                        </p:tav>
                                        <p:tav tm="100000">
                                          <p:val>
                                            <p:strVal val="#ppt_y"/>
                                          </p:val>
                                        </p:tav>
                                      </p:tavLst>
                                    </p:anim>
                                    <p:animEffect transition="in" filter="wipe(up)">
                                      <p:cBhvr>
                                        <p:cTn id="12" dur="500"/>
                                        <p:tgtEl>
                                          <p:spTgt spid="21"/>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31"/>
                                        </p:tgtEl>
                                        <p:attrNameLst>
                                          <p:attrName>style.visibility</p:attrName>
                                        </p:attrNameLst>
                                      </p:cBhvr>
                                      <p:to>
                                        <p:strVal val="visible"/>
                                      </p:to>
                                    </p:set>
                                    <p:anim calcmode="lin" valueType="num">
                                      <p:cBhvr additive="base">
                                        <p:cTn id="15" dur="500"/>
                                        <p:tgtEl>
                                          <p:spTgt spid="31"/>
                                        </p:tgtEl>
                                        <p:attrNameLst>
                                          <p:attrName>ppt_y</p:attrName>
                                        </p:attrNameLst>
                                      </p:cBhvr>
                                      <p:tavLst>
                                        <p:tav tm="0">
                                          <p:val>
                                            <p:strVal val="#ppt_y+#ppt_h*1.125000"/>
                                          </p:val>
                                        </p:tav>
                                        <p:tav tm="100000">
                                          <p:val>
                                            <p:strVal val="#ppt_y"/>
                                          </p:val>
                                        </p:tav>
                                      </p:tavLst>
                                    </p:anim>
                                    <p:animEffect transition="in" filter="wipe(up)">
                                      <p:cBhvr>
                                        <p:cTn id="16" dur="500"/>
                                        <p:tgtEl>
                                          <p:spTgt spid="31"/>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33"/>
                                        </p:tgtEl>
                                        <p:attrNameLst>
                                          <p:attrName>style.visibility</p:attrName>
                                        </p:attrNameLst>
                                      </p:cBhvr>
                                      <p:to>
                                        <p:strVal val="visible"/>
                                      </p:to>
                                    </p:set>
                                    <p:anim calcmode="lin" valueType="num">
                                      <p:cBhvr additive="base">
                                        <p:cTn id="19" dur="500"/>
                                        <p:tgtEl>
                                          <p:spTgt spid="33"/>
                                        </p:tgtEl>
                                        <p:attrNameLst>
                                          <p:attrName>ppt_y</p:attrName>
                                        </p:attrNameLst>
                                      </p:cBhvr>
                                      <p:tavLst>
                                        <p:tav tm="0">
                                          <p:val>
                                            <p:strVal val="#ppt_y+#ppt_h*1.125000"/>
                                          </p:val>
                                        </p:tav>
                                        <p:tav tm="100000">
                                          <p:val>
                                            <p:strVal val="#ppt_y"/>
                                          </p:val>
                                        </p:tav>
                                      </p:tavLst>
                                    </p:anim>
                                    <p:animEffect transition="in" filter="wipe(up)">
                                      <p:cBhvr>
                                        <p:cTn id="20"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3"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栏目三">
    <p:spTree>
      <p:nvGrpSpPr>
        <p:cNvPr id="1" name=""/>
        <p:cNvGrpSpPr/>
        <p:nvPr/>
      </p:nvGrpSpPr>
      <p:grpSpPr>
        <a:xfrm>
          <a:off x="0" y="0"/>
          <a:ext cx="0" cy="0"/>
          <a:chOff x="0" y="0"/>
          <a:chExt cx="0" cy="0"/>
        </a:xfrm>
      </p:grpSpPr>
      <p:grpSp>
        <p:nvGrpSpPr>
          <p:cNvPr id="15" name="组合 14"/>
          <p:cNvGrpSpPr/>
          <p:nvPr userDrawn="1"/>
        </p:nvGrpSpPr>
        <p:grpSpPr>
          <a:xfrm>
            <a:off x="3851921" y="98610"/>
            <a:ext cx="633507" cy="480597"/>
            <a:chOff x="366968" y="1037555"/>
            <a:chExt cx="633507" cy="400497"/>
          </a:xfrm>
        </p:grpSpPr>
        <p:sp>
          <p:nvSpPr>
            <p:cNvPr id="22" name="TextBox 21">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23" name="图片 22"/>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612213" y="1037555"/>
              <a:ext cx="142875" cy="133350"/>
            </a:xfrm>
            <a:prstGeom prst="rect">
              <a:avLst/>
            </a:prstGeom>
          </p:spPr>
        </p:pic>
      </p:grpSp>
      <p:sp>
        <p:nvSpPr>
          <p:cNvPr id="18" name="TextBox 16">
            <a:hlinkClick r:id="rId4" action="ppaction://hlinksldjump"/>
          </p:cNvPr>
          <p:cNvSpPr txBox="1"/>
          <p:nvPr userDrawn="1"/>
        </p:nvSpPr>
        <p:spPr>
          <a:xfrm>
            <a:off x="5037341" y="21325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预习导引</a:t>
            </a:r>
            <a:endParaRPr lang="zh-CN" altLang="en-US" sz="1400" dirty="0">
              <a:solidFill>
                <a:srgbClr val="333333"/>
              </a:solidFill>
              <a:latin typeface="黑体" panose="02010600030101010101" pitchFamily="2" charset="-122"/>
              <a:ea typeface="黑体" panose="02010600030101010101" pitchFamily="2" charset="-122"/>
            </a:endParaRPr>
          </a:p>
        </p:txBody>
      </p:sp>
      <p:grpSp>
        <p:nvGrpSpPr>
          <p:cNvPr id="29" name="组合 28"/>
          <p:cNvGrpSpPr/>
          <p:nvPr userDrawn="1"/>
        </p:nvGrpSpPr>
        <p:grpSpPr>
          <a:xfrm>
            <a:off x="6197901" y="-27384"/>
            <a:ext cx="1443037" cy="880109"/>
            <a:chOff x="6197901" y="-27384"/>
            <a:chExt cx="1443037" cy="880109"/>
          </a:xfrm>
        </p:grpSpPr>
        <p:pic>
          <p:nvPicPr>
            <p:cNvPr id="30" name="图片 29"/>
            <p:cNvPicPr>
              <a:picLocks noChangeAspect="1"/>
            </p:cNvPicPr>
            <p:nvPr userDrawn="1"/>
          </p:nvPicPr>
          <p:blipFill>
            <a:blip r:embed="rId5" cstate="print">
              <a:extLst>
                <a:ext uri="{28A0092B-C50C-407E-A947-70E740481C1C}">
                  <a14:useLocalDpi xmlns:a14="http://schemas.microsoft.com/office/drawing/2010/main" xmlns="" val="0"/>
                </a:ext>
              </a:extLst>
            </a:blip>
            <a:stretch>
              <a:fillRect/>
            </a:stretch>
          </p:blipFill>
          <p:spPr>
            <a:xfrm>
              <a:off x="6197901" y="-27384"/>
              <a:ext cx="1443037" cy="880109"/>
            </a:xfrm>
            <a:prstGeom prst="rect">
              <a:avLst/>
            </a:prstGeom>
          </p:spPr>
        </p:pic>
        <p:sp>
          <p:nvSpPr>
            <p:cNvPr id="31" name="TextBox 34">
              <a:hlinkClick r:id="rId6" action="ppaction://hlinksldjump"/>
            </p:cNvPr>
            <p:cNvSpPr txBox="1"/>
            <p:nvPr userDrawn="1"/>
          </p:nvSpPr>
          <p:spPr>
            <a:xfrm>
              <a:off x="6405493" y="210299"/>
              <a:ext cx="902811"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核心归纳</a:t>
              </a:r>
              <a:endParaRPr lang="zh-CN" altLang="en-US" sz="1400" dirty="0">
                <a:solidFill>
                  <a:schemeClr val="bg1"/>
                </a:solidFill>
                <a:latin typeface="黑体" panose="02010600030101010101" pitchFamily="2" charset="-122"/>
                <a:ea typeface="黑体" panose="02010600030101010101" pitchFamily="2" charset="-122"/>
              </a:endParaRPr>
            </a:p>
          </p:txBody>
        </p:sp>
      </p:grpSp>
      <p:sp>
        <p:nvSpPr>
          <p:cNvPr id="33" name="TextBox 40">
            <a:hlinkClick r:id="rId7" action="ppaction://hlinksldjump"/>
          </p:cNvPr>
          <p:cNvSpPr txBox="1"/>
          <p:nvPr userDrawn="1"/>
        </p:nvSpPr>
        <p:spPr>
          <a:xfrm>
            <a:off x="7753097" y="210298"/>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佳作赏析</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26164033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p:tgtEl>
                                          <p:spTgt spid="15"/>
                                        </p:tgtEl>
                                        <p:attrNameLst>
                                          <p:attrName>ppt_y</p:attrName>
                                        </p:attrNameLst>
                                      </p:cBhvr>
                                      <p:tavLst>
                                        <p:tav tm="0">
                                          <p:val>
                                            <p:strVal val="#ppt_y+#ppt_h*1.125000"/>
                                          </p:val>
                                        </p:tav>
                                        <p:tav tm="100000">
                                          <p:val>
                                            <p:strVal val="#ppt_y"/>
                                          </p:val>
                                        </p:tav>
                                      </p:tavLst>
                                    </p:anim>
                                    <p:animEffect transition="in" filter="wipe(up)">
                                      <p:cBhvr>
                                        <p:cTn id="8" dur="500"/>
                                        <p:tgtEl>
                                          <p:spTgt spid="15"/>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500"/>
                                        <p:tgtEl>
                                          <p:spTgt spid="18"/>
                                        </p:tgtEl>
                                        <p:attrNameLst>
                                          <p:attrName>ppt_y</p:attrName>
                                        </p:attrNameLst>
                                      </p:cBhvr>
                                      <p:tavLst>
                                        <p:tav tm="0">
                                          <p:val>
                                            <p:strVal val="#ppt_y+#ppt_h*1.125000"/>
                                          </p:val>
                                        </p:tav>
                                        <p:tav tm="100000">
                                          <p:val>
                                            <p:strVal val="#ppt_y"/>
                                          </p:val>
                                        </p:tav>
                                      </p:tavLst>
                                    </p:anim>
                                    <p:animEffect transition="in" filter="wipe(up)">
                                      <p:cBhvr>
                                        <p:cTn id="12" dur="500"/>
                                        <p:tgtEl>
                                          <p:spTgt spid="18"/>
                                        </p:tgtEl>
                                      </p:cBhvr>
                                    </p:animEffect>
                                  </p:childTnLst>
                                </p:cTn>
                              </p:par>
                              <p:par>
                                <p:cTn id="13" presetID="12" presetClass="entr" presetSubtype="4" fill="hold" nodeType="withEffect">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500"/>
                                        <p:tgtEl>
                                          <p:spTgt spid="29"/>
                                        </p:tgtEl>
                                        <p:attrNameLst>
                                          <p:attrName>ppt_y</p:attrName>
                                        </p:attrNameLst>
                                      </p:cBhvr>
                                      <p:tavLst>
                                        <p:tav tm="0">
                                          <p:val>
                                            <p:strVal val="#ppt_y+#ppt_h*1.125000"/>
                                          </p:val>
                                        </p:tav>
                                        <p:tav tm="100000">
                                          <p:val>
                                            <p:strVal val="#ppt_y"/>
                                          </p:val>
                                        </p:tav>
                                      </p:tavLst>
                                    </p:anim>
                                    <p:animEffect transition="in" filter="wipe(up)">
                                      <p:cBhvr>
                                        <p:cTn id="16" dur="500"/>
                                        <p:tgtEl>
                                          <p:spTgt spid="29"/>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33"/>
                                        </p:tgtEl>
                                        <p:attrNameLst>
                                          <p:attrName>style.visibility</p:attrName>
                                        </p:attrNameLst>
                                      </p:cBhvr>
                                      <p:to>
                                        <p:strVal val="visible"/>
                                      </p:to>
                                    </p:set>
                                    <p:anim calcmode="lin" valueType="num">
                                      <p:cBhvr additive="base">
                                        <p:cTn id="19" dur="500"/>
                                        <p:tgtEl>
                                          <p:spTgt spid="33"/>
                                        </p:tgtEl>
                                        <p:attrNameLst>
                                          <p:attrName>ppt_y</p:attrName>
                                        </p:attrNameLst>
                                      </p:cBhvr>
                                      <p:tavLst>
                                        <p:tav tm="0">
                                          <p:val>
                                            <p:strVal val="#ppt_y+#ppt_h*1.125000"/>
                                          </p:val>
                                        </p:tav>
                                        <p:tav tm="100000">
                                          <p:val>
                                            <p:strVal val="#ppt_y"/>
                                          </p:val>
                                        </p:tav>
                                      </p:tavLst>
                                    </p:anim>
                                    <p:animEffect transition="in" filter="wipe(up)">
                                      <p:cBhvr>
                                        <p:cTn id="20"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33" grpId="0"/>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栏目四">
    <p:spTree>
      <p:nvGrpSpPr>
        <p:cNvPr id="1" name=""/>
        <p:cNvGrpSpPr/>
        <p:nvPr/>
      </p:nvGrpSpPr>
      <p:grpSpPr>
        <a:xfrm>
          <a:off x="0" y="0"/>
          <a:ext cx="0" cy="0"/>
          <a:chOff x="0" y="0"/>
          <a:chExt cx="0" cy="0"/>
        </a:xfrm>
      </p:grpSpPr>
      <p:grpSp>
        <p:nvGrpSpPr>
          <p:cNvPr id="16" name="组合 15"/>
          <p:cNvGrpSpPr/>
          <p:nvPr userDrawn="1"/>
        </p:nvGrpSpPr>
        <p:grpSpPr>
          <a:xfrm>
            <a:off x="3851921" y="102210"/>
            <a:ext cx="633507" cy="480597"/>
            <a:chOff x="366968" y="1037555"/>
            <a:chExt cx="633507" cy="400497"/>
          </a:xfrm>
        </p:grpSpPr>
        <p:sp>
          <p:nvSpPr>
            <p:cNvPr id="17" name="TextBox 16">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18" name="图片 17"/>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612213" y="1037555"/>
              <a:ext cx="142875" cy="133350"/>
            </a:xfrm>
            <a:prstGeom prst="rect">
              <a:avLst/>
            </a:prstGeom>
          </p:spPr>
        </p:pic>
      </p:grpSp>
      <p:sp>
        <p:nvSpPr>
          <p:cNvPr id="15" name="TextBox 16">
            <a:hlinkClick r:id="rId4" action="ppaction://hlinksldjump"/>
          </p:cNvPr>
          <p:cNvSpPr txBox="1"/>
          <p:nvPr userDrawn="1"/>
        </p:nvSpPr>
        <p:spPr>
          <a:xfrm>
            <a:off x="5037341" y="21325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预习导引</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27" name="TextBox 34">
            <a:hlinkClick r:id="rId5" action="ppaction://hlinksldjump"/>
          </p:cNvPr>
          <p:cNvSpPr txBox="1"/>
          <p:nvPr userDrawn="1"/>
        </p:nvSpPr>
        <p:spPr>
          <a:xfrm>
            <a:off x="6405493" y="210299"/>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核心归纳</a:t>
            </a:r>
            <a:endParaRPr lang="zh-CN" altLang="en-US" sz="1400" dirty="0">
              <a:solidFill>
                <a:srgbClr val="333333"/>
              </a:solidFill>
              <a:latin typeface="黑体" panose="02010600030101010101" pitchFamily="2" charset="-122"/>
              <a:ea typeface="黑体" panose="02010600030101010101" pitchFamily="2" charset="-122"/>
            </a:endParaRPr>
          </a:p>
        </p:txBody>
      </p:sp>
      <p:grpSp>
        <p:nvGrpSpPr>
          <p:cNvPr id="28" name="组合 27"/>
          <p:cNvGrpSpPr/>
          <p:nvPr userDrawn="1"/>
        </p:nvGrpSpPr>
        <p:grpSpPr>
          <a:xfrm>
            <a:off x="7543337" y="-27384"/>
            <a:ext cx="1443037" cy="880109"/>
            <a:chOff x="7543337" y="-27384"/>
            <a:chExt cx="1443037" cy="880109"/>
          </a:xfrm>
        </p:grpSpPr>
        <p:pic>
          <p:nvPicPr>
            <p:cNvPr id="29" name="图片 28"/>
            <p:cNvPicPr>
              <a:picLocks noChangeAspect="1"/>
            </p:cNvPicPr>
            <p:nvPr userDrawn="1"/>
          </p:nvPicPr>
          <p:blipFill>
            <a:blip r:embed="rId6" cstate="print">
              <a:extLst>
                <a:ext uri="{28A0092B-C50C-407E-A947-70E740481C1C}">
                  <a14:useLocalDpi xmlns:a14="http://schemas.microsoft.com/office/drawing/2010/main" xmlns="" val="0"/>
                </a:ext>
              </a:extLst>
            </a:blip>
            <a:stretch>
              <a:fillRect/>
            </a:stretch>
          </p:blipFill>
          <p:spPr>
            <a:xfrm>
              <a:off x="7543337" y="-27384"/>
              <a:ext cx="1443037" cy="880109"/>
            </a:xfrm>
            <a:prstGeom prst="rect">
              <a:avLst/>
            </a:prstGeom>
          </p:spPr>
        </p:pic>
        <p:sp>
          <p:nvSpPr>
            <p:cNvPr id="30" name="TextBox 40">
              <a:hlinkClick r:id="rId7" action="ppaction://hlinksldjump"/>
            </p:cNvPr>
            <p:cNvSpPr txBox="1"/>
            <p:nvPr userDrawn="1"/>
          </p:nvSpPr>
          <p:spPr>
            <a:xfrm>
              <a:off x="7753097" y="210298"/>
              <a:ext cx="902811"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佳作赏析</a:t>
              </a:r>
              <a:endParaRPr lang="zh-CN" altLang="en-US" sz="14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7959697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p:tgtEl>
                                          <p:spTgt spid="16"/>
                                        </p:tgtEl>
                                        <p:attrNameLst>
                                          <p:attrName>ppt_y</p:attrName>
                                        </p:attrNameLst>
                                      </p:cBhvr>
                                      <p:tavLst>
                                        <p:tav tm="0">
                                          <p:val>
                                            <p:strVal val="#ppt_y+#ppt_h*1.125000"/>
                                          </p:val>
                                        </p:tav>
                                        <p:tav tm="100000">
                                          <p:val>
                                            <p:strVal val="#ppt_y"/>
                                          </p:val>
                                        </p:tav>
                                      </p:tavLst>
                                    </p:anim>
                                    <p:animEffect transition="in" filter="wipe(up)">
                                      <p:cBhvr>
                                        <p:cTn id="8" dur="500"/>
                                        <p:tgtEl>
                                          <p:spTgt spid="16"/>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p:tgtEl>
                                          <p:spTgt spid="15"/>
                                        </p:tgtEl>
                                        <p:attrNameLst>
                                          <p:attrName>ppt_y</p:attrName>
                                        </p:attrNameLst>
                                      </p:cBhvr>
                                      <p:tavLst>
                                        <p:tav tm="0">
                                          <p:val>
                                            <p:strVal val="#ppt_y+#ppt_h*1.125000"/>
                                          </p:val>
                                        </p:tav>
                                        <p:tav tm="100000">
                                          <p:val>
                                            <p:strVal val="#ppt_y"/>
                                          </p:val>
                                        </p:tav>
                                      </p:tavLst>
                                    </p:anim>
                                    <p:animEffect transition="in" filter="wipe(up)">
                                      <p:cBhvr>
                                        <p:cTn id="12" dur="500"/>
                                        <p:tgtEl>
                                          <p:spTgt spid="15"/>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27"/>
                                        </p:tgtEl>
                                        <p:attrNameLst>
                                          <p:attrName>style.visibility</p:attrName>
                                        </p:attrNameLst>
                                      </p:cBhvr>
                                      <p:to>
                                        <p:strVal val="visible"/>
                                      </p:to>
                                    </p:set>
                                    <p:anim calcmode="lin" valueType="num">
                                      <p:cBhvr additive="base">
                                        <p:cTn id="15" dur="500"/>
                                        <p:tgtEl>
                                          <p:spTgt spid="27"/>
                                        </p:tgtEl>
                                        <p:attrNameLst>
                                          <p:attrName>ppt_y</p:attrName>
                                        </p:attrNameLst>
                                      </p:cBhvr>
                                      <p:tavLst>
                                        <p:tav tm="0">
                                          <p:val>
                                            <p:strVal val="#ppt_y+#ppt_h*1.125000"/>
                                          </p:val>
                                        </p:tav>
                                        <p:tav tm="100000">
                                          <p:val>
                                            <p:strVal val="#ppt_y"/>
                                          </p:val>
                                        </p:tav>
                                      </p:tavLst>
                                    </p:anim>
                                    <p:animEffect transition="in" filter="wipe(up)">
                                      <p:cBhvr>
                                        <p:cTn id="16" dur="500"/>
                                        <p:tgtEl>
                                          <p:spTgt spid="27"/>
                                        </p:tgtEl>
                                      </p:cBhvr>
                                    </p:animEffect>
                                  </p:childTnLst>
                                </p:cTn>
                              </p:par>
                              <p:par>
                                <p:cTn id="17" presetID="12" presetClass="entr" presetSubtype="4" fill="hold" nodeType="withEffect">
                                  <p:stCondLst>
                                    <p:cond delay="0"/>
                                  </p:stCondLst>
                                  <p:childTnLst>
                                    <p:set>
                                      <p:cBhvr>
                                        <p:cTn id="18" dur="1" fill="hold">
                                          <p:stCondLst>
                                            <p:cond delay="0"/>
                                          </p:stCondLst>
                                        </p:cTn>
                                        <p:tgtEl>
                                          <p:spTgt spid="28"/>
                                        </p:tgtEl>
                                        <p:attrNameLst>
                                          <p:attrName>style.visibility</p:attrName>
                                        </p:attrNameLst>
                                      </p:cBhvr>
                                      <p:to>
                                        <p:strVal val="visible"/>
                                      </p:to>
                                    </p:set>
                                    <p:anim calcmode="lin" valueType="num">
                                      <p:cBhvr additive="base">
                                        <p:cTn id="19" dur="500"/>
                                        <p:tgtEl>
                                          <p:spTgt spid="28"/>
                                        </p:tgtEl>
                                        <p:attrNameLst>
                                          <p:attrName>ppt_y</p:attrName>
                                        </p:attrNameLst>
                                      </p:cBhvr>
                                      <p:tavLst>
                                        <p:tav tm="0">
                                          <p:val>
                                            <p:strVal val="#ppt_y+#ppt_h*1.125000"/>
                                          </p:val>
                                        </p:tav>
                                        <p:tav tm="100000">
                                          <p:val>
                                            <p:strVal val="#ppt_y"/>
                                          </p:val>
                                        </p:tav>
                                      </p:tavLst>
                                    </p:anim>
                                    <p:animEffect transition="in" filter="wipe(up)">
                                      <p:cBhvr>
                                        <p:cTn id="20"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7" grpId="0"/>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63597019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15916"/>
            <a:ext cx="9143998" cy="793157"/>
            <a:chOff x="2" y="-13263"/>
            <a:chExt cx="9143998" cy="660964"/>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868180"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721833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8568479"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nvCxnSpPr>
          <p:spPr>
            <a:xfrm rot="16200000">
              <a:off x="4518030" y="310737"/>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userDrawn="1"/>
          </p:nvCxnSpPr>
          <p:spPr>
            <a:xfrm rot="16200000">
              <a:off x="3167880" y="321052"/>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697510" y="169738"/>
            <a:ext cx="2722361"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en-US" altLang="zh-CN" sz="1600" b="1" dirty="0" smtClean="0"/>
              <a:t>5</a:t>
            </a:r>
            <a:r>
              <a:rPr lang="zh-CN" altLang="zh-CN" sz="1600" dirty="0" smtClean="0"/>
              <a:t>　离　骚</a:t>
            </a:r>
            <a:endParaRPr lang="zh-CN" altLang="zh-CN" sz="1600" kern="1200" dirty="0" smtClean="0">
              <a:solidFill>
                <a:schemeClr val="tx1"/>
              </a:solidFill>
              <a:effectLst/>
              <a:latin typeface="黑体" panose="02010600030101010101" pitchFamily="2" charset="-122"/>
              <a:ea typeface="黑体" panose="02010600030101010101" pitchFamily="2" charset="-122"/>
              <a:cs typeface="+mj-cs"/>
            </a:endParaRPr>
          </a:p>
        </p:txBody>
      </p:sp>
    </p:spTree>
    <p:extLst>
      <p:ext uri="{BB962C8B-B14F-4D97-AF65-F5344CB8AC3E}">
        <p14:creationId xmlns:p14="http://schemas.microsoft.com/office/powerpoint/2010/main" xmlns="" val="3429163372"/>
      </p:ext>
    </p:extLst>
  </p:cSld>
  <p:clrMap bg1="lt1" tx1="dk1" bg2="lt2" tx2="dk2" accent1="accent1" accent2="accent2" accent3="accent3" accent4="accent4" accent5="accent5" accent6="accent6" hlink="hlink" folHlink="folHlink"/>
  <p:sldLayoutIdLst>
    <p:sldLayoutId id="2147483661" r:id="rId1"/>
    <p:sldLayoutId id="2147483650" r:id="rId2"/>
    <p:sldLayoutId id="2147483651" r:id="rId3"/>
    <p:sldLayoutId id="2147483652" r:id="rId4"/>
    <p:sldLayoutId id="2147483653" r:id="rId5"/>
    <p:sldLayoutId id="2147483654" r:id="rId6"/>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3.xml"/><Relationship Id="rId1" Type="http://schemas.openxmlformats.org/officeDocument/2006/relationships/vmlDrawing" Target="../drawings/vmlDrawing4.vml"/><Relationship Id="rId5" Type="http://schemas.openxmlformats.org/officeDocument/2006/relationships/package" Target="../embeddings/Microsoft_Office_Word___4.docx"/><Relationship Id="rId4" Type="http://schemas.openxmlformats.org/officeDocument/2006/relationships/slide" Target="slide6.xml"/></Relationships>
</file>

<file path=ppt/slides/_rels/slide11.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3.xml"/><Relationship Id="rId1" Type="http://schemas.openxmlformats.org/officeDocument/2006/relationships/vmlDrawing" Target="../drawings/vmlDrawing5.vml"/><Relationship Id="rId5" Type="http://schemas.openxmlformats.org/officeDocument/2006/relationships/package" Target="../embeddings/Microsoft_Office_Word___5.docx"/><Relationship Id="rId4" Type="http://schemas.openxmlformats.org/officeDocument/2006/relationships/slide" Target="slide6.xml"/></Relationships>
</file>

<file path=ppt/slides/_rels/slide12.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3.xml"/><Relationship Id="rId1" Type="http://schemas.openxmlformats.org/officeDocument/2006/relationships/vmlDrawing" Target="../drawings/vmlDrawing6.vml"/><Relationship Id="rId5" Type="http://schemas.openxmlformats.org/officeDocument/2006/relationships/package" Target="../embeddings/Microsoft_Office_Word___6.docx"/><Relationship Id="rId4" Type="http://schemas.openxmlformats.org/officeDocument/2006/relationships/slide" Target="slide6.xml"/></Relationships>
</file>

<file path=ppt/slides/_rels/slide13.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6.xml"/><Relationship Id="rId1" Type="http://schemas.openxmlformats.org/officeDocument/2006/relationships/slideLayout" Target="../slideLayouts/slideLayout4.xml"/><Relationship Id="rId5" Type="http://schemas.openxmlformats.org/officeDocument/2006/relationships/slide" Target="slide24.xml"/><Relationship Id="rId4" Type="http://schemas.openxmlformats.org/officeDocument/2006/relationships/slide" Target="slide23.xml"/></Relationships>
</file>

<file path=ppt/slides/_rels/slide17.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6.xml"/><Relationship Id="rId1" Type="http://schemas.openxmlformats.org/officeDocument/2006/relationships/slideLayout" Target="../slideLayouts/slideLayout4.xml"/><Relationship Id="rId5" Type="http://schemas.openxmlformats.org/officeDocument/2006/relationships/slide" Target="slide24.xml"/><Relationship Id="rId4" Type="http://schemas.openxmlformats.org/officeDocument/2006/relationships/slide" Target="slide23.xml"/></Relationships>
</file>

<file path=ppt/slides/_rels/slide18.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6.xml"/><Relationship Id="rId1" Type="http://schemas.openxmlformats.org/officeDocument/2006/relationships/slideLayout" Target="../slideLayouts/slideLayout4.xml"/><Relationship Id="rId5" Type="http://schemas.openxmlformats.org/officeDocument/2006/relationships/slide" Target="slide24.xml"/><Relationship Id="rId4" Type="http://schemas.openxmlformats.org/officeDocument/2006/relationships/slide" Target="slide23.xml"/></Relationships>
</file>

<file path=ppt/slides/_rels/slide19.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6.xml"/><Relationship Id="rId1" Type="http://schemas.openxmlformats.org/officeDocument/2006/relationships/slideLayout" Target="../slideLayouts/slideLayout4.xml"/><Relationship Id="rId5" Type="http://schemas.openxmlformats.org/officeDocument/2006/relationships/slide" Target="slide24.xml"/><Relationship Id="rId4" Type="http://schemas.openxmlformats.org/officeDocument/2006/relationships/slide" Target="slide2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notesSlide" Target="../notesSlides/notesSlide1.xml"/><Relationship Id="rId1" Type="http://schemas.openxmlformats.org/officeDocument/2006/relationships/slideLayout" Target="../slideLayouts/slideLayout4.xml"/><Relationship Id="rId6" Type="http://schemas.openxmlformats.org/officeDocument/2006/relationships/slide" Target="slide24.xml"/><Relationship Id="rId5" Type="http://schemas.openxmlformats.org/officeDocument/2006/relationships/slide" Target="slide23.xml"/><Relationship Id="rId4" Type="http://schemas.openxmlformats.org/officeDocument/2006/relationships/slide" Target="slide20.xml"/></Relationships>
</file>

<file path=ppt/slides/_rels/slide21.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6.xml"/><Relationship Id="rId1" Type="http://schemas.openxmlformats.org/officeDocument/2006/relationships/slideLayout" Target="../slideLayouts/slideLayout4.xml"/><Relationship Id="rId5" Type="http://schemas.openxmlformats.org/officeDocument/2006/relationships/slide" Target="slide24.xml"/><Relationship Id="rId4" Type="http://schemas.openxmlformats.org/officeDocument/2006/relationships/slide" Target="slide23.xml"/></Relationships>
</file>

<file path=ppt/slides/_rels/slide22.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6.xml"/><Relationship Id="rId1" Type="http://schemas.openxmlformats.org/officeDocument/2006/relationships/slideLayout" Target="../slideLayouts/slideLayout4.xml"/><Relationship Id="rId5" Type="http://schemas.openxmlformats.org/officeDocument/2006/relationships/slide" Target="slide24.xml"/><Relationship Id="rId4" Type="http://schemas.openxmlformats.org/officeDocument/2006/relationships/slide" Target="slide23.xml"/></Relationships>
</file>

<file path=ppt/slides/_rels/slide23.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6.xml"/><Relationship Id="rId1" Type="http://schemas.openxmlformats.org/officeDocument/2006/relationships/slideLayout" Target="../slideLayouts/slideLayout4.xml"/><Relationship Id="rId6" Type="http://schemas.openxmlformats.org/officeDocument/2006/relationships/image" Target="../media/image11.jpeg"/><Relationship Id="rId5" Type="http://schemas.openxmlformats.org/officeDocument/2006/relationships/slide" Target="slide24.xml"/><Relationship Id="rId4" Type="http://schemas.openxmlformats.org/officeDocument/2006/relationships/slide" Target="slide23.xml"/></Relationships>
</file>

<file path=ppt/slides/_rels/slide24.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6.xml"/><Relationship Id="rId1" Type="http://schemas.openxmlformats.org/officeDocument/2006/relationships/slideLayout" Target="../slideLayouts/slideLayout4.xml"/><Relationship Id="rId5" Type="http://schemas.openxmlformats.org/officeDocument/2006/relationships/slide" Target="slide24.xml"/><Relationship Id="rId4" Type="http://schemas.openxmlformats.org/officeDocument/2006/relationships/slide" Target="slide23.xml"/></Relationships>
</file>

<file path=ppt/slides/_rels/slide25.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6.xml"/><Relationship Id="rId1" Type="http://schemas.openxmlformats.org/officeDocument/2006/relationships/slideLayout" Target="../slideLayouts/slideLayout4.xml"/><Relationship Id="rId5" Type="http://schemas.openxmlformats.org/officeDocument/2006/relationships/slide" Target="slide24.xml"/><Relationship Id="rId4" Type="http://schemas.openxmlformats.org/officeDocument/2006/relationships/slide" Target="slide23.xml"/></Relationships>
</file>

<file path=ppt/slides/_rels/slide26.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6.xml"/><Relationship Id="rId1" Type="http://schemas.openxmlformats.org/officeDocument/2006/relationships/slideLayout" Target="../slideLayouts/slideLayout4.xml"/><Relationship Id="rId5" Type="http://schemas.openxmlformats.org/officeDocument/2006/relationships/slide" Target="slide24.xml"/><Relationship Id="rId4" Type="http://schemas.openxmlformats.org/officeDocument/2006/relationships/slide" Target="slide23.xml"/></Relationships>
</file>

<file path=ppt/slides/_rels/slide27.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slide" Target="slide27.xml"/><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slide" Target="slide27.xml"/><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slide" Target="slide27.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slide" Target="slide27.xml"/><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slide" Target="slide27.xml"/><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slide" Target="slide27.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3.xml"/><Relationship Id="rId4" Type="http://schemas.openxmlformats.org/officeDocument/2006/relationships/image" Target="../media/image4.jpeg"/></Relationships>
</file>

<file path=ppt/slides/_rels/slide5.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3.xml"/><Relationship Id="rId1" Type="http://schemas.openxmlformats.org/officeDocument/2006/relationships/vmlDrawing" Target="../drawings/vmlDrawing1.vml"/><Relationship Id="rId5" Type="http://schemas.openxmlformats.org/officeDocument/2006/relationships/package" Target="../embeddings/Microsoft_Office_Word___1.docx"/><Relationship Id="rId4" Type="http://schemas.openxmlformats.org/officeDocument/2006/relationships/slide" Target="slide6.xml"/></Relationships>
</file>

<file path=ppt/slides/_rels/slide7.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3.xml"/><Relationship Id="rId1" Type="http://schemas.openxmlformats.org/officeDocument/2006/relationships/vmlDrawing" Target="../drawings/vmlDrawing2.vml"/><Relationship Id="rId5" Type="http://schemas.openxmlformats.org/officeDocument/2006/relationships/package" Target="../embeddings/Microsoft_Office_Word___2.docx"/><Relationship Id="rId4" Type="http://schemas.openxmlformats.org/officeDocument/2006/relationships/slide" Target="slide6.xml"/></Relationships>
</file>

<file path=ppt/slides/_rels/slide8.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3.xml"/><Relationship Id="rId1" Type="http://schemas.openxmlformats.org/officeDocument/2006/relationships/vmlDrawing" Target="../drawings/vmlDrawing3.vml"/><Relationship Id="rId5" Type="http://schemas.openxmlformats.org/officeDocument/2006/relationships/package" Target="../embeddings/Microsoft_Office_Word___3.docx"/><Relationship Id="rId4" Type="http://schemas.openxmlformats.org/officeDocument/2006/relationships/slide" Target="slide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b="1" dirty="0"/>
              <a:t>5</a:t>
            </a:r>
            <a:r>
              <a:rPr lang="zh-CN" altLang="zh-CN" dirty="0"/>
              <a:t>　离　骚</a:t>
            </a:r>
          </a:p>
        </p:txBody>
      </p:sp>
    </p:spTree>
    <p:extLst>
      <p:ext uri="{BB962C8B-B14F-4D97-AF65-F5344CB8AC3E}">
        <p14:creationId xmlns:p14="http://schemas.microsoft.com/office/powerpoint/2010/main" xmlns="" val="591445002"/>
      </p:ext>
    </p:extLst>
  </p:cSld>
  <p:clrMapOvr>
    <a:masterClrMapping/>
  </p:clrMapOvr>
  <p:transition spd="slow">
    <p:zoom/>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3830205081"/>
              </p:ext>
            </p:extLst>
          </p:nvPr>
        </p:nvGraphicFramePr>
        <p:xfrm>
          <a:off x="508000" y="3014581"/>
          <a:ext cx="8128000" cy="1082837"/>
        </p:xfrm>
        <a:graphic>
          <a:graphicData uri="http://schemas.openxmlformats.org/presentationml/2006/ole">
            <p:oleObj spid="_x0000_s35845" name="文档" r:id="rId5" imgW="3837032" imgH="510822" progId="Word.Document.12">
              <p:embed/>
            </p:oleObj>
          </a:graphicData>
        </a:graphic>
      </p:graphicFrame>
      <p:sp>
        <p:nvSpPr>
          <p:cNvPr id="5" name="矩形 4"/>
          <p:cNvSpPr/>
          <p:nvPr/>
        </p:nvSpPr>
        <p:spPr>
          <a:xfrm>
            <a:off x="4826981" y="3112708"/>
            <a:ext cx="1174162"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984919" y="3655721"/>
            <a:ext cx="1174162"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444614046"/>
      </p:ext>
    </p:extLst>
  </p:cSld>
  <p:clrMapOvr>
    <a:masterClrMapping/>
  </p:clrMapOvr>
  <mc:AlternateContent xmlns:mc="http://schemas.openxmlformats.org/markup-compatibility/2006">
    <mc:Choice xmlns:p14="http://schemas.microsoft.com/office/powerpoint/2010/main" xmlns="" Requires="p14">
      <p:transition spd="slow" p14:dur="1100">
        <p:cover dir="ld"/>
      </p:transition>
    </mc:Choice>
    <mc:Fallback>
      <p:transition spd="slow">
        <p:cover dir="l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481560227"/>
              </p:ext>
            </p:extLst>
          </p:nvPr>
        </p:nvGraphicFramePr>
        <p:xfrm>
          <a:off x="508000" y="1963691"/>
          <a:ext cx="8128000" cy="3184617"/>
        </p:xfrm>
        <a:graphic>
          <a:graphicData uri="http://schemas.openxmlformats.org/presentationml/2006/ole">
            <p:oleObj spid="_x0000_s33800" name="文档" r:id="rId5" imgW="3837032" imgH="1503307" progId="Word.Document.12">
              <p:embed/>
            </p:oleObj>
          </a:graphicData>
        </a:graphic>
      </p:graphicFrame>
      <p:sp>
        <p:nvSpPr>
          <p:cNvPr id="5" name="矩形 4"/>
          <p:cNvSpPr/>
          <p:nvPr/>
        </p:nvSpPr>
        <p:spPr>
          <a:xfrm>
            <a:off x="4333942" y="2309603"/>
            <a:ext cx="3212420"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p:nvPr/>
        </p:nvCxnSpPr>
        <p:spPr>
          <a:xfrm>
            <a:off x="5514010" y="3174019"/>
            <a:ext cx="1800200" cy="0"/>
          </a:xfrm>
          <a:prstGeom prst="line">
            <a:avLst/>
          </a:prstGeom>
        </p:spPr>
        <p:style>
          <a:lnRef idx="2">
            <a:schemeClr val="dk1"/>
          </a:lnRef>
          <a:fillRef idx="0">
            <a:schemeClr val="dk1"/>
          </a:fillRef>
          <a:effectRef idx="1">
            <a:schemeClr val="dk1"/>
          </a:effectRef>
          <a:fontRef idx="minor">
            <a:schemeClr val="tx1"/>
          </a:fontRef>
        </p:style>
      </p:cxnSp>
      <p:cxnSp>
        <p:nvCxnSpPr>
          <p:cNvPr id="10" name="直接连接符 9"/>
          <p:cNvCxnSpPr/>
          <p:nvPr/>
        </p:nvCxnSpPr>
        <p:spPr>
          <a:xfrm>
            <a:off x="417570" y="3750083"/>
            <a:ext cx="1487768" cy="0"/>
          </a:xfrm>
          <a:prstGeom prst="line">
            <a:avLst/>
          </a:prstGeom>
        </p:spPr>
        <p:style>
          <a:lnRef idx="2">
            <a:schemeClr val="dk1"/>
          </a:lnRef>
          <a:fillRef idx="0">
            <a:schemeClr val="dk1"/>
          </a:fillRef>
          <a:effectRef idx="1">
            <a:schemeClr val="dk1"/>
          </a:effectRef>
          <a:fontRef idx="minor">
            <a:schemeClr val="tx1"/>
          </a:fontRef>
        </p:style>
      </p:cxnSp>
      <p:sp>
        <p:nvSpPr>
          <p:cNvPr id="11" name="矩形 10"/>
          <p:cNvSpPr/>
          <p:nvPr/>
        </p:nvSpPr>
        <p:spPr>
          <a:xfrm>
            <a:off x="5514010" y="2811303"/>
            <a:ext cx="2082326"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417569" y="3392344"/>
            <a:ext cx="1492219"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3804186" y="3787901"/>
            <a:ext cx="2856045"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4085988" y="4234551"/>
            <a:ext cx="257424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3804186" y="4688319"/>
            <a:ext cx="257424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574984853"/>
      </p:ext>
    </p:extLst>
  </p:cSld>
  <p:clrMapOvr>
    <a:masterClrMapping/>
  </p:clrMapOvr>
  <mc:AlternateContent xmlns:mc="http://schemas.openxmlformats.org/markup-compatibility/2006">
    <mc:Choice xmlns:p14="http://schemas.microsoft.com/office/powerpoint/2010/main" xmlns="" Requires="p14">
      <p:transition spd="slow" p14:dur="11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1"/>
                                        </p:tgtEl>
                                      </p:cBhvr>
                                    </p:animEffect>
                                    <p:set>
                                      <p:cBhvr>
                                        <p:cTn id="12" dur="1" fill="hold">
                                          <p:stCondLst>
                                            <p:cond delay="499"/>
                                          </p:stCondLst>
                                        </p:cTn>
                                        <p:tgtEl>
                                          <p:spTgt spid="11"/>
                                        </p:tgtEl>
                                        <p:attrNameLst>
                                          <p:attrName>style.visibility</p:attrName>
                                        </p:attrNameLst>
                                      </p:cBhvr>
                                      <p:to>
                                        <p:strVal val="hidden"/>
                                      </p:to>
                                    </p:set>
                                  </p:childTnLst>
                                </p:cTn>
                              </p:par>
                              <p:par>
                                <p:cTn id="13" presetID="22" presetClass="exit" presetSubtype="4" fill="hold" grpId="0" nodeType="withEffect">
                                  <p:stCondLst>
                                    <p:cond delay="0"/>
                                  </p:stCondLst>
                                  <p:childTnLst>
                                    <p:animEffect transition="out" filter="wipe(down)">
                                      <p:cBhvr>
                                        <p:cTn id="14" dur="500"/>
                                        <p:tgtEl>
                                          <p:spTgt spid="12"/>
                                        </p:tgtEl>
                                      </p:cBhvr>
                                    </p:animEffect>
                                    <p:set>
                                      <p:cBhvr>
                                        <p:cTn id="15" dur="1" fill="hold">
                                          <p:stCondLst>
                                            <p:cond delay="499"/>
                                          </p:stCondLst>
                                        </p:cTn>
                                        <p:tgtEl>
                                          <p:spTgt spid="12"/>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22" presetClass="exit" presetSubtype="4" fill="hold" grpId="0" nodeType="clickEffect">
                                  <p:stCondLst>
                                    <p:cond delay="0"/>
                                  </p:stCondLst>
                                  <p:childTnLst>
                                    <p:animEffect transition="out" filter="wipe(down)">
                                      <p:cBhvr>
                                        <p:cTn id="19" dur="500"/>
                                        <p:tgtEl>
                                          <p:spTgt spid="13"/>
                                        </p:tgtEl>
                                      </p:cBhvr>
                                    </p:animEffect>
                                    <p:set>
                                      <p:cBhvr>
                                        <p:cTn id="20" dur="1" fill="hold">
                                          <p:stCondLst>
                                            <p:cond delay="499"/>
                                          </p:stCondLst>
                                        </p:cTn>
                                        <p:tgtEl>
                                          <p:spTgt spid="13"/>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22" presetClass="exit" presetSubtype="4" fill="hold" grpId="0" nodeType="clickEffect">
                                  <p:stCondLst>
                                    <p:cond delay="0"/>
                                  </p:stCondLst>
                                  <p:childTnLst>
                                    <p:animEffect transition="out" filter="wipe(down)">
                                      <p:cBhvr>
                                        <p:cTn id="24" dur="500"/>
                                        <p:tgtEl>
                                          <p:spTgt spid="14"/>
                                        </p:tgtEl>
                                      </p:cBhvr>
                                    </p:animEffect>
                                    <p:set>
                                      <p:cBhvr>
                                        <p:cTn id="25" dur="1" fill="hold">
                                          <p:stCondLst>
                                            <p:cond delay="499"/>
                                          </p:stCondLst>
                                        </p:cTn>
                                        <p:tgtEl>
                                          <p:spTgt spid="14"/>
                                        </p:tgtEl>
                                        <p:attrNameLst>
                                          <p:attrName>style.visibility</p:attrName>
                                        </p:attrNameLst>
                                      </p:cBhvr>
                                      <p:to>
                                        <p:strVal val="hidden"/>
                                      </p:to>
                                    </p:set>
                                  </p:childTnLst>
                                </p:cTn>
                              </p:par>
                            </p:childTnLst>
                          </p:cTn>
                        </p:par>
                      </p:childTnLst>
                    </p:cTn>
                  </p:par>
                  <p:par>
                    <p:cTn id="26" fill="hold">
                      <p:stCondLst>
                        <p:cond delay="indefinite"/>
                      </p:stCondLst>
                      <p:childTnLst>
                        <p:par>
                          <p:cTn id="27" fill="hold">
                            <p:stCondLst>
                              <p:cond delay="0"/>
                            </p:stCondLst>
                            <p:childTnLst>
                              <p:par>
                                <p:cTn id="28" presetID="22" presetClass="exit" presetSubtype="4" fill="hold" grpId="0" nodeType="clickEffect">
                                  <p:stCondLst>
                                    <p:cond delay="0"/>
                                  </p:stCondLst>
                                  <p:childTnLst>
                                    <p:animEffect transition="out" filter="wipe(down)">
                                      <p:cBhvr>
                                        <p:cTn id="29" dur="500"/>
                                        <p:tgtEl>
                                          <p:spTgt spid="15"/>
                                        </p:tgtEl>
                                      </p:cBhvr>
                                    </p:animEffect>
                                    <p:set>
                                      <p:cBhvr>
                                        <p:cTn id="30" dur="1" fill="hold">
                                          <p:stCondLst>
                                            <p:cond delay="499"/>
                                          </p:stCondLst>
                                        </p:cTn>
                                        <p:tgtEl>
                                          <p:spTgt spid="1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1" grpId="0" animBg="1"/>
      <p:bldP spid="12" grpId="0" animBg="1"/>
      <p:bldP spid="13" grpId="0" animBg="1"/>
      <p:bldP spid="14" grpId="0" animBg="1"/>
      <p:bldP spid="15"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241167"/>
            <a:ext cx="1591782" cy="498598"/>
          </a:xfrm>
          <a:prstGeom prst="rect">
            <a:avLst/>
          </a:prstGeom>
        </p:spPr>
        <p:txBody>
          <a:bodyPr wrap="none">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古今</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361896696"/>
              </p:ext>
            </p:extLst>
          </p:nvPr>
        </p:nvGraphicFramePr>
        <p:xfrm>
          <a:off x="508000" y="1667757"/>
          <a:ext cx="8128000" cy="5223965"/>
        </p:xfrm>
        <a:graphic>
          <a:graphicData uri="http://schemas.openxmlformats.org/presentationml/2006/ole">
            <p:oleObj spid="_x0000_s36869" name="文档" r:id="rId5" imgW="3910440" imgH="2513071" progId="Word.Document.12">
              <p:embed/>
            </p:oleObj>
          </a:graphicData>
        </a:graphic>
      </p:graphicFrame>
    </p:spTree>
    <p:extLst>
      <p:ext uri="{BB962C8B-B14F-4D97-AF65-F5344CB8AC3E}">
        <p14:creationId xmlns:p14="http://schemas.microsoft.com/office/powerpoint/2010/main" xmlns="" val="1338130902"/>
      </p:ext>
    </p:extLst>
  </p:cSld>
  <p:clrMapOvr>
    <a:masterClrMapping/>
  </p:clrMapOvr>
  <mc:AlternateContent xmlns:mc="http://schemas.openxmlformats.org/markup-compatibility/2006">
    <mc:Choice xmlns:p14="http://schemas.microsoft.com/office/powerpoint/2010/main" xmlns="" Requires="p14">
      <p:transition spd="slow" p14:dur="1100">
        <p:strips dir="rd"/>
      </p:transition>
    </mc:Choice>
    <mc:Fallback>
      <p:transition spd="slow">
        <p:strips dir="rd"/>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904201"/>
            <a:ext cx="8128000" cy="330359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6</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明句式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謇朝谇而夕替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被动句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既替余以蕙纟襄兮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介宾短语后置句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又申之以揽茝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介宾短语后置句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不吾知其亦已兮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宾语前置句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高余冠之岌岌兮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定语后置句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长余佩之陆离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定语后置句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cs typeface="Times New Roman" panose="02020603050405020304" pitchFamily="18" charset="0"/>
              </a:rPr>
              <a:t>虽体解吾犹未变兮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被动句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2965790" y="2359897"/>
            <a:ext cx="805105"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545683" y="2760508"/>
            <a:ext cx="1901430"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2990544" y="3172136"/>
            <a:ext cx="1901430"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260859" y="3575584"/>
            <a:ext cx="1360800"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259266" y="3979032"/>
            <a:ext cx="1360800"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976807" y="4367156"/>
            <a:ext cx="1360800"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3532502" y="4777297"/>
            <a:ext cx="805105"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73087600"/>
      </p:ext>
    </p:extLst>
  </p:cSld>
  <p:clrMapOvr>
    <a:masterClrMapping/>
  </p:clrMapOvr>
  <mc:AlternateContent xmlns:mc="http://schemas.openxmlformats.org/markup-compatibility/2006">
    <mc:Choice xmlns:p14="http://schemas.microsoft.com/office/powerpoint/2010/main" xmlns="" Requires="p14">
      <p:transition spd="slow" p14:dur="1100">
        <p:wipe dir="d"/>
      </p:transition>
    </mc:Choice>
    <mc:Fallback>
      <p:transition spd="slow">
        <p:wipe di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1"/>
                                        </p:tgtEl>
                                      </p:cBhvr>
                                    </p:animEffect>
                                    <p:set>
                                      <p:cBhvr>
                                        <p:cTn id="22" dur="1" fill="hold">
                                          <p:stCondLst>
                                            <p:cond delay="499"/>
                                          </p:stCondLst>
                                        </p:cTn>
                                        <p:tgtEl>
                                          <p:spTgt spid="11"/>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2"/>
                                        </p:tgtEl>
                                      </p:cBhvr>
                                    </p:animEffect>
                                    <p:set>
                                      <p:cBhvr>
                                        <p:cTn id="27" dur="1" fill="hold">
                                          <p:stCondLst>
                                            <p:cond delay="499"/>
                                          </p:stCondLst>
                                        </p:cTn>
                                        <p:tgtEl>
                                          <p:spTgt spid="12"/>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3"/>
                                        </p:tgtEl>
                                      </p:cBhvr>
                                    </p:animEffect>
                                    <p:set>
                                      <p:cBhvr>
                                        <p:cTn id="32" dur="1" fill="hold">
                                          <p:stCondLst>
                                            <p:cond delay="499"/>
                                          </p:stCondLst>
                                        </p:cTn>
                                        <p:tgtEl>
                                          <p:spTgt spid="13"/>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4"/>
                                        </p:tgtEl>
                                      </p:cBhvr>
                                    </p:animEffect>
                                    <p:set>
                                      <p:cBhvr>
                                        <p:cTn id="37" dur="1" fill="hold">
                                          <p:stCondLst>
                                            <p:cond delay="49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11" grpId="0" animBg="1"/>
      <p:bldP spid="12" grpId="0" animBg="1"/>
      <p:bldP spid="13" grpId="0" animBg="1"/>
      <p:bldP spid="14"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340768"/>
            <a:ext cx="8128000" cy="492865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7</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积名句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(1)(2014·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课标全国高考</a:t>
            </a:r>
            <a:r>
              <a:rPr lang="zh-CN" altLang="zh-CN" sz="2200" dirty="0">
                <a:solidFill>
                  <a:srgbClr val="000000"/>
                </a:solidFill>
                <a:latin typeface="NEU-BZ-S92"/>
                <a:cs typeface="宋体" panose="02010600030101010101" pitchFamily="2" charset="-122"/>
              </a:rPr>
              <a:t>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屈原在《离骚》中表现自己同情百姓的苦难生活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并因此流泪叹息的名句</a:t>
            </a:r>
            <a:r>
              <a:rPr lang="zh-CN" altLang="zh-CN" sz="2200" dirty="0" smtClean="0">
                <a:solidFill>
                  <a:srgbClr val="000000"/>
                </a:solidFill>
                <a:latin typeface="Times New Roman" panose="02020603050405020304" pitchFamily="18" charset="0"/>
                <a:cs typeface="Times New Roman" panose="02020603050405020304" pitchFamily="18" charset="0"/>
              </a:rPr>
              <a:t>是</a:t>
            </a: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长太息以掩涕兮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哀民生之多艰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(2)(2014·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安徽高考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芳与泽其杂糅兮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唯昭质其犹未亏。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屈原《离骚》</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(3)(2014·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江苏高考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日月忽其不淹兮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春与秋其代序</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屈原《离骚》</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(4)(2013·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江苏高考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汩余若将不及兮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恐年岁之不吾与</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屈原《离骚》</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(5)(2013·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安徽高考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民生各有所乐兮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余独好修以为常。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屈原《离骚》</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993634" y="2608972"/>
            <a:ext cx="1922182"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026781" y="2608972"/>
            <a:ext cx="1656000"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153874" y="3013243"/>
            <a:ext cx="1922182"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5196637" y="3802740"/>
            <a:ext cx="1646568"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5195044" y="4620085"/>
            <a:ext cx="1922182"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164891" y="5423190"/>
            <a:ext cx="1922182"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535740333"/>
      </p:ext>
    </p:extLst>
  </p:cSld>
  <p:clrMapOvr>
    <a:masterClrMapping/>
  </p:clrMapOvr>
  <mc:AlternateContent xmlns:mc="http://schemas.openxmlformats.org/markup-compatibility/2006">
    <mc:Choice xmlns:p14="http://schemas.microsoft.com/office/powerpoint/2010/main" xmlns="" Requires="p14">
      <p:transition spd="slow" p14:dur="1100">
        <p:wipe dir="u"/>
      </p:transition>
    </mc:Choice>
    <mc:Fallback>
      <p:transition spd="slow">
        <p:wipe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1"/>
                                        </p:tgtEl>
                                      </p:cBhvr>
                                    </p:animEffect>
                                    <p:set>
                                      <p:cBhvr>
                                        <p:cTn id="27" dur="1" fill="hold">
                                          <p:stCondLst>
                                            <p:cond delay="499"/>
                                          </p:stCondLst>
                                        </p:cTn>
                                        <p:tgtEl>
                                          <p:spTgt spid="11"/>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2"/>
                                        </p:tgtEl>
                                      </p:cBhvr>
                                    </p:animEffect>
                                    <p:set>
                                      <p:cBhvr>
                                        <p:cTn id="32"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10" grpId="0" animBg="1"/>
      <p:bldP spid="11" grpId="0" animBg="1"/>
      <p:bldP spid="12"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194171"/>
            <a:ext cx="8128000" cy="574118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(6)(2012·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重庆高考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朝搴阰之木兰兮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夕揽洲之宿莽</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屈原《离骚》</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(7)(2011·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辽宁高考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民生各有所乐兮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余独好修以为常</a:t>
            </a:r>
            <a:r>
              <a:rPr lang="zh-CN" altLang="zh-CN" sz="2200" dirty="0">
                <a:solidFill>
                  <a:srgbClr val="000000"/>
                </a:solidFill>
                <a:latin typeface="Times New Roman" panose="02020603050405020304" pitchFamily="18" charset="0"/>
                <a:cs typeface="Times New Roman" panose="02020603050405020304" pitchFamily="18" charset="0"/>
              </a:rPr>
              <a:t>。虽体解吾犹未变兮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岂余心之可惩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屈原《离骚》</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(8)(2011·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安徽高考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亦余心之所善兮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虽九死其犹未悔</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屈原《离骚》</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(9)(2010·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大纲全国高考</a:t>
            </a:r>
            <a:r>
              <a:rPr lang="zh-CN" altLang="zh-CN" sz="2200" dirty="0">
                <a:solidFill>
                  <a:srgbClr val="000000"/>
                </a:solidFill>
                <a:latin typeface="NEU-BZ-S92"/>
                <a:cs typeface="宋体" panose="02010600030101010101" pitchFamily="2" charset="-122"/>
              </a:rPr>
              <a:t>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路曼曼其修远兮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吾将上下而求索</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屈原《离骚》</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(10)(2010·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大纲全国高考</a:t>
            </a:r>
            <a:r>
              <a:rPr lang="zh-CN" altLang="zh-CN" sz="2200" dirty="0">
                <a:solidFill>
                  <a:srgbClr val="000000"/>
                </a:solidFill>
                <a:latin typeface="NEU-BZ-S92"/>
                <a:cs typeface="宋体" panose="02010600030101010101" pitchFamily="2" charset="-122"/>
              </a:rPr>
              <a:t>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既替余以蕙纟襄兮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又申之以揽茝</a:t>
            </a:r>
            <a:r>
              <a:rPr lang="zh-CN"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亦余心之所善兮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虽九死其犹未悔。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屈原《离骚》</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(11)(2010·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辽宁高考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高余冠之岌岌兮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长余佩之陆离</a:t>
            </a:r>
            <a:r>
              <a:rPr lang="zh-CN" altLang="zh-CN" sz="2200" dirty="0">
                <a:solidFill>
                  <a:srgbClr val="000000"/>
                </a:solidFill>
                <a:latin typeface="Times New Roman" panose="02020603050405020304" pitchFamily="18" charset="0"/>
                <a:cs typeface="Times New Roman" panose="02020603050405020304" pitchFamily="18" charset="0"/>
              </a:rPr>
              <a:t>。芳与泽其杂糅兮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唯昭质其犹未亏</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屈原《离骚》</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(12)(2010·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福建高考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伏清白以死直兮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固前圣之所厚</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屈原《离骚》</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5196637" y="1259238"/>
            <a:ext cx="1646568"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5174602" y="2051326"/>
            <a:ext cx="191767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813662" y="2453939"/>
            <a:ext cx="1646568"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5192791" y="2865448"/>
            <a:ext cx="191767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6030938" y="3663122"/>
            <a:ext cx="191767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6444208" y="4471251"/>
            <a:ext cx="1646568"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615548" y="4880177"/>
            <a:ext cx="191767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5328345" y="5279380"/>
            <a:ext cx="1646568"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1525630" y="5670854"/>
            <a:ext cx="191767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5321173" y="6076492"/>
            <a:ext cx="1646568"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852872731"/>
      </p:ext>
    </p:extLst>
  </p:cSld>
  <p:clrMapOvr>
    <a:masterClrMapping/>
  </p:clrMapOvr>
  <mc:AlternateContent xmlns:mc="http://schemas.openxmlformats.org/markup-compatibility/2006">
    <mc:Choice xmlns:p14="http://schemas.microsoft.com/office/powerpoint/2010/main" xmlns="" Requires="p14">
      <p:transition spd="slow" p14:dur="1100">
        <p:cover dir="ru"/>
      </p:transition>
    </mc:Choice>
    <mc:Fallback>
      <p:transition spd="slow">
        <p:cover dir="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1"/>
                                        </p:tgtEl>
                                      </p:cBhvr>
                                    </p:animEffect>
                                    <p:set>
                                      <p:cBhvr>
                                        <p:cTn id="22" dur="1" fill="hold">
                                          <p:stCondLst>
                                            <p:cond delay="499"/>
                                          </p:stCondLst>
                                        </p:cTn>
                                        <p:tgtEl>
                                          <p:spTgt spid="11"/>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2"/>
                                        </p:tgtEl>
                                      </p:cBhvr>
                                    </p:animEffect>
                                    <p:set>
                                      <p:cBhvr>
                                        <p:cTn id="27" dur="1" fill="hold">
                                          <p:stCondLst>
                                            <p:cond delay="499"/>
                                          </p:stCondLst>
                                        </p:cTn>
                                        <p:tgtEl>
                                          <p:spTgt spid="12"/>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3"/>
                                        </p:tgtEl>
                                      </p:cBhvr>
                                    </p:animEffect>
                                    <p:set>
                                      <p:cBhvr>
                                        <p:cTn id="32" dur="1" fill="hold">
                                          <p:stCondLst>
                                            <p:cond delay="499"/>
                                          </p:stCondLst>
                                        </p:cTn>
                                        <p:tgtEl>
                                          <p:spTgt spid="13"/>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4"/>
                                        </p:tgtEl>
                                      </p:cBhvr>
                                    </p:animEffect>
                                    <p:set>
                                      <p:cBhvr>
                                        <p:cTn id="37" dur="1" fill="hold">
                                          <p:stCondLst>
                                            <p:cond delay="499"/>
                                          </p:stCondLst>
                                        </p:cTn>
                                        <p:tgtEl>
                                          <p:spTgt spid="14"/>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5"/>
                                        </p:tgtEl>
                                      </p:cBhvr>
                                    </p:animEffect>
                                    <p:set>
                                      <p:cBhvr>
                                        <p:cTn id="42" dur="1" fill="hold">
                                          <p:stCondLst>
                                            <p:cond delay="499"/>
                                          </p:stCondLst>
                                        </p:cTn>
                                        <p:tgtEl>
                                          <p:spTgt spid="15"/>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2" presetClass="exit" presetSubtype="4" fill="hold" grpId="0" nodeType="clickEffect">
                                  <p:stCondLst>
                                    <p:cond delay="0"/>
                                  </p:stCondLst>
                                  <p:childTnLst>
                                    <p:animEffect transition="out" filter="wipe(down)">
                                      <p:cBhvr>
                                        <p:cTn id="46" dur="500"/>
                                        <p:tgtEl>
                                          <p:spTgt spid="16"/>
                                        </p:tgtEl>
                                      </p:cBhvr>
                                    </p:animEffect>
                                    <p:set>
                                      <p:cBhvr>
                                        <p:cTn id="47" dur="1" fill="hold">
                                          <p:stCondLst>
                                            <p:cond delay="499"/>
                                          </p:stCondLst>
                                        </p:cTn>
                                        <p:tgtEl>
                                          <p:spTgt spid="16"/>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22" presetClass="exit" presetSubtype="4" fill="hold" grpId="0" nodeType="clickEffect">
                                  <p:stCondLst>
                                    <p:cond delay="0"/>
                                  </p:stCondLst>
                                  <p:childTnLst>
                                    <p:animEffect transition="out" filter="wipe(down)">
                                      <p:cBhvr>
                                        <p:cTn id="51" dur="500"/>
                                        <p:tgtEl>
                                          <p:spTgt spid="17"/>
                                        </p:tgtEl>
                                      </p:cBhvr>
                                    </p:animEffect>
                                    <p:set>
                                      <p:cBhvr>
                                        <p:cTn id="52" dur="1" fill="hold">
                                          <p:stCondLst>
                                            <p:cond delay="499"/>
                                          </p:stCondLst>
                                        </p:cTn>
                                        <p:tgtEl>
                                          <p:spTgt spid="1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10" grpId="0" animBg="1"/>
      <p:bldP spid="11" grpId="0" animBg="1"/>
      <p:bldP spid="12" grpId="0" animBg="1"/>
      <p:bldP spid="13" grpId="0" animBg="1"/>
      <p:bldP spid="14" grpId="0" animBg="1"/>
      <p:bldP spid="15" grpId="0" animBg="1"/>
      <p:bldP spid="16" grpId="0" animBg="1"/>
      <p:bldP spid="17"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句段点评</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229379"/>
            <a:ext cx="8128000" cy="533492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长太息以掩涕兮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哀民生之多艰。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这是课文节选部分的前两句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也是传诵千古的名句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表现了诗人极度苦闷、难以排解的心情。一个爱国诗人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国运、民生是他心之所系。但在那个特殊的年代里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人民的生活艰难悲惨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不能不使诗人哀叹不已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伤感有加。作为一个屡遭贬抑的士大夫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却只能仰天长叹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掩面哭泣。这两句为下面的抒情奠定了感伤的基调。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亦余心之所善兮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虽九死其犹未悔。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这两句表明诗人对美好德行的追求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至死不改。诗人最不能容忍的是那群无耻小人对他的恶毒诬蔑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一会儿说他穿着奇装异服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一会儿又说他面容姣好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肯定是个善淫之辈。这群人追名逐利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篡改法令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歪曲事实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混淆黑白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竞相谄媚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把朝廷弄得乌烟瘴气。诗人下决心不和他们同流合污。在这里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诗人清楚地预感到了自己的结局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但他并不后悔自己的选择。</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689121501"/>
      </p:ext>
    </p:extLst>
  </p:cSld>
  <p:clrMapOvr>
    <a:masterClrMapping/>
  </p:clrMapOvr>
  <mc:AlternateContent xmlns:mc="http://schemas.openxmlformats.org/markup-compatibility/2006">
    <mc:Choice xmlns:p14="http://schemas.microsoft.com/office/powerpoint/2010/main" xmlns="" Requires="p14">
      <p:transition spd="slow" p14:dur="2000">
        <p:cut/>
      </p:transition>
    </mc:Choice>
    <mc:Fallback>
      <p:transition spd="slow">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Effect transition="in" filter="wipe(down)">
                                      <p:cBhvr>
                                        <p:cTn id="7" dur="500"/>
                                        <p:tgtEl>
                                          <p:spTgt spid="6">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6">
                                            <p:txEl>
                                              <p:pRg st="3" end="3"/>
                                            </p:txEl>
                                          </p:spTgt>
                                        </p:tgtEl>
                                        <p:attrNameLst>
                                          <p:attrName>style.visibility</p:attrName>
                                        </p:attrNameLst>
                                      </p:cBhvr>
                                      <p:to>
                                        <p:strVal val="visible"/>
                                      </p:to>
                                    </p:set>
                                    <p:animEffect transition="in" filter="wipe(down)">
                                      <p:cBhvr>
                                        <p:cTn id="12" dur="500"/>
                                        <p:tgtEl>
                                          <p:spTgt spid="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句段点评</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708603"/>
            <a:ext cx="8128000" cy="369479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怨灵修之浩荡兮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终不察夫民心。众女嫉余之蛾眉兮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谣诼谓余以善淫。</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这四句诗中抒情主人公又幻化为一个美丽而遭逢不幸的女子形象。她有爱美的天性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喜欢用芳洁的东西修饰自己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还亲手栽培了许多芬芳的草木。起初与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灵修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缔结了婚约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后来却受到众女的嫉妒和谗毁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终于被抛弃。这一条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美人香草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式的寓意伏线和诗人的政治抒情叠合在一起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形成《离骚》全诗特有的写实与虚拟二重世界相互交融、迷离惝恍的艺术效果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给全诗增添了绰约的风姿和芳菲的情韵。</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911521919"/>
      </p:ext>
    </p:extLst>
  </p:cSld>
  <p:clrMapOvr>
    <a:masterClrMapping/>
  </p:clrMapOvr>
  <mc:AlternateContent xmlns:mc="http://schemas.openxmlformats.org/markup-compatibility/2006">
    <mc:Choice xmlns:p14="http://schemas.microsoft.com/office/powerpoint/2010/main" xmlns="" Requires="p14">
      <p:transition spd="slow" p14:dur="2000">
        <p:cover dir="u"/>
      </p:transition>
    </mc:Choice>
    <mc:Fallback>
      <p:transition spd="slow">
        <p:cover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Effect transition="in" filter="wipe(down)">
                                      <p:cBhvr>
                                        <p:cTn id="7" dur="500"/>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句段点评</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708603"/>
            <a:ext cx="8128000" cy="369479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鸷鸟之不群兮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固前圣之所厚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这段文字进一步指出自己和群小之间的矛盾的不可调和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道不同不相为谋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在对自己之所以不见容于朝廷的原因有了清醒的认识后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屈心而抑志兮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忍尤而攘诟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虽然抑郁难平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但情绪趋向平稳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并坚定地表白自己的信念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伏清白以死直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固前圣之所厚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表明诗人以前贤为榜样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同时也透露了诗人精神力量的重要来源。诗人对历史很熟悉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前世的明君贤臣就是引导他追求进步政治理想的活生生的例子。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829122492"/>
      </p:ext>
    </p:extLst>
  </p:cSld>
  <p:clrMapOvr>
    <a:masterClrMapping/>
  </p:clrMapOvr>
  <mc:AlternateContent xmlns:mc="http://schemas.openxmlformats.org/markup-compatibility/2006">
    <mc:Choice xmlns:p14="http://schemas.microsoft.com/office/powerpoint/2010/main" xmlns="" Requires="p14">
      <p:transition spd="slow" p14:dur="2000">
        <p:cover dir="ld"/>
      </p:transition>
    </mc:Choice>
    <mc:Fallback>
      <p:transition spd="slow">
        <p:cover dir="l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wipe(down)">
                                      <p:cBhvr>
                                        <p:cTn id="7" dur="500"/>
                                        <p:tgtEl>
                                          <p:spTgt spid="5">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5">
                                            <p:txEl>
                                              <p:pRg st="2" end="2"/>
                                            </p:txEl>
                                          </p:spTgt>
                                        </p:tgtEl>
                                        <p:attrNameLst>
                                          <p:attrName>style.visibility</p:attrName>
                                        </p:attrNameLst>
                                      </p:cBhvr>
                                      <p:to>
                                        <p:strVal val="visible"/>
                                      </p:to>
                                    </p:set>
                                    <p:animEffect transition="in" filter="wipe(down)">
                                      <p:cBhvr>
                                        <p:cTn id="10"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句段点评</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238541"/>
            <a:ext cx="8128000" cy="531985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民生各有所乐兮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余独好修以为常。虽体解吾犹未变兮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岂余心之可惩</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这四句诗所表现出的诗人的自知之明、自勉之严、自决之勇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令人感慨万分。作者重申自己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独好修以为常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字表现出诗人认定自己的原则是正确的并甘愿为之付出代价的自觉态度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带有一点自豪的味道。诗人意志更加坚定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信仰更加明确。即使被肢解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也改变不了自己。反省明志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斗志弥坚。</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这四句诗以退为进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更表现出诗人追求美政、美德而九死不悔的精神和品质。经过激烈的思想斗争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他不仅又回到了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亦余心之所善兮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虽九死其犹未悔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的境界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而且感情更加深沉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意志更加坚定。</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通过这一段情感的抒发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诗人将构成自己心灵世界悲剧性冲突的两个方面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理想与现实的对立、进取与退隐的对立初步展现了出来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继之又更加坚定地做出了选择。</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991846468"/>
      </p:ext>
    </p:extLst>
  </p:cSld>
  <p:clrMapOvr>
    <a:masterClrMapping/>
  </p:clrMapOvr>
  <mc:AlternateContent xmlns:mc="http://schemas.openxmlformats.org/markup-compatibility/2006">
    <mc:Choice xmlns:p14="http://schemas.microsoft.com/office/powerpoint/2010/main" xmlns="" Requires="p14">
      <p:transition spd="slow" p14:dur="2000">
        <p:cover dir="d"/>
      </p:transition>
    </mc:Choice>
    <mc:Fallback>
      <p:transition spd="slow">
        <p:cover di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Effect transition="in" filter="wipe(down)">
                                      <p:cBhvr>
                                        <p:cTn id="7" dur="500"/>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2318000"/>
            <a:ext cx="8128000" cy="247599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在中国诗歌的汤汤大河中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有一位峨冠博带的诗人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伫立在这条河流的源头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他以其炽热的爱国之情和特殊的表现手法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开浪漫主义的先河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影响了一代又一代诗人。他就是屈原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其代表作《离骚》是我国古代文学史上最早的一首浪漫主义政治抒情诗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是诗人高洁人格和政治理想的真实写照。学习这首长诗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重点是理解屈原的爱国情操和学习浪漫主义的表现手法。</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788969902"/>
      </p:ext>
    </p:extLst>
  </p:cSld>
  <p:clrMapOvr>
    <a:masterClrMapping/>
  </p:clrMapOvr>
  <mc:AlternateContent xmlns:mc="http://schemas.openxmlformats.org/markup-compatibility/2006">
    <mc:Choice xmlns:p14="http://schemas.microsoft.com/office/powerpoint/2010/main" xmlns="" Requires="p14">
      <p:transition spd="slow" p14:dur="1600">
        <p:pull dir="ru"/>
      </p:transition>
    </mc:Choice>
    <mc:Fallback>
      <p:transition spd="slow">
        <p:pull dir="ru"/>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3"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10" name="矩形 9">
            <a:hlinkClick r:id="rId4"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多维探究</a:t>
            </a:r>
          </a:p>
        </p:txBody>
      </p:sp>
      <p:sp>
        <p:nvSpPr>
          <p:cNvPr id="11" name="矩形 10">
            <a:hlinkClick r:id="rId5"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3" name="矩形 12">
            <a:hlinkClick r:id="rId6"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41956"/>
            <a:ext cx="8128000" cy="450732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在《离骚》中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屈原擅长用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鸷鸟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方圜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之类的词作比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节选部分还有哪些这样的词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其含义是什么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这样写有什么好处</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在节选部分中还有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蛾眉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兰皋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椒丘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芰荷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芙蓉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繁饰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它们均比喻高尚的节操、美好的品行、崇高的理想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众女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比喻许多小人。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是凶猛的鸟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指鹰、雕等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指一般的鸟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它们分别比喻君子和小人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是方枘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是圆凿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前者比喻正直端方的人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后者比喻世故圆滑的人。这些词既增加了诗歌的文学色彩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又形成了鲜明的对照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给读者以较深刻的印象。这种写法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形象鲜明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情感意识强烈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使诗歌充满浓厚的浪漫主义色彩。这种写作手法在屈原的诗中都有不同程度的运用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可谓是屈原诗歌的一大特点。</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246659966"/>
      </p:ext>
    </p:extLst>
  </p:cSld>
  <p:clrMapOvr>
    <a:masterClrMapping/>
  </p:clrMapOvr>
  <mc:AlternateContent xmlns:mc="http://schemas.openxmlformats.org/markup-compatibility/2006">
    <mc:Choice xmlns:p14="http://schemas.microsoft.com/office/powerpoint/2010/main" xmlns="" Requires="p14">
      <p:transition spd="slow" p14:dur="1600">
        <p:cover dir="u"/>
      </p:transition>
    </mc:Choice>
    <mc:Fallback>
      <p:transition spd="slow">
        <p:cover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10" name="矩形 9">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多维探究</a:t>
            </a:r>
          </a:p>
        </p:txBody>
      </p:sp>
      <p:sp>
        <p:nvSpPr>
          <p:cNvPr id="11" name="矩形 10">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3" name="矩形 12">
            <a:hlinkClick r:id="rId5"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308655"/>
            <a:ext cx="8128000" cy="492865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节选部分的第一节说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亦余心之所善兮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虽九死其犹未悔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伏清白以死直兮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固前圣之所厚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第二节却又说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悔相道之不察兮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延伫乎吾将反。回朕车以复路兮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及行迷之未远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前后是否矛盾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试做分析。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前后并不矛盾。第一节写的是诗人因正道直行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不同流合污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因而遭到小人诬陷、倾轧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君主是非不分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疏远了他。虽然遭到来自多方面的沉重打击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但他心志弥坚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毫无变通、退缩的念头。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亦余心之所善兮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虽九死其犹未悔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伏清白以死直兮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固前圣之所厚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等就是对这种心志的表白。第二节写诗人打算全身而退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高洁自守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不再在政治活动中积极进取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谋求变革。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悔相道之不察兮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延伫乎吾将反。回朕车以复路兮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及行迷之未远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是就在政治活动中的进退来说的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并不意味着诗人就此放弃操守。</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062566951"/>
      </p:ext>
    </p:extLst>
  </p:cSld>
  <p:clrMapOvr>
    <a:masterClrMapping/>
  </p:clrMapOvr>
  <mc:AlternateContent xmlns:mc="http://schemas.openxmlformats.org/markup-compatibility/2006">
    <mc:Choice xmlns:p14="http://schemas.microsoft.com/office/powerpoint/2010/main" xmlns="" Requires="p14">
      <p:transition spd="slow" p14:dur="1600">
        <p:cover dir="ru"/>
      </p:transition>
    </mc:Choice>
    <mc:Fallback>
      <p:transition spd="slow">
        <p:cover dir="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10" name="矩形 9">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多维探究</a:t>
            </a:r>
          </a:p>
        </p:txBody>
      </p:sp>
      <p:sp>
        <p:nvSpPr>
          <p:cNvPr id="11" name="矩形 10">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3" name="矩形 12">
            <a:hlinkClick r:id="rId5"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07769"/>
            <a:ext cx="8128000" cy="5863144"/>
          </a:xfrm>
          <a:prstGeom prst="rect">
            <a:avLst/>
          </a:prstGeom>
        </p:spPr>
        <p:txBody>
          <a:bodyPr>
            <a:spAutoFit/>
          </a:bodyPr>
          <a:lstStyle/>
          <a:p>
            <a:pPr indent="267970">
              <a:lnSpc>
                <a:spcPts val="29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《离骚》的语言有什么特色</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《离骚》的语言相当华美。首先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大量运用了比喻象征的手法。如以采摘香草喻加强自身修养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佩戴香草喻保持高洁等。诗人所用的表现手法比一般的比喻高明得多。如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制芰荷以为衣兮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集芙蓉以为裳。不吾知其亦已兮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苟余情其信芳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其中的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自然由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芰荷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芙蓉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是照应前两句的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但它又是用来形容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的。所以虽然没有用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之类的字眼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也未加说明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却喻意自明。其次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运用了不少香花、香草的名称来象征性地表现政治、思想意识方面的比较抽象的概念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不仅使作品含蓄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长于韵味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而且从直觉上增加了作品的色彩美。再次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全诗以四句为一层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每层中又由两个用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字连接的若连若断的上下句组成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加上固定的偶句韵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使全诗一直保持回环往复的旋律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具有很强的节奏感。另外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诗歌运用了对偶的修辞手法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屈心而抑志兮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忍尤而攘诟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制芰荷以为衣兮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集芙蓉以为裳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高余冠之岌岌兮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长余佩之陆离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字去掉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对偶之工与唐宋律诗对仗无异。</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719231514"/>
      </p:ext>
    </p:extLst>
  </p:cSld>
  <p:clrMapOvr>
    <a:masterClrMapping/>
  </p:clrMapOvr>
  <mc:AlternateContent xmlns:mc="http://schemas.openxmlformats.org/markup-compatibility/2006">
    <mc:Choice xmlns:p14="http://schemas.microsoft.com/office/powerpoint/2010/main" xmlns="" Requires="p14">
      <p:transition spd="slow" p14:dur="1600">
        <p:pull/>
      </p:transition>
    </mc:Choice>
    <mc:Fallback>
      <p:transition spd="slow">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10" name="矩形 9">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2250674"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结构图解</a:t>
            </a:r>
          </a:p>
        </p:txBody>
      </p:sp>
      <p:sp>
        <p:nvSpPr>
          <p:cNvPr id="13" name="矩形 12">
            <a:hlinkClick r:id="rId5"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pic>
        <p:nvPicPr>
          <p:cNvPr id="7" name="Y05.eps" descr="id:2147495590;FounderCES"/>
          <p:cNvPicPr/>
          <p:nvPr/>
        </p:nvPicPr>
        <p:blipFill>
          <a:blip r:embed="rId6" cstate="print"/>
          <a:stretch>
            <a:fillRect/>
          </a:stretch>
        </p:blipFill>
        <p:spPr>
          <a:xfrm>
            <a:off x="952857" y="1700808"/>
            <a:ext cx="7147535" cy="3708062"/>
          </a:xfrm>
          <a:prstGeom prst="rect">
            <a:avLst/>
          </a:prstGeom>
        </p:spPr>
      </p:pic>
    </p:spTree>
    <p:extLst>
      <p:ext uri="{BB962C8B-B14F-4D97-AF65-F5344CB8AC3E}">
        <p14:creationId xmlns:p14="http://schemas.microsoft.com/office/powerpoint/2010/main" xmlns="" val="4076317821"/>
      </p:ext>
    </p:extLst>
  </p:cSld>
  <p:clrMapOvr>
    <a:masterClrMapping/>
  </p:clrMapOvr>
  <mc:AlternateContent xmlns:mc="http://schemas.openxmlformats.org/markup-compatibility/2006">
    <mc:Choice xmlns:p14="http://schemas.microsoft.com/office/powerpoint/2010/main" xmlns="" Requires="p14">
      <p:transition spd="slow" p14:dur="1300">
        <p:pull dir="ld"/>
      </p:transition>
    </mc:Choice>
    <mc:Fallback>
      <p:transition spd="slow">
        <p:pull dir="ld"/>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3" name="矩形 2">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5" action="ppaction://hlinksldjump"/>
          </p:cNvPr>
          <p:cNvSpPr/>
          <p:nvPr/>
        </p:nvSpPr>
        <p:spPr>
          <a:xfrm>
            <a:off x="3120672"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审美鉴赏</a:t>
            </a:r>
          </a:p>
        </p:txBody>
      </p:sp>
      <p:sp>
        <p:nvSpPr>
          <p:cNvPr id="5" name="矩形 4"/>
          <p:cNvSpPr>
            <a:spLocks noChangeAspect="1"/>
          </p:cNvSpPr>
          <p:nvPr/>
        </p:nvSpPr>
        <p:spPr>
          <a:xfrm>
            <a:off x="508000" y="2513599"/>
            <a:ext cx="8128000" cy="2084801"/>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血泪凝结成的生命挽歌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浅析《离骚》中屈原的悲剧形象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屈原一生经历了楚威王、楚怀王、顷襄王三个时期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而主要活动于楚怀王时期。这个时期正是七雄纷争、各国存亡处于紧要关头的战国时代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诗人的理想就是使祖国强大、富裕。</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120600482"/>
      </p:ext>
    </p:extLst>
  </p:cSld>
  <p:clrMapOvr>
    <a:masterClrMapping/>
  </p:clrMapOvr>
  <mc:AlternateContent xmlns:mc="http://schemas.openxmlformats.org/markup-compatibility/2006">
    <mc:Choice xmlns:p14="http://schemas.microsoft.com/office/powerpoint/2010/main" xmlns="" Requires="p14">
      <p:transition spd="slow" p14:dur="1300">
        <p:blinds dir="vert"/>
      </p:transition>
    </mc:Choice>
    <mc:Fallback>
      <p:transition spd="slow">
        <p:blinds dir="vert"/>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3" name="矩形 2">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5" action="ppaction://hlinksldjump"/>
          </p:cNvPr>
          <p:cNvSpPr/>
          <p:nvPr/>
        </p:nvSpPr>
        <p:spPr>
          <a:xfrm>
            <a:off x="3120672"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审美鉴赏</a:t>
            </a:r>
          </a:p>
        </p:txBody>
      </p:sp>
      <p:sp>
        <p:nvSpPr>
          <p:cNvPr id="5" name="矩形 4"/>
          <p:cNvSpPr>
            <a:spLocks noChangeAspect="1"/>
          </p:cNvSpPr>
          <p:nvPr/>
        </p:nvSpPr>
        <p:spPr>
          <a:xfrm>
            <a:off x="508000" y="1498896"/>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众所周知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儒家高扬道德大旗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主张克己修身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齐家、治国、平天下。受儒家思想影响的屈原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不仅把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修能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卓越的才能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作为圣人的目标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而且具有强烈的以圣人自诩的倾向。他在诗中借香草喻内在的美德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用美人喻理想中的君王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用荃草喻现实中的君王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用采摘和披挂江离、秋兰喻修身养性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乘骐骥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喻追求和实现美好的政治理想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所有这些都刻画出高洁动人的抒情主人公形象。他试图以道德理想促成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美政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理想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通过高扬道德理想来整治政治秩序。然而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事实上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他发现现实中的楚王与理想中的圣王之间存在明显差距。于是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对楚王的怨愤和对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党人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的鄙弃萦绕于怀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加上诗人最终遭谗见废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导致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美政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理想的幻灭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忧愁幽思而作《离骚》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。屈原悲剧性的人生结局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令人深思。</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526446042"/>
      </p:ext>
    </p:extLst>
  </p:cSld>
  <p:clrMapOvr>
    <a:masterClrMapping/>
  </p:clrMapOvr>
  <mc:AlternateContent xmlns:mc="http://schemas.openxmlformats.org/markup-compatibility/2006">
    <mc:Choice xmlns:p14="http://schemas.microsoft.com/office/powerpoint/2010/main" xmlns="" Requires="p14">
      <p:transition spd="slow" p14:dur="1300">
        <p:pull dir="rd"/>
      </p:transition>
    </mc:Choice>
    <mc:Fallback>
      <p:transition spd="slow">
        <p:pull dir="rd"/>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3" name="矩形 2">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5" action="ppaction://hlinksldjump"/>
          </p:cNvPr>
          <p:cNvSpPr/>
          <p:nvPr/>
        </p:nvSpPr>
        <p:spPr>
          <a:xfrm>
            <a:off x="3120672"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审美鉴赏</a:t>
            </a:r>
          </a:p>
        </p:txBody>
      </p:sp>
      <p:sp>
        <p:nvSpPr>
          <p:cNvPr id="7" name="矩形 6"/>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这位伟大的爱国诗人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在昏庸的君王面前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在奸邪的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党人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面前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既不能改变自己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也不能改变楚国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且又不愿离开自己的祖国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只能选择以死明志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去殉他所追求的道德理想和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美政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理想。这是屈原悲剧性的一面。另一方面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崇尚圣人的德治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试图以此建立合理的社会政治秩序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又不能不说是一种局限。但是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屈原热爱祖国、坚持真理、宁死不屈的精神和与天地比寿、与日月齐光的峻洁人格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千百年来感召和哺育了无数中华儿女在民族危难之时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慷慨赴难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舍身救国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上下求索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虽九死其犹未悔</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86999781"/>
      </p:ext>
    </p:extLst>
  </p:cSld>
  <p:clrMapOvr>
    <a:masterClrMapping/>
  </p:clrMapOvr>
  <mc:AlternateContent xmlns:mc="http://schemas.openxmlformats.org/markup-compatibility/2006">
    <mc:Choice xmlns:p14="http://schemas.microsoft.com/office/powerpoint/2010/main" xmlns="" Requires="p14">
      <p:transition spd="slow" p14:dur="1300">
        <p:cover dir="ld"/>
      </p:transition>
    </mc:Choice>
    <mc:Fallback>
      <p:transition spd="slow">
        <p:cover dir="ld"/>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美文品读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素材积累</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319672"/>
            <a:ext cx="8128000" cy="4928657"/>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戴着花冠的诗人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当我们用现世的眼光审视屈原时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一定会觉得他很傻很傻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可人生如果可以重来的话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他一定会重新投入汨罗江。我想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执着和理想便是他的生命主题吧。当一个人过于强烈地期望一件不可能的事时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生命就演变成了一出悲剧。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可是执着却能在生命中开出艳丽的花朵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理想在黑暗中也能碰撞出浪漫的火花。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一个被楚国和世人都抛弃了的人依然可以写出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路曼曼其修远兮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吾将上下而求索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这样坚定的诗句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可以发出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长太息以掩涕兮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哀民生之多艰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这样动人的感叹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可以吼出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亦余心之所善兮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虽九死其犹未悔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这样慷慨的誓言。一个不被爱的人依然爱着别人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希冀祖国强盛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这本身就是一种伟大。</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428481823"/>
      </p:ext>
    </p:extLst>
  </p:cSld>
  <p:clrMapOvr>
    <a:masterClrMapping/>
  </p:clrMapOvr>
  <p:transition spd="slow">
    <p:cover dir="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a:t>
            </a:r>
            <a:r>
              <a:rPr lang="zh-CN" altLang="en-US" sz="1200" dirty="0" smtClean="0">
                <a:solidFill>
                  <a:schemeClr val="bg1"/>
                </a:solidFill>
                <a:latin typeface="微软雅黑" panose="020B0503020204020204" pitchFamily="34" charset="-122"/>
                <a:ea typeface="微软雅黑" panose="020B0503020204020204" pitchFamily="34" charset="-122"/>
              </a:rPr>
              <a:t>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素材积累</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62430"/>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诗和政治相遇本身便是一种错误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皎洁怎能和黑暗相融合呢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然而当诗人和政治家成为一个人时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那又是一种怎样的悲哀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当他内心的情感涨满得无法用言语诉说时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他选择来到汨罗江畔。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江水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清风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香草。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江水涤不尽世上的污秽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清风吹不散朝廷的腐朽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香草的诗句唤不醒昏庸的楚王。既然理想已死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肉体停留在世上又有什么用呢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在诗人和政治家身份的纠缠中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他选择了人生中的最后一次浪漫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在满是香草的岸边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将肉体抛入水中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将灵魂融入风里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留下一顶花冠守候如血的夕阳</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在世人的眼中屈原疯了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可是在屈原的眼中世人疯了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于是他毫不吝惜丢下肉体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让灵魂追逐精神的家园。当然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如果灵魂也能作诗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屈原应当把告别写出来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给他所爱的和不爱他的人一个交代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可是灵魂终究缄默了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独留下深深的叹惋。</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655098850"/>
      </p:ext>
    </p:extLst>
  </p:cSld>
  <p:clrMapOvr>
    <a:masterClrMapping/>
  </p:clrMapOvr>
  <p:transition spd="slow">
    <p:pull dir="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a:t>
            </a:r>
            <a:r>
              <a:rPr lang="zh-CN" altLang="en-US" sz="1200" dirty="0" smtClean="0">
                <a:solidFill>
                  <a:schemeClr val="bg1"/>
                </a:solidFill>
                <a:latin typeface="微软雅黑" panose="020B0503020204020204" pitchFamily="34" charset="-122"/>
                <a:ea typeface="微软雅黑" panose="020B0503020204020204" pitchFamily="34" charset="-122"/>
              </a:rPr>
              <a:t>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素材积累</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330689"/>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诗人的浪漫注定了他的悲哀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他拆下肋骨当作火把点燃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照亮黑暗的路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我想如果人生是块金黄的麦田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那么屈原就是个疼痛的收割者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他用他的节操收割了他自己的生命。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两千多年前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这个浪漫的诗人用诗句开始了一条拯救自己、拯救世界的不归路。汨罗江在落日的余晖中翻腾着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生命在时光的车轮中轮回着。今天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回望历史仍然可以看见他的生命之舞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头戴花冠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挥洒毛笔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蘸着自己伤口流下的鲜血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在清风拂来的馨香空气中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抒写浪漫和执着。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艺黑简体" panose="03000509000000000000" pitchFamily="65" charset="-122"/>
                <a:cs typeface="Times New Roman" panose="02020603050405020304" pitchFamily="18" charset="0"/>
              </a:rPr>
              <a:t>品读提示</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屈原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本身就是一首长诗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是一座文化的丰碑。因此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对屈原的歌颂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人们多着眼于屈原诗人的气质和执着的理想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这篇文章也不例外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但本文能采用如诗如画的语言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生动地诠释为理想而生也为理想而死的屈原的心路历程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这是本文的高妙之处。</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066004390"/>
      </p:ext>
    </p:extLst>
  </p:cSld>
  <p:clrMapOvr>
    <a:masterClrMapping/>
  </p:clrMapOvr>
  <p:transition spd="slow">
    <p:blinds dir="vert"/>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76230"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新课助读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528927"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自主梳理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234490"/>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《离骚》是我国古代文学史上最长的一首浪漫主义政治抒情诗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出自战国时期楚国诗人屈原之手。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屈原生活在时代大动荡、社会大变革的战国中期。当时秦楚争霸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纵合则楚王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横成则秦帝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斗争异常激烈。屈原主张明法度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任贤能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联齐以抗秦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曾两度奉命出使齐国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推动了合纵联盟的形成。但屈原联齐抗秦的政治路线遭到楚国保守势力子兰、靳尚等人的诋毁和破坏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屈原也被怀王疏远。怀王贪而轻信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误中秦人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绝齐得地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的诡计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愤而与秦作战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兵败地削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最后又错误地放弃联齐政策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受骗入秦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客死异邦。怀王之死使立志振兴楚国的屈原受到极沉重的打击。顷襄王继位后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以其弟子兰为令尹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对秦采取妥协投降政策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子兰又加紧迫害屈原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策动上官大夫向顷襄王进谗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结果屈原被放逐到江南蛮荒之地。诗人受尽打击迫害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窜逐流浪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但始终眷恋祖国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在此期间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写成了许多满怀激情的诗篇。《离骚》即其一。</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602319192"/>
      </p:ext>
    </p:extLst>
  </p:cSld>
  <p:clrMapOvr>
    <a:masterClrMapping/>
  </p:clrMapOvr>
  <p:transition spd="slow">
    <p:wipe dir="d"/>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美文品读</a:t>
            </a:r>
          </a:p>
        </p:txBody>
      </p:sp>
      <p:sp>
        <p:nvSpPr>
          <p:cNvPr id="13" name="矩形 12">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素材积累</a:t>
            </a:r>
          </a:p>
        </p:txBody>
      </p:sp>
      <p:sp>
        <p:nvSpPr>
          <p:cNvPr id="3" name="矩形 2"/>
          <p:cNvSpPr>
            <a:spLocks noChangeAspect="1"/>
          </p:cNvSpPr>
          <p:nvPr/>
        </p:nvSpPr>
        <p:spPr>
          <a:xfrm>
            <a:off x="508000" y="2318000"/>
            <a:ext cx="8128000" cy="247599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《离骚》是屈原忠君爱民理想的最好写照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表现了诗人坚持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美政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理想、抨击黑暗现实、不与邪恶势力同流合污的斗争精神和至死不渝的爱国热情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也激励着人们为了美好的理想而努力奋斗。因此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屈原及其作品赢得了后人的无限推崇。下面的材料可用在以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坚守理想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坚守气节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爱国为民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热爱传统文化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尊重民族文学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等为立意的作文中。</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88165922"/>
      </p:ext>
    </p:extLst>
  </p:cSld>
  <p:clrMapOvr>
    <a:masterClrMapping/>
  </p:clrMapOvr>
  <p:transition spd="slow">
    <p:pull dir="ld"/>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美文品读</a:t>
            </a:r>
          </a:p>
        </p:txBody>
      </p:sp>
      <p:sp>
        <p:nvSpPr>
          <p:cNvPr id="13" name="矩形 12">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素材积累</a:t>
            </a:r>
          </a:p>
        </p:txBody>
      </p:sp>
      <p:sp>
        <p:nvSpPr>
          <p:cNvPr id="2" name="矩形 1"/>
          <p:cNvSpPr>
            <a:spLocks noChangeAspect="1"/>
          </p:cNvSpPr>
          <p:nvPr/>
        </p:nvSpPr>
        <p:spPr>
          <a:xfrm>
            <a:off x="508000" y="1426888"/>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NEU-BZ-S9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长太息以掩涕兮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哀民生之多艰。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屈原就是这样一个诗人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忧国忧民。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举世混浊而我独清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众人皆醉而我独醒。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屈原就是这样一个志士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信念坚定。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青云衣兮白霓裳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举长矢兮射天狼。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屈原就是这样一个勇士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斗志昂扬。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亦余心之所善兮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虽九死其犹未悔。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屈原就是这样一个英雄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不畏强暴。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不管历史如何嬗变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不管时代如何变迁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从屈原投入汨罗江的那一刻起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他在楚国百姓心中就牢牢凝固和沉淀了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就注定他的灵魂将得到洗雪和超度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割之不断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挥之不去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进而升华成为伟大的民族精神。时至今日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屈原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已经不是生活在两千多年前的那个屈大夫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他所代表的是一种时代精神、百姓情结和民族文化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穿越时空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年年相继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代代相传。</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931024332"/>
      </p:ext>
    </p:extLst>
  </p:cSld>
  <p:clrMapOvr>
    <a:masterClrMapping/>
  </p:clrMapOvr>
  <p:transition spd="slow">
    <p:fade thruBlk="1"/>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美文品读</a:t>
            </a:r>
          </a:p>
        </p:txBody>
      </p:sp>
      <p:sp>
        <p:nvSpPr>
          <p:cNvPr id="13" name="矩形 12">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素材积累</a:t>
            </a:r>
          </a:p>
        </p:txBody>
      </p:sp>
      <p:sp>
        <p:nvSpPr>
          <p:cNvPr id="3" name="矩形 2"/>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NEU-BZ-S9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举世皆浊我独清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众人皆醉我独醒。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即使身心俱焚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屈原仍不肯低下高贵的头颅。清白是他做人的准则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清醒是他为政的要务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虽九死其犹未悔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伏清白以死直兮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。他始终不愿与世俗同流合污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用死来践行自己的气节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屈原的气节超脱了历史。笑傲人世是一份何等的情怀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众醉独醒是一种怎样的悲哀</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坚守气节如李白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安能摧眉折腰事权贵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使我不得开心颜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在天子脚下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俯首称臣的李白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完全可凭借自己的才华博得玄宗重用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但他不愿做仅仅被皇帝用来写诗娱乐之人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他高尚的气节使他无法苟且而活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为了气节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他辞官还乡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寄情于山水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成为了一代诗仙。</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801183278"/>
      </p:ext>
    </p:extLst>
  </p:cSld>
  <p:clrMapOvr>
    <a:masterClrMapping/>
  </p:clrMapOvr>
  <p:transition spd="slow">
    <p:cove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76230"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新课助读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528927"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自主梳理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pic>
        <p:nvPicPr>
          <p:cNvPr id="5" name="Y04.eps" descr="id:2147495532;FounderCES"/>
          <p:cNvPicPr/>
          <p:nvPr/>
        </p:nvPicPr>
        <p:blipFill>
          <a:blip r:embed="rId4" cstate="print"/>
          <a:stretch>
            <a:fillRect/>
          </a:stretch>
        </p:blipFill>
        <p:spPr>
          <a:xfrm>
            <a:off x="3203848" y="1368504"/>
            <a:ext cx="2197704" cy="2852584"/>
          </a:xfrm>
          <a:prstGeom prst="rect">
            <a:avLst/>
          </a:prstGeom>
        </p:spPr>
      </p:pic>
      <p:sp>
        <p:nvSpPr>
          <p:cNvPr id="2" name="矩形 1"/>
          <p:cNvSpPr>
            <a:spLocks noChangeAspect="1"/>
          </p:cNvSpPr>
          <p:nvPr/>
        </p:nvSpPr>
        <p:spPr>
          <a:xfrm>
            <a:off x="508000" y="4243122"/>
            <a:ext cx="8128000" cy="206973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NEU-BZ-S92"/>
                <a:ea typeface="NEU-BZ-S9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屈原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约前</a:t>
            </a:r>
            <a:r>
              <a:rPr lang="en-US" altLang="zh-CN" sz="2200" dirty="0">
                <a:solidFill>
                  <a:srgbClr val="000000"/>
                </a:solidFill>
                <a:latin typeface="Times New Roman" panose="02020603050405020304" pitchFamily="18" charset="0"/>
                <a:cs typeface="Times New Roman" panose="02020603050405020304" pitchFamily="18" charset="0"/>
              </a:rPr>
              <a:t>340—</a:t>
            </a:r>
            <a:r>
              <a:rPr lang="zh-CN" altLang="zh-CN" sz="2200" dirty="0">
                <a:solidFill>
                  <a:srgbClr val="000000"/>
                </a:solidFill>
                <a:latin typeface="Times New Roman" panose="02020603050405020304" pitchFamily="18" charset="0"/>
                <a:cs typeface="Times New Roman" panose="02020603050405020304" pitchFamily="18" charset="0"/>
              </a:rPr>
              <a:t>前</a:t>
            </a:r>
            <a:r>
              <a:rPr lang="en-US" altLang="zh-CN" sz="2200" dirty="0">
                <a:solidFill>
                  <a:srgbClr val="000000"/>
                </a:solidFill>
                <a:latin typeface="Times New Roman" panose="02020603050405020304" pitchFamily="18" charset="0"/>
                <a:cs typeface="Times New Roman" panose="02020603050405020304" pitchFamily="18" charset="0"/>
              </a:rPr>
              <a:t>278),</a:t>
            </a:r>
            <a:r>
              <a:rPr lang="zh-CN" altLang="zh-CN" sz="2200" dirty="0">
                <a:solidFill>
                  <a:srgbClr val="000000"/>
                </a:solidFill>
                <a:latin typeface="Times New Roman" panose="02020603050405020304" pitchFamily="18" charset="0"/>
                <a:cs typeface="Times New Roman" panose="02020603050405020304" pitchFamily="18" charset="0"/>
              </a:rPr>
              <a:t>名平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字原。战国时期楚国人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楚武王熊通之子屈瑕的后代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曾任楚国的左徒和三闾大夫。中国最伟大的浪漫主义诗人之一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也是我国已知最早的著名诗人。他开创了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楚辞体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也开创了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香草美人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的比兴手法。主要作品有《离骚》《九章》《九歌》《天问》。</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199638002"/>
      </p:ext>
    </p:extLst>
  </p:cSld>
  <p:clrMapOvr>
    <a:masterClrMapping/>
  </p:clrMapOvr>
  <p:transition spd="slow">
    <p:cover dir="ru"/>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76230"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新课助读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528927"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自主梳理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2513599"/>
            <a:ext cx="8128000" cy="208480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NEU-BZ-S92"/>
                <a:ea typeface="NEU-BZ-S9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楚辞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战国时期诗人屈原创造的一种诗体。它运用楚地的诗歌形式、方言声韵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描写楚地风土人情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具有浓厚的地方色彩。汉代时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刘向把屈原的作品及宋玉等人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承袭屈赋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的作品编辑成集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名为《楚辞》。《楚辞》是继《诗经》之后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对我国文学具有深远影响的一部诗歌总集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也是我国第一部浪漫主义诗歌总集。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112455067"/>
      </p:ext>
    </p:extLst>
  </p:cSld>
  <p:clrMapOvr>
    <a:masterClrMapping/>
  </p:clrMapOvr>
  <p:transition spd="slow">
    <p:strips dir="ld"/>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412776"/>
            <a:ext cx="1321196"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字音</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1718768294"/>
              </p:ext>
            </p:extLst>
          </p:nvPr>
        </p:nvGraphicFramePr>
        <p:xfrm>
          <a:off x="508000" y="1947359"/>
          <a:ext cx="8128000" cy="4672027"/>
        </p:xfrm>
        <a:graphic>
          <a:graphicData uri="http://schemas.openxmlformats.org/presentationml/2006/ole">
            <p:oleObj spid="_x0000_s30734" name="文档" r:id="rId5" imgW="3893528" imgH="2238041" progId="Word.Document.12">
              <p:embed/>
            </p:oleObj>
          </a:graphicData>
        </a:graphic>
      </p:graphicFrame>
    </p:spTree>
    <p:extLst>
      <p:ext uri="{BB962C8B-B14F-4D97-AF65-F5344CB8AC3E}">
        <p14:creationId xmlns:p14="http://schemas.microsoft.com/office/powerpoint/2010/main" xmlns="" val="938876198"/>
      </p:ext>
    </p:extLst>
  </p:cSld>
  <p:clrMapOvr>
    <a:masterClrMapping/>
  </p:clrMapOvr>
  <p:transition spd="slow">
    <p:pull dir="d"/>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168434920"/>
              </p:ext>
            </p:extLst>
          </p:nvPr>
        </p:nvGraphicFramePr>
        <p:xfrm>
          <a:off x="508000" y="1903040"/>
          <a:ext cx="8128000" cy="3902224"/>
        </p:xfrm>
        <a:graphic>
          <a:graphicData uri="http://schemas.openxmlformats.org/presentationml/2006/ole">
            <p:oleObj spid="_x0000_s34821" name="文档" r:id="rId5" imgW="3948224" imgH="1894973" progId="Word.Document.12">
              <p:embed/>
            </p:oleObj>
          </a:graphicData>
        </a:graphic>
      </p:graphicFrame>
    </p:spTree>
    <p:extLst>
      <p:ext uri="{BB962C8B-B14F-4D97-AF65-F5344CB8AC3E}">
        <p14:creationId xmlns:p14="http://schemas.microsoft.com/office/powerpoint/2010/main" xmlns="" val="2994052892"/>
      </p:ext>
    </p:extLst>
  </p:cSld>
  <p:clrMapOvr>
    <a:masterClrMapping/>
  </p:clrMapOvr>
  <mc:AlternateContent xmlns:mc="http://schemas.openxmlformats.org/markup-compatibility/2006">
    <mc:Choice xmlns:p14="http://schemas.microsoft.com/office/powerpoint/2010/main" xmlns="" Requires="p14">
      <p:transition spd="slow" p14:dur="1100">
        <p:wipe dir="d"/>
      </p:transition>
    </mc:Choice>
    <mc:Fallback>
      <p:transition spd="slow">
        <p:wipe dir="d"/>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2310467"/>
            <a:ext cx="8128000" cy="249106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识通假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偭规矩而改错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措施</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忳郁邑余侘傺兮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郁邑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郁悒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忧愁苦闷</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何方圜之能周兮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圆凿</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进不入以离尤兮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遭受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芳菲菲其弥章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明显</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3901894" y="2758894"/>
            <a:ext cx="256531"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4382143" y="2758894"/>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454151" y="3162471"/>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5214452" y="3162471"/>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4181119" y="3574511"/>
            <a:ext cx="256531"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4661368" y="3574511"/>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4181119" y="3973975"/>
            <a:ext cx="256531"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4661368" y="3973975"/>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3901894" y="4384124"/>
            <a:ext cx="256531"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4382143" y="4384124"/>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785805196"/>
      </p:ext>
    </p:extLst>
  </p:cSld>
  <p:clrMapOvr>
    <a:masterClrMapping/>
  </p:clrMapOvr>
  <mc:AlternateContent xmlns:mc="http://schemas.openxmlformats.org/markup-compatibility/2006">
    <mc:Choice xmlns:p14="http://schemas.microsoft.com/office/powerpoint/2010/main" xmlns="" Requires="p14">
      <p:transition spd="slow" p14:dur="1100">
        <p:pull/>
      </p:transition>
    </mc:Choice>
    <mc:Fallback>
      <p:transition spd="slow">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1"/>
                                        </p:tgtEl>
                                      </p:cBhvr>
                                    </p:animEffect>
                                    <p:set>
                                      <p:cBhvr>
                                        <p:cTn id="27" dur="1" fill="hold">
                                          <p:stCondLst>
                                            <p:cond delay="499"/>
                                          </p:stCondLst>
                                        </p:cTn>
                                        <p:tgtEl>
                                          <p:spTgt spid="11"/>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2"/>
                                        </p:tgtEl>
                                      </p:cBhvr>
                                    </p:animEffect>
                                    <p:set>
                                      <p:cBhvr>
                                        <p:cTn id="32" dur="1" fill="hold">
                                          <p:stCondLst>
                                            <p:cond delay="499"/>
                                          </p:stCondLst>
                                        </p:cTn>
                                        <p:tgtEl>
                                          <p:spTgt spid="12"/>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3"/>
                                        </p:tgtEl>
                                      </p:cBhvr>
                                    </p:animEffect>
                                    <p:set>
                                      <p:cBhvr>
                                        <p:cTn id="37" dur="1" fill="hold">
                                          <p:stCondLst>
                                            <p:cond delay="499"/>
                                          </p:stCondLst>
                                        </p:cTn>
                                        <p:tgtEl>
                                          <p:spTgt spid="13"/>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4"/>
                                        </p:tgtEl>
                                      </p:cBhvr>
                                    </p:animEffect>
                                    <p:set>
                                      <p:cBhvr>
                                        <p:cTn id="42" dur="1" fill="hold">
                                          <p:stCondLst>
                                            <p:cond delay="499"/>
                                          </p:stCondLst>
                                        </p:cTn>
                                        <p:tgtEl>
                                          <p:spTgt spid="14"/>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2" presetClass="exit" presetSubtype="4" fill="hold" grpId="0" nodeType="clickEffect">
                                  <p:stCondLst>
                                    <p:cond delay="0"/>
                                  </p:stCondLst>
                                  <p:childTnLst>
                                    <p:animEffect transition="out" filter="wipe(down)">
                                      <p:cBhvr>
                                        <p:cTn id="46" dur="500"/>
                                        <p:tgtEl>
                                          <p:spTgt spid="15"/>
                                        </p:tgtEl>
                                      </p:cBhvr>
                                    </p:animEffect>
                                    <p:set>
                                      <p:cBhvr>
                                        <p:cTn id="47" dur="1" fill="hold">
                                          <p:stCondLst>
                                            <p:cond delay="499"/>
                                          </p:stCondLst>
                                        </p:cTn>
                                        <p:tgtEl>
                                          <p:spTgt spid="15"/>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22" presetClass="exit" presetSubtype="4" fill="hold" grpId="0" nodeType="clickEffect">
                                  <p:stCondLst>
                                    <p:cond delay="0"/>
                                  </p:stCondLst>
                                  <p:childTnLst>
                                    <p:animEffect transition="out" filter="wipe(down)">
                                      <p:cBhvr>
                                        <p:cTn id="51" dur="500"/>
                                        <p:tgtEl>
                                          <p:spTgt spid="16"/>
                                        </p:tgtEl>
                                      </p:cBhvr>
                                    </p:animEffect>
                                    <p:set>
                                      <p:cBhvr>
                                        <p:cTn id="52" dur="1" fill="hold">
                                          <p:stCondLst>
                                            <p:cond delay="499"/>
                                          </p:stCondLst>
                                        </p:cTn>
                                        <p:tgtEl>
                                          <p:spTgt spid="1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10" grpId="0" animBg="1"/>
      <p:bldP spid="11" grpId="0" animBg="1"/>
      <p:bldP spid="12" grpId="0" animBg="1"/>
      <p:bldP spid="13" grpId="0" animBg="1"/>
      <p:bldP spid="14" grpId="0" animBg="1"/>
      <p:bldP spid="15" grpId="0" animBg="1"/>
      <p:bldP spid="16"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185735"/>
            <a:ext cx="1591782" cy="498598"/>
          </a:xfrm>
          <a:prstGeom prst="rect">
            <a:avLst/>
          </a:prstGeom>
        </p:spPr>
        <p:txBody>
          <a:bodyPr wrap="none">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解多</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义</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18" name="对象 17"/>
          <p:cNvGraphicFramePr>
            <a:graphicFrameLocks noChangeAspect="1"/>
          </p:cNvGraphicFramePr>
          <p:nvPr>
            <p:extLst>
              <p:ext uri="{D42A27DB-BD31-4B8C-83A1-F6EECF244321}">
                <p14:modId xmlns:p14="http://schemas.microsoft.com/office/powerpoint/2010/main" xmlns="" val="406273877"/>
              </p:ext>
            </p:extLst>
          </p:nvPr>
        </p:nvGraphicFramePr>
        <p:xfrm>
          <a:off x="508000" y="1553414"/>
          <a:ext cx="8128000" cy="5309936"/>
        </p:xfrm>
        <a:graphic>
          <a:graphicData uri="http://schemas.openxmlformats.org/presentationml/2006/ole">
            <p:oleObj spid="_x0000_s32776" name="文档" r:id="rId5" imgW="3837032" imgH="2506591" progId="Word.Document.12">
              <p:embed/>
            </p:oleObj>
          </a:graphicData>
        </a:graphic>
      </p:graphicFrame>
      <p:sp>
        <p:nvSpPr>
          <p:cNvPr id="6" name="矩形 5"/>
          <p:cNvSpPr/>
          <p:nvPr/>
        </p:nvSpPr>
        <p:spPr>
          <a:xfrm>
            <a:off x="4001842" y="1633591"/>
            <a:ext cx="1174162"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283968" y="2164924"/>
            <a:ext cx="1174162"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350460" y="2696257"/>
            <a:ext cx="1456693"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697401" y="3192877"/>
            <a:ext cx="885616"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4549966" y="3768278"/>
            <a:ext cx="1174162"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4006953" y="4275853"/>
            <a:ext cx="885616"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5467917" y="4801837"/>
            <a:ext cx="2045394"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5763085" y="5315814"/>
            <a:ext cx="1174162"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5476681" y="5910003"/>
            <a:ext cx="1532574"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4001842" y="6425501"/>
            <a:ext cx="2010318"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056180347"/>
      </p:ext>
    </p:extLst>
  </p:cSld>
  <p:clrMapOvr>
    <a:masterClrMapping/>
  </p:clrMapOvr>
  <mc:AlternateContent xmlns:mc="http://schemas.openxmlformats.org/markup-compatibility/2006">
    <mc:Choice xmlns:p14="http://schemas.microsoft.com/office/powerpoint/2010/main" xmlns="" Requires="p14">
      <p:transition spd="slow" p14:dur="11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1"/>
                                        </p:tgtEl>
                                      </p:cBhvr>
                                    </p:animEffect>
                                    <p:set>
                                      <p:cBhvr>
                                        <p:cTn id="22" dur="1" fill="hold">
                                          <p:stCondLst>
                                            <p:cond delay="499"/>
                                          </p:stCondLst>
                                        </p:cTn>
                                        <p:tgtEl>
                                          <p:spTgt spid="11"/>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2"/>
                                        </p:tgtEl>
                                      </p:cBhvr>
                                    </p:animEffect>
                                    <p:set>
                                      <p:cBhvr>
                                        <p:cTn id="27" dur="1" fill="hold">
                                          <p:stCondLst>
                                            <p:cond delay="499"/>
                                          </p:stCondLst>
                                        </p:cTn>
                                        <p:tgtEl>
                                          <p:spTgt spid="12"/>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3"/>
                                        </p:tgtEl>
                                      </p:cBhvr>
                                    </p:animEffect>
                                    <p:set>
                                      <p:cBhvr>
                                        <p:cTn id="32" dur="1" fill="hold">
                                          <p:stCondLst>
                                            <p:cond delay="499"/>
                                          </p:stCondLst>
                                        </p:cTn>
                                        <p:tgtEl>
                                          <p:spTgt spid="13"/>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4"/>
                                        </p:tgtEl>
                                      </p:cBhvr>
                                    </p:animEffect>
                                    <p:set>
                                      <p:cBhvr>
                                        <p:cTn id="37" dur="1" fill="hold">
                                          <p:stCondLst>
                                            <p:cond delay="499"/>
                                          </p:stCondLst>
                                        </p:cTn>
                                        <p:tgtEl>
                                          <p:spTgt spid="14"/>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6"/>
                                        </p:tgtEl>
                                      </p:cBhvr>
                                    </p:animEffect>
                                    <p:set>
                                      <p:cBhvr>
                                        <p:cTn id="42" dur="1" fill="hold">
                                          <p:stCondLst>
                                            <p:cond delay="499"/>
                                          </p:stCondLst>
                                        </p:cTn>
                                        <p:tgtEl>
                                          <p:spTgt spid="16"/>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2" presetClass="exit" presetSubtype="4" fill="hold" grpId="0" nodeType="clickEffect">
                                  <p:stCondLst>
                                    <p:cond delay="0"/>
                                  </p:stCondLst>
                                  <p:childTnLst>
                                    <p:animEffect transition="out" filter="wipe(down)">
                                      <p:cBhvr>
                                        <p:cTn id="46" dur="500"/>
                                        <p:tgtEl>
                                          <p:spTgt spid="17"/>
                                        </p:tgtEl>
                                      </p:cBhvr>
                                    </p:animEffect>
                                    <p:set>
                                      <p:cBhvr>
                                        <p:cTn id="47" dur="1" fill="hold">
                                          <p:stCondLst>
                                            <p:cond delay="499"/>
                                          </p:stCondLst>
                                        </p:cTn>
                                        <p:tgtEl>
                                          <p:spTgt spid="17"/>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22" presetClass="exit" presetSubtype="4" fill="hold" grpId="0" nodeType="clickEffect">
                                  <p:stCondLst>
                                    <p:cond delay="0"/>
                                  </p:stCondLst>
                                  <p:childTnLst>
                                    <p:animEffect transition="out" filter="wipe(down)">
                                      <p:cBhvr>
                                        <p:cTn id="51" dur="500"/>
                                        <p:tgtEl>
                                          <p:spTgt spid="19"/>
                                        </p:tgtEl>
                                      </p:cBhvr>
                                    </p:animEffect>
                                    <p:set>
                                      <p:cBhvr>
                                        <p:cTn id="52" dur="1" fill="hold">
                                          <p:stCondLst>
                                            <p:cond delay="499"/>
                                          </p:stCondLst>
                                        </p:cTn>
                                        <p:tgtEl>
                                          <p:spTgt spid="1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10" grpId="0" animBg="1"/>
      <p:bldP spid="11" grpId="0" animBg="1"/>
      <p:bldP spid="12" grpId="0" animBg="1"/>
      <p:bldP spid="13" grpId="0" animBg="1"/>
      <p:bldP spid="14" grpId="0" animBg="1"/>
      <p:bldP spid="16" grpId="0" animBg="1"/>
      <p:bldP spid="17" grpId="0" animBg="1"/>
      <p:bldP spid="19" grpId="0" animBg="1"/>
    </p:bld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279</TotalTime>
  <Words>4434</Words>
  <Application>Microsoft Office PowerPoint</Application>
  <PresentationFormat>全屏显示(4:3)</PresentationFormat>
  <Paragraphs>158</Paragraphs>
  <Slides>32</Slides>
  <Notes>1</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32</vt:i4>
      </vt:variant>
    </vt:vector>
  </HeadingPairs>
  <TitlesOfParts>
    <vt:vector size="34" baseType="lpstr">
      <vt:lpstr>测控设计模板14新</vt:lpstr>
      <vt:lpstr>文档</vt:lpstr>
      <vt:lpstr>5　离　骚</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vector>
  </TitlesOfParts>
  <Company>CHINA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subject>语文备课大师【全免费】</dc:subject>
  <dc:creator>语文备课大师【全免费】</dc:creator>
  <cp:keywords>语文备课大师【全免费】</cp:keywords>
  <dc:description>语文备课大师【全免费】</dc:description>
  <cp:lastModifiedBy>Administrator</cp:lastModifiedBy>
  <cp:revision>语文备课大师【全免费】</cp:revision>
  <dcterms:created xsi:type="dcterms:W3CDTF">2015-04-23T00:36:31Z</dcterms:created>
  <dcterms:modified xsi:type="dcterms:W3CDTF">2016-10-19T07:33:33Z</dcterms:modified>
  <cp:category>语文备课大师【全免费】</cp:category>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语文备课大师【全免费】</vt:lpwstr>
  </property>
</Properties>
</file>