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73" r:id="rId2"/>
    <p:sldId id="275" r:id="rId3"/>
    <p:sldId id="353" r:id="rId4"/>
    <p:sldId id="354" r:id="rId5"/>
    <p:sldId id="274" r:id="rId6"/>
    <p:sldId id="263" r:id="rId7"/>
    <p:sldId id="264" r:id="rId8"/>
    <p:sldId id="355" r:id="rId9"/>
    <p:sldId id="356" r:id="rId10"/>
    <p:sldId id="267" r:id="rId11"/>
    <p:sldId id="357" r:id="rId12"/>
    <p:sldId id="358" r:id="rId13"/>
    <p:sldId id="359" r:id="rId14"/>
    <p:sldId id="352" r:id="rId15"/>
    <p:sldId id="360" r:id="rId16"/>
    <p:sldId id="265" r:id="rId17"/>
    <p:sldId id="361" r:id="rId18"/>
    <p:sldId id="363" r:id="rId19"/>
    <p:sldId id="362" r:id="rId20"/>
    <p:sldId id="364" r:id="rId21"/>
    <p:sldId id="365" r:id="rId22"/>
    <p:sldId id="366" r:id="rId23"/>
    <p:sldId id="367" r:id="rId24"/>
    <p:sldId id="372" r:id="rId25"/>
    <p:sldId id="266" r:id="rId26"/>
    <p:sldId id="373" r:id="rId27"/>
    <p:sldId id="368" r:id="rId28"/>
    <p:sldId id="369" r:id="rId29"/>
    <p:sldId id="374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1" d="100"/>
          <a:sy n="51" d="100"/>
        </p:scale>
        <p:origin x="-108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7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7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image" Target="../media/image1.png"/><Relationship Id="rId4" Type="http://schemas.openxmlformats.org/officeDocument/2006/relationships/slide" Target="../slides/slide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16.xml"/><Relationship Id="rId4" Type="http://schemas.openxmlformats.org/officeDocument/2006/relationships/slide" Target="../slides/slide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4991546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学习与借鉴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339150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拓展与运用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4993774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学习与借鉴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320740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拓展与运用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4993774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学习与借鉴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351652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拓展与运用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" action="ppaction://noaction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slide" Target="slide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第四单元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03424348"/>
              </p:ext>
            </p:extLst>
          </p:nvPr>
        </p:nvGraphicFramePr>
        <p:xfrm>
          <a:off x="323528" y="2060848"/>
          <a:ext cx="8592180" cy="4627365"/>
        </p:xfrm>
        <a:graphic>
          <a:graphicData uri="http://schemas.openxmlformats.org/presentationml/2006/ole">
            <p:oleObj spid="_x0000_s1032" name="文档" r:id="rId6" imgW="5272095" imgH="284317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8795092"/>
              </p:ext>
            </p:extLst>
          </p:nvPr>
        </p:nvGraphicFramePr>
        <p:xfrm>
          <a:off x="755576" y="1556792"/>
          <a:ext cx="6188075" cy="5875337"/>
        </p:xfrm>
        <a:graphic>
          <a:graphicData uri="http://schemas.openxmlformats.org/presentationml/2006/ole">
            <p:oleObj spid="_x0000_s2056" name="文档" r:id="rId6" imgW="5723798" imgH="54145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4953789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3576888"/>
              </p:ext>
            </p:extLst>
          </p:nvPr>
        </p:nvGraphicFramePr>
        <p:xfrm>
          <a:off x="476250" y="2279650"/>
          <a:ext cx="7966075" cy="3394075"/>
        </p:xfrm>
        <a:graphic>
          <a:graphicData uri="http://schemas.openxmlformats.org/presentationml/2006/ole">
            <p:oleObj spid="_x0000_s3080" name="文档" r:id="rId6" imgW="5272095" imgH="22495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3832997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6613388"/>
              </p:ext>
            </p:extLst>
          </p:nvPr>
        </p:nvGraphicFramePr>
        <p:xfrm>
          <a:off x="511666" y="1844824"/>
          <a:ext cx="8128000" cy="4077461"/>
        </p:xfrm>
        <a:graphic>
          <a:graphicData uri="http://schemas.openxmlformats.org/presentationml/2006/ole">
            <p:oleObj spid="_x0000_s4104" name="文档" r:id="rId6" imgW="5272095" imgH="28435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8312087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231273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短小精悍、语重心长的《毕业赠言》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胡适的这篇《毕业赠言》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开门见山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自然紧凑。通篇没有任何刻意的铺垫与起承转合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一开始便亮出了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不要抛弃学问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使人警醒。接着谈到自己对有些同学将因不研究学问而被时代淘汰的担心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最后通过引用易卜生的名言表达了对学子成器的殷切希望。全文短小精悍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一气呵成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简约而不简单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充分显示了一个学者的缜密与严谨。另外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这篇演讲还具有循循善诱、语重心长的特点。首先警示毕业学生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少年是一去不复返的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让他们趁着年富力强之时抓紧研究点学问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告诫他们不要幻想有了条件再去搞研究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那只会使自己愈加怠惰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最重要的是把握现在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然后又举达尔文的事例和一系列数字有力地说明了积少成多、聚沙成塔的道理。最后一句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你们的母校眼睁睁地要看你们十年之后成什么器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更是深情依依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令人心悦诚服。作者晓之以理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动之以情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表达了一位长辈对后代学子的关心与爱护。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6457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6230" y="134076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巧用称谓、以情动人的《告别演说》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蒙哥马利将军的《告别演说》侧重于以情动人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演讲者以共同的经历引发听众的共鸣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以亲切的称谓拉近距离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营造了浓厚的情感氛围。蒙哥马利统率英国第八集团军转战多年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与下属相处融洽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他们是有特殊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的。因此演讲者一上来就点明自己即将离任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把大家带入到即将分别的情境中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演讲中用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不得不遗憾地告诉你们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依依不舍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等词语袒露了心底最柔软之处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让人感受到患难兄弟般的离情别意。多年生死与共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临别时心中感慨万端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告别转战南北的战友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告别共同经历过的那些岁月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思之怎不叫每一个人怅惘、留恋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在平等的称呼里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在默契的心灵对话中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内心情感相互激发、碰撞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从而酝酿、交流着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关系。此时的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在演讲人主导的这个时空情境里不断触发、暗示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从而引发共鸣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拉近了距离。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63699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1131203"/>
              </p:ext>
            </p:extLst>
          </p:nvPr>
        </p:nvGraphicFramePr>
        <p:xfrm>
          <a:off x="1187624" y="1412776"/>
          <a:ext cx="5869814" cy="5589050"/>
        </p:xfrm>
        <a:graphic>
          <a:graphicData uri="http://schemas.openxmlformats.org/presentationml/2006/ole">
            <p:oleObj spid="_x0000_s5128" name="文档" r:id="rId5" imgW="5272095" imgH="46265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23247101"/>
              </p:ext>
            </p:extLst>
          </p:nvPr>
        </p:nvGraphicFramePr>
        <p:xfrm>
          <a:off x="467544" y="1916832"/>
          <a:ext cx="8053388" cy="4646612"/>
        </p:xfrm>
        <a:graphic>
          <a:graphicData uri="http://schemas.openxmlformats.org/presentationml/2006/ole">
            <p:oleObj spid="_x0000_s6151" name="文档" r:id="rId5" imgW="5272095" imgH="30415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30230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30480999"/>
              </p:ext>
            </p:extLst>
          </p:nvPr>
        </p:nvGraphicFramePr>
        <p:xfrm>
          <a:off x="395536" y="1340768"/>
          <a:ext cx="7640638" cy="5711825"/>
        </p:xfrm>
        <a:graphic>
          <a:graphicData uri="http://schemas.openxmlformats.org/presentationml/2006/ole">
            <p:oleObj spid="_x0000_s7176" name="文档" r:id="rId5" imgW="5163422" imgH="482454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84392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70383962"/>
              </p:ext>
            </p:extLst>
          </p:nvPr>
        </p:nvGraphicFramePr>
        <p:xfrm>
          <a:off x="1116013" y="1341438"/>
          <a:ext cx="5867400" cy="5807075"/>
        </p:xfrm>
        <a:graphic>
          <a:graphicData uri="http://schemas.openxmlformats.org/presentationml/2006/ole">
            <p:oleObj spid="_x0000_s8199" name="文档" r:id="rId5" imgW="5272095" imgH="52208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17216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单元风向标h.eps" descr="id:2147494009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99792" y="908720"/>
            <a:ext cx="2592288" cy="538701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目标预览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探究演讲词的特点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提高演讲的针对性。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学习演讲的技巧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了解不同的场合需要运用不同的技巧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体会不同的演讲技巧产生的不同效果。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运用本单元文本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尝试演讲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进一步提高演讲能力。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574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66823502"/>
              </p:ext>
            </p:extLst>
          </p:nvPr>
        </p:nvGraphicFramePr>
        <p:xfrm>
          <a:off x="251520" y="1700808"/>
          <a:ext cx="8304213" cy="3946525"/>
        </p:xfrm>
        <a:graphic>
          <a:graphicData uri="http://schemas.openxmlformats.org/presentationml/2006/ole">
            <p:oleObj spid="_x0000_s9222" name="文档" r:id="rId5" imgW="5551695" imgH="28435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05154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65187226"/>
              </p:ext>
            </p:extLst>
          </p:nvPr>
        </p:nvGraphicFramePr>
        <p:xfrm>
          <a:off x="467544" y="1556792"/>
          <a:ext cx="7993637" cy="8983389"/>
        </p:xfrm>
        <a:graphic>
          <a:graphicData uri="http://schemas.openxmlformats.org/presentationml/2006/ole">
            <p:oleObj spid="_x0000_s10248" name="文档" r:id="rId5" imgW="9297711" imgH="89112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26904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81528426"/>
              </p:ext>
            </p:extLst>
          </p:nvPr>
        </p:nvGraphicFramePr>
        <p:xfrm>
          <a:off x="539552" y="1340768"/>
          <a:ext cx="7259096" cy="5855841"/>
        </p:xfrm>
        <a:graphic>
          <a:graphicData uri="http://schemas.openxmlformats.org/presentationml/2006/ole">
            <p:oleObj spid="_x0000_s11270" name="文档" r:id="rId5" imgW="4719373" imgH="50225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14092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84439655"/>
              </p:ext>
            </p:extLst>
          </p:nvPr>
        </p:nvGraphicFramePr>
        <p:xfrm>
          <a:off x="395536" y="1340768"/>
          <a:ext cx="7859011" cy="5715000"/>
        </p:xfrm>
        <a:graphic>
          <a:graphicData uri="http://schemas.openxmlformats.org/presentationml/2006/ole">
            <p:oleObj spid="_x0000_s12295" name="文档" r:id="rId5" imgW="5272095" imgH="46265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04480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99787054"/>
              </p:ext>
            </p:extLst>
          </p:nvPr>
        </p:nvGraphicFramePr>
        <p:xfrm>
          <a:off x="539552" y="1340768"/>
          <a:ext cx="6751638" cy="5819329"/>
        </p:xfrm>
        <a:graphic>
          <a:graphicData uri="http://schemas.openxmlformats.org/presentationml/2006/ole">
            <p:oleObj spid="_x0000_s13318" name="文档" r:id="rId5" imgW="5272095" imgH="482454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8045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32432" y="1534406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【语言训练】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在人际交往中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扮演着相当重要的角色。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的意思就是指能够体会他人的情绪和想法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理解他人的立场和感受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并站在他人的角度思考和处理问题。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下面是一位同学在竞选班长失败之后对你说的话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你该如何回答他呢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我作出了那么大的努力还是没有选上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看来我真的不行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4036" y="520838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我也会感到失望。但我相信自己的能力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我会改进不足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争取在下次竞选中当选。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44721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人们发现人民教育出版社新版的高中语文教材中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鲁迅的作品明显减少了。据此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社会上看法各不相同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有人认为可以理解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有人认为不宜过分删减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你同意哪种看法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试简述理由。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5536" y="3125754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可以理解。名家佳作在入选语文教材后一定要适应孩子的感觉和需要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一些名家作品颇具深度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尤其鲁迅的文章比较难懂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所以适当删减也是有好处的。尽管一些经典的文章被删除的确有些可惜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但随着时代的变化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教材不可能一成不变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而一些新鲜血液的注入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也是顺应时代的需求。鲁迅作品在今天究竟是不是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鸡肋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关键在于我们究竟有没有普遍地、完整地理解一个真实的鲁迅。篇目的减少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并不说明我们在丢失和否定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只是多元文化下的必然选择。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2478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不宜过分删减。经典之所以能成为经典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是因为它们都是作家经过长期的积累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是千锤百炼磨炼好自己的技艺之后才写出来的。如果一个社会还需要勇气和担当、需要独立和批判精神的话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鲁迅的声音仍然有振聋发聩的效果。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5201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【演讲尝试】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从中提取观点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字的演讲稿。力求语言生动流畅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见解深刻新颖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有较好的针对性。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人一生最痛苦的事情是人死了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钱没花掉。人一生最最痛苦的事情是人还活着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钱花没了。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年春晚小品《不差钱》中的台词。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钱不是问题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就缺朋友。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年贺岁片《非诚勿扰》中秦奋的感叹。这些话语和感慨折射着现时代的社会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症候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社会史无前例地物化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人情冷漠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人际关系庸俗化。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0056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99492" y="170080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现代社会作为时代症候的人际关系物化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深深遮蔽了人际交往的本真性维度。造成个体生命的生存危机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刨去人们生存的精神之基是交际物化的危害之一。当物化关系遮蔽了人的精神维度时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人作为物质与精神的统一体就失去平衡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甚至被肢解或摧毁。同时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交际物化导致人与人之间的信任危机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让人感觉到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尘世如同冰窟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。人们不禁唏嘘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什么都是假的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都不可信了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甚至包括自己的爱人、父母和朋友。交际物化也可以导致人的孤独感等心理疾病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进而导致一系列社会疾病。有研究表明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物化关系导致人的生命内在的失衡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其为了调节失衡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很可能转化成一种社会性的破坏行为。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9218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23528" y="980728"/>
            <a:ext cx="8128000" cy="57475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单元综述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本单元学习演讲的针对性。演讲和表演、作文有很大的区别。演讲是演讲者就人们普遍关注的某种有意义的事物或问题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通过口头语言面对一定场合的听众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直接发表意见的一种社会活动。如果演员有精湛的技艺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就有可能取得演出的成功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如果作者有一定的写作能力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也可以写出优美的文章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但是演讲不同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演讲是演讲者在现场与听众双向交流信息。严格地讲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演讲是演讲者与听众、听众与听众的三角信息交流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演讲者不能仅仅满足于传达自己的思想和情感、情绪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他应该调动自己与听众、听众与听众情绪的应和与交流。所以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演讲比表演和写作更需要有明确的针对性。所谓针对性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首先是作者提出的问题是听众所关心的问题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评论和论辩要有雄辩的逻辑力量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要能为听众所接受并心悦诚服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才能收到应有的社会效果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其次是要懂得听众有不同的层次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公众场合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也有不同的类型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44868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95536" y="788543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如党团集会、专业性会议、服务性俱乐部、学校、社会团体、宗教团体、各类竞赛场合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演讲时要根据不同场合和不同对象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设计不同的演讲方式。本单元的几篇演讲词都有这样的特点。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《演讲两篇》之一《毕业赠言》是胡适在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年给中国公学十八年级的毕业生所做的演讲。当时十八年级学生即将大学毕业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作为中国公学校长的胡适针对这种情况谈了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不要抛弃学问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《告别演说》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是蒙哥马利将军对第八集团军的告别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嘱托与希望之情就理所当然地成为这篇演说的重点。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95536" y="396638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《数学的光彩》用生动形象的语言、鲜活的例证着重介绍了数学的三大特点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抽象性、精确性、应用的极端广泛性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还补充介绍了数学的可想象性、数学作为美的象征等方面的知识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把数学这门学科的特性和神奇力量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活灵活现地展示在人们的面前。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《走向社会》是美国当代电视剧明星亚伦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亚达在美国康涅狄格大学某次毕业典礼上的演说词。演说者以父亲对女儿临别赠言的口吻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设身处地地给即将走向社会的年轻人提出种种忠告和建议。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118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 noChangeAspect="1"/>
          </p:cNvSpPr>
          <p:nvPr>
            <p:ph type="title"/>
          </p:nvPr>
        </p:nvSpPr>
        <p:spPr>
          <a:xfrm>
            <a:off x="251520" y="2924944"/>
            <a:ext cx="8128000" cy="576064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演讲两篇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6690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/>
              <a:t>课前</a:t>
            </a:r>
            <a:r>
              <a:rPr lang="en-US" altLang="zh-CN" sz="2200" dirty="0"/>
              <a:t>3</a:t>
            </a:r>
            <a:r>
              <a:rPr lang="zh-CN" altLang="zh-CN" sz="2200" b="1" dirty="0"/>
              <a:t>分钟演讲小题目</a:t>
            </a:r>
            <a:r>
              <a:rPr lang="en-US" altLang="zh-CN" sz="2200" dirty="0"/>
              <a:t>: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请以</a:t>
            </a:r>
            <a:r>
              <a:rPr lang="en-US" altLang="zh-CN" sz="2200" dirty="0"/>
              <a:t>“</a:t>
            </a:r>
            <a:r>
              <a:rPr lang="zh-CN" altLang="zh-CN" sz="2200" dirty="0"/>
              <a:t>我的毕业赠言</a:t>
            </a:r>
            <a:r>
              <a:rPr lang="en-US" altLang="zh-CN" sz="2200" dirty="0"/>
              <a:t>”</a:t>
            </a:r>
            <a:r>
              <a:rPr lang="zh-CN" altLang="zh-CN" sz="2200" dirty="0"/>
              <a:t>为题</a:t>
            </a:r>
            <a:r>
              <a:rPr lang="en-US" altLang="zh-CN" sz="2200" dirty="0"/>
              <a:t>,</a:t>
            </a:r>
            <a:r>
              <a:rPr lang="zh-CN" altLang="zh-CN" sz="2200" dirty="0"/>
              <a:t>准备演讲稿</a:t>
            </a:r>
            <a:r>
              <a:rPr lang="en-US" altLang="zh-CN" sz="2200" dirty="0"/>
              <a:t>,</a:t>
            </a:r>
            <a:r>
              <a:rPr lang="zh-CN" altLang="zh-CN" sz="2200" dirty="0"/>
              <a:t>并在学习本课前向全班同学做</a:t>
            </a:r>
            <a:r>
              <a:rPr lang="en-US" altLang="zh-CN" sz="2200" dirty="0"/>
              <a:t>3</a:t>
            </a:r>
            <a:r>
              <a:rPr lang="zh-CN" altLang="zh-CN" sz="2200" dirty="0"/>
              <a:t>分钟左右的演讲。</a:t>
            </a: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S10.eps" descr="id:2147489702;FounderCE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36963" y="1396910"/>
            <a:ext cx="1208175" cy="1600042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786642" y="2975393"/>
            <a:ext cx="508816" cy="3095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胡适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11606" y="328498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胡适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(1891—1962),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安徽绩溪人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现代诗人、文史哲学家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五四新文化运动的鼓手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曾任北京大学教授、校长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国民党政府驻美大使等职。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1928~1931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胡适担任上海中国公学校长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这篇文章是他于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年在中国公学十八年级毕业典礼上的演讲。这篇演讲词短小精悍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不要抛弃学问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语重心长地告诫毕业生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趁现在年富力强的时候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努力做一种专门学问。少年是一去不复返的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等到精力衰时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要做学问也来不及了。即为吃饭计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学问也决不会辜负人的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希望他们成才成器。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S11.eps" descr="id:2147489709;FounderCE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79912" y="1328674"/>
            <a:ext cx="1328993" cy="1687295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2877560" y="2708920"/>
            <a:ext cx="3133695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纳德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洛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蒙哥马利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39552" y="316135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贝纳德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蒙哥马利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(1887—1976),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英国陆军元帅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战略家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军事家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第二次世界大战期间盟军杰出的指挥官之一。著名的阿拉曼战役、诺曼底登陆为其军事生涯的两大杰作。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蒙哥马利受丘吉尔之命赴北非接管第八集团军。他率领第八集团军会同盟国沙漠空军在阿拉曼地区与德、意军队激战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最终挫败德国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沙漠之狐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隆美尔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从而扭转了北非的战局。随后第八集团军与盟军配合于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月在突尼斯全歼北非残敌。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他率领第八集团军参加西西里和意大利南部战役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2370581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年他奉命调任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转战其他战场。要离开这支心爱的部队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他有些恋恋不舍。在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日从阿尔及利亚飞回意大利的飞机上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他满怀深情地写好了对第八集团军的告别文告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并安排在他离任后于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日向全体官兵宣读。这就是本文的《告别演说》。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3712237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527</TotalTime>
  <Words>1975</Words>
  <Application>Microsoft Office PowerPoint</Application>
  <PresentationFormat>全屏显示(4:3)</PresentationFormat>
  <Paragraphs>95</Paragraphs>
  <Slides>29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测控设计模板14新</vt:lpstr>
      <vt:lpstr>文档</vt:lpstr>
      <vt:lpstr>第四单元</vt:lpstr>
      <vt:lpstr>幻灯片 2</vt:lpstr>
      <vt:lpstr>幻灯片 3</vt:lpstr>
      <vt:lpstr>幻灯片 4</vt:lpstr>
      <vt:lpstr>演讲两篇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dcterms:created xsi:type="dcterms:W3CDTF">2015-04-23T00:36:31Z</dcterms:created>
  <dcterms:modified xsi:type="dcterms:W3CDTF">2017-02-21T07:03:48Z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