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1189" r:id="rId2"/>
    <p:sldId id="1090" r:id="rId3"/>
    <p:sldId id="1094" r:id="rId4"/>
    <p:sldId id="1095" r:id="rId5"/>
    <p:sldId id="1168" r:id="rId6"/>
    <p:sldId id="1221" r:id="rId7"/>
    <p:sldId id="1220" r:id="rId8"/>
    <p:sldId id="1102" r:id="rId9"/>
    <p:sldId id="1145" r:id="rId10"/>
    <p:sldId id="1110" r:id="rId11"/>
    <p:sldId id="1222" r:id="rId12"/>
    <p:sldId id="1148" r:id="rId13"/>
    <p:sldId id="1149" r:id="rId14"/>
    <p:sldId id="1216" r:id="rId15"/>
    <p:sldId id="1217" r:id="rId16"/>
    <p:sldId id="1223" r:id="rId1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汉语拼音" panose="020B0604020202020204" pitchFamily="34" charset="0"/>
      <p:regular r:id="rId25"/>
    </p:embeddedFont>
    <p:embeddedFont>
      <p:font typeface="黑体" panose="02010609060101010101" pitchFamily="49" charset="-122"/>
      <p:regular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62">
          <p15:clr>
            <a:srgbClr val="A4A3A4"/>
          </p15:clr>
        </p15:guide>
        <p15:guide id="2" pos="57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71">
          <p15:clr>
            <a:srgbClr val="A4A3A4"/>
          </p15:clr>
        </p15:guide>
        <p15:guide id="2" pos="229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666" y="-240"/>
      </p:cViewPr>
      <p:guideLst>
        <p:guide orient="horz" pos="3162"/>
        <p:guide pos="573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71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2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52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24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20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739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12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49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072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1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26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7082755" y="328355"/>
            <a:ext cx="1702916" cy="287990"/>
          </a:xfrm>
          <a:prstGeom prst="rect">
            <a:avLst/>
          </a:prstGeom>
          <a:gradFill flip="none" rotWithShape="1">
            <a:gsLst>
              <a:gs pos="0">
                <a:srgbClr val="F79646">
                  <a:lumMod val="5000"/>
                  <a:lumOff val="95000"/>
                </a:srgbClr>
              </a:gs>
              <a:gs pos="74000">
                <a:srgbClr val="F79646">
                  <a:lumMod val="45000"/>
                  <a:lumOff val="55000"/>
                </a:srgbClr>
              </a:gs>
              <a:gs pos="83000">
                <a:srgbClr val="F79646">
                  <a:lumMod val="45000"/>
                  <a:lumOff val="55000"/>
                </a:srgbClr>
              </a:gs>
              <a:gs pos="100000">
                <a:srgbClr val="F79646">
                  <a:lumMod val="30000"/>
                  <a:lumOff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>
            <a:softEdge rad="25400"/>
          </a:effec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391477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 userDrawn="1"/>
        </p:nvGrpSpPr>
        <p:grpSpPr>
          <a:xfrm>
            <a:off x="4194" y="4686300"/>
            <a:ext cx="9159221" cy="476250"/>
            <a:chOff x="4192" y="4686300"/>
            <a:chExt cx="9159221" cy="47625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926" y="4686300"/>
              <a:ext cx="8218487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7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881"/>
            <a:stretch/>
          </p:blipFill>
          <p:spPr bwMode="auto">
            <a:xfrm>
              <a:off x="4192" y="4686300"/>
              <a:ext cx="1020275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205096" y="634186"/>
            <a:ext cx="8748068" cy="161925"/>
            <a:chOff x="213047" y="699542"/>
            <a:chExt cx="8748068" cy="161925"/>
          </a:xfrm>
        </p:grpSpPr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" y="699542"/>
              <a:ext cx="497205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699542"/>
              <a:ext cx="4029075" cy="161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6">
            <a:extLst>
              <a:ext uri="{FF2B5EF4-FFF2-40B4-BE49-F238E27FC236}">
                <a16:creationId xmlns:a16="http://schemas.microsoft.com/office/drawing/2014/main" xmlns="" id="{49CE6A90-DF9F-4967-8EBE-3C5AF9E03351}"/>
              </a:ext>
            </a:extLst>
          </p:cNvPr>
          <p:cNvSpPr txBox="1"/>
          <p:nvPr userDrawn="1"/>
        </p:nvSpPr>
        <p:spPr>
          <a:xfrm>
            <a:off x="7086776" y="313919"/>
            <a:ext cx="16146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6 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夜间飞行的秘密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461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474028"/>
            <a:ext cx="2408645" cy="20646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397" y="1059582"/>
            <a:ext cx="8879205" cy="1066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pPr algn="ctr"/>
            <a:r>
              <a:rPr lang="en-US" sz="66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6.</a:t>
            </a:r>
            <a:r>
              <a:rPr lang="zh-CN" altLang="en-US" sz="66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夜间飞行的秘密</a:t>
            </a:r>
            <a:endParaRPr lang="zh-CN" sz="66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779912" y="2378452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第一课时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690" y="1779662"/>
            <a:ext cx="813690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09625" latinLnBrk="1">
              <a:lnSpc>
                <a:spcPct val="120000"/>
              </a:lnSpc>
            </a:pPr>
            <a:r>
              <a:rPr lang="zh-CN" altLang="en-US" sz="3200" b="1" dirty="0" smtClean="0">
                <a:latin typeface="+mj-ea"/>
                <a:ea typeface="+mj-ea"/>
              </a:rPr>
              <a:t>三次实验</a:t>
            </a:r>
            <a:r>
              <a:rPr lang="zh-CN" altLang="en-US" sz="3200" b="1" dirty="0">
                <a:latin typeface="+mj-ea"/>
                <a:ea typeface="+mj-ea"/>
              </a:rPr>
              <a:t>的结果</a:t>
            </a:r>
            <a:r>
              <a:rPr lang="zh-CN" altLang="en-US" sz="3200" b="1" dirty="0" smtClean="0">
                <a:latin typeface="+mj-ea"/>
                <a:ea typeface="+mj-ea"/>
              </a:rPr>
              <a:t>证明</a:t>
            </a:r>
            <a:r>
              <a:rPr lang="en-US" altLang="zh-CN" sz="3200" b="1" dirty="0" smtClean="0">
                <a:latin typeface="+mj-ea"/>
                <a:ea typeface="+mj-ea"/>
              </a:rPr>
              <a:t>__________________</a:t>
            </a:r>
            <a:r>
              <a:rPr lang="en-US" altLang="zh-CN" sz="3200" b="1" dirty="0" smtClean="0">
                <a:latin typeface="+mj-ea"/>
              </a:rPr>
              <a:t>______________________________________________________________________</a:t>
            </a:r>
            <a:r>
              <a:rPr lang="en-US" altLang="zh-CN" sz="3200" b="1" dirty="0" smtClean="0">
                <a:latin typeface="+mj-ea"/>
                <a:ea typeface="+mj-ea"/>
              </a:rPr>
              <a:t>____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560" y="1779662"/>
            <a:ext cx="7560840" cy="1865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蝙蝠夜里飞行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靠的不是眼睛，而是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r>
              <a:rPr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嘴和耳朵配合起来探路的</a:t>
            </a: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60" y="84355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3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楷体" panose="02010609060101010101" pitchFamily="49" charset="-122"/>
              </a:defRPr>
            </a:lvl1pPr>
          </a:lstStyle>
          <a:p>
            <a:r>
              <a:rPr lang="zh-CN" altLang="en-US" dirty="0"/>
              <a:t>小结：</a:t>
            </a:r>
            <a:r>
              <a:rPr lang="en-US" altLang="zh-CN" dirty="0"/>
              <a:t>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1560" y="1131590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交流：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蝙蝠夜间飞行的秘密是什么？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070" y="869846"/>
            <a:ext cx="5741754" cy="3586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7544" y="69954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5475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自然段，同时也帮老师设计一个雷达探路示意图的板书。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318" y="1923678"/>
            <a:ext cx="4305930" cy="236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670" y="699497"/>
            <a:ext cx="218122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总结</a:t>
            </a:r>
            <a:r>
              <a:rPr lang="zh-CN" altLang="en-US" sz="32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拓展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49273" y="1635646"/>
            <a:ext cx="719513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5963"/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这种人们通过研究生物的结构、功能来创造发明东西，为人类造福，这门学科叫</a:t>
            </a:r>
            <a:r>
              <a:rPr 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仿生学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3252" y="822816"/>
            <a:ext cx="200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作业巩固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2795" y="1563638"/>
            <a:ext cx="7517773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sz="3200" b="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表演题</a:t>
            </a:r>
            <a:r>
              <a:rPr sz="3200" b="0" dirty="0" err="1">
                <a:latin typeface="黑体" panose="02010609060101010101" pitchFamily="49" charset="-122"/>
                <a:ea typeface="黑体" panose="02010609060101010101" pitchFamily="49" charset="-122"/>
              </a:rPr>
              <a:t>：想象假如有一天，</a:t>
            </a:r>
            <a:r>
              <a:rPr sz="3200" b="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蝙蝠在夜间飞行时偶</a:t>
            </a:r>
            <a:r>
              <a:rPr lang="zh-CN" altLang="en-US" sz="32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尔</a:t>
            </a:r>
            <a:r>
              <a:rPr sz="3200" b="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碰到了夜行的飞机</a:t>
            </a:r>
            <a:r>
              <a:rPr sz="3200" b="0" dirty="0" err="1">
                <a:latin typeface="黑体" panose="02010609060101010101" pitchFamily="49" charset="-122"/>
                <a:ea typeface="黑体" panose="02010609060101010101" pitchFamily="49" charset="-122"/>
              </a:rPr>
              <a:t>，它非常惊讶，就和飞机说起话来</a:t>
            </a:r>
            <a:r>
              <a:rPr 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3200" b="0" dirty="0" err="1">
                <a:latin typeface="黑体" panose="02010609060101010101" pitchFamily="49" charset="-122"/>
                <a:ea typeface="黑体" panose="02010609060101010101" pitchFamily="49" charset="-122"/>
              </a:rPr>
              <a:t>同学们，它们会怎么说呀</a:t>
            </a:r>
            <a:r>
              <a:rPr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51" y="627534"/>
            <a:ext cx="5387005" cy="4006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31741" y="1896383"/>
            <a:ext cx="273640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rgbClr val="FF66FF"/>
                </a:solidFill>
                <a:latin typeface="方正喵呜体"/>
                <a:ea typeface="方正喵呜体"/>
                <a:cs typeface="方正喵呜体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6159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528" y="753636"/>
            <a:ext cx="1694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导入新课</a:t>
            </a:r>
            <a:endParaRPr lang="zh-CN" altLang="en-US" sz="28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3476"/>
          <a:stretch>
            <a:fillRect/>
          </a:stretch>
        </p:blipFill>
        <p:spPr>
          <a:xfrm>
            <a:off x="1124510" y="1491630"/>
            <a:ext cx="7183353" cy="25066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83719" y="3018314"/>
            <a:ext cx="5436553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蝙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蝠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蝇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”的偏旁都是虫字旁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蝙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”不能读成“</a:t>
            </a:r>
            <a:r>
              <a:rPr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piān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锐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翘舌音要读准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荧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”要与“</a:t>
            </a:r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萤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要区别开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205234" y="728821"/>
            <a:ext cx="4222750" cy="523220"/>
          </a:xfrm>
          <a:prstGeom prst="rect">
            <a:avLst/>
          </a:prstGeom>
          <a:noFill/>
          <a:ln w="9525">
            <a:noFill/>
          </a:ln>
          <a:ex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indent="0">
              <a:defRPr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记忆字形，指导书写</a:t>
            </a:r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904809" y="3616021"/>
            <a:ext cx="1203695" cy="1043961"/>
          </a:xfrm>
          <a:prstGeom prst="rect">
            <a:avLst/>
          </a:prstGeom>
        </p:spPr>
      </p:pic>
      <p:sp>
        <p:nvSpPr>
          <p:cNvPr id="16" name="下箭头 15"/>
          <p:cNvSpPr/>
          <p:nvPr/>
        </p:nvSpPr>
        <p:spPr>
          <a:xfrm>
            <a:off x="3851920" y="2427735"/>
            <a:ext cx="344461" cy="50405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01856" y="1250791"/>
            <a:ext cx="4986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蝙  蝠  即  锐  系  铛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蝇  证  障  碍  荧  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3406322" y="3422669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endParaRPr lang="zh-CN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1437353" y="847405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蚊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2759835" y="847405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4084933" y="847405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科</a:t>
            </a:r>
          </a:p>
        </p:txBody>
      </p:sp>
      <p:sp>
        <p:nvSpPr>
          <p:cNvPr id="3" name="文本框 64"/>
          <p:cNvSpPr txBox="1"/>
          <p:nvPr/>
        </p:nvSpPr>
        <p:spPr>
          <a:xfrm>
            <a:off x="5417713" y="847405"/>
            <a:ext cx="99644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</a:p>
        </p:txBody>
      </p:sp>
      <p:sp>
        <p:nvSpPr>
          <p:cNvPr id="4" name="文本框 64"/>
          <p:cNvSpPr txBox="1"/>
          <p:nvPr/>
        </p:nvSpPr>
        <p:spPr>
          <a:xfrm>
            <a:off x="6929877" y="84740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</a:p>
        </p:txBody>
      </p:sp>
      <p:sp>
        <p:nvSpPr>
          <p:cNvPr id="6" name="文本框 64"/>
          <p:cNvSpPr txBox="1"/>
          <p:nvPr/>
        </p:nvSpPr>
        <p:spPr>
          <a:xfrm>
            <a:off x="1605372" y="211007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绳</a:t>
            </a:r>
          </a:p>
        </p:txBody>
      </p:sp>
      <p:sp>
        <p:nvSpPr>
          <p:cNvPr id="7" name="文本框 64"/>
          <p:cNvSpPr txBox="1"/>
          <p:nvPr/>
        </p:nvSpPr>
        <p:spPr>
          <a:xfrm>
            <a:off x="2927854" y="21100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</a:p>
        </p:txBody>
      </p:sp>
      <p:sp>
        <p:nvSpPr>
          <p:cNvPr id="8" name="文本框 64"/>
          <p:cNvSpPr txBox="1"/>
          <p:nvPr/>
        </p:nvSpPr>
        <p:spPr>
          <a:xfrm>
            <a:off x="4004912" y="2110073"/>
            <a:ext cx="109551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</a:p>
        </p:txBody>
      </p:sp>
      <p:grpSp>
        <p:nvGrpSpPr>
          <p:cNvPr id="9" name="组合 7"/>
          <p:cNvGrpSpPr/>
          <p:nvPr/>
        </p:nvGrpSpPr>
        <p:grpSpPr>
          <a:xfrm>
            <a:off x="3357738" y="3395530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1361857" y="820266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2684339" y="82026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4004912" y="820266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5368176" y="820266"/>
            <a:ext cx="1095518" cy="1139190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6686362" y="820266"/>
            <a:ext cx="1095518" cy="1139190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1" name="组合 7"/>
          <p:cNvGrpSpPr/>
          <p:nvPr/>
        </p:nvGrpSpPr>
        <p:grpSpPr>
          <a:xfrm>
            <a:off x="1361857" y="2082934"/>
            <a:ext cx="1095518" cy="1139190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5" name="组合 7"/>
          <p:cNvGrpSpPr/>
          <p:nvPr/>
        </p:nvGrpSpPr>
        <p:grpSpPr>
          <a:xfrm>
            <a:off x="2684339" y="2082934"/>
            <a:ext cx="1095518" cy="1139190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9" name="组合 7"/>
          <p:cNvGrpSpPr/>
          <p:nvPr/>
        </p:nvGrpSpPr>
        <p:grpSpPr>
          <a:xfrm>
            <a:off x="4004912" y="2082934"/>
            <a:ext cx="1095518" cy="1139190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5611691" y="21100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</a:p>
        </p:txBody>
      </p:sp>
      <p:grpSp>
        <p:nvGrpSpPr>
          <p:cNvPr id="75" name="组合 7"/>
          <p:cNvGrpSpPr/>
          <p:nvPr/>
        </p:nvGrpSpPr>
        <p:grpSpPr>
          <a:xfrm>
            <a:off x="5368176" y="2082934"/>
            <a:ext cx="1095518" cy="1139190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文本框 64"/>
          <p:cNvSpPr txBox="1"/>
          <p:nvPr/>
        </p:nvSpPr>
        <p:spPr>
          <a:xfrm>
            <a:off x="6929877" y="21100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研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6686362" y="2082934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4" name="文本框 64"/>
          <p:cNvSpPr txBox="1"/>
          <p:nvPr/>
        </p:nvSpPr>
        <p:spPr>
          <a:xfrm>
            <a:off x="2130117" y="3422669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究</a:t>
            </a:r>
          </a:p>
        </p:txBody>
      </p:sp>
      <p:grpSp>
        <p:nvGrpSpPr>
          <p:cNvPr id="82" name="组合 7"/>
          <p:cNvGrpSpPr/>
          <p:nvPr/>
        </p:nvGrpSpPr>
        <p:grpSpPr>
          <a:xfrm>
            <a:off x="2087724" y="3395530"/>
            <a:ext cx="1095518" cy="1139190"/>
            <a:chOff x="2437" y="2032"/>
            <a:chExt cx="1244" cy="1264"/>
          </a:xfrm>
        </p:grpSpPr>
        <p:sp>
          <p:nvSpPr>
            <p:cNvPr id="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4685831" y="3422669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</a:p>
        </p:txBody>
      </p:sp>
      <p:grpSp>
        <p:nvGrpSpPr>
          <p:cNvPr id="101" name="组合 7"/>
          <p:cNvGrpSpPr/>
          <p:nvPr/>
        </p:nvGrpSpPr>
        <p:grpSpPr>
          <a:xfrm>
            <a:off x="4638642" y="3395530"/>
            <a:ext cx="1095518" cy="1139190"/>
            <a:chOff x="2437" y="2032"/>
            <a:chExt cx="1244" cy="1264"/>
          </a:xfrm>
        </p:grpSpPr>
        <p:sp>
          <p:nvSpPr>
            <p:cNvPr id="1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5" name="文本框 64"/>
          <p:cNvSpPr txBox="1"/>
          <p:nvPr/>
        </p:nvSpPr>
        <p:spPr>
          <a:xfrm>
            <a:off x="5963451" y="3422669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</a:p>
        </p:txBody>
      </p:sp>
      <p:grpSp>
        <p:nvGrpSpPr>
          <p:cNvPr id="106" name="组合 7"/>
          <p:cNvGrpSpPr/>
          <p:nvPr/>
        </p:nvGrpSpPr>
        <p:grpSpPr>
          <a:xfrm>
            <a:off x="5916262" y="3395530"/>
            <a:ext cx="1095518" cy="1139190"/>
            <a:chOff x="2437" y="2032"/>
            <a:chExt cx="1244" cy="1264"/>
          </a:xfrm>
        </p:grpSpPr>
        <p:sp>
          <p:nvSpPr>
            <p:cNvPr id="1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699542"/>
            <a:ext cx="443992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楷体" panose="02010609060101010101" pitchFamily="49" charset="-122"/>
                <a:sym typeface="+mn-ea"/>
              </a:rPr>
              <a:t>朗读课文，自主学习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60" y="156363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/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同学们轻声读课文，看看课文中哪几句话将蝙蝠和雷达联系在了一起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00" y="3201908"/>
            <a:ext cx="7143750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提示：看看哪一句话既写了蝙蝠又写</a:t>
            </a:r>
            <a:r>
              <a:rPr lang="zh-CN" altLang="en-US" sz="2800" b="1" dirty="0" smtClean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了</a:t>
            </a:r>
            <a:r>
              <a:rPr lang="zh-CN" altLang="en-US" sz="2800" b="1" dirty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飞机</a:t>
            </a:r>
            <a:r>
              <a:rPr lang="zh-CN" altLang="en-US" sz="2800" b="1" dirty="0" smtClean="0">
                <a:latin typeface="+mj-ea"/>
                <a:ea typeface="+mj-ea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+mj-ea"/>
              <a:ea typeface="+mj-ea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163854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15963"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课</a:t>
            </a:r>
            <a:r>
              <a:rPr lang="zh-CN" altLang="en-US" dirty="0">
                <a:sym typeface="+mn-ea"/>
              </a:rPr>
              <a:t>下搜集有关蝙蝠的资料，积累在采蜜集上，下一节课我们一起来欣赏。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192143"/>
            <a:ext cx="2590532" cy="22205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879790"/>
            <a:ext cx="8879205" cy="1067599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>
            <a:defPPr>
              <a:defRPr lang="zh-CN"/>
            </a:defPPr>
            <a:lvl1pPr algn="ctr">
              <a:defRPr sz="66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en-US" dirty="0" smtClean="0"/>
              <a:t>6.</a:t>
            </a:r>
            <a:r>
              <a:rPr lang="zh-CN" altLang="en-US" dirty="0" smtClean="0"/>
              <a:t>夜间飞行的秘密</a:t>
            </a:r>
            <a:endParaRPr lang="zh-CN" dirty="0"/>
          </a:p>
        </p:txBody>
      </p:sp>
      <p:sp>
        <p:nvSpPr>
          <p:cNvPr id="8" name="文本框 14"/>
          <p:cNvSpPr txBox="1"/>
          <p:nvPr/>
        </p:nvSpPr>
        <p:spPr>
          <a:xfrm>
            <a:off x="3683635" y="2378452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5" y="77329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3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dirty="0" smtClean="0">
                <a:latin typeface="+mj-ea"/>
                <a:ea typeface="+mj-ea"/>
              </a:rPr>
              <a:t>听写词语</a:t>
            </a:r>
            <a:endParaRPr lang="zh-CN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1640" y="1923678"/>
            <a:ext cx="6561455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蚊子</a:t>
            </a:r>
            <a:r>
              <a:rPr 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驾驶 </a:t>
            </a:r>
            <a:r>
              <a:rPr 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研究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ctr"/>
            <a:r>
              <a:rPr lang="zh-CN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苍蝇 </a:t>
            </a:r>
            <a:r>
              <a:rPr 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证明 </a:t>
            </a:r>
            <a:r>
              <a:rPr lang="zh-CN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科学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驾驶员</a:t>
            </a:r>
            <a:endParaRPr lang="zh-CN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60312" y="771550"/>
            <a:ext cx="8671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表格自学第4、5自然段。把表格补充完整。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658519219"/>
              </p:ext>
            </p:extLst>
          </p:nvPr>
        </p:nvGraphicFramePr>
        <p:xfrm>
          <a:off x="620352" y="1540445"/>
          <a:ext cx="7776864" cy="2845906"/>
        </p:xfrm>
        <a:graphic>
          <a:graphicData uri="http://schemas.openxmlformats.org/drawingml/2006/table">
            <a:tbl>
              <a:tblPr firstRow="1" firstCol="1">
                <a:tableStyleId>{7DF18680-E054-41AD-8BC1-D1AEF772440D}</a:tableStyleId>
              </a:tblPr>
              <a:tblGrid>
                <a:gridCol w="1959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645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619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911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</a:t>
                      </a:r>
                      <a:r>
                        <a:rPr lang="en-US" sz="2800" dirty="0" err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验顺序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</a:t>
                      </a:r>
                      <a:r>
                        <a:rPr lang="en-US" sz="2800" dirty="0" err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验方式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</a:t>
                      </a:r>
                      <a:r>
                        <a:rPr lang="en-US" sz="2800" dirty="0" err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验结果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</a:t>
                      </a:r>
                      <a:r>
                        <a:rPr lang="en-US" sz="2800" dirty="0" err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验结论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327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第一次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6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第二次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第三次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en-US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286</Words>
  <Application>Microsoft Office PowerPoint</Application>
  <PresentationFormat>全屏显示(16:9)</PresentationFormat>
  <Paragraphs>62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方正喵呜体</vt:lpstr>
      <vt:lpstr>楷体</vt:lpstr>
      <vt:lpstr>Calibri</vt:lpstr>
      <vt:lpstr>汉语拼音</vt:lpstr>
      <vt:lpstr>黑体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153</cp:revision>
  <dcterms:created xsi:type="dcterms:W3CDTF">2017-03-17T02:28:00Z</dcterms:created>
  <dcterms:modified xsi:type="dcterms:W3CDTF">2021-07-16T01:17:34Z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