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4" r:id="rId2"/>
    <p:sldId id="263" r:id="rId3"/>
    <p:sldId id="264" r:id="rId4"/>
    <p:sldId id="340" r:id="rId5"/>
    <p:sldId id="341" r:id="rId6"/>
    <p:sldId id="267" r:id="rId7"/>
    <p:sldId id="342" r:id="rId8"/>
    <p:sldId id="343" r:id="rId9"/>
    <p:sldId id="344" r:id="rId10"/>
    <p:sldId id="345" r:id="rId11"/>
    <p:sldId id="346" r:id="rId12"/>
    <p:sldId id="347" r:id="rId13"/>
    <p:sldId id="348" r:id="rId14"/>
    <p:sldId id="349" r:id="rId15"/>
    <p:sldId id="350" r:id="rId16"/>
    <p:sldId id="265" r:id="rId17"/>
    <p:sldId id="352" r:id="rId18"/>
    <p:sldId id="351" r:id="rId19"/>
    <p:sldId id="353" r:id="rId20"/>
    <p:sldId id="354" r:id="rId21"/>
    <p:sldId id="355" r:id="rId22"/>
    <p:sldId id="266" r:id="rId23"/>
    <p:sldId id="356" r:id="rId24"/>
    <p:sldId id="269" r:id="rId25"/>
    <p:sldId id="339" r:id="rId26"/>
    <p:sldId id="357" r:id="rId27"/>
    <p:sldId id="358" r:id="rId28"/>
    <p:sldId id="270" r:id="rId29"/>
    <p:sldId id="359" r:id="rId30"/>
    <p:sldId id="360" r:id="rId31"/>
    <p:sldId id="361" r:id="rId32"/>
    <p:sldId id="362" r:id="rId33"/>
    <p:sldId id="271" r:id="rId34"/>
    <p:sldId id="363"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203" autoAdjust="0"/>
  </p:normalViewPr>
  <p:slideViewPr>
    <p:cSldViewPr showGuides="1">
      <p:cViewPr varScale="1">
        <p:scale>
          <a:sx n="92" d="100"/>
          <a:sy n="92" d="100"/>
        </p:scale>
        <p:origin x="94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2017-05-15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8.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8.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8.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8.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6.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10</a:t>
            </a:r>
            <a:r>
              <a:rPr lang="en-US" altLang="zh-CN" sz="1600" baseline="30000" dirty="0" smtClean="0"/>
              <a:t>*</a:t>
            </a:r>
            <a:r>
              <a:rPr lang="zh-CN" altLang="zh-CN" sz="1600" dirty="0" smtClean="0"/>
              <a:t>　过秦论</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3.emf"/><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4.emf"/><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5.emf"/><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package" Target="../embeddings/Microsoft_Word___7.docx"/><Relationship Id="rId5" Type="http://schemas.openxmlformats.org/officeDocument/2006/relationships/oleObject" Target="../embeddings/oleObject7.bin"/><Relationship Id="rId4" Type="http://schemas.openxmlformats.org/officeDocument/2006/relationships/slide" Target="slide6.xml"/></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1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1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oleObject" Target="../embeddings/oleObject8.bin"/><Relationship Id="rId7" Type="http://schemas.openxmlformats.org/officeDocument/2006/relationships/slide" Target="slide22.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16.xml"/><Relationship Id="rId5" Type="http://schemas.openxmlformats.org/officeDocument/2006/relationships/image" Target="../media/image16.emf"/><Relationship Id="rId4" Type="http://schemas.openxmlformats.org/officeDocument/2006/relationships/package" Target="../embeddings/Microsoft_Word___8.docx"/><Relationship Id="rId9"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slide" Target="slide3.xml"/><Relationship Id="rId5" Type="http://schemas.openxmlformats.org/officeDocument/2006/relationships/image" Target="../media/image9.emf"/><Relationship Id="rId4" Type="http://schemas.openxmlformats.org/officeDocument/2006/relationships/package" Target="../embeddings/Microsoft_Word___1.docx"/></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smtClean="0"/>
              <a:t>10</a:t>
            </a:r>
            <a:r>
              <a:rPr lang="en-US" altLang="zh-CN" baseline="30000" dirty="0" smtClean="0"/>
              <a:t>*</a:t>
            </a:r>
            <a:r>
              <a:rPr lang="zh-CN" altLang="zh-CN" dirty="0" smtClean="0"/>
              <a:t>　过秦论</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split orient="ver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408811572"/>
              </p:ext>
            </p:extLst>
          </p:nvPr>
        </p:nvGraphicFramePr>
        <p:xfrm>
          <a:off x="508000" y="1340768"/>
          <a:ext cx="8128000" cy="4946749"/>
        </p:xfrm>
        <a:graphic>
          <a:graphicData uri="http://schemas.openxmlformats.org/presentationml/2006/ole">
            <mc:AlternateContent xmlns:mc="http://schemas.openxmlformats.org/markup-compatibility/2006">
              <mc:Choice xmlns:v="urn:schemas-microsoft-com:vml" Requires="v">
                <p:oleObj spid="_x0000_s4100" name="文档" r:id="rId6" imgW="3837032" imgH="2334517" progId="Word.Document.12">
                  <p:embed/>
                </p:oleObj>
              </mc:Choice>
              <mc:Fallback>
                <p:oleObj name="文档" r:id="rId6" imgW="3837032" imgH="2334517" progId="Word.Document.12">
                  <p:embed/>
                  <p:pic>
                    <p:nvPicPr>
                      <p:cNvPr id="0" name=""/>
                      <p:cNvPicPr/>
                      <p:nvPr/>
                    </p:nvPicPr>
                    <p:blipFill>
                      <a:blip r:embed="rId7"/>
                      <a:stretch>
                        <a:fillRect/>
                      </a:stretch>
                    </p:blipFill>
                    <p:spPr>
                      <a:xfrm>
                        <a:off x="508000" y="1340768"/>
                        <a:ext cx="8128000" cy="4946749"/>
                      </a:xfrm>
                      <a:prstGeom prst="rect">
                        <a:avLst/>
                      </a:prstGeom>
                    </p:spPr>
                  </p:pic>
                </p:oleObj>
              </mc:Fallback>
            </mc:AlternateContent>
          </a:graphicData>
        </a:graphic>
      </p:graphicFrame>
      <p:sp>
        <p:nvSpPr>
          <p:cNvPr id="5" name="矩形 4"/>
          <p:cNvSpPr/>
          <p:nvPr/>
        </p:nvSpPr>
        <p:spPr>
          <a:xfrm>
            <a:off x="2318969" y="1711199"/>
            <a:ext cx="283948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2318970" y="2174560"/>
            <a:ext cx="283948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2874981" y="2627530"/>
            <a:ext cx="283948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2318969" y="3090891"/>
            <a:ext cx="22530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3157816" y="3551583"/>
            <a:ext cx="228867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2298187" y="4001884"/>
            <a:ext cx="203700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4561609" y="4457523"/>
            <a:ext cx="231464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2874981" y="4914385"/>
            <a:ext cx="25715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3147424" y="5368516"/>
            <a:ext cx="344079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2318969" y="5830375"/>
            <a:ext cx="369319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330529057"/>
      </p:ext>
    </p:extLst>
  </p:cSld>
  <p:clrMapOvr>
    <a:masterClrMapping/>
  </p:clrMapOvr>
  <p:transition spd="slow">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08797356"/>
              </p:ext>
            </p:extLst>
          </p:nvPr>
        </p:nvGraphicFramePr>
        <p:xfrm>
          <a:off x="508000" y="2869979"/>
          <a:ext cx="8128000" cy="1372042"/>
        </p:xfrm>
        <a:graphic>
          <a:graphicData uri="http://schemas.openxmlformats.org/presentationml/2006/ole">
            <mc:AlternateContent xmlns:mc="http://schemas.openxmlformats.org/markup-compatibility/2006">
              <mc:Choice xmlns:v="urn:schemas-microsoft-com:vml" Requires="v">
                <p:oleObj spid="_x0000_s5124" name="文档" r:id="rId6" imgW="3837032" imgH="648337" progId="Word.Document.12">
                  <p:embed/>
                </p:oleObj>
              </mc:Choice>
              <mc:Fallback>
                <p:oleObj name="文档" r:id="rId6" imgW="3837032" imgH="648337" progId="Word.Document.12">
                  <p:embed/>
                  <p:pic>
                    <p:nvPicPr>
                      <p:cNvPr id="0" name=""/>
                      <p:cNvPicPr/>
                      <p:nvPr/>
                    </p:nvPicPr>
                    <p:blipFill>
                      <a:blip r:embed="rId7"/>
                      <a:stretch>
                        <a:fillRect/>
                      </a:stretch>
                    </p:blipFill>
                    <p:spPr>
                      <a:xfrm>
                        <a:off x="508000" y="2869979"/>
                        <a:ext cx="8128000" cy="1372042"/>
                      </a:xfrm>
                      <a:prstGeom prst="rect">
                        <a:avLst/>
                      </a:prstGeom>
                    </p:spPr>
                  </p:pic>
                </p:oleObj>
              </mc:Fallback>
            </mc:AlternateContent>
          </a:graphicData>
        </a:graphic>
      </p:graphicFrame>
      <p:sp>
        <p:nvSpPr>
          <p:cNvPr id="5" name="矩形 4"/>
          <p:cNvSpPr/>
          <p:nvPr/>
        </p:nvSpPr>
        <p:spPr>
          <a:xfrm>
            <a:off x="3142230" y="2874543"/>
            <a:ext cx="344599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3707904" y="3334486"/>
            <a:ext cx="344599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3707904" y="3788253"/>
            <a:ext cx="410445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057812415"/>
      </p:ext>
    </p:extLst>
  </p:cSld>
  <p:clrMapOvr>
    <a:masterClrMapping/>
  </p:clrMapOvr>
  <p:transition spd="slow">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95418323"/>
              </p:ext>
            </p:extLst>
          </p:nvPr>
        </p:nvGraphicFramePr>
        <p:xfrm>
          <a:off x="508000" y="1484784"/>
          <a:ext cx="8128000" cy="4768863"/>
        </p:xfrm>
        <a:graphic>
          <a:graphicData uri="http://schemas.openxmlformats.org/presentationml/2006/ole">
            <mc:AlternateContent xmlns:mc="http://schemas.openxmlformats.org/markup-compatibility/2006">
              <mc:Choice xmlns:v="urn:schemas-microsoft-com:vml" Requires="v">
                <p:oleObj spid="_x0000_s6148" name="文档" r:id="rId6" imgW="3945705" imgH="2314718" progId="Word.Document.12">
                  <p:embed/>
                </p:oleObj>
              </mc:Choice>
              <mc:Fallback>
                <p:oleObj name="文档" r:id="rId6" imgW="3945705" imgH="2314718" progId="Word.Document.12">
                  <p:embed/>
                  <p:pic>
                    <p:nvPicPr>
                      <p:cNvPr id="0" name=""/>
                      <p:cNvPicPr/>
                      <p:nvPr/>
                    </p:nvPicPr>
                    <p:blipFill>
                      <a:blip r:embed="rId7"/>
                      <a:stretch>
                        <a:fillRect/>
                      </a:stretch>
                    </p:blipFill>
                    <p:spPr>
                      <a:xfrm>
                        <a:off x="508000" y="1484784"/>
                        <a:ext cx="8128000" cy="4768863"/>
                      </a:xfrm>
                      <a:prstGeom prst="rect">
                        <a:avLst/>
                      </a:prstGeom>
                    </p:spPr>
                  </p:pic>
                </p:oleObj>
              </mc:Fallback>
            </mc:AlternateContent>
          </a:graphicData>
        </a:graphic>
      </p:graphicFrame>
    </p:spTree>
    <p:extLst>
      <p:ext uri="{BB962C8B-B14F-4D97-AF65-F5344CB8AC3E}">
        <p14:creationId xmlns:p14="http://schemas.microsoft.com/office/powerpoint/2010/main" val="2367830932"/>
      </p:ext>
    </p:extLst>
  </p:cSld>
  <p:clrMapOvr>
    <a:masterClrMapping/>
  </p:clrMapOvr>
  <p:transition spd="slow">
    <p:strips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136100134"/>
              </p:ext>
            </p:extLst>
          </p:nvPr>
        </p:nvGraphicFramePr>
        <p:xfrm>
          <a:off x="508000" y="2060848"/>
          <a:ext cx="8128000" cy="3112573"/>
        </p:xfrm>
        <a:graphic>
          <a:graphicData uri="http://schemas.openxmlformats.org/presentationml/2006/ole">
            <mc:AlternateContent xmlns:mc="http://schemas.openxmlformats.org/markup-compatibility/2006">
              <mc:Choice xmlns:v="urn:schemas-microsoft-com:vml" Requires="v">
                <p:oleObj spid="_x0000_s7172" name="文档" r:id="rId6" imgW="3946425" imgH="1510867" progId="Word.Document.12">
                  <p:embed/>
                </p:oleObj>
              </mc:Choice>
              <mc:Fallback>
                <p:oleObj name="文档" r:id="rId6" imgW="3946425" imgH="1510867" progId="Word.Document.12">
                  <p:embed/>
                  <p:pic>
                    <p:nvPicPr>
                      <p:cNvPr id="0" name=""/>
                      <p:cNvPicPr/>
                      <p:nvPr/>
                    </p:nvPicPr>
                    <p:blipFill>
                      <a:blip r:embed="rId7"/>
                      <a:stretch>
                        <a:fillRect/>
                      </a:stretch>
                    </p:blipFill>
                    <p:spPr>
                      <a:xfrm>
                        <a:off x="508000" y="2060848"/>
                        <a:ext cx="8128000" cy="3112573"/>
                      </a:xfrm>
                      <a:prstGeom prst="rect">
                        <a:avLst/>
                      </a:prstGeom>
                    </p:spPr>
                  </p:pic>
                </p:oleObj>
              </mc:Fallback>
            </mc:AlternateContent>
          </a:graphicData>
        </a:graphic>
      </p:graphicFrame>
    </p:spTree>
    <p:extLst>
      <p:ext uri="{BB962C8B-B14F-4D97-AF65-F5344CB8AC3E}">
        <p14:creationId xmlns:p14="http://schemas.microsoft.com/office/powerpoint/2010/main" val="824597050"/>
      </p:ext>
    </p:extLst>
  </p:cSld>
  <p:clrMapOvr>
    <a:masterClrMapping/>
  </p:clrMapOvr>
  <p:transition spd="slow">
    <p:split orient="vert"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收天下之兵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聚之咸阳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非铦于钩戟长铩也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非抗于九国之师也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为天下笑者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以为桂林、象郡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553497" y="276014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04980" y="3168261"/>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3204980" y="3576782"/>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2368702" y="397491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26207" y="4377809"/>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14522921"/>
      </p:ext>
    </p:extLst>
  </p:cSld>
  <p:clrMapOvr>
    <a:masterClrMapping/>
  </p:clrMapOvr>
  <p:transition spd="slow">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1841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履至尊而制六合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执敲扑而鞭笞天下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威振四海。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贾谊《过秦论》</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湖北高考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乃使蒙恬北筑长城而守藩篱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却匈奴七百余里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胡人不敢南下而牧马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士不敢弯弓而报怨</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贾谊《过秦论》</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湖南高考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率疲弊之卒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将数百之众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转而攻秦。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贾谊《过秦论》</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才能不及中人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非有仲尼、墨翟之贤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陶朱、猗顿之富</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贾谊《过秦论》</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重庆高考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然后践华为城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因河为池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据亿丈之城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临不测之渊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以为固。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贾谊《过秦论》</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为天下笑者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仁义不施而攻守之势异也</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贾谊《过秦论》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235748" y="1578443"/>
            <a:ext cx="220034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4633618" y="2387981"/>
            <a:ext cx="19442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1528927" y="2791319"/>
            <a:ext cx="220034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1205367" y="3193792"/>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5528886" y="3986275"/>
            <a:ext cx="192343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4141407" y="4797152"/>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5605726" y="4802638"/>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3358254" y="5596299"/>
            <a:ext cx="308595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813555339"/>
      </p:ext>
    </p:extLst>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秦孝公据崤函之固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拥雍州之地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君臣固守以窥周室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有席卷天下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包举宇内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囊括四海之意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并吞八荒之心。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舍简就繁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采用铺陈夸张的方式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不仅增强了文章的气势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而且突出了秦孝公吞并六国、独占天下的勃勃雄心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以及秦王朝对诸侯各国虎视眈眈的情态、咄咄逼人的气势。这句话中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席卷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囊括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的意思。作者把秦国君主的雄心反复铺陈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为下文写秦孝公之后的历代秦君的赫赫功业张本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与后文写秦统一天下之后的顷刻覆亡形成了鲜明对比。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checker/>
      </p:transition>
    </mc:Choice>
    <mc:Fallback xmlns="">
      <p:transition spd="slow">
        <p:checke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孝公既没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惠文、武、昭襄蒙故业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因遗策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南取汉中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西举巴、蜀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东割膏腴之地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北收要害之郡。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这句话用简约的文字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概述了秦孝公以后三代君主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继承秦孝公遗志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在四面八方开拓疆土的情况。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蒙故业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因遗策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对仗工稳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言简意丰。汉中、巴、蜀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当属边远之地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膏腴之地、要害之郡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当属难得之地。作者分别从南西东北四个方位一气列出那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边远之地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难得之地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突出了秦国日益扩张、不断兼并的形势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表明了秦国的势力在不断地壮大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国力不断地走向强盛。同时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这里也给出了这样的暗示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秦之强盛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非一日之功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秦之霸业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亦非一日之功。然而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二世覆亡之速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实在令人深思。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5513555"/>
      </p:ext>
    </p:extLst>
  </p:cSld>
  <p:clrMapOvr>
    <a:masterClrMapping/>
  </p:clrMapOvr>
  <mc:AlternateContent xmlns:mc="http://schemas.openxmlformats.org/markup-compatibility/2006" xmlns:p14="http://schemas.microsoft.com/office/powerpoint/2010/main">
    <mc:Choice Requires="p14">
      <p:transition spd="slow" p14:dur="2000">
        <p:checker/>
      </p:transition>
    </mc:Choice>
    <mc:Fallback xmlns="">
      <p:transition spd="slow">
        <p:checke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秦人开关延敌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九国之师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逡巡而不敢进。秦无亡矢遗镞之费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而天下诸侯已困矣。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这两句话极写秦之强大。面对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十倍之地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百万之众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叩关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秦人竟然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开关延敌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可见秦人根本没有把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九国之师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因为他们有克敌制胜的把握。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无亡矢遗镞之费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与拥有天下众多人才、备战多日的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九国之师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形成了鲜明对比。那么多的有才之士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那么多的兵力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那么大的威势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可秦人却不费吹灰之力便使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天下诸侯已困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足见当时秦之强盛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足见秦当初强国策略的正确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从这里也不难看出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秦对一统天下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已有了十足的把握。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68573142"/>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6994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于是废先王之道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焚百家之言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以愚黔首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隳名城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杀豪杰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收天下之兵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聚之咸阳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销锋镝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铸以为金人十二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以弱天下之民。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这句话写秦始皇在统一天下之后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对国内百姓严酷统治的情况。全句由三个分句构成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陈述秦之暴虐。第一个分句中的两句对偶后以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以愚黔首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第二个分句中三字结构构成对偶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第三个分句句式松散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以弱天下之民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与第一个分句的结句遥相对应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全句整齐而有变化。在这句话中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作者一连用了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写秦巧取豪夺、愚弱天下的气势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忘却了他该遵守的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二字。全句显示了秦始皇的暴虐无道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为下文进一步议论作铺垫。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76162048"/>
      </p:ext>
    </p:extLst>
  </p:cSld>
  <p:clrMapOvr>
    <a:masterClrMapping/>
  </p:clrMapOvr>
  <mc:AlternateContent xmlns:mc="http://schemas.openxmlformats.org/markup-compatibility/2006" xmlns:p14="http://schemas.microsoft.com/office/powerpoint/2010/main">
    <mc:Choice Requires="p14">
      <p:transition spd="slow" p14:dur="2000">
        <p:cover dir="ld"/>
      </p:transition>
    </mc:Choice>
    <mc:Fallback xmlns="">
      <p:transition spd="slow">
        <p:cover dir="l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一代叱咤风云的帝王在君临天下后顿时身败名裂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一个庞大的王朝在成就霸业后顷刻间土崩瓦解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这其中的原因是什么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楚汉战争后诞生的汉朝是否会像秦朝那样短暂易逝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怎样才能保持西汉政权的长治久安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许多有志之士在苦苦思索着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总结着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探索着。《过秦论》就是这样一篇意在总结秦王朝政治得失以警示汉政权的文章。学习本文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一要掌握文中出现的重要的文言实词、虚词、特殊句式等古汉语知识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二要了解作者对秦王朝迅速灭亡的原因的分析及作者借古讽今劝谏汉文帝施仁政在当时历史条件下的进步意义。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wipe dir="d"/>
      </p:transition>
    </mc:Choice>
    <mc:Fallback xmlns="">
      <p:transition spd="slow">
        <p:wipe di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陈涉之位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仁义不施而攻守之势异也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这里主要运用了对比手法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对比有两处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一是以陈涉之众与九国之师对比。作者认为陈涉的个人素质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军队装备、数量与质量以及用兵之道都不及九国之师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但结局偏偏是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成败异变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功业相反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这是什么缘故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作者有意先不作答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让读者存一悬念于胸。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二是秦立国前后自身的对比。立国前是区区之地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六合为家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崤函为宫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天下非小弱也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雍州之地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崤函之固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自若也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客观上的有利条件也没变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为什么在弱小的时候能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因利乘便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宰割天下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而现在却是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一夫作难而七庙隳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身死人手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为天下笑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这让读者心中再添一个悬念。设下悬念的目的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也是在于引发读者思考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让读者自己在阅读中寻求答案。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17296275"/>
      </p:ext>
    </p:extLst>
  </p:cSld>
  <p:clrMapOvr>
    <a:masterClrMapping/>
  </p:clrMapOvr>
  <mc:AlternateContent xmlns:mc="http://schemas.openxmlformats.org/markup-compatibility/2006" xmlns:p14="http://schemas.microsoft.com/office/powerpoint/2010/main">
    <mc:Choice Requires="p14">
      <p:transition spd="slow" p14:dur="2000">
        <p:strips/>
      </p:transition>
    </mc:Choice>
    <mc:Fallback xmlns="">
      <p:transition spd="slow">
        <p:strip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经过前面大段的例证铺叙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最终作者一语道出了结论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仁义不施而攻守之势异也。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由于论证基础雄厚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结论的得出便如水到渠成般自然。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3605817"/>
      </p:ext>
    </p:extLst>
  </p:cSld>
  <p:clrMapOvr>
    <a:masterClrMapping/>
  </p:clrMapOvr>
  <mc:AlternateContent xmlns:mc="http://schemas.openxmlformats.org/markup-compatibility/2006" xmlns:p14="http://schemas.microsoft.com/office/powerpoint/2010/main">
    <mc:Choice Requires="p14">
      <p:transition spd="slow" p14:dur="2000">
        <p:strips dir="ru"/>
      </p:transition>
    </mc:Choice>
    <mc:Fallback xmlns="">
      <p:transition spd="slow">
        <p:strips dir="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33482"/>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《过秦论》中为什么铺写九国人多势众而又极写陈涉的卑微弱小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《过秦论》对秦国以外的九国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韩、魏、燕、楚、齐、赵、宋、卫、中山的势力作了极为铺张的叙述。作者铺叙九国的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实在是为了映衬秦国的强大。写九国是为了写秦国。九国这样人多势众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却被秦国轻而易举地彻底击败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更显出秦国的强大。作者极写陈涉的卑微弱小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目的也在于映衬。作者把陈涉和九国诸侯作了四个方面的比较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认为陈涉地位不如诸侯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武器不如诸侯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军队不如诸侯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谋略不如诸侯。但结果却是秦国不但不能胜陈涉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反倒被陈涉一举灭亡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可见秦国已经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攻守之势异也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。作者这种映衬的写法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有助于发人深思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为什么强盛了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百有余年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、曾经并吞天下诸侯的秦国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会如此迅速地败亡于卑微弱小的陈涉呢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的深意已经隐含在其中了。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thruBlk="1"/>
      </p:transition>
    </mc:Choice>
    <mc:Fallback xmlns="">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6994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《过秦论》的体裁是议论文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但为什么记叙多于议论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这样写有什么好处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因为本文的重点在于论秦之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。要论秦之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就必须有大量的史实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把它作为议论的依据、说理的基础。所以本文一、二、三、四段基本上是叙事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叙述秦国逐步强盛的史实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极写六国合纵攻秦反而为秦所并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显示了秦上升时期的蓬勃发展之势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然后又极写陈涉领导的义军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人少势孤却迅速推翻秦王朝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突出了秦亡之速。通过这样的叙述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用历史事实互相对照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得出了秦虽有百年的兴盛史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败六国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吞诸侯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一统中国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威振四海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却亡于兵士疲弊的陈涉之手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乃是仁义不施的结果。在探讨秦亡原因的同时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其过秦讽汉之旨已在言外。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19497977"/>
      </p:ext>
    </p:extLst>
  </p:cSld>
  <p:clrMapOvr>
    <a:masterClrMapping/>
  </p:clrMapOvr>
  <mc:AlternateContent xmlns:mc="http://schemas.openxmlformats.org/markup-compatibility/2006" xmlns:p14="http://schemas.microsoft.com/office/powerpoint/2010/main">
    <mc:Choice Requires="p14">
      <p:transition spd="slow" p14:dur="16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542883075"/>
              </p:ext>
            </p:extLst>
          </p:nvPr>
        </p:nvGraphicFramePr>
        <p:xfrm>
          <a:off x="1599061" y="1052319"/>
          <a:ext cx="6717355" cy="5689049"/>
        </p:xfrm>
        <a:graphic>
          <a:graphicData uri="http://schemas.openxmlformats.org/presentationml/2006/ole">
            <mc:AlternateContent xmlns:mc="http://schemas.openxmlformats.org/markup-compatibility/2006">
              <mc:Choice xmlns:v="urn:schemas-microsoft-com:vml" Requires="v">
                <p:oleObj spid="_x0000_s8196" name="文档" r:id="rId4" imgW="3837032" imgH="3250325" progId="Word.Document.12">
                  <p:embed/>
                </p:oleObj>
              </mc:Choice>
              <mc:Fallback>
                <p:oleObj name="文档" r:id="rId4" imgW="3837032" imgH="3250325" progId="Word.Document.12">
                  <p:embed/>
                  <p:pic>
                    <p:nvPicPr>
                      <p:cNvPr id="0" name=""/>
                      <p:cNvPicPr/>
                      <p:nvPr/>
                    </p:nvPicPr>
                    <p:blipFill>
                      <a:blip r:embed="rId5"/>
                      <a:stretch>
                        <a:fillRect/>
                      </a:stretch>
                    </p:blipFill>
                    <p:spPr>
                      <a:xfrm>
                        <a:off x="1599061" y="1052319"/>
                        <a:ext cx="6717355" cy="5689049"/>
                      </a:xfrm>
                      <a:prstGeom prst="rect">
                        <a:avLst/>
                      </a:prstGeom>
                    </p:spPr>
                  </p:pic>
                </p:oleObj>
              </mc:Fallback>
            </mc:AlternateContent>
          </a:graphicData>
        </a:graphic>
      </p:graphicFrame>
      <p:sp>
        <p:nvSpPr>
          <p:cNvPr id="8" name="矩形 7"/>
          <p:cNvSpPr>
            <a:spLocks noChangeAspect="1"/>
          </p:cNvSpPr>
          <p:nvPr/>
        </p:nvSpPr>
        <p:spPr>
          <a:xfrm>
            <a:off x="467544" y="2996952"/>
            <a:ext cx="1111672" cy="252992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中心论</a:t>
            </a:r>
            <a:r>
              <a:rPr lang="en-US" altLang="zh-CN" sz="2200" dirty="0">
                <a:solidFill>
                  <a:srgbClr val="000000"/>
                </a:solidFill>
                <a:latin typeface="Times New Roman" panose="02020603050405020304" pitchFamily="18" charset="0"/>
                <a:cs typeface="Times New Roman" panose="02020603050405020304" pitchFamily="18" charset="0"/>
              </a:rPr>
              <a:t/>
            </a:r>
            <a:br>
              <a:rPr lang="en-US" altLang="zh-CN" sz="2200" dirty="0">
                <a:solidFill>
                  <a:srgbClr val="000000"/>
                </a:solidFill>
                <a:latin typeface="Times New Roman" panose="02020603050405020304" pitchFamily="18" charset="0"/>
                <a:cs typeface="Times New Roman" panose="02020603050405020304" pitchFamily="18" charset="0"/>
              </a:rPr>
            </a:b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秦亡</a:t>
            </a:r>
            <a:r>
              <a:rPr lang="en-US" altLang="zh-CN" sz="2200" dirty="0">
                <a:solidFill>
                  <a:srgbClr val="000000"/>
                </a:solidFill>
                <a:latin typeface="Times New Roman" panose="02020603050405020304" pitchFamily="18" charset="0"/>
                <a:cs typeface="Times New Roman" panose="02020603050405020304" pitchFamily="18" charset="0"/>
              </a:rPr>
              <a:t/>
            </a:r>
            <a:br>
              <a:rPr lang="en-US" altLang="zh-CN" sz="2200" dirty="0">
                <a:solidFill>
                  <a:srgbClr val="000000"/>
                </a:solidFill>
                <a:latin typeface="Times New Roman" panose="02020603050405020304" pitchFamily="18" charset="0"/>
                <a:cs typeface="Times New Roman" panose="02020603050405020304" pitchFamily="18" charset="0"/>
              </a:rPr>
            </a:br>
            <a:r>
              <a:rPr lang="zh-CN" altLang="zh-CN" sz="2200" dirty="0">
                <a:solidFill>
                  <a:srgbClr val="000000"/>
                </a:solidFill>
                <a:latin typeface="Times New Roman" panose="02020603050405020304" pitchFamily="18" charset="0"/>
                <a:cs typeface="Times New Roman" panose="02020603050405020304" pitchFamily="18" charset="0"/>
              </a:rPr>
              <a:t>乃仁义</a:t>
            </a:r>
            <a:r>
              <a:rPr lang="en-US" altLang="zh-CN" sz="2200" dirty="0">
                <a:solidFill>
                  <a:srgbClr val="000000"/>
                </a:solidFill>
                <a:latin typeface="Times New Roman" panose="02020603050405020304" pitchFamily="18" charset="0"/>
                <a:cs typeface="Times New Roman" panose="02020603050405020304" pitchFamily="18" charset="0"/>
              </a:rPr>
              <a:t/>
            </a:r>
            <a:br>
              <a:rPr lang="en-US" altLang="zh-CN" sz="2200" dirty="0">
                <a:solidFill>
                  <a:srgbClr val="000000"/>
                </a:solidFill>
                <a:latin typeface="Times New Roman" panose="02020603050405020304" pitchFamily="18" charset="0"/>
                <a:cs typeface="Times New Roman" panose="02020603050405020304" pitchFamily="18" charset="0"/>
              </a:rPr>
            </a:br>
            <a:r>
              <a:rPr lang="zh-CN" altLang="zh-CN" sz="2200" dirty="0">
                <a:solidFill>
                  <a:srgbClr val="000000"/>
                </a:solidFill>
                <a:latin typeface="Times New Roman" panose="02020603050405020304" pitchFamily="18" charset="0"/>
                <a:cs typeface="Times New Roman" panose="02020603050405020304" pitchFamily="18" charset="0"/>
              </a:rPr>
              <a:t>不施而</a:t>
            </a:r>
            <a:r>
              <a:rPr lang="en-US" altLang="zh-CN" sz="2200" dirty="0">
                <a:solidFill>
                  <a:srgbClr val="000000"/>
                </a:solidFill>
                <a:latin typeface="Times New Roman" panose="02020603050405020304" pitchFamily="18" charset="0"/>
                <a:cs typeface="Times New Roman" panose="02020603050405020304" pitchFamily="18" charset="0"/>
              </a:rPr>
              <a:t/>
            </a:r>
            <a:br>
              <a:rPr lang="en-US" altLang="zh-CN" sz="2200" dirty="0">
                <a:solidFill>
                  <a:srgbClr val="000000"/>
                </a:solidFill>
                <a:latin typeface="Times New Roman" panose="02020603050405020304" pitchFamily="18" charset="0"/>
                <a:cs typeface="Times New Roman" panose="02020603050405020304" pitchFamily="18" charset="0"/>
              </a:rPr>
            </a:br>
            <a:r>
              <a:rPr lang="zh-CN" altLang="zh-CN" sz="2200" dirty="0">
                <a:solidFill>
                  <a:srgbClr val="000000"/>
                </a:solidFill>
                <a:latin typeface="Times New Roman" panose="02020603050405020304" pitchFamily="18" charset="0"/>
                <a:cs typeface="Times New Roman" panose="02020603050405020304" pitchFamily="18" charset="0"/>
              </a:rPr>
              <a:t>攻守之</a:t>
            </a:r>
            <a:r>
              <a:rPr lang="en-US" altLang="zh-CN" sz="2200" dirty="0">
                <a:solidFill>
                  <a:srgbClr val="000000"/>
                </a:solidFill>
                <a:latin typeface="Times New Roman" panose="02020603050405020304" pitchFamily="18" charset="0"/>
                <a:cs typeface="Times New Roman" panose="02020603050405020304" pitchFamily="18" charset="0"/>
              </a:rPr>
              <a:t/>
            </a:r>
            <a:br>
              <a:rPr lang="en-US" altLang="zh-CN" sz="2200" dirty="0">
                <a:solidFill>
                  <a:srgbClr val="000000"/>
                </a:solidFill>
                <a:latin typeface="Times New Roman" panose="02020603050405020304" pitchFamily="18" charset="0"/>
                <a:cs typeface="Times New Roman" panose="02020603050405020304" pitchFamily="18" charset="0"/>
              </a:rPr>
            </a:br>
            <a:r>
              <a:rPr lang="zh-CN" altLang="zh-CN" sz="2200" dirty="0">
                <a:solidFill>
                  <a:srgbClr val="000000"/>
                </a:solidFill>
                <a:latin typeface="Times New Roman" panose="02020603050405020304" pitchFamily="18" charset="0"/>
                <a:cs typeface="Times New Roman" panose="02020603050405020304" pitchFamily="18" charset="0"/>
              </a:rPr>
              <a:t>势异也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a:hlinkClick r:id="rId6"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4" name="矩形 13">
            <a:hlinkClick r:id="rId7"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8"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6" name="矩形 15">
            <a:hlinkClick r:id="rId9"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strips dir="ru"/>
      </p:transition>
    </mc:Choice>
    <mc:Fallback xmlns="">
      <p:transition spd="slow">
        <p:strips dir="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铺采</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摛</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文</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气势磅礴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《过秦论》具有诗的语言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精练、鲜活、生动、形象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运用对偶、排比等修辞手法以及辞赋常见的铺陈张扬和骈偶句式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使得文章气势磅礴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荡气回肠。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文章开篇就用骈文的四六句式写秦孝公的资本、野心、政策、成效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四层意思仅用</a:t>
            </a:r>
            <a:r>
              <a:rPr lang="en-US" altLang="zh-CN" sz="2200" dirty="0">
                <a:solidFill>
                  <a:srgbClr val="000000"/>
                </a:solidFill>
                <a:latin typeface="Times New Roman" panose="02020603050405020304" pitchFamily="18" charset="0"/>
                <a:cs typeface="Times New Roman" panose="02020603050405020304" pitchFamily="18" charset="0"/>
              </a:rPr>
              <a:t>81</a:t>
            </a:r>
            <a:r>
              <a:rPr lang="zh-CN" altLang="zh-CN" sz="2200" dirty="0">
                <a:solidFill>
                  <a:srgbClr val="000000"/>
                </a:solidFill>
                <a:latin typeface="Times New Roman" panose="02020603050405020304" pitchFamily="18" charset="0"/>
                <a:cs typeface="Times New Roman" panose="02020603050405020304" pitchFamily="18" charset="0"/>
              </a:rPr>
              <a:t>字。写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用一个对偶句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据崤函之固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拥雍州之地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写野心用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席卷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囊括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秦人拱手而取西河之外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活脱脱地勾画出秦在崛起之初游刃有余的潇洒而自信的姿态。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randomBar/>
      </p:transition>
    </mc:Choice>
    <mc:Fallback xmlns="">
      <p:transition spd="slow">
        <p:randomBa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8" name="矩形 7"/>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写六国在秦的崛起面前深感恐惧而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会盟而谋弱秦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作者不惜大笔挥洒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铺陈排比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极尽张扬之能事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甚至不惜运用夸张的手法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极赞六国人才济济、英雄辈出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不厌其烦地罗列出了战国四君子、九国诸侯、二十多位文臣武将的名姓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以山东六国的强大来烘托秦国的鼎盛。作者用形象化的语言在读者面前展现出了一个个叱咤风云的历史英雄人物和一幅幅波澜壮阔、群雄逐鹿的征战场面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不仅增强了语言的感染力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而且突出了文章的主旨。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04993471"/>
      </p:ext>
    </p:extLst>
  </p:cSld>
  <p:clrMapOvr>
    <a:masterClrMapping/>
  </p:clrMapOvr>
  <mc:AlternateContent xmlns:mc="http://schemas.openxmlformats.org/markup-compatibility/2006" xmlns:p14="http://schemas.microsoft.com/office/powerpoint/2010/main">
    <mc:Choice Requires="p14">
      <p:transition spd="slow" p14:dur="1300">
        <p:cover dir="d"/>
      </p:transition>
    </mc:Choice>
    <mc:Fallback xmlns="">
      <p:transition spd="slow">
        <p:cover dir="d"/>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写秦始皇的赫赫功业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作者更是精心遣词造句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语言鲜活生动。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振长策而御宇内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把千古一帝的不凡气度勾勒了出来。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吞二周而亡诸侯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履至尊而制六合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淋漓尽致地道出了秦始皇的雄心壮志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又活画出了他一统天下的志得意满。作者以整齐的句式叠写一意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使得文字气足神定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一气呵成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读之犹如铜丸走坂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流水下坡。同时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作者将多种句式的排比和各类散句组合起来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于整齐中呈现参差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使得文章张弛有度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气韵流转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更加增添了语言的魅力。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79113957"/>
      </p:ext>
    </p:extLst>
  </p:cSld>
  <p:clrMapOvr>
    <a:masterClrMapping/>
  </p:clrMapOvr>
  <mc:AlternateContent xmlns:mc="http://schemas.openxmlformats.org/markup-compatibility/2006" xmlns:p14="http://schemas.microsoft.com/office/powerpoint/2010/main">
    <mc:Choice Requires="p14">
      <p:transition spd="slow" p14:dur="1300">
        <p:wipe/>
      </p:transition>
    </mc:Choice>
    <mc:Fallback xmlns="">
      <p:transition spd="slow">
        <p:wip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43873"/>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遥望贾谊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彭晓玲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我曾长久仰望贾太傅祠那座安放灵魂的建筑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墙檐上苍苍的青瓦、厚重的大门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用惊奇的眼神静默地与我对视。门环和墙面之上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袒露着斑驳的痕迹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石阶和地砖的棱角似乎都已磨平。由此我想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时间永远神奇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既能将精神打造出来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将灵魂磨出锋利的光芒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也能让一切变钝变老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甚至毁灭。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贾谊从遥远的长安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来到时为南蛮之地的长沙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湘江的轰鸣之声可曾震撼过他的灵魂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让他为之一振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初冬时节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寒雨纷飞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缓缓穿过省城长沙古老的太平街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我不停地张望着两侧那些古老的建筑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好似缓缓地穿行于时间的深处。当我走进贾太傅祠内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时间好似已然静默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一切都静悄悄的。站在空荡荡的庭院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站在凛冽的寒风里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我仿佛听到历史深处贾谊的声声叹息。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split orient="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6994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贾谊的才华在千年之后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依旧让世人惊叹。他二十几岁的时候就被立为博士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自是当朝最年轻的博士。文帝很赏识他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就将他提拔为太中大夫。年轻气盛的贾谊犯了官场的大忌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他的悲剧命运自是无可逃脱。穿越时光的隧道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我仿佛看到被贬的贾谊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心情沉重地行走在前往长沙的路途之上。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可贾谊依然不明白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明明是尽职效忠为君主效力的事情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怎么会演变成这般被动局势呢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贾谊怀着忧郁之情缓缓南下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当他来到湘江边上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屈原投江自沉的情景不由自主地在脑海中浮现。</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忠洁不阿的屈原受谗流放该地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如今自己也遭诬陷被贬谪长沙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境遇何其相似。不过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此时的贾谊并没有一蹶不振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他依旧充满信心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相信自己的抱负终有施展于天下的那一天。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8829899"/>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Y11.eps" descr="id:2147497247;FounderCES"/>
          <p:cNvPicPr/>
          <p:nvPr/>
        </p:nvPicPr>
        <p:blipFill>
          <a:blip r:embed="rId4"/>
          <a:stretch>
            <a:fillRect/>
          </a:stretch>
        </p:blipFill>
        <p:spPr>
          <a:xfrm>
            <a:off x="683568" y="1700808"/>
            <a:ext cx="7565946" cy="3746653"/>
          </a:xfrm>
          <a:prstGeom prst="rect">
            <a:avLst/>
          </a:prstGeom>
        </p:spPr>
      </p:pic>
    </p:spTree>
    <p:extLst>
      <p:ext uri="{BB962C8B-B14F-4D97-AF65-F5344CB8AC3E}">
        <p14:creationId xmlns:p14="http://schemas.microsoft.com/office/powerpoint/2010/main" val="2602319192"/>
      </p:ext>
    </p:extLst>
  </p:cSld>
  <p:clrMapOvr>
    <a:masterClrMapping/>
  </p:clrMapOvr>
  <p:transition spd="slow">
    <p:strips dir="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042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贾谊对长沙并没有好印象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他每天面对着滚滚流逝的湘江水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目睹自己的心在一天天枯萎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却无能为力。贾谊任长沙王太傅第三年的一个黄昏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有一只鸟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猫头鹰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飞入他的住宅。在长沙民间认为这是一种不吉利的鸟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其所到的人家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主人不久将会死去。贾谊谪居长沙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本已郁郁不得志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加上长沙卑隰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自以为寿命不长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又凑巧碰上这件事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更是触景生情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倍感哀伤。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也许是天气太冷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穿行于空荡荡的贾太傅祠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而后站在寂然无声的庭院里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我不停地眺望历史的深处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贾谊孤独的背影是如此触目惊心。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至他服侍的主人梁怀王坠马而死时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贾谊积攒了那么多年的泪水终于滚滚而下。可以想见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他所有的不得志早已化为内心的无边愁苦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汪洋恣肆的豪情也早已变成无涯的悲苦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此刻他其实已然勘破自己的命运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死是必然的归宿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只不过是什么方式。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8435525"/>
      </p:ext>
    </p:extLst>
  </p:cSld>
  <p:clrMapOvr>
    <a:masterClrMapping/>
  </p:clrMapOvr>
  <p:transition spd="slow">
    <p:cover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与其说贾谊为梁怀王悲伤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不如说他在哀叹自己的命运。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辗转于贾太傅祠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我依然不明白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继屈原、贾谊之后流放到湘江之滨的文化人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大多有一种末日感觉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不幸遮蔽了他们的心灵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比如赵汝愚、柳宗元、刘禹锡、黄庭坚等。因为精神的不幸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而迁罪于这块土地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使得他们进入这块土地时心境郁闷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他们的才情却更为恣意汪洋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诗篇里弥漫着五彩斑斓的悲凉。于是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原本倔强的湖湘文人精神更为丰蕴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添上了深切的悲观与忧郁。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千百年来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浪花滔滔的湘江水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依然执着地奔涌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生生不息。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日《人民日报》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原文有删节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45377019"/>
      </p:ext>
    </p:extLst>
  </p:cSld>
  <p:clrMapOvr>
    <a:masterClrMapping/>
  </p:clrMapOvr>
  <p:transition spd="slow">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对贾谊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人们有太多的评论。惜其才华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哀其早亡者有之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感其遭遇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思得明君者有之。而这篇文章的立论则有所不同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作者在简述了贾谊的短暂人生之后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宕开一笔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谈湖湘文化的深厚底蕴和悲凉色彩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给人深刻的思考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我们应该怎样正确地面对逆境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对生活应该抱有怎样的心态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1352687"/>
      </p:ext>
    </p:extLst>
  </p:cSld>
  <p:clrMapOvr>
    <a:masterClrMapping/>
  </p:clrMapOvr>
  <p:transition spd="slow">
    <p:split orient="vert" dir="in"/>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251715"/>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秦国通过七代君主漫长的努力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终于一统天下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却亡于二世。贾谊认为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仁义不施而攻守之势异也。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我们也可以有我们的观点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是不是创业维艰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守成不易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秦亡的教训似老生常谈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但在今天仍有借鉴意义。本文的观点和有关素材可以运用到谈仁义和怀才不遇等相关话题中。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《过秦论》一文有很多地方值得人们深思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战国七雄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之一的秦国是凭借谁的力量灭掉六国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统一天下的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拥有整个天下的强大秦国却亡于二世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这又是什么原因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贾谊在文中历数了秦统一天下的过程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分析了秦亡的原因后说道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仁义不施而攻守之势异也。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这是秦的教训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也应是世代为官执政之人应该牢记的名言。谁施仁政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谁得民心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谁有天下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谁失民心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谁失天下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任你有坚船利剑、雄兵百万、长江天堑。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strips dir="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贾谊学识渊博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很有抱负。他的文章峻拔锋利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针砭时弊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淋漓酣畅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对后世散文创作很有影响。鲁迅曾说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贾谊与晁错的文章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皆为西汉鸿文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沾溉后人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其泽甚远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。贾谊也有中国古代知识分子的相同遭遇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胸罗文章兵百万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却遭权贵、老臣嫉妒、毁谤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抱负不得施展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给世人留下了世代的叹惋。他曾针对时弊提出了一套改革政治的主张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体现了新兴地主阶级政治家的远见卓识、积极进取的精神和改革现实的坚决态度。然而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朝中的那些公卿王侯对他并不宽容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在文帝面前毁谤他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专欲擅权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纷乱诸事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文帝只得把他贬为长沙王太傅。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8166592"/>
      </p:ext>
    </p:extLst>
  </p:cSld>
  <p:clrMapOvr>
    <a:masterClrMapping/>
  </p:clrMapOvr>
  <p:transition spd="slow">
    <p:wipe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042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《过秦论》是西汉著名政治家贾谊借论述秦王朝兴亡的过程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向汉文帝提出以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治国主张的一篇政论文。西汉文帝时代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是汉代所谓的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太平盛世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。贾谊却以他敏锐的洞察力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看到了西汉王朝潜伏的危机。当时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国内封建割据与中央集权的矛盾、统治阶级与劳动人民的矛盾以及民族之间的矛盾都日益加剧。为了调和各种矛盾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使西汉王朝长治久安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贾谊在《陈政事疏》《论积贮疏》以及《过秦论》等著名的政论文中向汉室提出了不少改革时弊的政治主张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目的是希望西汉政权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观之上古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验之当世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参以人事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察盛衰之理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审权势之宜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。这篇文章就是以劝诫的口气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从总结历史经验教训的角度出发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分析了秦王朝政治的成败得失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意在为汉文帝提供借鉴。《过秦论》分上、中、下三篇。本文是上篇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着重叙述秦王朝的兴亡过程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揭露秦始皇的暴虐无道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仁义不施而攻守之势异也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是秦王朝迅速灭亡的原因。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4343969"/>
      </p:ext>
    </p:extLst>
  </p:cSld>
  <p:clrMapOvr>
    <a:masterClrMapping/>
  </p:clrMapOvr>
  <p:transition spd="slow">
    <p:pull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贾谊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168),</a:t>
            </a:r>
            <a:r>
              <a:rPr lang="zh-CN" altLang="zh-CN" sz="2200" dirty="0">
                <a:solidFill>
                  <a:srgbClr val="000000"/>
                </a:solidFill>
                <a:latin typeface="Times New Roman" panose="02020603050405020304" pitchFamily="18" charset="0"/>
                <a:cs typeface="Times New Roman" panose="02020603050405020304" pitchFamily="18" charset="0"/>
              </a:rPr>
              <a:t>西汉洛阳人。西汉著名政论家、文学家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最早的汉赋作家之一。年少即以文才超众著称。</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多岁时被汉文帝召为博士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不久被提升为太中大夫。后因在政治方面多次提出改革建议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触犯权贵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被谪为长沙王太傅。四年后被召回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为文帝宠子梁怀王太傅。死时仅</a:t>
            </a:r>
            <a:r>
              <a:rPr lang="en-US" altLang="zh-CN" sz="2200" dirty="0">
                <a:solidFill>
                  <a:srgbClr val="000000"/>
                </a:solidFill>
                <a:latin typeface="Times New Roman" panose="02020603050405020304" pitchFamily="18" charset="0"/>
                <a:cs typeface="Times New Roman" panose="02020603050405020304" pitchFamily="18" charset="0"/>
              </a:rPr>
              <a:t>33</a:t>
            </a:r>
            <a:r>
              <a:rPr lang="zh-CN" altLang="zh-CN" sz="2200" dirty="0">
                <a:solidFill>
                  <a:srgbClr val="000000"/>
                </a:solidFill>
                <a:latin typeface="Times New Roman" panose="02020603050405020304" pitchFamily="18" charset="0"/>
                <a:cs typeface="Times New Roman" panose="02020603050405020304" pitchFamily="18" charset="0"/>
              </a:rPr>
              <a:t>岁。后人辑有《贾长沙集》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另传有《新书》十卷。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是古代的一种论文文体。《昭明文选》所载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论有两体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一曰史论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乃忠臣于传末作议论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以断其人之善恶。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如《史记》后的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太史公曰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二曰政论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则学士大夫议论古今时世人物或评经史之言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正其谬误。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如《六国论》《过秦论》等。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6170860"/>
      </p:ext>
    </p:extLst>
  </p:cSld>
  <p:clrMapOvr>
    <a:masterClrMapping/>
  </p:clrMapOvr>
  <p:transition spd="slow">
    <p:pull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75169"/>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25172692"/>
              </p:ext>
            </p:extLst>
          </p:nvPr>
        </p:nvGraphicFramePr>
        <p:xfrm>
          <a:off x="508000" y="1349744"/>
          <a:ext cx="8128000" cy="6000739"/>
        </p:xfrm>
        <a:graphic>
          <a:graphicData uri="http://schemas.openxmlformats.org/presentationml/2006/ole">
            <mc:AlternateContent xmlns:mc="http://schemas.openxmlformats.org/markup-compatibility/2006">
              <mc:Choice xmlns:v="urn:schemas-microsoft-com:vml" Requires="v">
                <p:oleObj spid="_x0000_s1029" name="文档" r:id="rId4" imgW="3893887" imgH="2874858" progId="Word.Document.12">
                  <p:embed/>
                </p:oleObj>
              </mc:Choice>
              <mc:Fallback>
                <p:oleObj name="文档" r:id="rId4" imgW="3893887" imgH="2874858" progId="Word.Document.12">
                  <p:embed/>
                  <p:pic>
                    <p:nvPicPr>
                      <p:cNvPr id="0" name=""/>
                      <p:cNvPicPr/>
                      <p:nvPr/>
                    </p:nvPicPr>
                    <p:blipFill>
                      <a:blip r:embed="rId5"/>
                      <a:stretch>
                        <a:fillRect/>
                      </a:stretch>
                    </p:blipFill>
                    <p:spPr>
                      <a:xfrm>
                        <a:off x="508000" y="1349744"/>
                        <a:ext cx="8128000" cy="6000739"/>
                      </a:xfrm>
                      <a:prstGeom prst="rect">
                        <a:avLst/>
                      </a:prstGeom>
                    </p:spPr>
                  </p:pic>
                </p:oleObj>
              </mc:Fallback>
            </mc:AlternateContent>
          </a:graphicData>
        </a:graphic>
      </p:graphicFrame>
      <p:sp>
        <p:nvSpPr>
          <p:cNvPr id="8" name="矩形 7">
            <a:hlinkClick r:id="rId6"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8876198"/>
      </p:ext>
    </p:extLst>
  </p:cSld>
  <p:clrMapOvr>
    <a:masterClrMapping/>
  </p:clrMapOvr>
  <p:transition spd="slow">
    <p:cover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合从缔交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锄櫌棘矜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赢粮而景从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018997" y="3172141"/>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18997" y="3576324"/>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79365" y="3985663"/>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24853914"/>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198796968"/>
              </p:ext>
            </p:extLst>
          </p:nvPr>
        </p:nvGraphicFramePr>
        <p:xfrm>
          <a:off x="508000" y="1246260"/>
          <a:ext cx="8128000" cy="5135068"/>
        </p:xfrm>
        <a:graphic>
          <a:graphicData uri="http://schemas.openxmlformats.org/presentationml/2006/ole">
            <mc:AlternateContent xmlns:mc="http://schemas.openxmlformats.org/markup-compatibility/2006">
              <mc:Choice xmlns:v="urn:schemas-microsoft-com:vml" Requires="v">
                <p:oleObj spid="_x0000_s2053" name="文档" r:id="rId6" imgW="3837032" imgH="2424154" progId="Word.Document.12">
                  <p:embed/>
                </p:oleObj>
              </mc:Choice>
              <mc:Fallback>
                <p:oleObj name="文档" r:id="rId6" imgW="3837032" imgH="2424154" progId="Word.Document.12">
                  <p:embed/>
                  <p:pic>
                    <p:nvPicPr>
                      <p:cNvPr id="0" name=""/>
                      <p:cNvPicPr/>
                      <p:nvPr/>
                    </p:nvPicPr>
                    <p:blipFill>
                      <a:blip r:embed="rId7"/>
                      <a:stretch>
                        <a:fillRect/>
                      </a:stretch>
                    </p:blipFill>
                    <p:spPr>
                      <a:xfrm>
                        <a:off x="508000" y="1246260"/>
                        <a:ext cx="8128000" cy="5135068"/>
                      </a:xfrm>
                      <a:prstGeom prst="rect">
                        <a:avLst/>
                      </a:prstGeom>
                    </p:spPr>
                  </p:pic>
                </p:oleObj>
              </mc:Fallback>
            </mc:AlternateContent>
          </a:graphicData>
        </a:graphic>
      </p:graphicFrame>
      <p:sp>
        <p:nvSpPr>
          <p:cNvPr id="5" name="矩形 4"/>
          <p:cNvSpPr/>
          <p:nvPr/>
        </p:nvSpPr>
        <p:spPr>
          <a:xfrm>
            <a:off x="5292080" y="1696322"/>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08104" y="2215514"/>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36451" y="2746074"/>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92080" y="3317715"/>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46842" y="3845382"/>
            <a:ext cx="81181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415288" y="4323010"/>
            <a:ext cx="81181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84622" y="4891085"/>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823827" y="5405947"/>
            <a:ext cx="121339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841608" y="5950483"/>
            <a:ext cx="138549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5078311"/>
      </p:ext>
    </p:extLst>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02972085"/>
              </p:ext>
            </p:extLst>
          </p:nvPr>
        </p:nvGraphicFramePr>
        <p:xfrm>
          <a:off x="508000" y="1958648"/>
          <a:ext cx="8128000" cy="3194705"/>
        </p:xfrm>
        <a:graphic>
          <a:graphicData uri="http://schemas.openxmlformats.org/presentationml/2006/ole">
            <mc:AlternateContent xmlns:mc="http://schemas.openxmlformats.org/markup-compatibility/2006">
              <mc:Choice xmlns:v="urn:schemas-microsoft-com:vml" Requires="v">
                <p:oleObj spid="_x0000_s3077" name="文档" r:id="rId6" imgW="3837032" imgH="1508707" progId="Word.Document.12">
                  <p:embed/>
                </p:oleObj>
              </mc:Choice>
              <mc:Fallback>
                <p:oleObj name="文档" r:id="rId6" imgW="3837032" imgH="1508707" progId="Word.Document.12">
                  <p:embed/>
                  <p:pic>
                    <p:nvPicPr>
                      <p:cNvPr id="0" name=""/>
                      <p:cNvPicPr/>
                      <p:nvPr/>
                    </p:nvPicPr>
                    <p:blipFill>
                      <a:blip r:embed="rId7"/>
                      <a:stretch>
                        <a:fillRect/>
                      </a:stretch>
                    </p:blipFill>
                    <p:spPr>
                      <a:xfrm>
                        <a:off x="508000" y="1958648"/>
                        <a:ext cx="8128000" cy="3194705"/>
                      </a:xfrm>
                      <a:prstGeom prst="rect">
                        <a:avLst/>
                      </a:prstGeom>
                    </p:spPr>
                  </p:pic>
                </p:oleObj>
              </mc:Fallback>
            </mc:AlternateContent>
          </a:graphicData>
        </a:graphic>
      </p:graphicFrame>
      <p:sp>
        <p:nvSpPr>
          <p:cNvPr id="5" name="矩形 4"/>
          <p:cNvSpPr/>
          <p:nvPr/>
        </p:nvSpPr>
        <p:spPr>
          <a:xfrm>
            <a:off x="5391583" y="2022302"/>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941480" y="2555242"/>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51920" y="3068960"/>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03494" y="3604580"/>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14239" y="4159471"/>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413764" y="4704362"/>
            <a:ext cx="115212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50266457"/>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339</TotalTime>
  <Words>3869</Words>
  <Application>Microsoft Office PowerPoint</Application>
  <PresentationFormat>全屏显示(4:3)</PresentationFormat>
  <Paragraphs>152</Paragraphs>
  <Slides>34</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48"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10*　过秦论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2015-04-23T00:36:31Z</dcterms:created>
  <dcterms:modified xsi:type="dcterms:W3CDTF">2017-05-15T02:38:55Z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