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handoutMasterIdLst>
    <p:handoutMasterId r:id="rId40"/>
  </p:handoutMasterIdLst>
  <p:sldIdLst>
    <p:sldId id="700" r:id="rId3"/>
    <p:sldId id="663" r:id="rId4"/>
    <p:sldId id="664" r:id="rId5"/>
    <p:sldId id="621" r:id="rId6"/>
    <p:sldId id="622" r:id="rId7"/>
    <p:sldId id="623" r:id="rId8"/>
    <p:sldId id="665" r:id="rId9"/>
    <p:sldId id="666" r:id="rId10"/>
    <p:sldId id="667" r:id="rId11"/>
    <p:sldId id="668" r:id="rId12"/>
    <p:sldId id="669" r:id="rId13"/>
    <p:sldId id="670" r:id="rId14"/>
    <p:sldId id="671" r:id="rId15"/>
    <p:sldId id="672" r:id="rId16"/>
    <p:sldId id="673" r:id="rId17"/>
    <p:sldId id="674" r:id="rId18"/>
    <p:sldId id="675" r:id="rId19"/>
    <p:sldId id="676" r:id="rId20"/>
    <p:sldId id="677" r:id="rId21"/>
    <p:sldId id="678" r:id="rId22"/>
    <p:sldId id="679" r:id="rId23"/>
    <p:sldId id="681" r:id="rId24"/>
    <p:sldId id="682" r:id="rId25"/>
    <p:sldId id="683" r:id="rId26"/>
    <p:sldId id="684" r:id="rId27"/>
    <p:sldId id="685" r:id="rId28"/>
    <p:sldId id="686" r:id="rId29"/>
    <p:sldId id="687" r:id="rId30"/>
    <p:sldId id="688" r:id="rId31"/>
    <p:sldId id="689" r:id="rId32"/>
    <p:sldId id="690" r:id="rId33"/>
    <p:sldId id="692" r:id="rId34"/>
    <p:sldId id="693" r:id="rId35"/>
    <p:sldId id="694" r:id="rId36"/>
    <p:sldId id="577" r:id="rId37"/>
    <p:sldId id="697" r:id="rId38"/>
  </p:sldIdLst>
  <p:sldSz cx="9144000" cy="5143500" type="screen16x9"/>
  <p:notesSz cx="6858000" cy="9144000"/>
  <p:embeddedFontLst>
    <p:embeddedFont>
      <p:font typeface="楷体" panose="02010609060101010101" pitchFamily="49" charset="-122"/>
      <p:regular r:id="rId44"/>
    </p:embeddedFont>
    <p:embeddedFont>
      <p:font typeface="黑体" panose="02010609060101010101" pitchFamily="2" charset="-122"/>
      <p:regular r:id="rId45"/>
    </p:embeddedFont>
    <p:embeddedFont>
      <p:font typeface="Calibri" panose="020F0502020204030204"/>
      <p:regular r:id="rId46"/>
      <p:bold r:id="rId47"/>
      <p:italic r:id="rId48"/>
      <p:boldItalic r:id="rId49"/>
    </p:embeddedFont>
  </p:embeddedFont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FF"/>
    <a:srgbClr val="DCA500"/>
    <a:srgbClr val="FF00FF"/>
    <a:srgbClr val="FF0066"/>
    <a:srgbClr val="FFFF99"/>
    <a:srgbClr val="FF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34" autoAdjust="0"/>
    <p:restoredTop sz="96256" autoAdjust="0"/>
  </p:normalViewPr>
  <p:slideViewPr>
    <p:cSldViewPr snapToGrid="0">
      <p:cViewPr varScale="1">
        <p:scale>
          <a:sx n="149" d="100"/>
          <a:sy n="149" d="100"/>
        </p:scale>
        <p:origin x="-534" y="-8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642" y="-84"/>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570F5F2C-EA15-42B8-A8F7-4F796FF954AE}"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lvl1pPr>
          </a:lstStyle>
          <a:p>
            <a:pPr>
              <a:defRPr/>
            </a:pPr>
            <a:fld id="{38629504-1585-400E-A1E9-CD6E5BE2F165}" type="slidenum">
              <a:rPr lang="zh-CN" altLang="en-US"/>
            </a:fld>
            <a:endParaRPr lang="zh-CN" altLang="en-US"/>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49EF7E11-F28E-4A52-861A-1B739B58E00D}"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lvl1pPr>
          </a:lstStyle>
          <a:p>
            <a:pPr>
              <a:defRPr/>
            </a:pPr>
            <a:fld id="{A3C59097-F5BA-4243-B1BF-0C390B9AE7C6}" type="slidenum">
              <a:rPr lang="zh-CN" altLang="en-US"/>
            </a:fld>
            <a:endParaRPr lang="zh-CN" altLang="en-US"/>
          </a:p>
        </p:txBody>
      </p:sp>
    </p:spTree>
  </p:cSld>
  <p:clrMap bg1="lt1" tx1="dk1" bg2="lt2" tx2="dk2" accent1="accent1" accent2="accent2" accent3="accent3" accent4="accent4" accent5="accent5" accent6="accent6" hlink="hlink" folHlink="folHlink"/>
  <p:hf sldNum="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3"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4" cstate="email">
            <a:duotone>
              <a:schemeClr val="accent6">
                <a:shade val="45000"/>
                <a:satMod val="135000"/>
              </a:schemeClr>
              <a:prstClr val="white"/>
            </a:duotone>
          </a:blip>
          <a:stretch>
            <a:fillRect/>
          </a:stretch>
        </p:blipFill>
        <p:spPr>
          <a:xfrm>
            <a:off x="0" y="3998"/>
            <a:ext cx="9144000" cy="513550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3"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4" cstate="email">
            <a:duotone>
              <a:schemeClr val="accent6">
                <a:shade val="45000"/>
                <a:satMod val="135000"/>
              </a:schemeClr>
              <a:prstClr val="white"/>
            </a:duotone>
          </a:blip>
          <a:stretch>
            <a:fillRect/>
          </a:stretch>
        </p:blipFill>
        <p:spPr>
          <a:xfrm>
            <a:off x="0" y="3998"/>
            <a:ext cx="9144000" cy="5135504"/>
          </a:xfrm>
          <a:prstGeom prst="rect">
            <a:avLst/>
          </a:prstGeom>
        </p:spPr>
      </p:pic>
      <p:pic>
        <p:nvPicPr>
          <p:cNvPr id="4" name="图片 5"/>
          <p:cNvPicPr>
            <a:picLocks noChangeAspect="1"/>
          </p:cNvPicPr>
          <p:nvPr userDrawn="1"/>
        </p:nvPicPr>
        <p:blipFill>
          <a:blip r:embed="rId5" cstate="email"/>
          <a:srcRect/>
          <a:stretch>
            <a:fillRect/>
          </a:stretch>
        </p:blipFill>
        <p:spPr bwMode="auto">
          <a:xfrm>
            <a:off x="0" y="0"/>
            <a:ext cx="166211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3"/>
          <p:cNvPicPr>
            <a:picLocks noChangeAspect="1"/>
          </p:cNvPicPr>
          <p:nvPr userDrawn="1"/>
        </p:nvPicPr>
        <p:blipFill>
          <a:blip r:embed="rId3" cstate="email"/>
          <a:srcRect/>
          <a:stretch>
            <a:fillRect/>
          </a:stretch>
        </p:blipFill>
        <p:spPr bwMode="auto">
          <a:xfrm>
            <a:off x="869950" y="230188"/>
            <a:ext cx="1909763"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a:spLocks noChangeArrowheads="1"/>
          </p:cNvSpPr>
          <p:nvPr userDrawn="1"/>
        </p:nvSpPr>
        <p:spPr bwMode="auto">
          <a:xfrm>
            <a:off x="0" y="0"/>
            <a:ext cx="9144000" cy="5143500"/>
          </a:xfrm>
          <a:prstGeom prst="rect">
            <a:avLst/>
          </a:prstGeom>
          <a:solidFill>
            <a:schemeClr val="bg1">
              <a:alpha val="70195"/>
            </a:schemeClr>
          </a:solidFill>
          <a:ln>
            <a:noFill/>
          </a:ln>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defRPr/>
            </a:pPr>
            <a:endParaRPr lang="zh-CN" altLang="en-US" sz="3200" b="1">
              <a:solidFill>
                <a:srgbClr val="000000"/>
              </a:solidFill>
              <a:latin typeface="宋体" panose="02010600030101010101" pitchFamily="2" charset="-122"/>
            </a:endParaRPr>
          </a:p>
        </p:txBody>
      </p:sp>
      <p:pic>
        <p:nvPicPr>
          <p:cNvPr id="5" name="图片 5"/>
          <p:cNvPicPr>
            <a:picLocks noChangeAspect="1"/>
          </p:cNvPicPr>
          <p:nvPr userDrawn="1"/>
        </p:nvPicPr>
        <p:blipFill>
          <a:blip r:embed="rId4" cstate="email"/>
          <a:srcRect/>
          <a:stretch>
            <a:fillRect/>
          </a:stretch>
        </p:blipFill>
        <p:spPr bwMode="auto">
          <a:xfrm>
            <a:off x="0" y="0"/>
            <a:ext cx="9144000" cy="517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9.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email">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884362" y="1423977"/>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p>
        </p:txBody>
      </p:sp>
      <p:sp>
        <p:nvSpPr>
          <p:cNvPr id="3" name="文本框 10"/>
          <p:cNvSpPr txBox="1">
            <a:spLocks noChangeArrowheads="1"/>
          </p:cNvSpPr>
          <p:nvPr/>
        </p:nvSpPr>
        <p:spPr bwMode="auto">
          <a:xfrm>
            <a:off x="1498599" y="1374765"/>
            <a:ext cx="38893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4400" b="1" dirty="0">
                <a:latin typeface="楷体" panose="02010609060101010101" pitchFamily="49" charset="-122"/>
                <a:ea typeface="楷体" panose="02010609060101010101" pitchFamily="49" charset="-122"/>
              </a:rPr>
              <a:t>20 </a:t>
            </a:r>
            <a:r>
              <a:rPr lang="zh-CN" altLang="en-US" sz="4400" b="1" baseline="30000" dirty="0">
                <a:latin typeface="宋体" panose="02010600030101010101" pitchFamily="2" charset="-122"/>
              </a:rPr>
              <a:t>*</a:t>
            </a:r>
            <a:r>
              <a:rPr lang="en-US" altLang="zh-CN" sz="4400" b="1"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金字塔</a:t>
            </a:r>
            <a:endParaRPr lang="zh-CN" altLang="en-US" sz="4400" b="1" dirty="0">
              <a:latin typeface="楷体" panose="02010609060101010101" pitchFamily="49" charset="-122"/>
              <a:ea typeface="楷体" panose="02010609060101010101" pitchFamily="49" charset="-122"/>
            </a:endParaRPr>
          </a:p>
        </p:txBody>
      </p:sp>
      <p:pic>
        <p:nvPicPr>
          <p:cNvPr id="4" name="图片 2"/>
          <p:cNvPicPr>
            <a:picLocks noChangeAspect="1"/>
          </p:cNvPicPr>
          <p:nvPr/>
        </p:nvPicPr>
        <p:blipFill>
          <a:blip r:embed="rId1" cstate="email"/>
          <a:srcRect t="-75"/>
          <a:stretch>
            <a:fillRect/>
          </a:stretch>
        </p:blipFill>
        <p:spPr bwMode="auto">
          <a:xfrm>
            <a:off x="595056" y="203190"/>
            <a:ext cx="22955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3"/>
          <p:cNvSpPr txBox="1">
            <a:spLocks noChangeArrowheads="1"/>
          </p:cNvSpPr>
          <p:nvPr/>
        </p:nvSpPr>
        <p:spPr bwMode="auto">
          <a:xfrm>
            <a:off x="735013" y="665163"/>
            <a:ext cx="7427912"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读了</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金字塔夕照</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，说说你对金字塔有了哪些了解？</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068388" y="1862138"/>
            <a:ext cx="7427912"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在金色的夕阳下，金色的田野，金色的沙漠，连尼罗河的河水也泛着金光，而那古老的金字塔啊，简直像是用纯金铸成的。</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3"/>
          <p:cNvSpPr txBox="1">
            <a:spLocks noChangeArrowheads="1"/>
          </p:cNvSpPr>
          <p:nvPr/>
        </p:nvSpPr>
        <p:spPr bwMode="auto">
          <a:xfrm>
            <a:off x="890588" y="534988"/>
            <a:ext cx="65024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从这句话中，你体会到了什么？</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292225" y="1054100"/>
            <a:ext cx="7185025"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金字塔在夕阳的照耀下是金色的，金光闪闪、熠熠发光，十分美丽。</a:t>
            </a:r>
            <a:endParaRPr lang="zh-CN" altLang="en-US" sz="3200" b="1">
              <a:solidFill>
                <a:srgbClr val="0033CC"/>
              </a:solidFill>
              <a:latin typeface="宋体" panose="02010600030101010101" pitchFamily="2" charset="-122"/>
            </a:endParaRPr>
          </a:p>
        </p:txBody>
      </p:sp>
      <p:sp>
        <p:nvSpPr>
          <p:cNvPr id="4" name="文本框 3"/>
          <p:cNvSpPr txBox="1">
            <a:spLocks noChangeArrowheads="1"/>
          </p:cNvSpPr>
          <p:nvPr/>
        </p:nvSpPr>
        <p:spPr bwMode="auto">
          <a:xfrm>
            <a:off x="801688" y="2335213"/>
            <a:ext cx="7675562"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金字塔是用许多巨石建造的，怎么是金色的呢？</a:t>
            </a:r>
            <a:endParaRPr kumimoji="1" lang="zh-CN" altLang="en-US" sz="3200" b="1">
              <a:latin typeface="楷体" panose="02010609060101010101" pitchFamily="49" charset="-122"/>
              <a:ea typeface="楷体" panose="02010609060101010101" pitchFamily="49" charset="-122"/>
            </a:endParaRPr>
          </a:p>
        </p:txBody>
      </p:sp>
      <p:sp>
        <p:nvSpPr>
          <p:cNvPr id="5" name="矩形 9"/>
          <p:cNvSpPr>
            <a:spLocks noChangeArrowheads="1"/>
          </p:cNvSpPr>
          <p:nvPr/>
        </p:nvSpPr>
        <p:spPr bwMode="auto">
          <a:xfrm>
            <a:off x="1292225" y="3444875"/>
            <a:ext cx="71850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它原本是白色的，但在金色的夕阳下就变成了金色的，这是光的作用。</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
          <p:cNvSpPr txBox="1">
            <a:spLocks noChangeArrowheads="1"/>
          </p:cNvSpPr>
          <p:nvPr/>
        </p:nvSpPr>
        <p:spPr bwMode="auto">
          <a:xfrm>
            <a:off x="825500" y="477838"/>
            <a:ext cx="65024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你还对金字塔有了哪些了解？</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295400" y="1082675"/>
            <a:ext cx="7185025"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远远望去，它像漂浮在沙海中的三座金山，似乎一切金色的光源，都是从它们那里放射出来的。</a:t>
            </a:r>
            <a:endParaRPr lang="zh-CN" altLang="en-US" sz="3200" b="1">
              <a:solidFill>
                <a:srgbClr val="0033CC"/>
              </a:solidFill>
              <a:latin typeface="宋体" panose="02010600030101010101" pitchFamily="2" charset="-122"/>
            </a:endParaRPr>
          </a:p>
        </p:txBody>
      </p:sp>
      <p:sp>
        <p:nvSpPr>
          <p:cNvPr id="4" name="文本框 3"/>
          <p:cNvSpPr txBox="1">
            <a:spLocks noChangeArrowheads="1"/>
          </p:cNvSpPr>
          <p:nvPr/>
        </p:nvSpPr>
        <p:spPr bwMode="auto">
          <a:xfrm>
            <a:off x="825500" y="2868613"/>
            <a:ext cx="650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从这句话中，你体会到什么？</a:t>
            </a:r>
            <a:endParaRPr kumimoji="1" lang="zh-CN" altLang="en-US" sz="3200" b="1">
              <a:latin typeface="楷体" panose="02010609060101010101" pitchFamily="49" charset="-122"/>
              <a:ea typeface="楷体" panose="02010609060101010101" pitchFamily="49" charset="-122"/>
            </a:endParaRPr>
          </a:p>
        </p:txBody>
      </p:sp>
      <p:sp>
        <p:nvSpPr>
          <p:cNvPr id="5" name="矩形 9"/>
          <p:cNvSpPr>
            <a:spLocks noChangeArrowheads="1"/>
          </p:cNvSpPr>
          <p:nvPr/>
        </p:nvSpPr>
        <p:spPr bwMode="auto">
          <a:xfrm>
            <a:off x="1295400" y="3459163"/>
            <a:ext cx="7185025"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作者把金字塔比作金山，我体会到金字塔的形状与山的形状是差不多的。</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868363" y="946150"/>
            <a:ext cx="7185025"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你看，天上地下，黄澄澄，金灿灿，一片耀眼的色调，一幅多么开阔而又雄浑的画卷啊！</a:t>
            </a:r>
            <a:endParaRPr lang="zh-CN" altLang="en-US" sz="3200" b="1">
              <a:solidFill>
                <a:srgbClr val="0033CC"/>
              </a:solidFill>
              <a:latin typeface="宋体" panose="02010600030101010101" pitchFamily="2" charset="-122"/>
            </a:endParaRPr>
          </a:p>
        </p:txBody>
      </p:sp>
      <p:sp>
        <p:nvSpPr>
          <p:cNvPr id="3" name="文本框 2"/>
          <p:cNvSpPr txBox="1">
            <a:spLocks noChangeArrowheads="1"/>
          </p:cNvSpPr>
          <p:nvPr/>
        </p:nvSpPr>
        <p:spPr bwMode="auto">
          <a:xfrm>
            <a:off x="885825" y="3494088"/>
            <a:ext cx="7359650"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3200" b="1">
                <a:solidFill>
                  <a:srgbClr val="0000FF"/>
                </a:solidFill>
                <a:latin typeface="楷体" panose="02010609060101010101" pitchFamily="49" charset="-122"/>
                <a:ea typeface="楷体" panose="02010609060101010101" pitchFamily="49" charset="-122"/>
              </a:rPr>
              <a:t>    我感受到夕照下的金字塔有一种开阔而又雄浑的意境美。</a:t>
            </a:r>
            <a:endParaRPr kumimoji="1" lang="zh-CN" altLang="en-US" sz="3200" b="1">
              <a:solidFill>
                <a:srgbClr val="0000FF"/>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885825" y="2811463"/>
            <a:ext cx="59293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3200" b="1">
                <a:latin typeface="楷体" panose="02010609060101010101" pitchFamily="49" charset="-122"/>
                <a:ea typeface="楷体" panose="02010609060101010101" pitchFamily="49" charset="-122"/>
              </a:rPr>
              <a:t>从这句话中，你体会到什么？</a:t>
            </a:r>
            <a:endParaRPr kumimoji="1" lang="zh-CN" altLang="en-US" sz="32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3"/>
          <p:cNvSpPr txBox="1">
            <a:spLocks noChangeArrowheads="1"/>
          </p:cNvSpPr>
          <p:nvPr/>
        </p:nvSpPr>
        <p:spPr bwMode="auto">
          <a:xfrm>
            <a:off x="695325" y="774700"/>
            <a:ext cx="775335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第</a:t>
            </a:r>
            <a:r>
              <a:rPr kumimoji="1" lang="en-US" altLang="zh-CN" sz="3200" b="1">
                <a:latin typeface="楷体" panose="02010609060101010101" pitchFamily="49" charset="-122"/>
                <a:ea typeface="楷体" panose="02010609060101010101" pitchFamily="49" charset="-122"/>
              </a:rPr>
              <a:t>3</a:t>
            </a:r>
            <a:r>
              <a:rPr kumimoji="1" lang="zh-CN" altLang="en-US" sz="3200" b="1">
                <a:latin typeface="楷体" panose="02010609060101010101" pitchFamily="49" charset="-122"/>
                <a:ea typeface="楷体" panose="02010609060101010101" pitchFamily="49" charset="-122"/>
              </a:rPr>
              <a:t>自然段介绍了金字塔的什么？从这句话中，你体会到什么？</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220788" y="1893888"/>
            <a:ext cx="71850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从少小时候起，我就听到过许多有关金字塔的传说，向往着它神秘的风采。如今，当我来到金字塔下，望着这人间的奇迹，更禁不住思绪激荡。</a:t>
            </a:r>
            <a:endParaRPr lang="zh-CN" altLang="en-US" sz="3200" b="1">
              <a:solidFill>
                <a:srgbClr val="0033CC"/>
              </a:solidFill>
              <a:latin typeface="宋体" panose="02010600030101010101" pitchFamily="2" charset="-122"/>
            </a:endParaRPr>
          </a:p>
        </p:txBody>
      </p:sp>
      <p:sp>
        <p:nvSpPr>
          <p:cNvPr id="4" name="矩形 9"/>
          <p:cNvSpPr>
            <a:spLocks noChangeArrowheads="1"/>
          </p:cNvSpPr>
          <p:nvPr/>
        </p:nvSpPr>
        <p:spPr bwMode="auto">
          <a:xfrm>
            <a:off x="1220788" y="4211638"/>
            <a:ext cx="71850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FF00FF"/>
                </a:solidFill>
                <a:latin typeface="宋体" panose="02010600030101010101" pitchFamily="2" charset="-122"/>
              </a:rPr>
              <a:t>体会到金字塔的神秘和它是人间的奇迹。</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3"/>
          <p:cNvSpPr txBox="1">
            <a:spLocks noChangeArrowheads="1"/>
          </p:cNvSpPr>
          <p:nvPr/>
        </p:nvSpPr>
        <p:spPr bwMode="auto">
          <a:xfrm>
            <a:off x="873125" y="654050"/>
            <a:ext cx="742791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课文还介绍了金字塔的什么？</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144588" y="1590675"/>
            <a:ext cx="6854825"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dirty="0">
                <a:solidFill>
                  <a:srgbClr val="0033CC"/>
                </a:solidFill>
                <a:latin typeface="宋体" panose="02010600030101010101" pitchFamily="2" charset="-122"/>
              </a:rPr>
              <a:t>    我不知道“金字塔”这个译名中的“金”，最早是怎么得来的。不管出于什么考虑，我认为都是绝妙的。你看金字塔多像一个“金”的汉字。</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827088" y="1609725"/>
            <a:ext cx="7834312"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几千年来，在人们的心目中，它不愧是熠熠发光的珍宝，人类劳动和智慧的结晶，它无疑比金子还要贵重。</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3"/>
          <p:cNvSpPr txBox="1">
            <a:spLocks noChangeArrowheads="1"/>
          </p:cNvSpPr>
          <p:nvPr/>
        </p:nvSpPr>
        <p:spPr bwMode="auto">
          <a:xfrm>
            <a:off x="842963" y="744538"/>
            <a:ext cx="7427912"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从这句话中，你体会到什么？</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249363" y="1349375"/>
            <a:ext cx="7426325"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dirty="0">
                <a:solidFill>
                  <a:srgbClr val="0033CC"/>
                </a:solidFill>
                <a:latin typeface="宋体" panose="02010600030101010101" pitchFamily="2" charset="-122"/>
              </a:rPr>
              <a:t>    这一段作者运用了联想和想象的方法描写了金字塔名字的由来，我体会到金字塔的历史意义和价值，它是人类劳动和智慧的结晶，是珍宝，比金子还要贵重。</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0" y="908050"/>
            <a:ext cx="8863013"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第</a:t>
            </a:r>
            <a:r>
              <a:rPr kumimoji="1" lang="en-US" altLang="zh-CN" sz="3200" b="1">
                <a:latin typeface="楷体" panose="02010609060101010101" pitchFamily="49" charset="-122"/>
                <a:ea typeface="楷体" panose="02010609060101010101" pitchFamily="49" charset="-122"/>
              </a:rPr>
              <a:t>4</a:t>
            </a:r>
            <a:r>
              <a:rPr kumimoji="1" lang="zh-CN" altLang="en-US" sz="3200" b="1">
                <a:latin typeface="楷体" panose="02010609060101010101" pitchFamily="49" charset="-122"/>
                <a:ea typeface="楷体" panose="02010609060101010101" pitchFamily="49" charset="-122"/>
              </a:rPr>
              <a:t>自然段是怎样介绍金字塔的？你从中体会到什么？</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395288" y="1935163"/>
            <a:ext cx="8347075"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10000"/>
              </a:lnSpc>
            </a:pPr>
            <a:r>
              <a:rPr lang="zh-CN" altLang="en-US" sz="3200" b="1">
                <a:solidFill>
                  <a:srgbClr val="0033CC"/>
                </a:solidFill>
                <a:latin typeface="宋体" panose="02010600030101010101" pitchFamily="2" charset="-122"/>
              </a:rPr>
              <a:t>    有人说金字塔的白昼和月夜，各有各的情趣，各有各的美，但我觉得最令人难忘的，恐怕还是这大漠夕照中金字塔的色彩。</a:t>
            </a:r>
            <a:endParaRPr lang="zh-CN" altLang="en-US" sz="3200" b="1">
              <a:solidFill>
                <a:srgbClr val="0033CC"/>
              </a:solidFill>
              <a:latin typeface="宋体" panose="02010600030101010101" pitchFamily="2" charset="-122"/>
            </a:endParaRPr>
          </a:p>
        </p:txBody>
      </p:sp>
      <p:sp>
        <p:nvSpPr>
          <p:cNvPr id="4" name="矩形 9"/>
          <p:cNvSpPr>
            <a:spLocks noChangeArrowheads="1"/>
          </p:cNvSpPr>
          <p:nvPr/>
        </p:nvSpPr>
        <p:spPr bwMode="auto">
          <a:xfrm>
            <a:off x="341313" y="3586163"/>
            <a:ext cx="8461375"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10000"/>
              </a:lnSpc>
            </a:pPr>
            <a:r>
              <a:rPr lang="zh-CN" altLang="en-US" sz="3200" b="1">
                <a:solidFill>
                  <a:srgbClr val="FF00FF"/>
                </a:solidFill>
                <a:latin typeface="宋体" panose="02010600030101010101" pitchFamily="2" charset="-122"/>
              </a:rPr>
              <a:t>    金字塔在白昼和月夜有不同的情趣，不同的美，但最美的是大漠夕照中金字塔的色彩。</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3"/>
          <p:cNvSpPr txBox="1">
            <a:spLocks noChangeArrowheads="1"/>
          </p:cNvSpPr>
          <p:nvPr/>
        </p:nvSpPr>
        <p:spPr bwMode="auto">
          <a:xfrm>
            <a:off x="358775" y="822325"/>
            <a:ext cx="8139113"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课文还怎样介绍了金字塔？你从中体会到什么？</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817563" y="1862138"/>
            <a:ext cx="76803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那一片迷人的金色，简直把你融进一个神奇的境界，使你充满豪迈的感受和无边的遐想，不由自主地产生一种怀古的幽思</a:t>
            </a:r>
            <a:r>
              <a:rPr lang="en-US" altLang="zh-CN" sz="3200" b="1">
                <a:solidFill>
                  <a:srgbClr val="0033CC"/>
                </a:solidFill>
                <a:latin typeface="宋体" panose="02010600030101010101" pitchFamily="2" charset="-122"/>
              </a:rPr>
              <a:t>……</a:t>
            </a:r>
            <a:endParaRPr lang="zh-CN" altLang="en-US" sz="3200" b="1">
              <a:solidFill>
                <a:srgbClr val="0033CC"/>
              </a:solidFill>
              <a:latin typeface="宋体" panose="02010600030101010101" pitchFamily="2" charset="-122"/>
            </a:endParaRPr>
          </a:p>
        </p:txBody>
      </p:sp>
      <p:sp>
        <p:nvSpPr>
          <p:cNvPr id="4" name="矩形 9"/>
          <p:cNvSpPr>
            <a:spLocks noChangeArrowheads="1"/>
          </p:cNvSpPr>
          <p:nvPr/>
        </p:nvSpPr>
        <p:spPr bwMode="auto">
          <a:xfrm>
            <a:off x="844550" y="4189413"/>
            <a:ext cx="76263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FF00FF"/>
                </a:solidFill>
                <a:latin typeface="宋体" panose="02010600030101010101" pitchFamily="2" charset="-122"/>
              </a:rPr>
              <a:t>体会到金字塔的神奇，让人产生无限遐想。</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
          <p:cNvPicPr>
            <a:picLocks noChangeAspect="1" noChangeArrowheads="1"/>
          </p:cNvPicPr>
          <p:nvPr/>
        </p:nvPicPr>
        <p:blipFill>
          <a:blip r:embed="rId1"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731838" y="219075"/>
            <a:ext cx="2795587" cy="642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kumimoji="1" lang="zh-CN" altLang="en-US" sz="3200" b="1" dirty="0">
                <a:effectLst>
                  <a:outerShdw blurRad="38100" dist="38100" dir="2700000" algn="tl">
                    <a:srgbClr val="000000">
                      <a:alpha val="43137"/>
                    </a:srgbClr>
                  </a:outerShdw>
                </a:effectLst>
                <a:latin typeface="+mj-ea"/>
                <a:ea typeface="+mj-ea"/>
              </a:rPr>
              <a:t>感悟不可思议</a:t>
            </a:r>
            <a:endParaRPr kumimoji="1" lang="zh-CN" altLang="en-US" sz="3200" b="1" dirty="0">
              <a:effectLst>
                <a:outerShdw blurRad="38100" dist="38100" dir="2700000" algn="tl">
                  <a:srgbClr val="000000">
                    <a:alpha val="43137"/>
                  </a:srgbClr>
                </a:outerShdw>
              </a:effectLst>
              <a:latin typeface="+mj-ea"/>
              <a:ea typeface="+mj-ea"/>
            </a:endParaRPr>
          </a:p>
        </p:txBody>
      </p:sp>
      <p:sp>
        <p:nvSpPr>
          <p:cNvPr id="29699" name="文本框 3"/>
          <p:cNvSpPr txBox="1">
            <a:spLocks noChangeArrowheads="1"/>
          </p:cNvSpPr>
          <p:nvPr/>
        </p:nvSpPr>
        <p:spPr bwMode="auto">
          <a:xfrm>
            <a:off x="820738" y="1538288"/>
            <a:ext cx="7680325"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不可思议的金字塔</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这篇短文采用了什么方式介绍金字塔？</a:t>
            </a:r>
            <a:endParaRPr kumimoji="1" lang="zh-CN" altLang="en-US" sz="3200" b="1">
              <a:latin typeface="楷体" panose="02010609060101010101" pitchFamily="49" charset="-122"/>
              <a:ea typeface="楷体" panose="02010609060101010101" pitchFamily="49" charset="-122"/>
            </a:endParaRPr>
          </a:p>
        </p:txBody>
      </p:sp>
      <p:sp>
        <p:nvSpPr>
          <p:cNvPr id="4" name="矩形 9"/>
          <p:cNvSpPr>
            <a:spLocks noChangeArrowheads="1"/>
          </p:cNvSpPr>
          <p:nvPr/>
        </p:nvSpPr>
        <p:spPr bwMode="auto">
          <a:xfrm>
            <a:off x="1330325" y="2919413"/>
            <a:ext cx="62690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它采用了说明的方式介绍金字塔。</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
          <p:cNvSpPr txBox="1">
            <a:spLocks noChangeArrowheads="1"/>
          </p:cNvSpPr>
          <p:nvPr/>
        </p:nvSpPr>
        <p:spPr bwMode="auto">
          <a:xfrm>
            <a:off x="241300" y="836613"/>
            <a:ext cx="8494713"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读了</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不可思议的金字塔</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，说说金字塔的不可思议表现在哪儿？运用了什么说明方法？</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387350" y="2419350"/>
            <a:ext cx="8348663"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胡夫金字塔的塔原高约</a:t>
            </a:r>
            <a:r>
              <a:rPr lang="en-US" altLang="zh-CN" sz="3200" b="1">
                <a:solidFill>
                  <a:srgbClr val="0033CC"/>
                </a:solidFill>
                <a:latin typeface="宋体" panose="02010600030101010101" pitchFamily="2" charset="-122"/>
              </a:rPr>
              <a:t>146</a:t>
            </a:r>
            <a:r>
              <a:rPr lang="zh-CN" altLang="en-US" sz="3200" b="1">
                <a:solidFill>
                  <a:srgbClr val="0033CC"/>
                </a:solidFill>
                <a:latin typeface="宋体" panose="02010600030101010101" pitchFamily="2" charset="-122"/>
              </a:rPr>
              <a:t>米，塔基原边长约</a:t>
            </a:r>
            <a:r>
              <a:rPr lang="en-US" altLang="zh-CN" sz="3200" b="1">
                <a:solidFill>
                  <a:srgbClr val="0033CC"/>
                </a:solidFill>
                <a:latin typeface="宋体" panose="02010600030101010101" pitchFamily="2" charset="-122"/>
              </a:rPr>
              <a:t>230</a:t>
            </a:r>
            <a:r>
              <a:rPr lang="zh-CN" altLang="en-US" sz="3200" b="1">
                <a:solidFill>
                  <a:srgbClr val="0033CC"/>
                </a:solidFill>
                <a:latin typeface="宋体" panose="02010600030101010101" pitchFamily="2" charset="-122"/>
              </a:rPr>
              <a:t>米。因年久风化，塔现高约</a:t>
            </a:r>
            <a:r>
              <a:rPr lang="en-US" altLang="zh-CN" sz="3200" b="1">
                <a:solidFill>
                  <a:srgbClr val="0033CC"/>
                </a:solidFill>
                <a:latin typeface="宋体" panose="02010600030101010101" pitchFamily="2" charset="-122"/>
              </a:rPr>
              <a:t>137</a:t>
            </a:r>
            <a:r>
              <a:rPr lang="zh-CN" altLang="en-US" sz="3200" b="1">
                <a:solidFill>
                  <a:srgbClr val="0033CC"/>
                </a:solidFill>
                <a:latin typeface="宋体" panose="02010600030101010101" pitchFamily="2" charset="-122"/>
              </a:rPr>
              <a:t>米，塔基现边长</a:t>
            </a:r>
            <a:r>
              <a:rPr lang="en-US" altLang="zh-CN" sz="3200" b="1">
                <a:solidFill>
                  <a:srgbClr val="0033CC"/>
                </a:solidFill>
                <a:latin typeface="宋体" panose="02010600030101010101" pitchFamily="2" charset="-122"/>
              </a:rPr>
              <a:t>227</a:t>
            </a:r>
            <a:r>
              <a:rPr lang="zh-CN" altLang="en-US" sz="3200" b="1">
                <a:solidFill>
                  <a:srgbClr val="0033CC"/>
                </a:solidFill>
                <a:latin typeface="宋体" panose="02010600030101010101" pitchFamily="2" charset="-122"/>
              </a:rPr>
              <a:t>米，塔重约</a:t>
            </a:r>
            <a:r>
              <a:rPr lang="en-US" altLang="zh-CN" sz="3200" b="1">
                <a:solidFill>
                  <a:srgbClr val="0033CC"/>
                </a:solidFill>
                <a:latin typeface="宋体" panose="02010600030101010101" pitchFamily="2" charset="-122"/>
              </a:rPr>
              <a:t>600</a:t>
            </a:r>
            <a:r>
              <a:rPr lang="zh-CN" altLang="en-US" sz="3200" b="1">
                <a:solidFill>
                  <a:srgbClr val="0033CC"/>
                </a:solidFill>
                <a:latin typeface="宋体" panose="02010600030101010101" pitchFamily="2" charset="-122"/>
              </a:rPr>
              <a:t>万吨，塔基的面积约</a:t>
            </a:r>
            <a:r>
              <a:rPr lang="en-US" altLang="zh-CN" sz="3200" b="1">
                <a:solidFill>
                  <a:srgbClr val="0033CC"/>
                </a:solidFill>
                <a:latin typeface="宋体" panose="02010600030101010101" pitchFamily="2" charset="-122"/>
              </a:rPr>
              <a:t>5.3</a:t>
            </a:r>
            <a:r>
              <a:rPr lang="zh-CN" altLang="en-US" sz="3200" b="1">
                <a:solidFill>
                  <a:srgbClr val="0033CC"/>
                </a:solidFill>
                <a:latin typeface="宋体" panose="02010600030101010101" pitchFamily="2" charset="-122"/>
              </a:rPr>
              <a:t>万平方米，塔的体积约</a:t>
            </a:r>
            <a:r>
              <a:rPr lang="en-US" altLang="zh-CN" sz="3200" b="1">
                <a:solidFill>
                  <a:srgbClr val="0033CC"/>
                </a:solidFill>
                <a:latin typeface="宋体" panose="02010600030101010101" pitchFamily="2" charset="-122"/>
              </a:rPr>
              <a:t>260</a:t>
            </a:r>
            <a:r>
              <a:rPr lang="zh-CN" altLang="en-US" sz="3200" b="1">
                <a:solidFill>
                  <a:srgbClr val="0033CC"/>
                </a:solidFill>
                <a:latin typeface="宋体" panose="02010600030101010101" pitchFamily="2" charset="-122"/>
              </a:rPr>
              <a:t>万立方米。</a:t>
            </a:r>
            <a:endParaRPr lang="zh-CN" altLang="en-US" sz="3200" b="1">
              <a:solidFill>
                <a:srgbClr val="0033CC"/>
              </a:solidFill>
              <a:latin typeface="宋体" panose="02010600030101010101" pitchFamily="2" charset="-122"/>
            </a:endParaRPr>
          </a:p>
        </p:txBody>
      </p:sp>
      <p:sp>
        <p:nvSpPr>
          <p:cNvPr id="4" name="矩形 9"/>
          <p:cNvSpPr>
            <a:spLocks noChangeArrowheads="1"/>
          </p:cNvSpPr>
          <p:nvPr/>
        </p:nvSpPr>
        <p:spPr bwMode="auto">
          <a:xfrm>
            <a:off x="3167063" y="1893888"/>
            <a:ext cx="3163887"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FF00FF"/>
                </a:solidFill>
                <a:latin typeface="宋体" panose="02010600030101010101" pitchFamily="2" charset="-122"/>
              </a:rPr>
              <a:t>列图表和列数字</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998538" y="1520825"/>
            <a:ext cx="7502525"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建于公元前</a:t>
            </a:r>
            <a:r>
              <a:rPr lang="en-US" altLang="zh-CN" sz="3200" b="1">
                <a:solidFill>
                  <a:srgbClr val="0033CC"/>
                </a:solidFill>
                <a:latin typeface="宋体" panose="02010600030101010101" pitchFamily="2" charset="-122"/>
              </a:rPr>
              <a:t>2600</a:t>
            </a:r>
            <a:r>
              <a:rPr lang="zh-CN" altLang="en-US" sz="3200" b="1">
                <a:solidFill>
                  <a:srgbClr val="0033CC"/>
                </a:solidFill>
                <a:latin typeface="宋体" panose="02010600030101010101" pitchFamily="2" charset="-122"/>
              </a:rPr>
              <a:t>年左右。建成几千年后，世界上才出现比它更高的建筑。</a:t>
            </a:r>
            <a:endParaRPr lang="zh-CN" altLang="en-US" sz="3200" b="1">
              <a:solidFill>
                <a:srgbClr val="0033CC"/>
              </a:solidFill>
              <a:latin typeface="宋体" panose="02010600030101010101" pitchFamily="2" charset="-122"/>
            </a:endParaRPr>
          </a:p>
        </p:txBody>
      </p:sp>
      <p:sp>
        <p:nvSpPr>
          <p:cNvPr id="3" name="矩形 9"/>
          <p:cNvSpPr>
            <a:spLocks noChangeArrowheads="1"/>
          </p:cNvSpPr>
          <p:nvPr/>
        </p:nvSpPr>
        <p:spPr bwMode="auto">
          <a:xfrm>
            <a:off x="3028950" y="3322638"/>
            <a:ext cx="3441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FF00FF"/>
                </a:solidFill>
                <a:latin typeface="宋体" panose="02010600030101010101" pitchFamily="2" charset="-122"/>
              </a:rPr>
              <a:t>列数字和作比较</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915988" y="1082675"/>
            <a:ext cx="7502525"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用约</a:t>
            </a:r>
            <a:r>
              <a:rPr lang="en-US" altLang="zh-CN" sz="3200" b="1">
                <a:solidFill>
                  <a:srgbClr val="0033CC"/>
                </a:solidFill>
                <a:latin typeface="宋体" panose="02010600030101010101" pitchFamily="2" charset="-122"/>
              </a:rPr>
              <a:t>230</a:t>
            </a:r>
            <a:r>
              <a:rPr lang="zh-CN" altLang="en-US" sz="3200" b="1">
                <a:solidFill>
                  <a:srgbClr val="0033CC"/>
                </a:solidFill>
                <a:latin typeface="宋体" panose="02010600030101010101" pitchFamily="2" charset="-122"/>
              </a:rPr>
              <a:t>万块石材砌成，平均每块重</a:t>
            </a:r>
            <a:r>
              <a:rPr lang="en-US" altLang="zh-CN" sz="3200" b="1">
                <a:solidFill>
                  <a:srgbClr val="0033CC"/>
                </a:solidFill>
                <a:latin typeface="宋体" panose="02010600030101010101" pitchFamily="2" charset="-122"/>
              </a:rPr>
              <a:t>2.5</a:t>
            </a:r>
            <a:r>
              <a:rPr lang="zh-CN" altLang="en-US" sz="3200" b="1">
                <a:solidFill>
                  <a:srgbClr val="0033CC"/>
                </a:solidFill>
                <a:latin typeface="宋体" panose="02010600030101010101" pitchFamily="2" charset="-122"/>
              </a:rPr>
              <a:t>吨左右。整个胡夫金字塔大概有</a:t>
            </a:r>
            <a:r>
              <a:rPr lang="en-US" altLang="zh-CN" sz="3200" b="1">
                <a:solidFill>
                  <a:srgbClr val="0033CC"/>
                </a:solidFill>
                <a:latin typeface="宋体" panose="02010600030101010101" pitchFamily="2" charset="-122"/>
              </a:rPr>
              <a:t>50</a:t>
            </a:r>
            <a:r>
              <a:rPr lang="zh-CN" altLang="en-US" sz="3200" b="1">
                <a:solidFill>
                  <a:srgbClr val="0033CC"/>
                </a:solidFill>
                <a:latin typeface="宋体" panose="02010600030101010101" pitchFamily="2" charset="-122"/>
              </a:rPr>
              <a:t>层楼高，塔基面积相当于</a:t>
            </a:r>
            <a:r>
              <a:rPr lang="en-US" altLang="zh-CN" sz="3200" b="1">
                <a:solidFill>
                  <a:srgbClr val="0033CC"/>
                </a:solidFill>
                <a:latin typeface="宋体" panose="02010600030101010101" pitchFamily="2" charset="-122"/>
              </a:rPr>
              <a:t>126</a:t>
            </a:r>
            <a:r>
              <a:rPr lang="zh-CN" altLang="en-US" sz="3200" b="1">
                <a:solidFill>
                  <a:srgbClr val="0033CC"/>
                </a:solidFill>
                <a:latin typeface="宋体" panose="02010600030101010101" pitchFamily="2" charset="-122"/>
              </a:rPr>
              <a:t>个篮球场那么大，体积是</a:t>
            </a:r>
            <a:r>
              <a:rPr lang="en-US" altLang="zh-CN" sz="3200" b="1">
                <a:solidFill>
                  <a:srgbClr val="0033CC"/>
                </a:solidFill>
                <a:latin typeface="宋体" panose="02010600030101010101" pitchFamily="2" charset="-122"/>
              </a:rPr>
              <a:t>1</a:t>
            </a:r>
            <a:r>
              <a:rPr lang="zh-CN" altLang="en-US" sz="3200" b="1">
                <a:solidFill>
                  <a:srgbClr val="0033CC"/>
                </a:solidFill>
                <a:latin typeface="宋体" panose="02010600030101010101" pitchFamily="2" charset="-122"/>
              </a:rPr>
              <a:t>万多个教室的总和。</a:t>
            </a:r>
            <a:endParaRPr lang="zh-CN" altLang="en-US" sz="3200" b="1">
              <a:solidFill>
                <a:srgbClr val="0033CC"/>
              </a:solidFill>
              <a:latin typeface="宋体" panose="02010600030101010101" pitchFamily="2" charset="-122"/>
            </a:endParaRPr>
          </a:p>
        </p:txBody>
      </p:sp>
      <p:sp>
        <p:nvSpPr>
          <p:cNvPr id="3" name="矩形 9"/>
          <p:cNvSpPr>
            <a:spLocks noChangeArrowheads="1"/>
          </p:cNvSpPr>
          <p:nvPr/>
        </p:nvSpPr>
        <p:spPr bwMode="auto">
          <a:xfrm>
            <a:off x="3062288" y="3814763"/>
            <a:ext cx="3209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FF00FF"/>
                </a:solidFill>
                <a:latin typeface="宋体" panose="02010600030101010101" pitchFamily="2" charset="-122"/>
              </a:rPr>
              <a:t>列数字和作比较</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628650" y="996950"/>
            <a:ext cx="7886700"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塔身是由一块一块的石头叠加而成的，中间没有任何水泥之类的黏着物。每块石头都磨得很平，至今仍很难用锋利的刀刃插入石块之间的缝隙。</a:t>
            </a:r>
            <a:endParaRPr lang="zh-CN" altLang="en-US" sz="3200" b="1">
              <a:solidFill>
                <a:srgbClr val="0033CC"/>
              </a:solidFill>
              <a:latin typeface="宋体" panose="02010600030101010101" pitchFamily="2" charset="-122"/>
            </a:endParaRPr>
          </a:p>
        </p:txBody>
      </p:sp>
      <p:sp>
        <p:nvSpPr>
          <p:cNvPr id="3" name="矩形 9"/>
          <p:cNvSpPr>
            <a:spLocks noChangeArrowheads="1"/>
          </p:cNvSpPr>
          <p:nvPr/>
        </p:nvSpPr>
        <p:spPr bwMode="auto">
          <a:xfrm>
            <a:off x="3778250" y="3844925"/>
            <a:ext cx="1587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FF00FF"/>
                </a:solidFill>
                <a:latin typeface="宋体" panose="02010600030101010101" pitchFamily="2" charset="-122"/>
              </a:rPr>
              <a:t>作诠释</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925513" y="1544638"/>
            <a:ext cx="7502525" cy="128111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en-US" altLang="zh-CN" sz="3200" b="1" dirty="0">
                <a:solidFill>
                  <a:srgbClr val="0033CC"/>
                </a:solidFill>
                <a:latin typeface="+mn-ea"/>
                <a:ea typeface="+mn-ea"/>
              </a:rPr>
              <a:t>    </a:t>
            </a:r>
            <a:r>
              <a:rPr lang="zh-CN" altLang="zh-CN" sz="3200" b="1" dirty="0">
                <a:solidFill>
                  <a:srgbClr val="0033CC"/>
                </a:solidFill>
                <a:latin typeface="+mn-ea"/>
                <a:ea typeface="+mn-ea"/>
              </a:rPr>
              <a:t>塔高的</a:t>
            </a:r>
            <a:r>
              <a:rPr lang="en-US" altLang="zh-CN" sz="3200" b="1" dirty="0">
                <a:solidFill>
                  <a:srgbClr val="0033CC"/>
                </a:solidFill>
                <a:latin typeface="+mn-ea"/>
                <a:ea typeface="+mn-ea"/>
              </a:rPr>
              <a:t>10</a:t>
            </a:r>
            <a:r>
              <a:rPr lang="zh-CN" altLang="zh-CN" sz="3200" b="1" dirty="0">
                <a:solidFill>
                  <a:srgbClr val="0033CC"/>
                </a:solidFill>
                <a:latin typeface="+mn-ea"/>
                <a:ea typeface="+mn-ea"/>
              </a:rPr>
              <a:t>亿倍的等于地球到太阳的平均距离</a:t>
            </a:r>
            <a:r>
              <a:rPr lang="zh-CN" altLang="en-US" sz="3200" b="1" dirty="0">
                <a:solidFill>
                  <a:srgbClr val="0033CC"/>
                </a:solidFill>
                <a:latin typeface="+mn-ea"/>
                <a:ea typeface="+mn-ea"/>
              </a:rPr>
              <a:t>。</a:t>
            </a:r>
            <a:endParaRPr lang="zh-CN" altLang="en-US" sz="3200" b="1" dirty="0">
              <a:solidFill>
                <a:srgbClr val="0033CC"/>
              </a:solidFill>
              <a:latin typeface="+mn-ea"/>
              <a:ea typeface="+mn-ea"/>
            </a:endParaRPr>
          </a:p>
        </p:txBody>
      </p:sp>
      <p:sp>
        <p:nvSpPr>
          <p:cNvPr id="3" name="矩形 9"/>
          <p:cNvSpPr>
            <a:spLocks noChangeArrowheads="1"/>
          </p:cNvSpPr>
          <p:nvPr/>
        </p:nvSpPr>
        <p:spPr bwMode="auto">
          <a:xfrm>
            <a:off x="3778250" y="3598863"/>
            <a:ext cx="1587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FF00FF"/>
                </a:solidFill>
                <a:latin typeface="宋体" panose="02010600030101010101" pitchFamily="2" charset="-122"/>
              </a:rPr>
              <a:t>作比较</a:t>
            </a:r>
            <a:endParaRPr lang="zh-CN" altLang="en-US" sz="3200" b="1">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3"/>
          <p:cNvSpPr txBox="1">
            <a:spLocks noChangeArrowheads="1"/>
          </p:cNvSpPr>
          <p:nvPr/>
        </p:nvSpPr>
        <p:spPr bwMode="auto">
          <a:xfrm>
            <a:off x="736600" y="869950"/>
            <a:ext cx="7680325"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金字塔是如何建成的？你能借助课文内容，大胆推测一下吗？</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187450" y="2065338"/>
            <a:ext cx="7504113"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推测一：金字塔运用了螺旋式建造法，就是沿四面墙壁建成螺旋式的阶梯状，一边上楼梯，一边往上盖。这样就不需要用到杠杆、撬棍和起重机。</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806450" y="862013"/>
            <a:ext cx="7664450" cy="38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推测二：金字塔采用“化整为零”的办法，即将搅拌好的混凝土装进筐子，抬或背到正在建造中的金字塔上。这样，只要掌握一定的技术，就能浇筑出一块一块的巨石，将塔一层一层加高，这种做法既“省力”又省工。</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874713" y="1647825"/>
            <a:ext cx="766445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推测三：金字塔是传说中姆大陆人的殖民者用抗重力技术制造的。</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3"/>
          <p:cNvSpPr txBox="1">
            <a:spLocks noChangeArrowheads="1"/>
          </p:cNvSpPr>
          <p:nvPr/>
        </p:nvSpPr>
        <p:spPr bwMode="auto">
          <a:xfrm>
            <a:off x="709613" y="1119188"/>
            <a:ext cx="76803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为什么在几千年的时间里，一直没有出现比它更高的建筑呢？</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162050" y="2571750"/>
            <a:ext cx="7227888"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因为几千年来，没有任何人能有建造这么高建筑的技术。</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3"/>
          <p:cNvSpPr txBox="1">
            <a:spLocks noChangeArrowheads="1"/>
          </p:cNvSpPr>
          <p:nvPr/>
        </p:nvSpPr>
        <p:spPr bwMode="auto">
          <a:xfrm>
            <a:off x="1138238" y="1341438"/>
            <a:ext cx="67722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仔细观察图片</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这些金字塔给你留下的第一印象是怎样的？</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639888" y="2822575"/>
            <a:ext cx="6537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金光闪闪、雄伟壮观、古色古香。</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3"/>
          <p:cNvSpPr txBox="1">
            <a:spLocks noChangeArrowheads="1"/>
          </p:cNvSpPr>
          <p:nvPr/>
        </p:nvSpPr>
        <p:spPr bwMode="auto">
          <a:xfrm>
            <a:off x="741363" y="801688"/>
            <a:ext cx="7680325"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当时既没有车辆，又没有机器，人们是怎么修建金字塔的呢？</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128713" y="1893888"/>
            <a:ext cx="7292975"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开采石头并不容易，因为当时人们并没有炸药，也无钢钎。埃及人当时是用铜或青铜的凿子在岩石上打上眼，然后插进木楔，灌上水，当木楔子被水泡胀时，岩石便被胀裂。</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039813" y="1168400"/>
            <a:ext cx="7502525"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古埃及奴隶是借助畜力和滚木，把巨石运到建筑地点的，他们又将场地四周天然的沙土堆成斜面，把巨石沿着斜面拉上金字塔。就这样，堆一层坡，砌一层石，逐渐加高金字塔。</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3"/>
          <p:cNvSpPr txBox="1">
            <a:spLocks noChangeArrowheads="1"/>
          </p:cNvSpPr>
          <p:nvPr/>
        </p:nvSpPr>
        <p:spPr bwMode="auto">
          <a:xfrm>
            <a:off x="590550" y="868363"/>
            <a:ext cx="8056563"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a:latin typeface="楷体" panose="02010609060101010101" pitchFamily="49" charset="-122"/>
                <a:ea typeface="楷体" panose="02010609060101010101" pitchFamily="49" charset="-122"/>
              </a:rPr>
              <a:t>如此精湛的工艺，几千年前的工匠们是怎么做到的呢？</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054100" y="1968500"/>
            <a:ext cx="7678738"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几千年前的工匠们使用简单的三角板和铅锤，把每块石头切削、打磨得光滑平整，使得石块之间衔接紧密，甚至在经历了数千年的风雨侵蚀后仍很难用一把锋利的刀刃插入石块之间的缝隙。</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3"/>
          <p:cNvSpPr txBox="1">
            <a:spLocks noChangeArrowheads="1"/>
          </p:cNvSpPr>
          <p:nvPr/>
        </p:nvSpPr>
        <p:spPr bwMode="auto">
          <a:xfrm>
            <a:off x="641350" y="1057275"/>
            <a:ext cx="7678738"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zh-CN" sz="3200" b="1">
                <a:latin typeface="楷体" panose="02010609060101010101" pitchFamily="49" charset="-122"/>
                <a:ea typeface="楷体" panose="02010609060101010101" pitchFamily="49" charset="-122"/>
              </a:rPr>
              <a:t>塔高的</a:t>
            </a:r>
            <a:r>
              <a:rPr lang="en-US" altLang="zh-CN" sz="3200" b="1">
                <a:latin typeface="楷体" panose="02010609060101010101" pitchFamily="49" charset="-122"/>
                <a:ea typeface="楷体" panose="02010609060101010101" pitchFamily="49" charset="-122"/>
              </a:rPr>
              <a:t>10</a:t>
            </a:r>
            <a:r>
              <a:rPr lang="zh-CN" altLang="zh-CN" sz="3200" b="1">
                <a:latin typeface="楷体" panose="02010609060101010101" pitchFamily="49" charset="-122"/>
                <a:ea typeface="楷体" panose="02010609060101010101" pitchFamily="49" charset="-122"/>
              </a:rPr>
              <a:t>亿倍的等于地球到太阳的平均距离</a:t>
            </a:r>
            <a:r>
              <a:rPr lang="zh-CN" altLang="en-US"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这难道是巧合？</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017588" y="2651125"/>
            <a:ext cx="7302500"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a:solidFill>
                  <a:srgbClr val="0033CC"/>
                </a:solidFill>
                <a:latin typeface="宋体" panose="02010600030101010101" pitchFamily="2" charset="-122"/>
              </a:rPr>
              <a:t>    不是巧合，有人推断埃及人在</a:t>
            </a:r>
            <a:r>
              <a:rPr lang="en-US" altLang="zh-CN" sz="3200" b="1">
                <a:solidFill>
                  <a:srgbClr val="0033CC"/>
                </a:solidFill>
                <a:latin typeface="宋体" panose="02010600030101010101" pitchFamily="2" charset="-122"/>
              </a:rPr>
              <a:t>4000</a:t>
            </a:r>
            <a:r>
              <a:rPr lang="zh-CN" altLang="en-US" sz="3200" b="1">
                <a:solidFill>
                  <a:srgbClr val="0033CC"/>
                </a:solidFill>
                <a:latin typeface="宋体" panose="02010600030101010101" pitchFamily="2" charset="-122"/>
              </a:rPr>
              <a:t>年前就已经计算出了地球的扁率。</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3"/>
          <p:cNvSpPr txBox="1">
            <a:spLocks noChangeArrowheads="1"/>
          </p:cNvSpPr>
          <p:nvPr/>
        </p:nvSpPr>
        <p:spPr bwMode="auto">
          <a:xfrm>
            <a:off x="763588" y="1290638"/>
            <a:ext cx="76803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金字塔为什么要建在尼罗河的附近？</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117600" y="2181225"/>
            <a:ext cx="7326313"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dirty="0">
                <a:solidFill>
                  <a:srgbClr val="0033CC"/>
                </a:solidFill>
                <a:latin typeface="宋体" panose="02010600030101010101" pitchFamily="2" charset="-122"/>
              </a:rPr>
              <a:t>    这与古埃及人的生死观有关系，尼罗河西岸是太阳降落的地方，代表生命结束，进入亡灵世界。</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16"/>
          <p:cNvSpPr>
            <a:spLocks noChangeArrowheads="1"/>
          </p:cNvSpPr>
          <p:nvPr/>
        </p:nvSpPr>
        <p:spPr bwMode="auto">
          <a:xfrm>
            <a:off x="884238" y="207963"/>
            <a:ext cx="1831975" cy="641350"/>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kumimoji="1" lang="zh-CN" altLang="en-US" sz="3200" b="1" dirty="0">
                <a:effectLst>
                  <a:outerShdw blurRad="38100" dist="38100" dir="2700000" algn="tl">
                    <a:srgbClr val="000000">
                      <a:alpha val="43137"/>
                    </a:srgbClr>
                  </a:outerShdw>
                </a:effectLst>
                <a:latin typeface="+mj-ea"/>
                <a:ea typeface="+mj-ea"/>
              </a:rPr>
              <a:t>板书设计</a:t>
            </a:r>
            <a:endParaRPr kumimoji="1" lang="zh-CN" altLang="en-US" sz="3200" b="1" dirty="0">
              <a:effectLst>
                <a:outerShdw blurRad="38100" dist="38100" dir="2700000" algn="tl">
                  <a:srgbClr val="000000">
                    <a:alpha val="43137"/>
                  </a:srgbClr>
                </a:outerShdw>
              </a:effectLst>
              <a:latin typeface="+mj-ea"/>
              <a:ea typeface="+mj-ea"/>
            </a:endParaRPr>
          </a:p>
        </p:txBody>
      </p:sp>
      <p:sp>
        <p:nvSpPr>
          <p:cNvPr id="3" name="文本框 2"/>
          <p:cNvSpPr txBox="1">
            <a:spLocks noChangeArrowheads="1"/>
          </p:cNvSpPr>
          <p:nvPr/>
        </p:nvSpPr>
        <p:spPr bwMode="auto">
          <a:xfrm>
            <a:off x="2089150" y="1411288"/>
            <a:ext cx="543401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200" b="1">
                <a:latin typeface="楷体" panose="02010609060101010101" pitchFamily="49" charset="-122"/>
                <a:ea typeface="楷体" panose="02010609060101010101" pitchFamily="49" charset="-122"/>
              </a:rPr>
              <a:t>外观</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金色、雄浑、壮丽</a:t>
            </a:r>
            <a:endParaRPr lang="zh-CN" altLang="en-US" sz="3200" b="1">
              <a:latin typeface="楷体" panose="02010609060101010101" pitchFamily="49" charset="-122"/>
              <a:ea typeface="楷体" panose="02010609060101010101" pitchFamily="49" charset="-122"/>
            </a:endParaRPr>
          </a:p>
        </p:txBody>
      </p:sp>
      <p:sp>
        <p:nvSpPr>
          <p:cNvPr id="4" name="左大括号 3"/>
          <p:cNvSpPr/>
          <p:nvPr/>
        </p:nvSpPr>
        <p:spPr bwMode="auto">
          <a:xfrm>
            <a:off x="1800225" y="1530350"/>
            <a:ext cx="288925" cy="2390775"/>
          </a:xfrm>
          <a:prstGeom prst="leftBrace">
            <a:avLst>
              <a:gd name="adj1" fmla="val 32716"/>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5" name="左大括号 4"/>
          <p:cNvSpPr/>
          <p:nvPr/>
        </p:nvSpPr>
        <p:spPr bwMode="auto">
          <a:xfrm rot="10800000">
            <a:off x="7527925" y="1573213"/>
            <a:ext cx="185738" cy="2355850"/>
          </a:xfrm>
          <a:prstGeom prst="leftBrace">
            <a:avLst>
              <a:gd name="adj1" fmla="val 60248"/>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1011238" y="1327150"/>
            <a:ext cx="792162"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pitchFamily="49" charset="-122"/>
                <a:ea typeface="楷体" panose="02010609060101010101" pitchFamily="49" charset="-122"/>
              </a:rPr>
              <a:t>金字塔夕照</a:t>
            </a:r>
            <a:endParaRPr lang="zh-CN" altLang="en-US" sz="3600" b="1">
              <a:latin typeface="楷体" panose="02010609060101010101" pitchFamily="49" charset="-122"/>
              <a:ea typeface="楷体" panose="02010609060101010101" pitchFamily="49" charset="-122"/>
            </a:endParaRPr>
          </a:p>
        </p:txBody>
      </p:sp>
      <p:sp>
        <p:nvSpPr>
          <p:cNvPr id="7" name="文本框 16"/>
          <p:cNvSpPr txBox="1">
            <a:spLocks noChangeArrowheads="1"/>
          </p:cNvSpPr>
          <p:nvPr/>
        </p:nvSpPr>
        <p:spPr bwMode="auto">
          <a:xfrm>
            <a:off x="2063750" y="2325688"/>
            <a:ext cx="5624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latin typeface="楷体" panose="02010609060101010101" pitchFamily="49" charset="-122"/>
                <a:ea typeface="楷体" panose="02010609060101010101" pitchFamily="49" charset="-122"/>
              </a:rPr>
              <a:t>译名</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外形像“金”、贵重</a:t>
            </a:r>
            <a:endParaRPr lang="zh-CN" altLang="en-US" sz="3200" b="1">
              <a:latin typeface="楷体" panose="02010609060101010101" pitchFamily="49" charset="-122"/>
              <a:ea typeface="楷体" panose="02010609060101010101" pitchFamily="49" charset="-122"/>
            </a:endParaRPr>
          </a:p>
        </p:txBody>
      </p:sp>
      <p:sp>
        <p:nvSpPr>
          <p:cNvPr id="8" name="文本框 16"/>
          <p:cNvSpPr txBox="1">
            <a:spLocks noChangeArrowheads="1"/>
          </p:cNvSpPr>
          <p:nvPr/>
        </p:nvSpPr>
        <p:spPr bwMode="auto">
          <a:xfrm>
            <a:off x="2063750" y="3387725"/>
            <a:ext cx="37734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latin typeface="楷体" panose="02010609060101010101" pitchFamily="49" charset="-122"/>
                <a:ea typeface="楷体" panose="02010609060101010101" pitchFamily="49" charset="-122"/>
              </a:rPr>
              <a:t>感受</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思绪万千</a:t>
            </a:r>
            <a:endParaRPr lang="zh-CN" altLang="en-US" sz="3200" b="1">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7794625" y="2316163"/>
            <a:ext cx="738188"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pitchFamily="49" charset="-122"/>
                <a:ea typeface="楷体" panose="02010609060101010101" pitchFamily="49" charset="-122"/>
              </a:rPr>
              <a:t>赞叹</a:t>
            </a:r>
            <a:endParaRPr lang="zh-CN" altLang="en-US" sz="36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Vertic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utoUpdateAnimBg="0"/>
      <p:bldP spid="8" grpId="0" autoUpdateAnimBg="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141288" y="1025525"/>
            <a:ext cx="792162"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zh-CN" altLang="en-US" sz="3600" b="1">
                <a:latin typeface="楷体" panose="02010609060101010101" pitchFamily="49" charset="-122"/>
                <a:ea typeface="楷体" panose="02010609060101010101" pitchFamily="49" charset="-122"/>
              </a:rPr>
              <a:t>不可思议的金字塔</a:t>
            </a:r>
            <a:endParaRPr lang="zh-CN" altLang="en-US" sz="3600" b="1">
              <a:latin typeface="楷体" panose="02010609060101010101" pitchFamily="49" charset="-122"/>
              <a:ea typeface="楷体" panose="02010609060101010101" pitchFamily="49" charset="-122"/>
            </a:endParaRPr>
          </a:p>
        </p:txBody>
      </p:sp>
      <p:sp>
        <p:nvSpPr>
          <p:cNvPr id="2" name="文本框 1"/>
          <p:cNvSpPr txBox="1">
            <a:spLocks noChangeArrowheads="1"/>
          </p:cNvSpPr>
          <p:nvPr/>
        </p:nvSpPr>
        <p:spPr bwMode="auto">
          <a:xfrm>
            <a:off x="954088" y="430213"/>
            <a:ext cx="1531937" cy="240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800" b="1">
                <a:latin typeface="楷体" panose="02010609060101010101" pitchFamily="49" charset="-122"/>
                <a:ea typeface="楷体" panose="02010609060101010101" pitchFamily="49" charset="-122"/>
              </a:rPr>
              <a:t>最大的金字塔</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胡夫金字塔</a:t>
            </a:r>
            <a:endParaRPr lang="zh-CN" altLang="en-US" sz="2800" b="1">
              <a:latin typeface="楷体" panose="02010609060101010101" pitchFamily="49" charset="-122"/>
              <a:ea typeface="楷体" panose="02010609060101010101" pitchFamily="49" charset="-122"/>
            </a:endParaRPr>
          </a:p>
        </p:txBody>
      </p:sp>
      <p:sp>
        <p:nvSpPr>
          <p:cNvPr id="3" name="左大括号 2"/>
          <p:cNvSpPr/>
          <p:nvPr/>
        </p:nvSpPr>
        <p:spPr bwMode="auto">
          <a:xfrm>
            <a:off x="719138" y="1336675"/>
            <a:ext cx="271462" cy="2962275"/>
          </a:xfrm>
          <a:prstGeom prst="leftBrace">
            <a:avLst>
              <a:gd name="adj1" fmla="val 32734"/>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4" name="左大括号 3"/>
          <p:cNvSpPr/>
          <p:nvPr/>
        </p:nvSpPr>
        <p:spPr bwMode="auto">
          <a:xfrm rot="10800000">
            <a:off x="7399338" y="519113"/>
            <a:ext cx="255587" cy="4294187"/>
          </a:xfrm>
          <a:prstGeom prst="leftBrace">
            <a:avLst>
              <a:gd name="adj1" fmla="val 60163"/>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6" name="文本框 16"/>
          <p:cNvSpPr txBox="1">
            <a:spLocks noChangeArrowheads="1"/>
          </p:cNvSpPr>
          <p:nvPr/>
        </p:nvSpPr>
        <p:spPr bwMode="auto">
          <a:xfrm>
            <a:off x="919163" y="3282950"/>
            <a:ext cx="18367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latin typeface="楷体" panose="02010609060101010101" pitchFamily="49" charset="-122"/>
                <a:ea typeface="楷体" panose="02010609060101010101" pitchFamily="49" charset="-122"/>
              </a:rPr>
              <a:t>建造金字塔时的古埃及</a:t>
            </a:r>
            <a:endParaRPr lang="zh-CN" altLang="en-US" sz="2800" b="1">
              <a:latin typeface="楷体" panose="02010609060101010101" pitchFamily="49" charset="-122"/>
              <a:ea typeface="楷体" panose="02010609060101010101" pitchFamily="49" charset="-122"/>
            </a:endParaRPr>
          </a:p>
        </p:txBody>
      </p:sp>
      <p:sp>
        <p:nvSpPr>
          <p:cNvPr id="7" name="文本框 16"/>
          <p:cNvSpPr txBox="1">
            <a:spLocks noChangeArrowheads="1"/>
          </p:cNvSpPr>
          <p:nvPr/>
        </p:nvSpPr>
        <p:spPr bwMode="auto">
          <a:xfrm>
            <a:off x="2603500" y="2520950"/>
            <a:ext cx="4845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latin typeface="楷体" panose="02010609060101010101" pitchFamily="49" charset="-122"/>
                <a:ea typeface="楷体" panose="02010609060101010101" pitchFamily="49" charset="-122"/>
              </a:rPr>
              <a:t>尼罗河：被称为母亲河</a:t>
            </a:r>
            <a:endParaRPr lang="zh-CN" altLang="en-US" sz="2800" b="1">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7683500" y="1611313"/>
            <a:ext cx="1292225"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楷体" panose="02010609060101010101" pitchFamily="49" charset="-122"/>
                <a:ea typeface="楷体" panose="02010609060101010101" pitchFamily="49" charset="-122"/>
              </a:rPr>
              <a:t>智慧的结晶文明的见证</a:t>
            </a:r>
            <a:endParaRPr lang="zh-CN" altLang="en-US" sz="3600" b="1">
              <a:latin typeface="楷体" panose="02010609060101010101" pitchFamily="49" charset="-122"/>
              <a:ea typeface="楷体" panose="02010609060101010101" pitchFamily="49" charset="-122"/>
            </a:endParaRPr>
          </a:p>
        </p:txBody>
      </p:sp>
      <p:sp>
        <p:nvSpPr>
          <p:cNvPr id="9" name="左大括号 8"/>
          <p:cNvSpPr/>
          <p:nvPr/>
        </p:nvSpPr>
        <p:spPr bwMode="auto">
          <a:xfrm>
            <a:off x="2193925" y="374650"/>
            <a:ext cx="371475" cy="2011363"/>
          </a:xfrm>
          <a:prstGeom prst="leftBrace">
            <a:avLst>
              <a:gd name="adj1" fmla="val 32713"/>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10" name="文本框 16"/>
          <p:cNvSpPr txBox="1">
            <a:spLocks noChangeArrowheads="1"/>
          </p:cNvSpPr>
          <p:nvPr/>
        </p:nvSpPr>
        <p:spPr bwMode="auto">
          <a:xfrm>
            <a:off x="2386013" y="415925"/>
            <a:ext cx="5386387"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外观雄伟：高、重、巨大</a:t>
            </a:r>
            <a:endParaRPr lang="zh-CN" altLang="en-US" sz="2800" b="1">
              <a:latin typeface="楷体" panose="02010609060101010101" pitchFamily="49" charset="-122"/>
              <a:ea typeface="楷体" panose="02010609060101010101" pitchFamily="49" charset="-122"/>
            </a:endParaRPr>
          </a:p>
          <a:p>
            <a:pPr eaLnBrk="1" hangingPunct="1">
              <a:lnSpc>
                <a:spcPct val="11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建筑年代：公元前</a:t>
            </a:r>
            <a:r>
              <a:rPr lang="en-US" altLang="zh-CN" sz="2800" b="1">
                <a:latin typeface="楷体" panose="02010609060101010101" pitchFamily="49" charset="-122"/>
                <a:ea typeface="楷体" panose="02010609060101010101" pitchFamily="49" charset="-122"/>
              </a:rPr>
              <a:t>2600</a:t>
            </a:r>
            <a:r>
              <a:rPr lang="zh-CN" altLang="en-US" sz="2800" b="1">
                <a:latin typeface="楷体" panose="02010609060101010101" pitchFamily="49" charset="-122"/>
                <a:ea typeface="楷体" panose="02010609060101010101" pitchFamily="49" charset="-122"/>
              </a:rPr>
              <a:t>年左右</a:t>
            </a:r>
            <a:endParaRPr lang="zh-CN" altLang="en-US" sz="2800" b="1">
              <a:latin typeface="楷体" panose="02010609060101010101" pitchFamily="49" charset="-122"/>
              <a:ea typeface="楷体" panose="02010609060101010101" pitchFamily="49" charset="-122"/>
            </a:endParaRPr>
          </a:p>
          <a:p>
            <a:pPr eaLnBrk="1" hangingPunct="1">
              <a:lnSpc>
                <a:spcPct val="11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建筑工艺：石头叠加 接缝严密</a:t>
            </a:r>
            <a:endParaRPr lang="zh-CN" altLang="en-US" sz="2800" b="1">
              <a:latin typeface="楷体" panose="02010609060101010101" pitchFamily="49" charset="-122"/>
              <a:ea typeface="楷体" panose="02010609060101010101" pitchFamily="49" charset="-122"/>
            </a:endParaRPr>
          </a:p>
          <a:p>
            <a:pPr eaLnBrk="1" hangingPunct="1">
              <a:lnSpc>
                <a:spcPct val="11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设计巧妙：神奇的数字之谜</a:t>
            </a:r>
            <a:endParaRPr lang="zh-CN" altLang="en-US" sz="2800" b="1">
              <a:latin typeface="楷体" panose="02010609060101010101" pitchFamily="49" charset="-122"/>
              <a:ea typeface="楷体" panose="02010609060101010101" pitchFamily="49" charset="-122"/>
            </a:endParaRPr>
          </a:p>
        </p:txBody>
      </p:sp>
      <p:sp>
        <p:nvSpPr>
          <p:cNvPr id="11" name="左大括号 10"/>
          <p:cNvSpPr/>
          <p:nvPr/>
        </p:nvSpPr>
        <p:spPr bwMode="auto">
          <a:xfrm>
            <a:off x="2451100" y="2560638"/>
            <a:ext cx="255588" cy="2271712"/>
          </a:xfrm>
          <a:prstGeom prst="leftBrace">
            <a:avLst>
              <a:gd name="adj1" fmla="val 32672"/>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12" name="文本框 16"/>
          <p:cNvSpPr txBox="1">
            <a:spLocks noChangeArrowheads="1"/>
          </p:cNvSpPr>
          <p:nvPr/>
        </p:nvSpPr>
        <p:spPr bwMode="auto">
          <a:xfrm>
            <a:off x="2638425" y="3776663"/>
            <a:ext cx="16716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latin typeface="楷体" panose="02010609060101010101" pitchFamily="49" charset="-122"/>
                <a:ea typeface="楷体" panose="02010609060101010101" pitchFamily="49" charset="-122"/>
              </a:rPr>
              <a:t>高度文明</a:t>
            </a:r>
            <a:endParaRPr lang="zh-CN" altLang="en-US" sz="2800" b="1">
              <a:latin typeface="楷体" panose="02010609060101010101" pitchFamily="49" charset="-122"/>
              <a:ea typeface="楷体" panose="02010609060101010101" pitchFamily="49" charset="-122"/>
            </a:endParaRPr>
          </a:p>
        </p:txBody>
      </p:sp>
      <p:sp>
        <p:nvSpPr>
          <p:cNvPr id="13" name="左大括号 12"/>
          <p:cNvSpPr/>
          <p:nvPr/>
        </p:nvSpPr>
        <p:spPr bwMode="auto">
          <a:xfrm>
            <a:off x="4184650" y="3352800"/>
            <a:ext cx="263525" cy="1296988"/>
          </a:xfrm>
          <a:prstGeom prst="leftBrace">
            <a:avLst>
              <a:gd name="adj1" fmla="val 32829"/>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sz="1600">
              <a:latin typeface="楷体" panose="02010609060101010101" pitchFamily="49" charset="-122"/>
              <a:ea typeface="楷体" panose="02010609060101010101" pitchFamily="49" charset="-122"/>
            </a:endParaRPr>
          </a:p>
        </p:txBody>
      </p:sp>
      <p:sp>
        <p:nvSpPr>
          <p:cNvPr id="14" name="文本框 16"/>
          <p:cNvSpPr txBox="1">
            <a:spLocks noChangeArrowheads="1"/>
          </p:cNvSpPr>
          <p:nvPr/>
        </p:nvSpPr>
        <p:spPr bwMode="auto">
          <a:xfrm>
            <a:off x="4391025" y="3308350"/>
            <a:ext cx="27908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latin typeface="楷体" panose="02010609060101010101" pitchFamily="49" charset="-122"/>
                <a:ea typeface="楷体" panose="02010609060101010101" pitchFamily="49" charset="-122"/>
              </a:rPr>
              <a:t>天文学、数学、几何学、地理学、造船、建筑</a:t>
            </a:r>
            <a:r>
              <a:rPr lang="en-US" altLang="zh-CN"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arn(inVertical)">
                                      <p:cBhvr>
                                        <p:cTn id="15" dur="500"/>
                                        <p:tgtEl>
                                          <p:spTgt spid="2">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linds(horizontal)">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linds(horizontal)">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animBg="1"/>
      <p:bldP spid="6" grpId="0" autoUpdateAnimBg="0"/>
      <p:bldP spid="7" grpId="0" autoUpdateAnimBg="0"/>
      <p:bldP spid="8" grpId="0"/>
      <p:bldP spid="9" grpId="0" animBg="1"/>
      <p:bldP spid="10" grpId="0" autoUpdateAnimBg="0"/>
      <p:bldP spid="11" grpId="0" animBg="1"/>
      <p:bldP spid="12" grpId="0" autoUpdateAnimBg="0"/>
      <p:bldP spid="13" grpId="0" animBg="1"/>
      <p:bldP spid="1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638175" y="195263"/>
            <a:ext cx="1870075"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kumimoji="1" lang="zh-CN" altLang="en-US" sz="3200" b="1" dirty="0">
                <a:effectLst>
                  <a:outerShdw blurRad="38100" dist="38100" dir="2700000" algn="tl">
                    <a:srgbClr val="000000">
                      <a:alpha val="43137"/>
                    </a:srgbClr>
                  </a:outerShdw>
                </a:effectLst>
                <a:latin typeface="+mj-ea"/>
                <a:ea typeface="+mj-ea"/>
              </a:rPr>
              <a:t>初读课文</a:t>
            </a:r>
            <a:endParaRPr kumimoji="1" lang="zh-CN" altLang="en-US" sz="3200" b="1" dirty="0">
              <a:effectLst>
                <a:outerShdw blurRad="38100" dist="38100" dir="2700000" algn="tl">
                  <a:srgbClr val="000000">
                    <a:alpha val="43137"/>
                  </a:srgbClr>
                </a:outerShdw>
              </a:effectLst>
              <a:latin typeface="+mj-ea"/>
              <a:ea typeface="+mj-ea"/>
            </a:endParaRPr>
          </a:p>
        </p:txBody>
      </p:sp>
      <p:sp>
        <p:nvSpPr>
          <p:cNvPr id="10243" name="文本框 3"/>
          <p:cNvSpPr txBox="1">
            <a:spLocks noChangeArrowheads="1"/>
          </p:cNvSpPr>
          <p:nvPr/>
        </p:nvSpPr>
        <p:spPr bwMode="auto">
          <a:xfrm>
            <a:off x="801688" y="958850"/>
            <a:ext cx="7754937"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自由读课文，说一说这篇课文与其他课文相比有什么不同之处。</a:t>
            </a:r>
            <a:endParaRPr kumimoji="1" lang="zh-CN" altLang="en-US" sz="3200" b="1" dirty="0">
              <a:latin typeface="楷体" panose="02010609060101010101" pitchFamily="49" charset="-122"/>
              <a:ea typeface="楷体" panose="02010609060101010101" pitchFamily="49" charset="-122"/>
            </a:endParaRPr>
          </a:p>
        </p:txBody>
      </p:sp>
      <p:sp>
        <p:nvSpPr>
          <p:cNvPr id="5" name="矩形 9"/>
          <p:cNvSpPr>
            <a:spLocks noChangeArrowheads="1"/>
          </p:cNvSpPr>
          <p:nvPr/>
        </p:nvSpPr>
        <p:spPr bwMode="auto">
          <a:xfrm>
            <a:off x="1320800" y="2154238"/>
            <a:ext cx="72358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r>
              <a:rPr lang="zh-CN" altLang="en-US" sz="3200" b="1" dirty="0">
                <a:solidFill>
                  <a:srgbClr val="0033CC"/>
                </a:solidFill>
                <a:latin typeface="宋体" panose="02010600030101010101" pitchFamily="2" charset="-122"/>
              </a:rPr>
              <a:t>    这篇课文是由两篇短文组成的。第一篇节选自穆青的</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金字塔夕照</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，第二篇则是一个非连续性文本</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不可思议的金字塔</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841375" y="1033463"/>
            <a:ext cx="7427913"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zh-CN" altLang="en-US" sz="3200" b="1" dirty="0">
                <a:latin typeface="楷体" panose="02010609060101010101" pitchFamily="49" charset="-122"/>
                <a:ea typeface="楷体" panose="02010609060101010101" pitchFamily="49" charset="-122"/>
              </a:rPr>
              <a:t>快速浏览课文，简单地概括一下</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金字塔夕照</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和</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不可思议的金字塔</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的主要内容。</a:t>
            </a:r>
            <a:endParaRPr kumimoji="1" lang="zh-CN" altLang="en-US" sz="3200" b="1" dirty="0">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1354138" y="2820988"/>
            <a:ext cx="691515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en-US" altLang="zh-CN" sz="3200" b="1" dirty="0">
                <a:solidFill>
                  <a:srgbClr val="0033CC"/>
                </a:solidFill>
                <a:latin typeface="宋体" panose="02010600030101010101" pitchFamily="2" charset="-122"/>
              </a:rPr>
              <a:t>    《</a:t>
            </a:r>
            <a:r>
              <a:rPr lang="zh-CN" altLang="en-US" sz="3200" b="1" dirty="0">
                <a:solidFill>
                  <a:srgbClr val="0033CC"/>
                </a:solidFill>
                <a:latin typeface="宋体" panose="02010600030101010101" pitchFamily="2" charset="-122"/>
              </a:rPr>
              <a:t>金字塔夕照</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主要描写了夕阳下金字塔的雄浑之美以及作者由此引发的万千思绪。</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p:cNvSpPr>
            <a:spLocks noChangeArrowheads="1"/>
          </p:cNvSpPr>
          <p:nvPr/>
        </p:nvSpPr>
        <p:spPr bwMode="auto">
          <a:xfrm>
            <a:off x="515938" y="1417638"/>
            <a:ext cx="8112125"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en-US" altLang="zh-CN" sz="3200" b="1" dirty="0">
                <a:solidFill>
                  <a:srgbClr val="0033CC"/>
                </a:solidFill>
                <a:latin typeface="宋体" panose="02010600030101010101" pitchFamily="2" charset="-122"/>
              </a:rPr>
              <a:t>    《</a:t>
            </a:r>
            <a:r>
              <a:rPr lang="zh-CN" altLang="en-US" sz="3200" b="1" dirty="0">
                <a:solidFill>
                  <a:srgbClr val="0033CC"/>
                </a:solidFill>
                <a:latin typeface="宋体" panose="02010600030101010101" pitchFamily="2" charset="-122"/>
              </a:rPr>
              <a:t>不可思议的金字塔</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主要以胡夫金字塔为例，介绍了金字塔建筑年代的久远、外观的雄伟、精湛的工艺和巧妙的设计，还对古埃及悠久的文明作了简要的补充。</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688975" y="823913"/>
            <a:ext cx="277018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3200" b="1">
                <a:latin typeface="楷体" panose="02010609060101010101" pitchFamily="49" charset="-122"/>
                <a:ea typeface="楷体" panose="02010609060101010101" pitchFamily="49" charset="-122"/>
              </a:rPr>
              <a:t>读下列生字。</a:t>
            </a:r>
            <a:endParaRPr kumimoji="1" lang="zh-CN" altLang="en-US" sz="3200" b="1">
              <a:latin typeface="楷体" panose="02010609060101010101" pitchFamily="49" charset="-122"/>
              <a:ea typeface="楷体" panose="02010609060101010101" pitchFamily="49" charset="-122"/>
            </a:endParaRPr>
          </a:p>
        </p:txBody>
      </p:sp>
      <p:sp>
        <p:nvSpPr>
          <p:cNvPr id="3" name="矩形 9"/>
          <p:cNvSpPr>
            <a:spLocks noChangeArrowheads="1"/>
          </p:cNvSpPr>
          <p:nvPr/>
        </p:nvSpPr>
        <p:spPr bwMode="auto">
          <a:xfrm>
            <a:off x="741363" y="1744663"/>
            <a:ext cx="8001000" cy="21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3200" b="1">
                <a:solidFill>
                  <a:srgbClr val="0033CC"/>
                </a:solidFill>
                <a:latin typeface="楷体" panose="02010609060101010101" pitchFamily="49" charset="-122"/>
                <a:ea typeface="楷体" panose="02010609060101010101" pitchFamily="49" charset="-122"/>
              </a:rPr>
              <a:t>黄澄澄　 翻译　   不愧 　  熠熠发光</a:t>
            </a:r>
            <a:endParaRPr lang="en-US" altLang="zh-CN" sz="3200" b="1">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a:solidFill>
                  <a:srgbClr val="0033CC"/>
                </a:solidFill>
                <a:latin typeface="楷体" panose="02010609060101010101" pitchFamily="49" charset="-122"/>
                <a:ea typeface="楷体" panose="02010609060101010101" pitchFamily="49" charset="-122"/>
              </a:rPr>
              <a:t>遐想　   埃菲尔铁塔　 黏着物　 刀刃　 泛滥　   淤泥  　 精湛</a:t>
            </a:r>
            <a:endParaRPr lang="zh-CN" altLang="en-US" sz="3200" b="1">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231775" y="104775"/>
            <a:ext cx="1866900"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kumimoji="1" lang="zh-CN" altLang="en-US" sz="3200" b="1" dirty="0">
                <a:effectLst>
                  <a:outerShdw blurRad="38100" dist="38100" dir="2700000" algn="tl">
                    <a:srgbClr val="000000">
                      <a:alpha val="43137"/>
                    </a:srgbClr>
                  </a:outerShdw>
                </a:effectLst>
                <a:latin typeface="+mj-ea"/>
                <a:ea typeface="+mj-ea"/>
              </a:rPr>
              <a:t>阅读提示</a:t>
            </a:r>
            <a:endParaRPr kumimoji="1" lang="zh-CN" altLang="en-US" sz="3200" b="1" dirty="0">
              <a:effectLst>
                <a:outerShdw blurRad="38100" dist="38100" dir="2700000" algn="tl">
                  <a:srgbClr val="000000">
                    <a:alpha val="43137"/>
                  </a:srgbClr>
                </a:outerShdw>
              </a:effectLst>
              <a:latin typeface="+mj-ea"/>
              <a:ea typeface="+mj-ea"/>
            </a:endParaRPr>
          </a:p>
        </p:txBody>
      </p:sp>
      <p:sp>
        <p:nvSpPr>
          <p:cNvPr id="3" name="矩形 9"/>
          <p:cNvSpPr>
            <a:spLocks noChangeArrowheads="1"/>
          </p:cNvSpPr>
          <p:nvPr/>
        </p:nvSpPr>
        <p:spPr bwMode="auto">
          <a:xfrm>
            <a:off x="623888" y="1254125"/>
            <a:ext cx="82042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20000"/>
              </a:lnSpc>
              <a:spcBef>
                <a:spcPts val="1000"/>
              </a:spcBef>
              <a:buFont typeface="Wingdings" panose="05000000000000000000" pitchFamily="2" charset="2"/>
              <a:buChar char="l"/>
            </a:pPr>
            <a:r>
              <a:rPr lang="zh-CN" altLang="en-US" sz="3200" b="1">
                <a:solidFill>
                  <a:srgbClr val="0033CC"/>
                </a:solidFill>
                <a:latin typeface="楷体" panose="02010609060101010101" pitchFamily="49" charset="-122"/>
                <a:ea typeface="楷体" panose="02010609060101010101" pitchFamily="49" charset="-122"/>
              </a:rPr>
              <a:t>两篇短文采用了不同的方式介绍金字塔，读一读，说说你对金字塔有了哪些了解？</a:t>
            </a:r>
            <a:endParaRPr lang="en-US" altLang="zh-CN" sz="3200" b="1">
              <a:solidFill>
                <a:srgbClr val="0033CC"/>
              </a:solidFill>
              <a:latin typeface="楷体" panose="02010609060101010101" pitchFamily="49" charset="-122"/>
              <a:ea typeface="楷体" panose="02010609060101010101" pitchFamily="49" charset="-122"/>
            </a:endParaRPr>
          </a:p>
          <a:p>
            <a:pPr marL="457200" indent="-457200" eaLnBrk="1" hangingPunct="1">
              <a:lnSpc>
                <a:spcPct val="120000"/>
              </a:lnSpc>
              <a:spcBef>
                <a:spcPts val="1000"/>
              </a:spcBef>
              <a:buFont typeface="Wingdings" panose="05000000000000000000" pitchFamily="2" charset="2"/>
              <a:buChar char="l"/>
            </a:pPr>
            <a:r>
              <a:rPr lang="zh-CN" altLang="en-US" sz="3200" b="1">
                <a:solidFill>
                  <a:srgbClr val="0033CC"/>
                </a:solidFill>
                <a:latin typeface="楷体" panose="02010609060101010101" pitchFamily="49" charset="-122"/>
                <a:ea typeface="楷体" panose="02010609060101010101" pitchFamily="49" charset="-122"/>
              </a:rPr>
              <a:t>两篇文章介绍金字塔的方式有什么不同，你更喜欢哪种？说说你的理由。</a:t>
            </a:r>
            <a:endParaRPr lang="en-US" altLang="zh-CN" sz="3200" b="1">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182563" y="82550"/>
            <a:ext cx="1870075"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kumimoji="1" lang="zh-CN" altLang="en-US" sz="3200" b="1" dirty="0">
                <a:effectLst>
                  <a:outerShdw blurRad="38100" dist="38100" dir="2700000" algn="tl">
                    <a:srgbClr val="000000">
                      <a:alpha val="43137"/>
                    </a:srgbClr>
                  </a:outerShdw>
                </a:effectLst>
                <a:latin typeface="+mj-ea"/>
                <a:ea typeface="+mj-ea"/>
              </a:rPr>
              <a:t>感受夕照</a:t>
            </a:r>
            <a:endParaRPr kumimoji="1" lang="zh-CN" altLang="en-US" sz="3200" b="1" dirty="0">
              <a:effectLst>
                <a:outerShdw blurRad="38100" dist="38100" dir="2700000" algn="tl">
                  <a:srgbClr val="000000">
                    <a:alpha val="43137"/>
                  </a:srgbClr>
                </a:outerShdw>
              </a:effectLst>
              <a:latin typeface="+mj-ea"/>
              <a:ea typeface="+mj-ea"/>
            </a:endParaRPr>
          </a:p>
        </p:txBody>
      </p:sp>
      <p:sp>
        <p:nvSpPr>
          <p:cNvPr id="15363" name="文本框 3"/>
          <p:cNvSpPr txBox="1">
            <a:spLocks noChangeArrowheads="1"/>
          </p:cNvSpPr>
          <p:nvPr/>
        </p:nvSpPr>
        <p:spPr bwMode="auto">
          <a:xfrm>
            <a:off x="722313" y="955675"/>
            <a:ext cx="7631112"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金字塔夕照</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这篇短文采用了什么方式介绍金字塔？</a:t>
            </a:r>
            <a:endParaRPr kumimoji="1" lang="zh-CN" altLang="en-US" sz="3200" b="1" dirty="0">
              <a:latin typeface="楷体" panose="02010609060101010101" pitchFamily="49" charset="-122"/>
              <a:ea typeface="楷体" panose="02010609060101010101" pitchFamily="49" charset="-122"/>
            </a:endParaRPr>
          </a:p>
        </p:txBody>
      </p:sp>
      <p:sp>
        <p:nvSpPr>
          <p:cNvPr id="4" name="矩形 9"/>
          <p:cNvSpPr>
            <a:spLocks noChangeArrowheads="1"/>
          </p:cNvSpPr>
          <p:nvPr/>
        </p:nvSpPr>
        <p:spPr bwMode="auto">
          <a:xfrm>
            <a:off x="1185863" y="2151063"/>
            <a:ext cx="7297737"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30000"/>
              </a:lnSpc>
            </a:pPr>
            <a:r>
              <a:rPr lang="zh-CN" altLang="en-US" sz="3200" b="1">
                <a:solidFill>
                  <a:srgbClr val="0033CC"/>
                </a:solidFill>
                <a:latin typeface="宋体" panose="02010600030101010101" pitchFamily="2" charset="-122"/>
              </a:rPr>
              <a:t>    它采用叙议结合、情景交融的方式介绍金字塔，它是一篇独具匠心、极具意境之美的散文。</a:t>
            </a:r>
            <a:endParaRPr lang="zh-CN" altLang="en-US" sz="3200" b="1">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wrap="square">
        <a:spAutoFit/>
      </a:bodyPr>
      <a:lstStyle>
        <a:defPPr>
          <a:lnSpc>
            <a:spcPct val="150000"/>
          </a:lnSpc>
          <a:defRPr sz="3200" b="1" i="0" dirty="0" smtClean="0">
            <a:solidFill>
              <a:srgbClr val="000000"/>
            </a:solidFill>
            <a:effectLst/>
            <a:latin typeface="+mn-ea"/>
            <a:ea typeface="+mn-ea"/>
          </a:defRPr>
        </a:defPPr>
      </a:lstStyle>
    </a:spDef>
    <a:txDef>
      <a:spPr bwMode="auto">
        <a:noFill/>
        <a:ln>
          <a:noFill/>
        </a:ln>
      </a:spPr>
      <a:bodyPr wrap="square" rtlCol="0">
        <a:spAutoFit/>
      </a:bodyPr>
      <a:lstStyle>
        <a:defPPr eaLnBrk="1" hangingPunct="1">
          <a:lnSpc>
            <a:spcPct val="130000"/>
          </a:lnSpc>
          <a:defRPr kumimoji="1"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2717</Words>
  <Application>WPS 演示</Application>
  <PresentationFormat>全屏显示(16:9)</PresentationFormat>
  <Paragraphs>177</Paragraphs>
  <Slides>36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Wingdings</vt:lpstr>
      <vt:lpstr>楷体</vt:lpstr>
      <vt:lpstr>Times New Roman</vt:lpstr>
      <vt:lpstr>黑体</vt:lpstr>
      <vt:lpstr>Calibri</vt:lpstr>
      <vt:lpstr>微软雅黑</vt:lpstr>
      <vt:lpstr>Arial Unicode MS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2021-06-08T10:25:09Z</dcterms:created>
  <dcterms:modified xsi:type="dcterms:W3CDTF">2021-06-08T10:25:19Z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