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11" r:id="rId3"/>
    <p:sldId id="297" r:id="rId4"/>
    <p:sldId id="305" r:id="rId5"/>
    <p:sldId id="309" r:id="rId6"/>
    <p:sldId id="308" r:id="rId7"/>
    <p:sldId id="307" r:id="rId8"/>
    <p:sldId id="306" r:id="rId9"/>
    <p:sldId id="298" r:id="rId10"/>
    <p:sldId id="299" r:id="rId11"/>
    <p:sldId id="300" r:id="rId12"/>
    <p:sldId id="303" r:id="rId13"/>
    <p:sldId id="304" r:id="rId14"/>
    <p:sldId id="310" r:id="rId15"/>
    <p:sldId id="294" r:id="rId16"/>
    <p:sldId id="293" r:id="rId17"/>
    <p:sldId id="292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6"/>
          <p:cNvPicPr preferRelativeResize="0"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51720" y="2276872"/>
            <a:ext cx="5184576" cy="32304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" name="矩形 2"/>
          <p:cNvSpPr/>
          <p:nvPr/>
        </p:nvSpPr>
        <p:spPr>
          <a:xfrm>
            <a:off x="3707904" y="692696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zh-CN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热爱生命</a:t>
            </a:r>
            <a:endParaRPr lang="zh-CN" altLang="zh-CN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40152" y="170080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契诃夫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>
          <a:xfrm>
            <a:off x="899592" y="260648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九年级语文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20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20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创作背景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043608" y="1556792"/>
            <a:ext cx="7439857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1897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年杰克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伦敦到阿拉斯加去淘金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历尽千辛万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苦也没有淘得一粒金砂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却得了坏血病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于翌年夏天回了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家。淘金是失败了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但他在苦寒北国的经历是比金子更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宝贵的创作素材。淘金者的故事已经在他的头脑中酝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酿成熟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逼得他非写不可。他一面打短工养家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一面以狂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热的激情写下了一系列相关的故事。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热爱生命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这组题材中最精彩的一篇。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539552" y="1556792"/>
            <a:ext cx="8280920" cy="4248472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2" descr="C:\Users\Administrator\Desktop\下载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5013176"/>
            <a:ext cx="3528392" cy="108012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2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脉络梳理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5" name="JG8.EPS" descr="id:2147499768;FounderCE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5536" y="1484784"/>
            <a:ext cx="8280920" cy="432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7169" name="Picture 1" descr="C:\Users\Administrator\Desktop\课件图片\花边21\QQ截图2016071806063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8496944" cy="4464496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1043608" y="1772816"/>
            <a:ext cx="6853158" cy="38942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这篇小说有什么象征意义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小说的象征意味非常浓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如小说中的主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人公没有名字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仅以“这个人”指代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显然隐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含着作者以“他”象征整个人类的用意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小说中的“狼”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更可以看作是险恶的自然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环境与自然力量的一种隐喻。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71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重点探究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9697" name="Picture 1" descr="C:\Users\Administrator\Desktop\课件图片\花边21\t01e83228a5d03c5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8352928" cy="4320480"/>
          </a:xfrm>
          <a:prstGeom prst="rect">
            <a:avLst/>
          </a:prstGeom>
          <a:noFill/>
        </p:spPr>
      </p:pic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331640" y="1484784"/>
            <a:ext cx="7321235" cy="415498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小说的主人公在茫茫荒原上面临着哪些生死考验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他为什么能超越极限、战胜病狼而顽强地生存下来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FF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主人公所面临的生死考验有饥饿、恶劣的天气、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个人体力的极度虚弱、伤病以及野兽的威胁等。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“他”之所以能战胜这些并生存下来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是因为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“他”坚忍顽强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不畏艰难险阻。“他”虽然身体衰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弱无比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并时常处于昏迷之中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却有着惊人的意志力。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在这场与自然、与自我的生死搏斗中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人的伟大与坚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强极为鲜明地体现了出来。作品所要弘扬的正是这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种硬汉精神。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9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96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96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96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96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96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96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611560" y="1020099"/>
            <a:ext cx="7600157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给下列加点字注音。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半身不遂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咀嚼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海市蜃楼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耷拉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    　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吮吸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解释下列词语。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束手无策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奄奄一息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吹毛求疵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海市蜃楼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51720" y="1556792"/>
            <a:ext cx="60486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suí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jué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 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shèn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</a:rPr>
              <a:t>ā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shǔn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11760" y="3212976"/>
            <a:ext cx="5400600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就像手被捆住一样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一点办法也没有。　形容气息微弱。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故意挑毛病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找差错。　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比喻虚幻的事物。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763688" y="213285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923928" y="213285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372200" y="213285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563888" y="270892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27584" y="270892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39552" y="1124744"/>
            <a:ext cx="8177239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下列各句运用修辞的一项是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狼嚎的声音在荒原上飘来飘去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在空中交织成一片危险的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罗网。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他隐约看到一只灰狼的头。那双尖耳朵并不像别的狼那样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竖得笔挺。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他的灵魂和肉体虽然在并排向前走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向前爬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但它们是分开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它们之间的联系已经非常微弱。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他的动作很慢。他好像半身不遂似的哆嗦着。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560" y="5805264"/>
            <a:ext cx="52565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[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解析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]A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项运用了比喻的修辞方法。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64088" y="1196752"/>
            <a:ext cx="415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对角圆角矩形 5"/>
          <p:cNvSpPr/>
          <p:nvPr/>
        </p:nvSpPr>
        <p:spPr>
          <a:xfrm>
            <a:off x="467544" y="5661248"/>
            <a:ext cx="7056784" cy="792088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1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51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51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1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51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51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t6.jpg" descr="id:2147499660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059832" y="188640"/>
            <a:ext cx="4032448" cy="79208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57995" y="1196752"/>
            <a:ext cx="8586005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文学常识填空。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热爱生命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的作者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是美国的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家。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处于人生困境时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我们可以用陆游的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游山西村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中的诗句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　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 </a:t>
            </a:r>
            <a:r>
              <a:rPr kumimoji="0" lang="zh-CN" altLang="en-US" sz="24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　　　　　　　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”来勉励自己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坚定信念。 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11960" y="1772816"/>
            <a:ext cx="37529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杰克·伦敦　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小说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547664" y="2852936"/>
            <a:ext cx="507542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山重水复疑无路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柳暗花明又一村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09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026" name="Picture 2" descr="C:\Users\Administrator\Desktop\课件图片\边框\QQ截图2016091213591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8640960" cy="475252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899592" y="1628800"/>
            <a:ext cx="6624736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狼嚎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驯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鹿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苔藓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吮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吸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露宿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闪烁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咀嚼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残屑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停泊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踉跄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鲦鱼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)</a:t>
            </a:r>
            <a:r>
              <a:rPr lang="zh-CN" altLang="en-US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骸骨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辗转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苛刻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窒息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巉岩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</a:t>
            </a:r>
            <a:r>
              <a:rPr kumimoji="0" lang="en-US" altLang="zh-CN" sz="24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吹毛求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疵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跛着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海市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蜃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楼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 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舐着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         )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63688" y="1772816"/>
            <a:ext cx="7633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á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95936" y="1772816"/>
            <a:ext cx="7617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xùn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12160" y="1772816"/>
            <a:ext cx="12293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t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á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ixi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ǎ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91680" y="2276872"/>
            <a:ext cx="933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shǔn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67944" y="2348880"/>
            <a:ext cx="5357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sù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84168" y="2276872"/>
            <a:ext cx="9364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shuò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35696" y="2852936"/>
            <a:ext cx="9476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jǔjué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7944" y="2852936"/>
            <a:ext cx="6351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xiè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300192" y="2852936"/>
            <a:ext cx="5918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bó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691680" y="3356992"/>
            <a:ext cx="1827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li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à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ngqi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à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ng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99992" y="3356992"/>
            <a:ext cx="7841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ti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á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156176" y="3429000"/>
            <a:ext cx="6527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á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i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763688" y="3933056"/>
            <a:ext cx="918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ǎ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95936" y="3933056"/>
            <a:ext cx="5420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kē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56176" y="3861048"/>
            <a:ext cx="6335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zhì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763688" y="4437112"/>
            <a:ext cx="9188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ch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ea"/>
                <a:ea typeface="+mn-ea"/>
                <a:cs typeface="Times New Roman" pitchFamily="18" charset="0"/>
              </a:rPr>
              <a:t>á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499992" y="4509120"/>
            <a:ext cx="4347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cī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156176" y="4509120"/>
            <a:ext cx="5918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bǒ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339752" y="5085184"/>
            <a:ext cx="9140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shèn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716016" y="5013176"/>
            <a:ext cx="6270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shì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475656" y="220486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347864" y="220486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436096" y="220486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796136" y="220486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115616" y="270892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635896" y="270892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5796136" y="278092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115616" y="328498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403648" y="328498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635896" y="328498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5796136" y="328498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115616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1403648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995936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436096" y="386104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115616" y="43651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3275856" y="43651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508104" y="436510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5436096" y="494116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283968" y="494116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1187624" y="494116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1691680" y="551723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995936" y="544522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275856" y="908720"/>
            <a:ext cx="172354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字音字形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3313" name="Picture 1" descr="C:\Users\Administrator\Desktop\课件图片\边框\QQ截图2016091214142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916832"/>
            <a:ext cx="7704856" cy="3600400"/>
          </a:xfrm>
          <a:prstGeom prst="rect">
            <a:avLst/>
          </a:prstGeom>
          <a:noFill/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835696" y="2174087"/>
            <a:ext cx="158569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多音字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63888" y="2924944"/>
            <a:ext cx="2531462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jué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咀嚼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ji</a:t>
            </a:r>
            <a:r>
              <a:rPr lang="en-US" altLang="zh-CN" sz="2800" b="1" dirty="0" err="1" smtClean="0">
                <a:latin typeface="+mn-ea"/>
                <a:ea typeface="+mn-ea"/>
              </a:rPr>
              <a:t>á</a:t>
            </a:r>
            <a:r>
              <a:rPr lang="en-US" altLang="zh-CN" sz="2800" b="1" dirty="0" err="1" smtClean="0">
                <a:latin typeface="微软雅黑" pitchFamily="34" charset="-122"/>
                <a:ea typeface="微软雅黑" pitchFamily="34" charset="-122"/>
              </a:rPr>
              <a:t>o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细嚼慢咽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27784" y="34290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嚼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3347864" y="3212976"/>
            <a:ext cx="144016" cy="1008112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25602" name="Picture 2" descr="C:\Users\Administrator\Desktop\课件图片\边框\QQ截图2016091214385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8640960" cy="4536504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331640" y="270892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衔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xi</a:t>
            </a:r>
            <a:r>
              <a:rPr lang="en-US" altLang="zh-CN" sz="2400" b="1" dirty="0" err="1" smtClean="0">
                <a:latin typeface="+mn-ea"/>
                <a:ea typeface="+mn-ea"/>
              </a:rPr>
              <a:t>á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衔接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衍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y</a:t>
            </a:r>
            <a:r>
              <a:rPr lang="en-US" altLang="zh-CN" sz="2400" b="1" dirty="0" err="1" smtClean="0">
                <a:latin typeface="+mn-ea"/>
                <a:ea typeface="+mn-ea"/>
              </a:rPr>
              <a:t>ǎ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n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繁衍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舐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shì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舐犊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抵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dǐ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抵掌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64088" y="270892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踉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li</a:t>
            </a:r>
            <a:r>
              <a:rPr lang="en-US" altLang="zh-CN" sz="2400" b="1" dirty="0" err="1" smtClean="0">
                <a:latin typeface="+mn-ea"/>
                <a:ea typeface="+mn-ea"/>
              </a:rPr>
              <a:t>à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nɡ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踉跄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锒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l</a:t>
            </a:r>
            <a:r>
              <a:rPr lang="en-US" altLang="zh-CN" sz="2400" b="1" dirty="0" err="1" smtClean="0">
                <a:latin typeface="+mn-ea"/>
                <a:ea typeface="+mn-ea"/>
              </a:rPr>
              <a:t>á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nɡ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锒铛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骸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400" b="1" dirty="0" err="1" smtClean="0">
                <a:latin typeface="+mn-ea"/>
                <a:ea typeface="+mn-ea"/>
              </a:rPr>
              <a:t>á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骸骨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骇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h</a:t>
            </a:r>
            <a:r>
              <a:rPr lang="en-US" altLang="zh-CN" sz="2400" b="1" dirty="0" err="1" smtClean="0">
                <a:latin typeface="+mn-ea"/>
                <a:ea typeface="+mn-ea"/>
              </a:rPr>
              <a:t>à</a:t>
            </a:r>
            <a:r>
              <a:rPr lang="en-US" altLang="zh-CN" sz="2400" b="1" dirty="0" err="1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骇然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)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331640" y="2060848"/>
            <a:ext cx="141577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形近字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1259632" y="2924944"/>
            <a:ext cx="72008" cy="792088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左大括号 10"/>
          <p:cNvSpPr/>
          <p:nvPr/>
        </p:nvSpPr>
        <p:spPr>
          <a:xfrm>
            <a:off x="1187624" y="4077072"/>
            <a:ext cx="216024" cy="720080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左大括号 11"/>
          <p:cNvSpPr/>
          <p:nvPr/>
        </p:nvSpPr>
        <p:spPr>
          <a:xfrm>
            <a:off x="5220072" y="4005064"/>
            <a:ext cx="144016" cy="864096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左大括号 12"/>
          <p:cNvSpPr/>
          <p:nvPr/>
        </p:nvSpPr>
        <p:spPr>
          <a:xfrm>
            <a:off x="5148064" y="2996952"/>
            <a:ext cx="216024" cy="792088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467544" y="2060848"/>
          <a:ext cx="8064896" cy="3657600"/>
        </p:xfrm>
        <a:graphic>
          <a:graphicData uri="http://schemas.openxmlformats.org/drawingml/2006/table">
            <a:tbl>
              <a:tblPr/>
              <a:tblGrid>
                <a:gridCol w="716879"/>
                <a:gridCol w="7348017"/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吹毛求疵　</a:t>
                      </a:r>
                      <a:r>
                        <a:rPr lang="en-US" altLang="zh-CN" sz="2000" b="1" kern="1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   </a:t>
                      </a:r>
                      <a:r>
                        <a:rPr lang="zh-CN" sz="2000" b="1" kern="1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求全责备</a:t>
                      </a:r>
                      <a:endParaRPr lang="zh-CN" sz="2000" b="1" kern="10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求同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这两个成语都可以表示对人对事十分苛求的意思。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辨异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　　“吹毛求疵”着重在故意挑剔。“吹毛求疵”的动机一般是不好的。“吹毛求疵”涉及的对象是小毛病。例句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: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你不能对任何事情采取吹毛求疵的态度。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      </a:t>
                      </a:r>
                      <a:r>
                        <a:rPr lang="zh-CN" sz="2000" b="1" kern="100" dirty="0" smtClean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“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求全责备”着重在要求完美无缺。“求全责备”的动机可以是好的。“求全责备”涉及的对象可大可小。例句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:</a:t>
                      </a:r>
                      <a:r>
                        <a:rPr lang="zh-CN" sz="20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Times New Roman"/>
                        </a:rPr>
                        <a:t>对人不可求全责备。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683568" y="1412776"/>
            <a:ext cx="172354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成语辨析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971600" y="1412776"/>
            <a:ext cx="2308645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重要词语释义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束手无策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转瞬即逝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海市蜃楼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窒息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巉岩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吹毛求疵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1907704" y="1412776"/>
            <a:ext cx="5742278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像是被捆住了双手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毫无办法。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比喻在极短的时间内消失。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比喻虚幻的事物。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呼吸不畅或停止呼吸。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高而险的山岩。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故意挑毛病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找差错。疵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缺点、毛病。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对角圆角矩形 6"/>
          <p:cNvSpPr/>
          <p:nvPr/>
        </p:nvSpPr>
        <p:spPr>
          <a:xfrm>
            <a:off x="611560" y="1412776"/>
            <a:ext cx="7776864" cy="4320480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76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276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字词知识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187624" y="1556792"/>
            <a:ext cx="1595309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胡思乱想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踉踉跄跄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纯粹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辗转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垂危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奄奄一息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2195736" y="1556792"/>
            <a:ext cx="5349541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没有根据或不切实际地随意瞎想。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形容走路不稳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摇摇晃晃的样子。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不含杂质或其他成分的。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经过很多地方。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接近死亡。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形容气息微弱的样子。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7" name="对角圆角矩形 6"/>
          <p:cNvSpPr/>
          <p:nvPr/>
        </p:nvSpPr>
        <p:spPr>
          <a:xfrm>
            <a:off x="827584" y="1412776"/>
            <a:ext cx="7632848" cy="4104456"/>
          </a:xfrm>
          <a:prstGeom prst="round2Diag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86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86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86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86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作者作品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2289" name="Picture 1" descr="C:\Users\Administrator\Desktop\课件图片\花边21\QQ截图201602140942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8424936" cy="4464496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043608" y="2060848"/>
            <a:ext cx="547260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杰克·伦敦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(1876-1916),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是美国著名的小说家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从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1900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年起连续发表了许多短篇小说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通称为“北方故事”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是他的成名之作。在不长的十几年创作生涯中共写了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19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部长篇小说</a:t>
            </a: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,150</a:t>
            </a:r>
            <a:r>
              <a:rPr lang="zh-CN" altLang="zh-CN" sz="2000" b="1" dirty="0" smtClean="0">
                <a:latin typeface="微软雅黑" pitchFamily="34" charset="-122"/>
                <a:ea typeface="微软雅黑" pitchFamily="34" charset="-122"/>
              </a:rPr>
              <a:t>多篇中短篇小说和大量文学报告集、散文集和论文。其中比较优秀的有《荒野的呼唤》《白牙》和受到列宁赞赏的《热爱生命》等。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杰克伦敦.jpg" descr="id:2147499597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16216" y="2564904"/>
            <a:ext cx="1584176" cy="2160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11560" y="836712"/>
            <a:ext cx="18357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理解文题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9552" y="836712"/>
            <a:ext cx="2160240" cy="50405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bt2.jpg" descr="id:2147499495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699792" y="188640"/>
            <a:ext cx="4176464" cy="64807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</p:pic>
      <p:pic>
        <p:nvPicPr>
          <p:cNvPr id="11265" name="Picture 1" descr="C:\Users\Administrator\Desktop\课件图片\花边21\u=3538400896,2089507011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325067" y="-588763"/>
            <a:ext cx="4493866" cy="8784976"/>
          </a:xfrm>
          <a:prstGeom prst="rect">
            <a:avLst/>
          </a:prstGeom>
          <a:noFill/>
        </p:spPr>
      </p:pic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2123728" y="1844824"/>
            <a:ext cx="6647974" cy="22430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这篇课文节选自美国著名小说家杰克</a:t>
            </a:r>
            <a:r>
              <a:rPr kumimoji="0" lang="zh-CN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伦敦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同名小说中临近结尾的部分。文题蕴含着只要不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轻易放弃自己的生命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即使处于极困窘的环境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能获得重生的希望。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2305</Words>
  <Application>Kingsoft Office WPP</Application>
  <PresentationFormat>全屏显示(4:3)</PresentationFormat>
  <Paragraphs>216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2015-11-21T07:20:00Z</dcterms:created>
  <dcterms:modified xsi:type="dcterms:W3CDTF">2017-02-07T07:28:27Z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  <property fmtid="{64440492-4C8B-11D1-8B70-080036B11A03}" pid="4">
    <vt:lpwstr>语文备课大师【全免费】</vt:lpwstr>
  </property>
</Properties>
</file>