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67" r:id="rId1"/>
  </p:sldMasterIdLst>
  <p:notesMasterIdLst>
    <p:notesMasterId r:id="rId2"/>
  </p:notesMasterIdLst>
  <p:handoutMasterIdLst>
    <p:handoutMasterId r:id="rId3"/>
  </p:handoutMasterIdLst>
  <p:sldIdLst>
    <p:sldId id="316" r:id="rId4"/>
    <p:sldId id="292" r:id="rId5"/>
    <p:sldId id="293" r:id="rId6"/>
    <p:sldId id="294" r:id="rId7"/>
    <p:sldId id="295" r:id="rId8"/>
    <p:sldId id="296" r:id="rId9"/>
    <p:sldId id="297" r:id="rId10"/>
    <p:sldId id="298" r:id="rId11"/>
    <p:sldId id="299" r:id="rId12"/>
    <p:sldId id="300" r:id="rId13"/>
    <p:sldId id="301" r:id="rId14"/>
    <p:sldId id="302" r:id="rId15"/>
    <p:sldId id="303" r:id="rId16"/>
    <p:sldId id="305" r:id="rId17"/>
    <p:sldId id="304" r:id="rId18"/>
    <p:sldId id="306" r:id="rId19"/>
    <p:sldId id="307" r:id="rId20"/>
    <p:sldId id="308" r:id="rId21"/>
    <p:sldId id="309" r:id="rId22"/>
    <p:sldId id="313" r:id="rId23"/>
    <p:sldId id="314" r:id="rId24"/>
    <p:sldId id="31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48" userDrawn="1">
          <p15:clr>
            <a:srgbClr val="A4A3A4"/>
          </p15:clr>
        </p15:guide>
        <p15:guide id="2" pos="688" userDrawn="1">
          <p15:clr>
            <a:srgbClr val="A4A3A4"/>
          </p15:clr>
        </p15:guide>
        <p15:guide id="3" pos="7015" userDrawn="1">
          <p15:clr>
            <a:srgbClr val="A4A3A4"/>
          </p15:clr>
        </p15:guide>
        <p15:guide id="4" orient="horz" pos="5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fill>
          <a:solidFill>
            <a:schemeClr val="dk1">
              <a:tint val="20000"/>
            </a:schemeClr>
          </a:solidFill>
        </a:fill>
      </a:tcStyle>
    </a:band1H>
    <a:band1V>
      <a:tcStyle>
        <a:fill>
          <a:solidFill>
            <a:schemeClr val="dk1">
              <a:tint val="20000"/>
            </a:schemeClr>
          </a:solidFill>
        </a:fill>
      </a:tcStyle>
    </a:band1V>
    <a:lastCol>
      <a:tcTxStyle b="on"/>
    </a:lastCol>
    <a:firstCol>
      <a:tcTxStyle b="on"/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64171" autoAdjust="0"/>
  </p:normalViewPr>
  <p:slideViewPr>
    <p:cSldViewPr snapToGrid="0">
      <p:cViewPr varScale="1">
        <p:scale>
          <a:sx n="59" d="100"/>
          <a:sy n="59" d="100"/>
        </p:scale>
        <p:origin x="1050" y="66"/>
      </p:cViewPr>
      <p:guideLst>
        <p:guide orient="horz" pos="3748"/>
        <p:guide pos="688"/>
        <p:guide pos="7015"/>
        <p:guide orient="horz" pos="55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tags" Target="tags/tag1.xml" /><Relationship Id="rId27" Type="http://schemas.openxmlformats.org/officeDocument/2006/relationships/presProps" Target="presProps.xml" /><Relationship Id="rId28" Type="http://schemas.openxmlformats.org/officeDocument/2006/relationships/viewProps" Target="viewProps.xml" /><Relationship Id="rId29" Type="http://schemas.openxmlformats.org/officeDocument/2006/relationships/theme" Target="theme/theme1.xml" /><Relationship Id="rId3" Type="http://schemas.openxmlformats.org/officeDocument/2006/relationships/handoutMaster" Target="handoutMasters/handoutMaster1.xml" /><Relationship Id="rId30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30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972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6153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7040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2426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8031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9325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3458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7446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2650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3958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4079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5118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3361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9686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7394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4200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1123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851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7757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4541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8776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636820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191366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3_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6666" y="57361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686697492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image" Target="../media/image1.jpeg" /><Relationship Id="rId4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381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296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</p:sldLayoutIdLst>
  <p:transition/>
  <p:timing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0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1"/>
          <p:cNvSpPr txBox="1"/>
          <p:nvPr/>
        </p:nvSpPr>
        <p:spPr>
          <a:xfrm>
            <a:off x="1055688" y="2044237"/>
            <a:ext cx="10080625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4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县委书记的榜样</a:t>
            </a:r>
            <a:r>
              <a:rPr lang="en-US" altLang="zh-CN" sz="4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焦裕禄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6858951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974694" y="2148427"/>
            <a:ext cx="809158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专栏简介</a:t>
            </a:r>
            <a:r>
              <a:rPr lang="en-US" altLang="zh-CN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</a:p>
          <a:p>
            <a:r>
              <a:rPr lang="en-US" altLang="zh-CN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本专栏主要表现焦裕禄一心为公，全心全意无私奉献的崇高精神。焦裕禄是中国共产党革命烈士、干部楷模。他坚持走群众路线，同全县干部群众一起与严重的自然灾害进行顽强斗争，努力改变兰考面貌。他身患肝癌，依旧忍着剧痛，坚持工作，鞠躬尽瘁，死而后已。“活着我没有治好沙丘，死了也要看着你们把沙丘治好。”他用生命诠释了一名共产党员“牢记使命，不忘初心”的使命和责任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3A85D36-2220-4E8B-85C4-E2C0EE953B0A}"/>
              </a:ext>
            </a:extLst>
          </p:cNvPr>
          <p:cNvSpPr txBox="1"/>
          <p:nvPr/>
        </p:nvSpPr>
        <p:spPr>
          <a:xfrm>
            <a:off x="3242116" y="1429615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专栏二：不忘初心，牢记使命</a:t>
            </a:r>
          </a:p>
        </p:txBody>
      </p:sp>
    </p:spTree>
    <p:extLst>
      <p:ext uri="{BB962C8B-B14F-4D97-AF65-F5344CB8AC3E}">
        <p14:creationId xmlns:p14="http://schemas.microsoft.com/office/powerpoint/2010/main" val="3754352083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974694" y="2388751"/>
            <a:ext cx="809158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32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典型事例</a:t>
            </a:r>
            <a:r>
              <a:rPr lang="en-US" altLang="zh-CN" sz="32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．视察工作，没烤群众一把火，没喝群众一口水。 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——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严于律己，廉洁奉公的好党员</a:t>
            </a: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．考虑群众生活困难，不肯买药吃药。 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——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关心群众，克己奉公的好书记</a:t>
            </a: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．病重时，提出死后要埋葬在沙滩上。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     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心系兰考，一心为公的好干部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3A85D36-2220-4E8B-85C4-E2C0EE953B0A}"/>
              </a:ext>
            </a:extLst>
          </p:cNvPr>
          <p:cNvSpPr txBox="1"/>
          <p:nvPr/>
        </p:nvSpPr>
        <p:spPr>
          <a:xfrm>
            <a:off x="3242116" y="1429615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专栏二：不忘初心，牢记使命</a:t>
            </a:r>
          </a:p>
        </p:txBody>
      </p:sp>
    </p:spTree>
    <p:extLst>
      <p:ext uri="{BB962C8B-B14F-4D97-AF65-F5344CB8AC3E}">
        <p14:creationId xmlns:p14="http://schemas.microsoft.com/office/powerpoint/2010/main" val="4072084090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974694" y="2148427"/>
            <a:ext cx="809158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相关段落</a:t>
            </a:r>
            <a:r>
              <a:rPr lang="en-US" altLang="zh-CN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</a:p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 焦裕禄从怀里掏出一张自己的照片，颤颤地交给张钦礼，然后说道：“钦礼同志，现在有句话我不能不向你说了，回去对同志们说，我不行了，你们要领导兰考人民坚决地斗争下去。党相信我们，派我们去领导，我们是有信心的。我们是灾区，我死了，不要多花钱。我死后只有一个要求，要求组织上把我运回兰考，埋在沙堆上，活着我没有治好沙丘，死了也要看着你们把沙丘治好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!”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3A85D36-2220-4E8B-85C4-E2C0EE953B0A}"/>
              </a:ext>
            </a:extLst>
          </p:cNvPr>
          <p:cNvSpPr txBox="1"/>
          <p:nvPr/>
        </p:nvSpPr>
        <p:spPr>
          <a:xfrm>
            <a:off x="3242115" y="1406861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专栏二：不忘初心，牢记使命</a:t>
            </a:r>
          </a:p>
        </p:txBody>
      </p:sp>
    </p:spTree>
    <p:extLst>
      <p:ext uri="{BB962C8B-B14F-4D97-AF65-F5344CB8AC3E}">
        <p14:creationId xmlns:p14="http://schemas.microsoft.com/office/powerpoint/2010/main" val="3093312331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974694" y="2359088"/>
            <a:ext cx="809158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专栏简介</a:t>
            </a:r>
            <a:r>
              <a:rPr lang="en-US" altLang="zh-CN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</a:p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 本专栏主要表现焦裕禄艰苦奋斗、迎难而上的实干精神。兰考县内涝、风沙、盐碱等灾害严重，面对严峻的形势，焦裕禄毫不惧怕，他看重调研研究，重视实地考查，用脚踏实地的努力一点点地改变着兰考的面貌，期待着灾害远去，大地丰收的那一天。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3A85D36-2220-4E8B-85C4-E2C0EE953B0A}"/>
              </a:ext>
            </a:extLst>
          </p:cNvPr>
          <p:cNvSpPr txBox="1"/>
          <p:nvPr/>
        </p:nvSpPr>
        <p:spPr>
          <a:xfrm>
            <a:off x="3242116" y="1429615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专栏三：仰望星空，脚踏实地</a:t>
            </a:r>
          </a:p>
        </p:txBody>
      </p:sp>
    </p:spTree>
    <p:extLst>
      <p:ext uri="{BB962C8B-B14F-4D97-AF65-F5344CB8AC3E}">
        <p14:creationId xmlns:p14="http://schemas.microsoft.com/office/powerpoint/2010/main" val="265076519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768839" y="2060503"/>
            <a:ext cx="881421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典型事例</a:t>
            </a:r>
            <a:r>
              <a:rPr lang="en-US" altLang="zh-CN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</a:p>
          <a:p>
            <a:pPr marL="457200" indent="-457200">
              <a:buAutoNum type="arabicPeriod"/>
            </a:pP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在全县开展大规模的调查研究，并亲自参与其中。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——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实事求是，脚踏实地的实践派</a:t>
            </a: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2. 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焦裕禄和调查队成员在深水里吃干粮，在泥水里休息。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——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身先士卒，无畏艰难的实干家</a:t>
            </a: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3. 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经过长期调查，绘制了详细的排涝泄洪图。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     ——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求真务实，科学扎实的行动派</a:t>
            </a: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4. 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在困境中寻找希望，从不利中发现有利因素。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     ——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乐观向上、勇敢无畏的追梦者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3A85D36-2220-4E8B-85C4-E2C0EE953B0A}"/>
              </a:ext>
            </a:extLst>
          </p:cNvPr>
          <p:cNvSpPr txBox="1"/>
          <p:nvPr/>
        </p:nvSpPr>
        <p:spPr>
          <a:xfrm>
            <a:off x="3242116" y="1429615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专栏三：仰望星空，脚踏实地</a:t>
            </a:r>
          </a:p>
        </p:txBody>
      </p:sp>
    </p:spTree>
    <p:extLst>
      <p:ext uri="{BB962C8B-B14F-4D97-AF65-F5344CB8AC3E}">
        <p14:creationId xmlns:p14="http://schemas.microsoft.com/office/powerpoint/2010/main" val="3264522067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974694" y="2359088"/>
            <a:ext cx="809158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相关段落</a:t>
            </a:r>
            <a:r>
              <a:rPr lang="en-US" altLang="zh-CN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</a:p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见到沙丘，他说：“栽上树，岂不是成了一片好绿林！”见到涝洼窝，他说：“这里可以栽苇、种蒲、养鱼。”见到碱地，他说：“治住它，把一片白变成一片青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!”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转了一圈回到县委，他向大家说：“兰考是个大有作为的地方，问题是要干，要革命。兰考是灾区，穷，困难多，但灾区有个好处，它能锻炼人的革命意志，培养人的革命品格。革命者要在困难面前逞英雄。”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3A85D36-2220-4E8B-85C4-E2C0EE953B0A}"/>
              </a:ext>
            </a:extLst>
          </p:cNvPr>
          <p:cNvSpPr txBox="1"/>
          <p:nvPr/>
        </p:nvSpPr>
        <p:spPr>
          <a:xfrm>
            <a:off x="3242116" y="1429615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专栏三：仰望星空，脚踏实地</a:t>
            </a:r>
          </a:p>
        </p:txBody>
      </p:sp>
    </p:spTree>
    <p:extLst>
      <p:ext uri="{BB962C8B-B14F-4D97-AF65-F5344CB8AC3E}">
        <p14:creationId xmlns:p14="http://schemas.microsoft.com/office/powerpoint/2010/main" val="4284658247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396019" y="2083950"/>
            <a:ext cx="948683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相关段落</a:t>
            </a:r>
            <a:r>
              <a:rPr lang="en-US" altLang="zh-CN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</a:p>
          <a:p>
            <a:r>
              <a:rPr lang="en-US" altLang="zh-CN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每当风沙最大的时候，也就是他带头下去查风口、探流沙的时候，雨最大的时候，也就是他带头下去冒雨涉水，观看洪水流势和变化的时候。他认为这是掌握风沙、水害规律最有利的时机。为了弄清一个大风口、一条主干河道的来龙去脉，他经常不辞劳苦地跟着调查队，追寻风沙和洪水的去向，从黄河故道开始，越过县界、省界，一直追到沙落尘埃，水入河道，方肯罢休。在这场艰苦的斗争中，焦裕禄简直变成一个满身泥水的农村“脱坯人”了。他和调查队的同志们经常在截腰深的水里吃干粮，有时夜晚蹲在泥水处歇息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3A85D36-2220-4E8B-85C4-E2C0EE953B0A}"/>
              </a:ext>
            </a:extLst>
          </p:cNvPr>
          <p:cNvSpPr txBox="1"/>
          <p:nvPr/>
        </p:nvSpPr>
        <p:spPr>
          <a:xfrm>
            <a:off x="3242116" y="1429615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专栏三：仰望星空，脚踏实地</a:t>
            </a:r>
          </a:p>
        </p:txBody>
      </p:sp>
    </p:spTree>
    <p:extLst>
      <p:ext uri="{BB962C8B-B14F-4D97-AF65-F5344CB8AC3E}">
        <p14:creationId xmlns:p14="http://schemas.microsoft.com/office/powerpoint/2010/main" val="727541155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974694" y="2359088"/>
            <a:ext cx="8091581" cy="279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  习近平书记曾多次考查兰考，专程拜谒焦陵。在全县干部群众座谈会上，他把焦裕禄精神概括为“</a:t>
            </a:r>
            <a:r>
              <a:rPr lang="zh-CN" altLang="en-US" sz="32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亲民爱民、艰苦奋斗、科学求实、迎难而上、无私奉献”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3A85D36-2220-4E8B-85C4-E2C0EE953B0A}"/>
              </a:ext>
            </a:extLst>
          </p:cNvPr>
          <p:cNvSpPr txBox="1"/>
          <p:nvPr/>
        </p:nvSpPr>
        <p:spPr>
          <a:xfrm>
            <a:off x="3242116" y="1429615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rgbClr val="AE020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焦裕禄精神</a:t>
            </a:r>
          </a:p>
        </p:txBody>
      </p:sp>
    </p:spTree>
    <p:extLst>
      <p:ext uri="{BB962C8B-B14F-4D97-AF65-F5344CB8AC3E}">
        <p14:creationId xmlns:p14="http://schemas.microsoft.com/office/powerpoint/2010/main" val="3640473918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974694" y="2359088"/>
            <a:ext cx="8091581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习近平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魂飞万里，盼归来，此水此山此地。百姓谁不爱好官？把泪焦桐成雨。生也沙丘，死也沙丘，父老生死系。暮雪朝霜，毋改英雄意气！</a:t>
            </a:r>
          </a:p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依然月明如昔，思君夜夜，肝胆长如洗。路漫漫其修远矣，两袖清风来去。为官一任，造福一方，遂了平生意。绿我涓滴，会它千顷澄碧。 </a:t>
            </a:r>
          </a:p>
          <a:p>
            <a:pPr>
              <a:lnSpc>
                <a:spcPct val="150000"/>
              </a:lnSpc>
            </a:pPr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3A85D36-2220-4E8B-85C4-E2C0EE953B0A}"/>
              </a:ext>
            </a:extLst>
          </p:cNvPr>
          <p:cNvSpPr txBox="1"/>
          <p:nvPr/>
        </p:nvSpPr>
        <p:spPr>
          <a:xfrm>
            <a:off x="3359346" y="1472636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rgbClr val="AE020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念奴娇</a:t>
            </a:r>
            <a:r>
              <a:rPr lang="en-US" altLang="zh-CN" sz="3000">
                <a:solidFill>
                  <a:srgbClr val="AE020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3000">
                <a:solidFill>
                  <a:srgbClr val="AE020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追思焦裕禄</a:t>
            </a:r>
          </a:p>
        </p:txBody>
      </p:sp>
    </p:spTree>
    <p:extLst>
      <p:ext uri="{BB962C8B-B14F-4D97-AF65-F5344CB8AC3E}">
        <p14:creationId xmlns:p14="http://schemas.microsoft.com/office/powerpoint/2010/main" val="3247814692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974694" y="2359088"/>
            <a:ext cx="8383509" cy="3624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4000"/>
              </a:lnSpc>
            </a:pP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选取典型事例表现人物的精神品质，通过言行再现人物风范。</a:t>
            </a:r>
          </a:p>
          <a:p>
            <a:pPr lvl="0">
              <a:lnSpc>
                <a:spcPct val="114000"/>
              </a:lnSpc>
            </a:pP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以时间为线索，用“榜样”穿起六个小标题。</a:t>
            </a:r>
          </a:p>
          <a:p>
            <a:pPr lvl="0">
              <a:lnSpc>
                <a:spcPct val="114000"/>
              </a:lnSpc>
            </a:pP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 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全文以记叙为主，适当采用了抒情、议论、描写等表达方式。</a:t>
            </a:r>
          </a:p>
          <a:p>
            <a:pPr lvl="0">
              <a:lnSpc>
                <a:spcPct val="114000"/>
              </a:lnSpc>
            </a:pP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4.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全文记叙的事情都是有根有据，实事求是的。</a:t>
            </a:r>
          </a:p>
          <a:p>
            <a:pPr>
              <a:lnSpc>
                <a:spcPct val="150000"/>
              </a:lnSpc>
            </a:pPr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3A85D36-2220-4E8B-85C4-E2C0EE953B0A}"/>
              </a:ext>
            </a:extLst>
          </p:cNvPr>
          <p:cNvSpPr txBox="1"/>
          <p:nvPr/>
        </p:nvSpPr>
        <p:spPr>
          <a:xfrm>
            <a:off x="3359346" y="1472636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rgbClr val="AE020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写作特点</a:t>
            </a:r>
          </a:p>
        </p:txBody>
      </p:sp>
    </p:spTree>
    <p:extLst>
      <p:ext uri="{BB962C8B-B14F-4D97-AF65-F5344CB8AC3E}">
        <p14:creationId xmlns:p14="http://schemas.microsoft.com/office/powerpoint/2010/main" val="2168630055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311593" y="2494949"/>
            <a:ext cx="76522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梳理新闻知识，学习通过典型事例表现人物品质的写法。</a:t>
            </a:r>
          </a:p>
          <a:p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了解并学习焦裕禄的典型事迹，理解焦裕禄精神的内涵。</a:t>
            </a:r>
          </a:p>
          <a:p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学习焦裕禄精神，理解并探讨时代楷模在当时和今天的意义。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3A85D36-2220-4E8B-85C4-E2C0EE953B0A}"/>
              </a:ext>
            </a:extLst>
          </p:cNvPr>
          <p:cNvSpPr txBox="1"/>
          <p:nvPr/>
        </p:nvSpPr>
        <p:spPr>
          <a:xfrm>
            <a:off x="2796635" y="1418709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</a:p>
        </p:txBody>
      </p:sp>
    </p:spTree>
    <p:extLst>
      <p:ext uri="{BB962C8B-B14F-4D97-AF65-F5344CB8AC3E}">
        <p14:creationId xmlns:p14="http://schemas.microsoft.com/office/powerpoint/2010/main" val="3449653948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945960" y="2165321"/>
            <a:ext cx="838350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“第七稿改完好，穆青再拿给吴冷西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时任新华社社长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看。吴冷西通过，穆青让人把稿子打出清样，寄给周原，让他带着稿子到兰考核对。一再嘱咐：必须保证全部事实绝对无误。”周原带着稿子到兰考，正赶上县委召开公社、大队、生产队三级干部大会。张钦礼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时任兰考县长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拿着稿子在大会上念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在场两千多名干部哭成一片。最后除订正了几个人名地点，大家都认为事实全部准确，一致举手通过。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——《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穆青传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3A85D36-2220-4E8B-85C4-E2C0EE953B0A}"/>
              </a:ext>
            </a:extLst>
          </p:cNvPr>
          <p:cNvSpPr txBox="1"/>
          <p:nvPr/>
        </p:nvSpPr>
        <p:spPr>
          <a:xfrm>
            <a:off x="3359346" y="1472636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rgbClr val="AE020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资料补充</a:t>
            </a:r>
          </a:p>
        </p:txBody>
      </p:sp>
    </p:spTree>
    <p:extLst>
      <p:ext uri="{BB962C8B-B14F-4D97-AF65-F5344CB8AC3E}">
        <p14:creationId xmlns:p14="http://schemas.microsoft.com/office/powerpoint/2010/main" val="1272793791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974694" y="2359088"/>
            <a:ext cx="838350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 文章最后一个小标题“他没有死，他还活着”。有人却认为焦裕禄精神过时了？结合课文内容，联系现实生活，谈谈你对焦裕禄精神的理解。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3A85D36-2220-4E8B-85C4-E2C0EE953B0A}"/>
              </a:ext>
            </a:extLst>
          </p:cNvPr>
          <p:cNvSpPr txBox="1"/>
          <p:nvPr/>
        </p:nvSpPr>
        <p:spPr>
          <a:xfrm>
            <a:off x="3359346" y="1472636"/>
            <a:ext cx="55567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华文楷体" panose="02010600040101010101" pitchFamily="2" charset="-122"/>
                <a:ea typeface="华文楷体" panose="02010600040101010101" pitchFamily="2" charset="-122"/>
              </a:rPr>
              <a:t>学习活动三：思考讨论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09B0D6D-BA96-47A9-A19A-88DC80E1ABB5}"/>
              </a:ext>
            </a:extLst>
          </p:cNvPr>
          <p:cNvSpPr txBox="1"/>
          <p:nvPr/>
        </p:nvSpPr>
        <p:spPr>
          <a:xfrm>
            <a:off x="2304478" y="4045760"/>
            <a:ext cx="838350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推荐阅读</a:t>
            </a:r>
            <a:endParaRPr lang="en-US" altLang="zh-CN" sz="2400">
              <a:solidFill>
                <a:srgbClr val="AE0203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1.《</a:t>
            </a: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人民呼唤焦裕禄</a:t>
            </a:r>
            <a:r>
              <a:rPr lang="en-US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1990</a:t>
            </a: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年，穆青、冯健、周原）</a:t>
            </a:r>
            <a:endParaRPr lang="en-US" altLang="zh-CN" sz="20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2.《</a:t>
            </a: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以焦裕禄精神为标杆</a:t>
            </a:r>
            <a:r>
              <a:rPr lang="en-US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2014</a:t>
            </a: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  <a:r>
              <a:rPr lang="en-US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en-US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19</a:t>
            </a: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日人民日报评论员文章）</a:t>
            </a:r>
            <a:endParaRPr lang="en-US" altLang="zh-CN" sz="20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2064146"/>
      </p:ext>
    </p:ext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974694" y="2359088"/>
            <a:ext cx="838350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 重读高一年级学习过的人物通讯，进一步理解袁隆平、张秉贵、钟扬、屠呦呦等楷模的共同初心与各自代表的时代精神。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 请任选其中的一位时代楷模，以“假如我与某某生活一天”为题，创作一篇文学作品。文体不限 。要求：展开想象，写出模范人物的精神风貌和你的情感。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3A85D36-2220-4E8B-85C4-E2C0EE953B0A}"/>
              </a:ext>
            </a:extLst>
          </p:cNvPr>
          <p:cNvSpPr txBox="1"/>
          <p:nvPr/>
        </p:nvSpPr>
        <p:spPr>
          <a:xfrm>
            <a:off x="2978342" y="1471338"/>
            <a:ext cx="55567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华文楷体" panose="02010600040101010101" pitchFamily="2" charset="-122"/>
                <a:ea typeface="华文楷体" panose="02010600040101010101" pitchFamily="2" charset="-122"/>
              </a:rPr>
              <a:t>课后作业</a:t>
            </a:r>
          </a:p>
        </p:txBody>
      </p:sp>
      <p:pic>
        <p:nvPicPr>
          <p:cNvPr id="16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255500" y="11887200"/>
            <a:ext cx="304800" cy="2159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100633655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311593" y="2494949"/>
            <a:ext cx="7652244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阅读原文，了解焦裕禄的先进事迹，理解其精神品质，为社区做一期“时代楷模”的壁报专栏并展开对焦裕禄精神价值的探讨。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3A85D36-2220-4E8B-85C4-E2C0EE953B0A}"/>
              </a:ext>
            </a:extLst>
          </p:cNvPr>
          <p:cNvSpPr txBox="1"/>
          <p:nvPr/>
        </p:nvSpPr>
        <p:spPr>
          <a:xfrm>
            <a:off x="2796635" y="1418709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学习任务</a:t>
            </a:r>
          </a:p>
        </p:txBody>
      </p:sp>
    </p:spTree>
    <p:extLst>
      <p:ext uri="{BB962C8B-B14F-4D97-AF65-F5344CB8AC3E}">
        <p14:creationId xmlns:p14="http://schemas.microsoft.com/office/powerpoint/2010/main" val="4044178187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3A85D36-2220-4E8B-85C4-E2C0EE953B0A}"/>
              </a:ext>
            </a:extLst>
          </p:cNvPr>
          <p:cNvSpPr txBox="1"/>
          <p:nvPr/>
        </p:nvSpPr>
        <p:spPr>
          <a:xfrm>
            <a:off x="2796635" y="1418709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学习活动一：完成表格</a:t>
            </a: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xmlns="" id="{882991BC-60F6-4E0A-9E8B-D2157569BD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957986"/>
              </p:ext>
            </p:extLst>
          </p:nvPr>
        </p:nvGraphicFramePr>
        <p:xfrm>
          <a:off x="1896993" y="2355904"/>
          <a:ext cx="7356021" cy="3393440"/>
        </p:xfrm>
        <a:graphic>
          <a:graphicData uri="http://schemas.openxmlformats.org/drawingml/2006/table">
            <a:tbl>
              <a:tblPr>
                <a:tableStyleId>{793D81CF-94F2-401A-BA57-92F5A7B2D0C5}</a:tableStyleId>
              </a:tblPr>
              <a:tblGrid>
                <a:gridCol w="603274">
                  <a:extLst>
                    <a:ext uri="{9D8B030D-6E8A-4147-A177-3AD203B41FA5}">
                      <a16:colId xmlns:a16="http://schemas.microsoft.com/office/drawing/2014/main" xmlns="" val="4146010408"/>
                    </a:ext>
                  </a:extLst>
                </a:gridCol>
                <a:gridCol w="2940026">
                  <a:extLst>
                    <a:ext uri="{9D8B030D-6E8A-4147-A177-3AD203B41FA5}">
                      <a16:colId xmlns:a16="http://schemas.microsoft.com/office/drawing/2014/main" xmlns="" val="868191123"/>
                    </a:ext>
                  </a:extLst>
                </a:gridCol>
                <a:gridCol w="2669721">
                  <a:extLst>
                    <a:ext uri="{9D8B030D-6E8A-4147-A177-3AD203B41FA5}">
                      <a16:colId xmlns:a16="http://schemas.microsoft.com/office/drawing/2014/main" xmlns="" val="165907178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xmlns="" val="416652861"/>
                    </a:ext>
                  </a:extLst>
                </a:gridCol>
              </a:tblGrid>
              <a:tr h="513080"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分层</a:t>
                      </a:r>
                      <a:endParaRPr lang="zh-CN" altLang="en-US" sz="1800" kern="1200">
                        <a:solidFill>
                          <a:prstClr val="black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小标题</a:t>
                      </a:r>
                      <a:endParaRPr lang="zh-CN" altLang="en-US" sz="1800" kern="1200">
                        <a:solidFill>
                          <a:prstClr val="black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典型事迹</a:t>
                      </a:r>
                      <a:endParaRPr lang="zh-CN" altLang="en-US" sz="1800" kern="1200">
                        <a:solidFill>
                          <a:prstClr val="black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精神品格</a:t>
                      </a:r>
                      <a:endParaRPr lang="zh-CN" altLang="en-US" sz="1800" kern="1200">
                        <a:solidFill>
                          <a:prstClr val="black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487726250"/>
                  </a:ext>
                </a:extLst>
              </a:tr>
              <a:tr h="172374"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1</a:t>
                      </a:r>
                      <a:endParaRPr lang="zh-CN" altLang="en-US" sz="1800" kern="1200">
                        <a:solidFill>
                          <a:prstClr val="black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“吃别人嚼过的馍没味道”</a:t>
                      </a:r>
                      <a:endParaRPr lang="zh-CN" altLang="en-US" sz="1800" kern="1200">
                        <a:solidFill>
                          <a:prstClr val="black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亲自调查兰考的自然情况</a:t>
                      </a:r>
                      <a:endParaRPr lang="zh-CN" altLang="en-US" sz="1800" kern="1200">
                        <a:solidFill>
                          <a:prstClr val="black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实事求是</a:t>
                      </a:r>
                      <a:endParaRPr lang="en-US" altLang="zh-CN" sz="1800" kern="120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脚踏实地</a:t>
                      </a:r>
                      <a:r>
                        <a:rPr lang="en-US" sz="1800" kern="1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altLang="en-US" sz="1800" kern="1200">
                        <a:solidFill>
                          <a:prstClr val="black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245569749"/>
                  </a:ext>
                </a:extLst>
              </a:tr>
              <a:tr h="0"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2</a:t>
                      </a:r>
                      <a:endParaRPr lang="zh-CN" altLang="en-US" sz="1800" kern="1200">
                        <a:solidFill>
                          <a:prstClr val="black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当群众最困难的时候，共产党员要出现在群众面前</a:t>
                      </a:r>
                      <a:endParaRPr lang="zh-CN" altLang="en-US" sz="1800" kern="1200">
                        <a:solidFill>
                          <a:prstClr val="black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风雪天访寒问暖</a:t>
                      </a:r>
                      <a:endParaRPr lang="zh-CN" altLang="en-US" sz="1800" kern="1200">
                        <a:solidFill>
                          <a:prstClr val="black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艰苦奋斗</a:t>
                      </a:r>
                      <a:endParaRPr lang="en-US" altLang="zh-CN" sz="1800" kern="120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身先士卒</a:t>
                      </a:r>
                      <a:r>
                        <a:rPr lang="en-US" sz="1800" kern="1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altLang="en-US" sz="1800" kern="1200">
                        <a:solidFill>
                          <a:prstClr val="black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000816206"/>
                  </a:ext>
                </a:extLst>
              </a:tr>
              <a:tr h="513080"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3</a:t>
                      </a:r>
                      <a:endParaRPr lang="zh-CN" altLang="en-US" sz="1800" kern="1200">
                        <a:solidFill>
                          <a:prstClr val="black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200">
                          <a:solidFill>
                            <a:schemeClr val="dk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他心里装着全体人民，唯独没有他自己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关心他人身体状况，自己却忍着病痛坚持工作</a:t>
                      </a:r>
                      <a:endParaRPr lang="zh-CN" altLang="en-US" sz="1800" kern="1200">
                        <a:solidFill>
                          <a:prstClr val="black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无私奉献亲民爱民</a:t>
                      </a:r>
                      <a:endParaRPr lang="zh-CN" altLang="en-US" sz="1800" kern="1200">
                        <a:solidFill>
                          <a:prstClr val="black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504692867"/>
                  </a:ext>
                </a:extLst>
              </a:tr>
              <a:tr h="513080"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4</a:t>
                      </a:r>
                      <a:endParaRPr lang="zh-CN" altLang="en-US" sz="1800" kern="1200">
                        <a:solidFill>
                          <a:schemeClr val="dk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200">
                          <a:solidFill>
                            <a:schemeClr val="dk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“活着我没有治好沙丘，死了也要看着你们把沙丘治好”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200">
                          <a:solidFill>
                            <a:schemeClr val="dk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病重时，时刻关心兰考工作情况，希望死后葬在沙丘之上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200">
                          <a:solidFill>
                            <a:schemeClr val="dk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心系民生勤政为民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195187346"/>
                  </a:ext>
                </a:extLst>
              </a:tr>
              <a:tr h="229235"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5</a:t>
                      </a:r>
                      <a:endParaRPr lang="zh-CN" altLang="en-US" sz="1800" kern="1200">
                        <a:solidFill>
                          <a:schemeClr val="dk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200">
                          <a:solidFill>
                            <a:schemeClr val="dk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他没有死，他还活着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200">
                          <a:solidFill>
                            <a:schemeClr val="dk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兰考发生的巨大变化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 </a:t>
                      </a:r>
                      <a:endParaRPr lang="zh-CN" altLang="en-US" sz="1800" kern="1200">
                        <a:solidFill>
                          <a:schemeClr val="dk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6627655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716558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311593" y="2242211"/>
            <a:ext cx="7652244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 为了宣传先进，弘扬榜样的精神，请在社区宣传板开设一期“焦裕禄专栏”。请以学习小组为单位，各组选择一个角度，设计一个主题专栏，选取一组与主题相对应的典型事例，来展示焦裕禄的先进事迹和精神品质。可以打破小标题的限定，重新组织材料。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3A85D36-2220-4E8B-85C4-E2C0EE953B0A}"/>
              </a:ext>
            </a:extLst>
          </p:cNvPr>
          <p:cNvSpPr txBox="1"/>
          <p:nvPr/>
        </p:nvSpPr>
        <p:spPr>
          <a:xfrm>
            <a:off x="3242116" y="1429615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学习活动二：小组学习</a:t>
            </a:r>
          </a:p>
        </p:txBody>
      </p:sp>
    </p:spTree>
    <p:extLst>
      <p:ext uri="{BB962C8B-B14F-4D97-AF65-F5344CB8AC3E}">
        <p14:creationId xmlns:p14="http://schemas.microsoft.com/office/powerpoint/2010/main" val="2404034515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311593" y="2494949"/>
            <a:ext cx="7652244" cy="3016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要求：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1. 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为专栏命名，并写一段简要的专栏介绍说明。</a:t>
            </a:r>
          </a:p>
          <a:p>
            <a:pPr>
              <a:lnSpc>
                <a:spcPct val="114000"/>
              </a:lnSpc>
            </a:pP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2. 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从课文中挑选出能够表现专栏主题的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3-5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个典型事例。 </a:t>
            </a:r>
          </a:p>
          <a:p>
            <a:pPr>
              <a:lnSpc>
                <a:spcPct val="114000"/>
              </a:lnSpc>
            </a:pP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3. 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用四字词语概括评价事例所表现的人物形象或精神品格。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3A85D36-2220-4E8B-85C4-E2C0EE953B0A}"/>
              </a:ext>
            </a:extLst>
          </p:cNvPr>
          <p:cNvSpPr txBox="1"/>
          <p:nvPr/>
        </p:nvSpPr>
        <p:spPr>
          <a:xfrm>
            <a:off x="3242116" y="1429615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学习活动二：小组学习</a:t>
            </a:r>
          </a:p>
        </p:txBody>
      </p:sp>
    </p:spTree>
    <p:extLst>
      <p:ext uri="{BB962C8B-B14F-4D97-AF65-F5344CB8AC3E}">
        <p14:creationId xmlns:p14="http://schemas.microsoft.com/office/powerpoint/2010/main" val="4104880656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011789" y="2271519"/>
            <a:ext cx="765224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专栏简介</a:t>
            </a:r>
            <a:r>
              <a:rPr lang="en-US" altLang="zh-CN" sz="2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本专栏集中反映焦裕禄亲民爱民的公仆情怀，选取了焦裕禄时刻牵挂百姓生产生活状况的典型事件。他号召所有干部“在群众最需要帮助的时候，去关心群众，帮助群众 ”。他将干部和人民群众的关系建构为“母子”关系，对待人民群众像对待父母那样充满关爱和奉献。“俯首甘为孺子牛”是鲁迅先生的名句，以此为标题，既符合焦裕禄的形象特征，也可以增加题目的文学性。 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3A85D36-2220-4E8B-85C4-E2C0EE953B0A}"/>
              </a:ext>
            </a:extLst>
          </p:cNvPr>
          <p:cNvSpPr txBox="1"/>
          <p:nvPr/>
        </p:nvSpPr>
        <p:spPr>
          <a:xfrm>
            <a:off x="3242116" y="1429615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专栏一：俯首甘为孺子牛</a:t>
            </a:r>
          </a:p>
        </p:txBody>
      </p:sp>
    </p:spTree>
    <p:extLst>
      <p:ext uri="{BB962C8B-B14F-4D97-AF65-F5344CB8AC3E}">
        <p14:creationId xmlns:p14="http://schemas.microsoft.com/office/powerpoint/2010/main" val="4008516881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071750" y="2313242"/>
            <a:ext cx="765224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典型事例</a:t>
            </a:r>
            <a:r>
              <a:rPr lang="en-US" altLang="zh-CN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冒雨查看洪水，因雨天群众缺少烧火的东西，坚决不留下吃饭。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  ——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关心百姓，一心为民的好干部</a:t>
            </a: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风雪天，安排减灾救灾工作。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   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关注民生，细致周到的好书记</a:t>
            </a: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冒着风雪，访寒问暖。 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   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心系群众，关爱百姓的好公仆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3A85D36-2220-4E8B-85C4-E2C0EE953B0A}"/>
              </a:ext>
            </a:extLst>
          </p:cNvPr>
          <p:cNvSpPr txBox="1"/>
          <p:nvPr/>
        </p:nvSpPr>
        <p:spPr>
          <a:xfrm>
            <a:off x="3242116" y="1429615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专栏一：俯首甘为孺子牛</a:t>
            </a:r>
          </a:p>
        </p:txBody>
      </p:sp>
    </p:spTree>
    <p:extLst>
      <p:ext uri="{BB962C8B-B14F-4D97-AF65-F5344CB8AC3E}">
        <p14:creationId xmlns:p14="http://schemas.microsoft.com/office/powerpoint/2010/main" val="383826192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194363" y="2140096"/>
            <a:ext cx="7652244" cy="4249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相关段落</a:t>
            </a:r>
            <a:r>
              <a:rPr lang="en-US" altLang="zh-CN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</a:p>
          <a:p>
            <a:pPr>
              <a:lnSpc>
                <a:spcPts val="2880"/>
              </a:lnSpc>
            </a:pP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这一天，焦裕禄没烤群众一把火，没喝群众一口水。风雪中，他在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个村子，访问了几十户生活困难的老贫农。在许楼，他走进一个低矮的柴门。这里住的是一双无依无靠的老贫农。老大爷有病躺在床上，老大娘是个瞎子。焦裕禄一进屋，就坐在老人的床头问寒问饥。老大爷问他是谁，他说：“我是您的儿子。”老人问他大雪天来干啥，他说：“毛主席叫我来看望您老人家。”老大娘感动得不知说什么才好，用颤抖的双手上上下下摸着焦裕禄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3A85D36-2220-4E8B-85C4-E2C0EE953B0A}"/>
              </a:ext>
            </a:extLst>
          </p:cNvPr>
          <p:cNvSpPr txBox="1"/>
          <p:nvPr/>
        </p:nvSpPr>
        <p:spPr>
          <a:xfrm>
            <a:off x="3242116" y="1429615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专栏一：俯首甘为孺子牛</a:t>
            </a:r>
          </a:p>
        </p:txBody>
      </p:sp>
    </p:spTree>
    <p:extLst>
      <p:ext uri="{BB962C8B-B14F-4D97-AF65-F5344CB8AC3E}">
        <p14:creationId xmlns:p14="http://schemas.microsoft.com/office/powerpoint/2010/main" val="4213077901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84</Paragraphs>
  <Slides>22</Slides>
  <Notes>21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baseType="lpstr" size="29">
      <vt:lpstr>Arial</vt:lpstr>
      <vt:lpstr>Calibri Light</vt:lpstr>
      <vt:lpstr>Calibri</vt:lpstr>
      <vt:lpstr>黑体</vt:lpstr>
      <vt:lpstr>华文楷体</vt:lpstr>
      <vt:lpstr>微软雅黑</vt:lpstr>
      <vt:lpstr>1_Office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2021-01-26T10:51:08.151</cp:lastPrinted>
  <dcterms:created xsi:type="dcterms:W3CDTF">2021-01-26T10:51:08Z</dcterms:created>
  <dcterms:modified xsi:type="dcterms:W3CDTF">2021-01-26T02:51:08Z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