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10" r:id="rId4"/>
    <p:sldId id="411" r:id="rId5"/>
    <p:sldId id="412" r:id="rId6"/>
    <p:sldId id="413" r:id="rId7"/>
    <p:sldId id="414" r:id="rId8"/>
    <p:sldId id="415" r:id="rId9"/>
    <p:sldId id="416" r:id="rId10"/>
    <p:sldId id="417" r:id="rId11"/>
    <p:sldId id="418" r:id="rId12"/>
    <p:sldId id="419" r:id="rId13"/>
    <p:sldId id="420" r:id="rId14"/>
    <p:sldId id="481" r:id="rId15"/>
    <p:sldId id="428" r:id="rId16"/>
    <p:sldId id="429" r:id="rId17"/>
    <p:sldId id="430" r:id="rId18"/>
    <p:sldId id="431" r:id="rId19"/>
    <p:sldId id="421" r:id="rId20"/>
    <p:sldId id="422" r:id="rId21"/>
    <p:sldId id="423" r:id="rId22"/>
    <p:sldId id="424" r:id="rId23"/>
    <p:sldId id="425" r:id="rId24"/>
    <p:sldId id="426" r:id="rId25"/>
    <p:sldId id="427" r:id="rId26"/>
    <p:sldId id="482" r:id="rId27"/>
    <p:sldId id="439" r:id="rId28"/>
    <p:sldId id="440" r:id="rId29"/>
    <p:sldId id="441" r:id="rId30"/>
    <p:sldId id="442" r:id="rId31"/>
    <p:sldId id="443" r:id="rId32"/>
    <p:sldId id="444" r:id="rId33"/>
    <p:sldId id="445" r:id="rId34"/>
    <p:sldId id="446" r:id="rId35"/>
    <p:sldId id="447" r:id="rId36"/>
    <p:sldId id="448" r:id="rId37"/>
    <p:sldId id="449" r:id="rId38"/>
    <p:sldId id="450" r:id="rId39"/>
    <p:sldId id="451" r:id="rId40"/>
    <p:sldId id="473" r:id="rId41"/>
    <p:sldId id="474" r:id="rId42"/>
    <p:sldId id="475" r:id="rId43"/>
    <p:sldId id="476" r:id="rId44"/>
    <p:sldId id="477" r:id="rId45"/>
    <p:sldId id="478" r:id="rId46"/>
    <p:sldId id="479" r:id="rId47"/>
    <p:sldId id="480" r:id="rId48"/>
    <p:sldId id="453" r:id="rId49"/>
    <p:sldId id="454" r:id="rId50"/>
    <p:sldId id="455" r:id="rId51"/>
    <p:sldId id="456" r:id="rId52"/>
    <p:sldId id="457" r:id="rId53"/>
    <p:sldId id="458" r:id="rId54"/>
    <p:sldId id="459" r:id="rId55"/>
    <p:sldId id="460" r:id="rId56"/>
    <p:sldId id="463" r:id="rId57"/>
    <p:sldId id="461" r:id="rId58"/>
    <p:sldId id="464" r:id="rId59"/>
    <p:sldId id="462" r:id="rId60"/>
    <p:sldId id="465" r:id="rId61"/>
    <p:sldId id="466" r:id="rId62"/>
    <p:sldId id="467" r:id="rId63"/>
    <p:sldId id="472" r:id="rId64"/>
    <p:sldId id="470"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8.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4.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8.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en-US" altLang="zh-CN">
                <a:solidFill>
                  <a:srgbClr val="FF0000"/>
                </a:solidFill>
              </a:rPr>
              <a:t>2020</a:t>
            </a:r>
            <a:r>
              <a:rPr lang="zh-CN" altLang="en-US">
                <a:solidFill>
                  <a:srgbClr val="FF0000"/>
                </a:solidFill>
              </a:rPr>
              <a:t>高考语文卷</a:t>
            </a:r>
            <a:r>
              <a:rPr lang="en-US" altLang="zh-CN">
                <a:solidFill>
                  <a:srgbClr val="FF0000"/>
                </a:solidFill>
              </a:rPr>
              <a:t>1</a:t>
            </a:r>
            <a:endParaRPr lang="en-US" altLang="zh-CN">
              <a:solidFill>
                <a:srgbClr val="FF0000"/>
              </a:solidFill>
            </a:endParaRPr>
          </a:p>
        </p:txBody>
      </p:sp>
      <p:sp>
        <p:nvSpPr>
          <p:cNvPr id="3" name="副标题 2"/>
          <p:cNvSpPr>
            <a:spLocks noGrp="1"/>
          </p:cNvSpPr>
          <p:nvPr>
            <p:ph type="subTitle" idx="1"/>
            <p:custDataLst>
              <p:tags r:id="rId2"/>
            </p:custDataLst>
          </p:nvPr>
        </p:nvSpPr>
        <p:spPr/>
        <p:txBody>
          <a:bodyPr/>
          <a:p>
            <a:r>
              <a:rPr lang="zh-CN" altLang="en-US" sz="4000" b="1"/>
              <a:t>试卷讲评</a:t>
            </a:r>
            <a:endParaRPr lang="zh-CN" altLang="en-US" sz="4000" b="1"/>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8915" y="179705"/>
            <a:ext cx="11755755" cy="6369685"/>
          </a:xfrm>
          <a:prstGeom prst="rect">
            <a:avLst/>
          </a:prstGeom>
          <a:noFill/>
          <a:ln w="9525">
            <a:noFill/>
          </a:ln>
        </p:spPr>
        <p:txBody>
          <a:bodyPr wrap="square">
            <a:spAutoFit/>
          </a:bodyPr>
          <a:p>
            <a:pPr indent="304800"/>
            <a:r>
              <a:rPr lang="zh-CN" sz="2400" b="0">
                <a:ea typeface="宋体" panose="02010600030101010101" pitchFamily="2" charset="-122"/>
              </a:rPr>
              <a:t>7．下列对小说相关内容和艺术特色的分析鉴赏，不正确的一项是（3分）A．小说中描写滑雪的段落多从尼克的角度来写，要么侧重他本人滑雪时的感受，要么通过他的眼睛来观看乔治滑雪的姿态，虽多次描写而无雷同之感。B．小说的多个细节描写突出了客栈的破败和黯淡，与白雪皑皑的山间峡谷形成鲜明对比，小说氛围由此发生变化，情节也由此发生转折C．小说插入了对喝酒的瑞士人、客栈女招待、伐木工人等人物的描写，这符合主人公在客栈小憩时的观察，也为小说增添了更真切的故事背景。D．小说主旨与《老人与海》较为接近，都是通过描写人挑战大自然或者投身不甘平庸的冒险生活，来塑造海明威式的“硬汉”形象。</a:t>
            </a:r>
            <a:r>
              <a:rPr lang="en-US" sz="2400" b="0">
                <a:latin typeface="宋体" panose="02010600030101010101" pitchFamily="2" charset="-122"/>
                <a:ea typeface="宋体" panose="02010600030101010101" pitchFamily="2" charset="-122"/>
              </a:rPr>
              <a:t> </a:t>
            </a:r>
            <a:r>
              <a:rPr lang="zh-CN" sz="2400" b="1">
                <a:solidFill>
                  <a:srgbClr val="FF0000"/>
                </a:solidFill>
                <a:ea typeface="宋体" panose="02010600030101010101" pitchFamily="2" charset="-122"/>
              </a:rPr>
              <a:t>【答案】</a:t>
            </a:r>
            <a:r>
              <a:rPr lang="en-US" sz="2400" b="1">
                <a:solidFill>
                  <a:srgbClr val="FF0000"/>
                </a:solidFill>
                <a:latin typeface="楷体" panose="02010609060101010101" charset="-122"/>
                <a:ea typeface="宋体" panose="02010600030101010101" pitchFamily="2" charset="-122"/>
              </a:rPr>
              <a:t>7. D </a:t>
            </a:r>
            <a:r>
              <a:rPr lang="en-US" sz="2400" b="1">
                <a:solidFill>
                  <a:srgbClr val="0000FF"/>
                </a:solidFill>
                <a:latin typeface="楷体" panose="02010609060101010101" charset="-122"/>
                <a:ea typeface="宋体" panose="02010600030101010101" pitchFamily="2" charset="-122"/>
              </a:rPr>
              <a:t> </a:t>
            </a:r>
            <a:endParaRPr lang="zh-CN" sz="2400" b="1">
              <a:solidFill>
                <a:srgbClr val="0000FF"/>
              </a:solidFill>
              <a:ea typeface="楷体" panose="02010609060101010101" charset="-122"/>
            </a:endParaRPr>
          </a:p>
          <a:p>
            <a:pPr indent="304800"/>
            <a:r>
              <a:rPr lang="zh-CN" sz="2400" b="1">
                <a:solidFill>
                  <a:schemeClr val="tx1"/>
                </a:solidFill>
                <a:effectLst>
                  <a:outerShdw blurRad="38100" dist="19050" dir="2700000" algn="tl" rotWithShape="0">
                    <a:schemeClr val="dk1">
                      <a:alpha val="40000"/>
                    </a:schemeClr>
                  </a:outerShdw>
                </a:effectLst>
                <a:ea typeface="楷体" panose="02010609060101010101" charset="-122"/>
              </a:rPr>
              <a:t>【7题详解】本题考查对文本相关内容和艺术特色的分析鉴赏能力。这类题考查的角度较多，有内容的理解，主旨的概括，表现手法的分析等。解答这类题目，首先要明确题干的选择要求，然后浏览每个选项，再逐一进行分析。</a:t>
            </a:r>
            <a:r>
              <a:rPr lang="zh-CN" sz="2400" b="1">
                <a:solidFill>
                  <a:srgbClr val="0000FF"/>
                </a:solidFill>
                <a:ea typeface="楷体" panose="02010609060101010101" charset="-122"/>
              </a:rPr>
              <a:t>D项，“来塑造海明威式的‘硬汉’形象”错误，过度解读主旨，应该是表现了他们想通过滑雪摆脱现实生活的牵绊。故选D。</a:t>
            </a:r>
            <a:endParaRPr lang="zh-CN" altLang="en-US" sz="24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6060" y="220980"/>
            <a:ext cx="11688445" cy="6123940"/>
          </a:xfrm>
          <a:prstGeom prst="rect">
            <a:avLst/>
          </a:prstGeom>
          <a:noFill/>
          <a:ln w="9525">
            <a:noFill/>
          </a:ln>
        </p:spPr>
        <p:txBody>
          <a:bodyPr wrap="square">
            <a:spAutoFit/>
          </a:bodyPr>
          <a:p>
            <a:pPr indent="304800"/>
            <a:r>
              <a:rPr lang="zh-CN" sz="2800" b="0">
                <a:ea typeface="宋体" panose="02010600030101010101" pitchFamily="2" charset="-122"/>
              </a:rPr>
              <a:t>8．两人在喝完酒离开客栈前有一段一再相约的对话，请结合上下文分析对话者的心理。（6分）</a:t>
            </a:r>
            <a:endParaRPr lang="zh-CN" sz="2800" b="1">
              <a:solidFill>
                <a:srgbClr val="0000FF"/>
              </a:solidFill>
              <a:ea typeface="楷体" panose="02010609060101010101" charset="-122"/>
            </a:endParaRPr>
          </a:p>
          <a:p>
            <a:pPr indent="304800"/>
            <a:r>
              <a:rPr lang="zh-CN" sz="2800" b="1">
                <a:solidFill>
                  <a:srgbClr val="FF0000"/>
                </a:solidFill>
                <a:ea typeface="楷体" panose="02010609060101010101" charset="-122"/>
              </a:rPr>
              <a:t>【答案】 </a:t>
            </a:r>
            <a:endParaRPr lang="zh-CN" sz="2800" b="1">
              <a:solidFill>
                <a:srgbClr val="FF0000"/>
              </a:solidFill>
              <a:ea typeface="楷体" panose="02010609060101010101" charset="-122"/>
            </a:endParaRPr>
          </a:p>
          <a:p>
            <a:pPr indent="304800"/>
            <a:r>
              <a:rPr lang="zh-CN" sz="2800" b="1">
                <a:solidFill>
                  <a:srgbClr val="FF0000"/>
                </a:solidFill>
                <a:ea typeface="楷体" panose="02010609060101010101" charset="-122"/>
              </a:rPr>
              <a:t>①两人一再相约，表明他们对此有强烈的愿望；</a:t>
            </a:r>
            <a:endParaRPr lang="zh-CN" sz="2800" b="1">
              <a:solidFill>
                <a:srgbClr val="FF0000"/>
              </a:solidFill>
              <a:ea typeface="楷体" panose="02010609060101010101" charset="-122"/>
            </a:endParaRPr>
          </a:p>
          <a:p>
            <a:pPr indent="304800"/>
            <a:r>
              <a:rPr lang="zh-CN" sz="2800" b="1">
                <a:solidFill>
                  <a:srgbClr val="FF0000"/>
                </a:solidFill>
                <a:ea typeface="楷体" panose="02010609060101010101" charset="-122"/>
              </a:rPr>
              <a:t>②分别之际的一再相约，也表达出依依不舍的心情；</a:t>
            </a:r>
            <a:endParaRPr lang="zh-CN" sz="2800" b="1">
              <a:solidFill>
                <a:srgbClr val="FF0000"/>
              </a:solidFill>
              <a:ea typeface="楷体" panose="02010609060101010101" charset="-122"/>
            </a:endParaRPr>
          </a:p>
          <a:p>
            <a:pPr indent="304800"/>
            <a:r>
              <a:rPr lang="zh-CN" sz="2800" b="1">
                <a:solidFill>
                  <a:srgbClr val="FF0000"/>
                </a:solidFill>
                <a:ea typeface="楷体" panose="02010609060101010101" charset="-122"/>
              </a:rPr>
              <a:t>③但已经感觉到这一愿望不会实现，心情有些惘然。</a:t>
            </a:r>
            <a:r>
              <a:rPr lang="zh-CN" sz="2800" b="1">
                <a:solidFill>
                  <a:srgbClr val="0000FF"/>
                </a:solidFill>
                <a:ea typeface="楷体" panose="02010609060101010101" charset="-122"/>
              </a:rPr>
              <a:t>   【8题详解】</a:t>
            </a:r>
            <a:endParaRPr lang="zh-CN" sz="2800" b="1">
              <a:solidFill>
                <a:srgbClr val="0000FF"/>
              </a:solidFill>
              <a:ea typeface="楷体" panose="02010609060101010101" charset="-122"/>
            </a:endParaRPr>
          </a:p>
          <a:p>
            <a:pPr indent="304800"/>
            <a:r>
              <a:rPr lang="zh-CN" sz="2800" b="1">
                <a:solidFill>
                  <a:schemeClr val="tx1"/>
                </a:solidFill>
                <a:effectLst>
                  <a:outerShdw blurRad="38100" dist="19050" dir="2700000" algn="tl" rotWithShape="0">
                    <a:schemeClr val="dk1">
                      <a:alpha val="40000"/>
                    </a:schemeClr>
                  </a:outerShdw>
                </a:effectLst>
                <a:ea typeface="楷体" panose="02010609060101010101" charset="-122"/>
              </a:rPr>
              <a:t>本题考查分析人物心理的能力。需要学生紧密结合上下文和主人公的形象、动作、语言等进行分析。对话表现了尼克和乔治对滑雪运动的喜爱，对将来能再次滑雪的渴盼，以及对对以后没有机会滑雪的颓丧。</a:t>
            </a:r>
            <a:r>
              <a:rPr lang="zh-CN" sz="2800" b="1">
                <a:solidFill>
                  <a:srgbClr val="0000FF"/>
                </a:solidFill>
                <a:ea typeface="楷体" panose="02010609060101010101" charset="-122"/>
              </a:rPr>
              <a:t>“我们要去滑，没错”“我们一定得滑”“希望我们能就此说定了”写出了二人对将来能再次滑雪的渴盼，表达出离别时的依依不舍。“也许我们再也没机会滑雪了，尼克”“说定了可一点也靠不住”，写出了二人想到以后很有可能没机会滑雪事，内心的颓丧、郁闷、惘然。</a:t>
            </a:r>
            <a:endParaRPr lang="zh-CN" altLang="en-US" sz="28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1295" y="59690"/>
            <a:ext cx="11788775" cy="6739255"/>
          </a:xfrm>
          <a:prstGeom prst="rect">
            <a:avLst/>
          </a:prstGeom>
          <a:noFill/>
          <a:ln w="9525">
            <a:noFill/>
          </a:ln>
        </p:spPr>
        <p:txBody>
          <a:bodyPr wrap="square">
            <a:spAutoFit/>
          </a:bodyPr>
          <a:p>
            <a:pPr indent="304800"/>
            <a:r>
              <a:rPr lang="zh-CN" sz="2400" b="0">
                <a:ea typeface="宋体" panose="02010600030101010101" pitchFamily="2" charset="-122"/>
              </a:rPr>
              <a:t>9．海明威的“冰山”理论将文学作品同冰山类比，他说:“冰山在海面移动很庄严宏伟，这是因为它只有八分之一露在水面上。”本小说正是只描写了这露出水面的八分之一。请据此简要说明本小说的情节安排及其效果。（6分）</a:t>
            </a:r>
            <a:r>
              <a:rPr lang="en-US" sz="2400" b="1">
                <a:solidFill>
                  <a:srgbClr val="0000FF"/>
                </a:solidFill>
                <a:latin typeface="楷体" panose="02010609060101010101" charset="-122"/>
              </a:rPr>
              <a:t> </a:t>
            </a:r>
            <a:r>
              <a:rPr lang="zh-CN" sz="2400" b="1">
                <a:solidFill>
                  <a:srgbClr val="0000FF"/>
                </a:solidFill>
                <a:ea typeface="楷体" panose="02010609060101010101" charset="-122"/>
              </a:rPr>
              <a:t>【答案】</a:t>
            </a:r>
            <a:endParaRPr lang="zh-CN" sz="2400" b="1">
              <a:solidFill>
                <a:srgbClr val="0000FF"/>
              </a:solidFill>
              <a:ea typeface="楷体" panose="02010609060101010101" charset="-122"/>
            </a:endParaRPr>
          </a:p>
          <a:p>
            <a:pPr indent="304800"/>
            <a:r>
              <a:rPr lang="zh-CN" sz="2400" b="1">
                <a:solidFill>
                  <a:srgbClr val="FF0000"/>
                </a:solidFill>
                <a:ea typeface="楷体" panose="02010609060101010101" charset="-122"/>
              </a:rPr>
              <a:t> ①小说的情节是两人的越野滑雪及在小客栈的逗留，这只是小说“露出水面的八分之一”；</a:t>
            </a:r>
            <a:endParaRPr lang="zh-CN" sz="2400" b="1">
              <a:solidFill>
                <a:srgbClr val="FF0000"/>
              </a:solidFill>
              <a:ea typeface="楷体" panose="02010609060101010101" charset="-122"/>
            </a:endParaRPr>
          </a:p>
          <a:p>
            <a:pPr indent="304800"/>
            <a:r>
              <a:rPr lang="zh-CN" sz="2400" b="1">
                <a:solidFill>
                  <a:srgbClr val="FF0000"/>
                </a:solidFill>
                <a:ea typeface="楷体" panose="02010609060101010101" charset="-122"/>
              </a:rPr>
              <a:t>②通过小说已有的情节安排，可以推测出其背后隐藏着更为丰富的内容，尤其是两人在滑雪之外的生活；</a:t>
            </a:r>
            <a:endParaRPr lang="zh-CN" sz="2400" b="1">
              <a:solidFill>
                <a:srgbClr val="FF0000"/>
              </a:solidFill>
              <a:ea typeface="楷体" panose="02010609060101010101" charset="-122"/>
            </a:endParaRPr>
          </a:p>
          <a:p>
            <a:pPr indent="304800"/>
            <a:r>
              <a:rPr lang="zh-CN" sz="2400" b="1">
                <a:solidFill>
                  <a:srgbClr val="FF0000"/>
                </a:solidFill>
                <a:ea typeface="楷体" panose="02010609060101010101" charset="-122"/>
              </a:rPr>
              <a:t>③这种情节安排使小说大量留白，引人遐思。</a:t>
            </a:r>
            <a:r>
              <a:rPr lang="en-US" sz="2400" b="1">
                <a:solidFill>
                  <a:srgbClr val="0000FF"/>
                </a:solidFill>
                <a:latin typeface="楷体" panose="02010609060101010101" charset="-122"/>
              </a:rPr>
              <a:t> </a:t>
            </a:r>
            <a:endParaRPr lang="zh-CN" sz="2400" b="1">
              <a:solidFill>
                <a:srgbClr val="0000FF"/>
              </a:solidFill>
              <a:ea typeface="楷体" panose="02010609060101010101" charset="-122"/>
            </a:endParaRPr>
          </a:p>
          <a:p>
            <a:pPr indent="304800"/>
            <a:r>
              <a:rPr lang="zh-CN" sz="2400" b="1">
                <a:solidFill>
                  <a:schemeClr val="tx1"/>
                </a:solidFill>
                <a:effectLst>
                  <a:outerShdw blurRad="38100" dist="19050" dir="2700000" algn="tl" rotWithShape="0">
                    <a:schemeClr val="dk1">
                      <a:alpha val="40000"/>
                    </a:schemeClr>
                  </a:outerShdw>
                </a:effectLst>
                <a:ea typeface="楷体" panose="02010609060101010101" charset="-122"/>
              </a:rPr>
              <a:t>【9题详解】本题考查分析小说情节手法和作用的能力。需要学生紧密结合文本，从小说的情节构成、情节手法、人物形象、读者效果等角度进行分析。</a:t>
            </a:r>
            <a:endParaRPr lang="zh-CN" sz="2400" b="1">
              <a:solidFill>
                <a:schemeClr val="tx1"/>
              </a:solidFill>
              <a:effectLst>
                <a:outerShdw blurRad="38100" dist="19050" dir="2700000" algn="tl" rotWithShape="0">
                  <a:schemeClr val="dk1">
                    <a:alpha val="40000"/>
                  </a:schemeClr>
                </a:outerShdw>
              </a:effectLst>
              <a:ea typeface="楷体" panose="02010609060101010101" charset="-122"/>
            </a:endParaRPr>
          </a:p>
          <a:p>
            <a:pPr indent="304800"/>
            <a:r>
              <a:rPr lang="zh-CN" sz="2400" b="1">
                <a:solidFill>
                  <a:srgbClr val="0000FF"/>
                </a:solidFill>
                <a:ea typeface="楷体" panose="02010609060101010101" charset="-122"/>
              </a:rPr>
              <a:t>小说1、2、9、10、11段，用大量笔墨，细致描绘了尼克和乔治滑雪的情景，12-35段写二人在小客栈的逗留，文章并未写二人其它的生活情景，这只是小说“露出水面的八分之一”。而读者可以通过二人对滑雪的喜爱与渴盼，通过二人离别时一再相约的情景，想象二人滑雪之外的生活，这是文本隐藏的内容。文章结尾既有二人对滑雪的渴望，又有二人因为再难滑雪的惘然，给读者留下了丰富的想象空间：为何不能在滑雪，两人是从事什么职业的，将来二人到底能不能滑雪等，引人遐思。</a:t>
            </a:r>
            <a:endParaRPr lang="zh-CN" altLang="en-US" sz="24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5425" y="2520950"/>
            <a:ext cx="4754880" cy="1198880"/>
          </a:xfrm>
          <a:prstGeom prst="rect">
            <a:avLst/>
          </a:prstGeom>
          <a:noFill/>
        </p:spPr>
        <p:txBody>
          <a:bodyPr wrap="none" rtlCol="0">
            <a:spAutoFit/>
          </a:bodyPr>
          <a:p>
            <a:pPr algn="ctr"/>
            <a:r>
              <a:rPr lang="zh-CN" altLang="en-US" sz="7200" b="1">
                <a:solidFill>
                  <a:srgbClr val="FF0000"/>
                </a:solidFill>
              </a:rPr>
              <a:t>文言文阅读</a:t>
            </a:r>
            <a:endParaRPr lang="zh-CN" altLang="en-US" sz="7200" b="1">
              <a:solidFill>
                <a:srgbClr val="FF0000"/>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8360" y="356235"/>
            <a:ext cx="4592320" cy="6000750"/>
          </a:xfrm>
          <a:prstGeom prst="rect">
            <a:avLst/>
          </a:prstGeom>
          <a:noFill/>
          <a:ln w="9525">
            <a:noFill/>
          </a:ln>
        </p:spPr>
        <p:txBody>
          <a:bodyPr wrap="square">
            <a:spAutoFit/>
          </a:bodyPr>
          <a:p>
            <a:pPr indent="304800"/>
            <a:r>
              <a:rPr lang="en-US" altLang="zh-CN" sz="3200" b="0">
                <a:ea typeface="宋体" panose="02010600030101010101" pitchFamily="2" charset="-122"/>
              </a:rPr>
              <a:t>  </a:t>
            </a:r>
            <a:r>
              <a:rPr lang="zh-CN" sz="3200" b="0">
                <a:ea typeface="宋体" panose="02010600030101010101" pitchFamily="2" charset="-122"/>
              </a:rPr>
              <a:t>苏轼字子瞻，眉州眉山人。母程氏</a:t>
            </a:r>
            <a:r>
              <a:rPr lang="zh-CN" sz="3200" b="0">
                <a:solidFill>
                  <a:srgbClr val="FF0000"/>
                </a:solidFill>
                <a:ea typeface="宋体" panose="02010600030101010101" pitchFamily="2" charset="-122"/>
              </a:rPr>
              <a:t>亲授</a:t>
            </a:r>
            <a:r>
              <a:rPr lang="zh-CN" sz="3200" b="0">
                <a:ea typeface="宋体" panose="02010600030101010101" pitchFamily="2" charset="-122"/>
              </a:rPr>
              <a:t>以书，闻古今成败，</a:t>
            </a:r>
            <a:r>
              <a:rPr lang="zh-CN" sz="3200" b="0">
                <a:solidFill>
                  <a:srgbClr val="FF0000"/>
                </a:solidFill>
                <a:ea typeface="宋体" panose="02010600030101010101" pitchFamily="2" charset="-122"/>
              </a:rPr>
              <a:t>辄</a:t>
            </a:r>
            <a:r>
              <a:rPr lang="zh-CN" sz="3200" b="0">
                <a:ea typeface="宋体" panose="02010600030101010101" pitchFamily="2" charset="-122"/>
              </a:rPr>
              <a:t>能</a:t>
            </a:r>
            <a:r>
              <a:rPr lang="zh-CN" sz="3200" b="0">
                <a:solidFill>
                  <a:srgbClr val="FF0000"/>
                </a:solidFill>
                <a:ea typeface="宋体" panose="02010600030101010101" pitchFamily="2" charset="-122"/>
              </a:rPr>
              <a:t>语</a:t>
            </a:r>
            <a:r>
              <a:rPr lang="zh-CN" sz="3200" b="0">
                <a:ea typeface="宋体" panose="02010600030101010101" pitchFamily="2" charset="-122"/>
              </a:rPr>
              <a:t>其要。嘉祐二年，</a:t>
            </a:r>
            <a:r>
              <a:rPr lang="zh-CN" sz="3200" b="0">
                <a:solidFill>
                  <a:srgbClr val="FF0000"/>
                </a:solidFill>
                <a:ea typeface="宋体" panose="02010600030101010101" pitchFamily="2" charset="-122"/>
              </a:rPr>
              <a:t>试</a:t>
            </a:r>
            <a:r>
              <a:rPr lang="zh-CN" sz="3200" b="0">
                <a:ea typeface="宋体" panose="02010600030101010101" pitchFamily="2" charset="-122"/>
              </a:rPr>
              <a:t>礼部。</a:t>
            </a:r>
            <a:r>
              <a:rPr lang="zh-CN" sz="3200" b="0">
                <a:solidFill>
                  <a:srgbClr val="FF0000"/>
                </a:solidFill>
                <a:ea typeface="宋体" panose="02010600030101010101" pitchFamily="2" charset="-122"/>
              </a:rPr>
              <a:t>主司</a:t>
            </a:r>
            <a:r>
              <a:rPr lang="zh-CN" sz="3200" b="0">
                <a:ea typeface="宋体" panose="02010600030101010101" pitchFamily="2" charset="-122"/>
              </a:rPr>
              <a:t>欧阳修思惊喜，</a:t>
            </a:r>
            <a:r>
              <a:rPr lang="zh-CN" sz="3200" b="0">
                <a:solidFill>
                  <a:srgbClr val="FF0000"/>
                </a:solidFill>
                <a:ea typeface="宋体" panose="02010600030101010101" pitchFamily="2" charset="-122"/>
              </a:rPr>
              <a:t>殿试</a:t>
            </a:r>
            <a:r>
              <a:rPr lang="zh-CN" sz="3200" b="0">
                <a:ea typeface="宋体" panose="02010600030101010101" pitchFamily="2" charset="-122"/>
              </a:rPr>
              <a:t>中乙科。后以</a:t>
            </a:r>
            <a:r>
              <a:rPr lang="zh-CN" sz="3200" b="0">
                <a:solidFill>
                  <a:srgbClr val="FF0000"/>
                </a:solidFill>
                <a:ea typeface="宋体" panose="02010600030101010101" pitchFamily="2" charset="-122"/>
              </a:rPr>
              <a:t>书</a:t>
            </a:r>
            <a:r>
              <a:rPr lang="zh-CN" sz="3200" b="0">
                <a:ea typeface="宋体" panose="02010600030101010101" pitchFamily="2" charset="-122"/>
              </a:rPr>
              <a:t>见修，修语梅圣俞曰：“吾当避此人</a:t>
            </a:r>
            <a:r>
              <a:rPr lang="zh-CN" sz="3200" b="0">
                <a:solidFill>
                  <a:srgbClr val="FF0000"/>
                </a:solidFill>
                <a:ea typeface="宋体" panose="02010600030101010101" pitchFamily="2" charset="-122"/>
              </a:rPr>
              <a:t>出一头地</a:t>
            </a:r>
            <a:r>
              <a:rPr lang="zh-CN" sz="3200" b="0">
                <a:ea typeface="宋体" panose="02010600030101010101" pitchFamily="2" charset="-122"/>
              </a:rPr>
              <a:t>。” 洵卒，</a:t>
            </a:r>
            <a:r>
              <a:rPr lang="zh-CN" sz="3200" b="0">
                <a:solidFill>
                  <a:srgbClr val="FF0000"/>
                </a:solidFill>
                <a:ea typeface="宋体" panose="02010600030101010101" pitchFamily="2" charset="-122"/>
              </a:rPr>
              <a:t>赠</a:t>
            </a:r>
            <a:r>
              <a:rPr lang="zh-CN" sz="3200" b="0">
                <a:ea typeface="宋体" panose="02010600030101010101" pitchFamily="2" charset="-122"/>
              </a:rPr>
              <a:t>光禄丞。既</a:t>
            </a:r>
            <a:r>
              <a:rPr lang="zh-CN" sz="3200" b="0">
                <a:solidFill>
                  <a:srgbClr val="FF0000"/>
                </a:solidFill>
                <a:ea typeface="宋体" panose="02010600030101010101" pitchFamily="2" charset="-122"/>
              </a:rPr>
              <a:t>除丧</a:t>
            </a:r>
            <a:r>
              <a:rPr lang="zh-CN" sz="3200" b="0">
                <a:ea typeface="宋体" panose="02010600030101010101" pitchFamily="2" charset="-122"/>
              </a:rPr>
              <a:t>，还朝，以判官告院，安时</a:t>
            </a:r>
            <a:r>
              <a:rPr lang="zh-CN" sz="3200" b="0">
                <a:solidFill>
                  <a:srgbClr val="FF0000"/>
                </a:solidFill>
                <a:ea typeface="宋体" panose="02010600030101010101" pitchFamily="2" charset="-122"/>
              </a:rPr>
              <a:t>创行</a:t>
            </a:r>
            <a:r>
              <a:rPr lang="zh-CN" sz="3200" b="0">
                <a:ea typeface="宋体" panose="02010600030101010101" pitchFamily="2" charset="-122"/>
              </a:rPr>
              <a:t>新法，轼上书论其</a:t>
            </a:r>
            <a:r>
              <a:rPr lang="zh-CN" sz="3200" b="0">
                <a:solidFill>
                  <a:srgbClr val="FF0000"/>
                </a:solidFill>
                <a:ea typeface="宋体" panose="02010600030101010101" pitchFamily="2" charset="-122"/>
              </a:rPr>
              <a:t>不便</a:t>
            </a:r>
            <a:r>
              <a:rPr lang="zh-CN" sz="3200" b="0">
                <a:ea typeface="宋体" panose="02010600030101010101" pitchFamily="2" charset="-122"/>
              </a:rPr>
              <a:t>； </a:t>
            </a:r>
            <a:endParaRPr lang="zh-CN" altLang="en-US" sz="3200" b="0">
              <a:ea typeface="宋体" panose="02010600030101010101" pitchFamily="2" charset="-122"/>
            </a:endParaRPr>
          </a:p>
        </p:txBody>
      </p:sp>
      <p:sp>
        <p:nvSpPr>
          <p:cNvPr id="3" name="文本框 2"/>
          <p:cNvSpPr txBox="1"/>
          <p:nvPr/>
        </p:nvSpPr>
        <p:spPr>
          <a:xfrm>
            <a:off x="6162675" y="151765"/>
            <a:ext cx="5466715" cy="6554470"/>
          </a:xfrm>
          <a:prstGeom prst="rect">
            <a:avLst/>
          </a:prstGeom>
          <a:noFill/>
          <a:ln w="9525">
            <a:noFill/>
          </a:ln>
        </p:spPr>
        <p:txBody>
          <a:bodyPr wrap="square">
            <a:spAutoFit/>
          </a:bodyPr>
          <a:p>
            <a:pPr indent="0"/>
            <a:r>
              <a:rPr lang="en-US" altLang="zh-CN" sz="2800" b="0">
                <a:solidFill>
                  <a:srgbClr val="3F3F3F"/>
                </a:solidFill>
                <a:ea typeface="宋体" panose="02010600030101010101" pitchFamily="2" charset="-122"/>
              </a:rPr>
              <a:t>       </a:t>
            </a:r>
            <a:r>
              <a:rPr lang="zh-CN" sz="2800" b="0">
                <a:solidFill>
                  <a:srgbClr val="3F3F3F"/>
                </a:solidFill>
                <a:ea typeface="宋体" panose="02010600030101010101" pitchFamily="2" charset="-122"/>
              </a:rPr>
              <a:t>苏轼，字子瞻，眉州眉山(今四川省眉山县)人。苏轼十岁时，母亲程氏</a:t>
            </a:r>
            <a:r>
              <a:rPr lang="zh-CN" sz="2800" b="0">
                <a:solidFill>
                  <a:srgbClr val="FF0000"/>
                </a:solidFill>
                <a:ea typeface="宋体" panose="02010600030101010101" pitchFamily="2" charset="-122"/>
              </a:rPr>
              <a:t>亲自教授</a:t>
            </a:r>
            <a:r>
              <a:rPr lang="zh-CN" sz="2800" b="0">
                <a:solidFill>
                  <a:srgbClr val="3F3F3F"/>
                </a:solidFill>
                <a:ea typeface="宋体" panose="02010600030101010101" pitchFamily="2" charset="-122"/>
              </a:rPr>
              <a:t>苏轼读书。听到古今的成败得失，</a:t>
            </a:r>
            <a:r>
              <a:rPr lang="zh-CN" sz="2800" b="0">
                <a:solidFill>
                  <a:srgbClr val="FF0000"/>
                </a:solidFill>
                <a:ea typeface="宋体" panose="02010600030101010101" pitchFamily="2" charset="-122"/>
              </a:rPr>
              <a:t>常</a:t>
            </a:r>
            <a:r>
              <a:rPr lang="zh-CN" sz="2800" b="0">
                <a:solidFill>
                  <a:srgbClr val="3F3F3F"/>
                </a:solidFill>
                <a:ea typeface="宋体" panose="02010600030101010101" pitchFamily="2" charset="-122"/>
              </a:rPr>
              <a:t>能</a:t>
            </a:r>
            <a:r>
              <a:rPr lang="zh-CN" sz="2800" b="0">
                <a:solidFill>
                  <a:srgbClr val="FF0000"/>
                </a:solidFill>
                <a:ea typeface="宋体" panose="02010600030101010101" pitchFamily="2" charset="-122"/>
              </a:rPr>
              <a:t>说出</a:t>
            </a:r>
            <a:r>
              <a:rPr lang="zh-CN" sz="2800" b="0">
                <a:solidFill>
                  <a:srgbClr val="3F3F3F"/>
                </a:solidFill>
                <a:ea typeface="宋体" panose="02010600030101010101" pitchFamily="2" charset="-122"/>
              </a:rPr>
              <a:t>其中的要害。嘉祐二年(1057)，</a:t>
            </a:r>
            <a:r>
              <a:rPr lang="zh-CN" sz="2800" b="0">
                <a:solidFill>
                  <a:srgbClr val="FF0000"/>
                </a:solidFill>
                <a:ea typeface="宋体" panose="02010600030101010101" pitchFamily="2" charset="-122"/>
              </a:rPr>
              <a:t>参加</a:t>
            </a:r>
            <a:r>
              <a:rPr lang="zh-CN" sz="2800" b="0">
                <a:solidFill>
                  <a:srgbClr val="3F3F3F"/>
                </a:solidFill>
                <a:ea typeface="宋体" panose="02010600030101010101" pitchFamily="2" charset="-122"/>
              </a:rPr>
              <a:t>礼部</a:t>
            </a:r>
            <a:r>
              <a:rPr lang="zh-CN" sz="2800" b="0">
                <a:solidFill>
                  <a:srgbClr val="FF0000"/>
                </a:solidFill>
                <a:ea typeface="宋体" panose="02010600030101010101" pitchFamily="2" charset="-122"/>
              </a:rPr>
              <a:t>的科举考试</a:t>
            </a:r>
            <a:r>
              <a:rPr lang="zh-CN" sz="2800" b="0">
                <a:solidFill>
                  <a:srgbClr val="3F3F3F"/>
                </a:solidFill>
                <a:ea typeface="宋体" panose="02010600030101010101" pitchFamily="2" charset="-122"/>
              </a:rPr>
              <a:t>，</a:t>
            </a:r>
            <a:r>
              <a:rPr lang="zh-CN" sz="2800" b="0">
                <a:solidFill>
                  <a:srgbClr val="FF0000"/>
                </a:solidFill>
                <a:ea typeface="宋体" panose="02010600030101010101" pitchFamily="2" charset="-122"/>
              </a:rPr>
              <a:t>主考官</a:t>
            </a:r>
            <a:r>
              <a:rPr lang="zh-CN" sz="2800" b="0">
                <a:solidFill>
                  <a:srgbClr val="3F3F3F"/>
                </a:solidFill>
                <a:ea typeface="宋体" panose="02010600030101010101" pitchFamily="2" charset="-122"/>
              </a:rPr>
              <a:t>欧阳修见到苏轼的文章很惊喜，参加殿试考中了乙科，后来苏轼携</a:t>
            </a:r>
            <a:r>
              <a:rPr lang="zh-CN" sz="2800" b="0">
                <a:solidFill>
                  <a:srgbClr val="FF0000"/>
                </a:solidFill>
                <a:ea typeface="宋体" panose="02010600030101010101" pitchFamily="2" charset="-122"/>
              </a:rPr>
              <a:t>书信</a:t>
            </a:r>
            <a:r>
              <a:rPr lang="zh-CN" sz="2800" b="0">
                <a:solidFill>
                  <a:srgbClr val="3F3F3F"/>
                </a:solidFill>
                <a:ea typeface="宋体" panose="02010600030101010101" pitchFamily="2" charset="-122"/>
              </a:rPr>
              <a:t>拜见欧阳修，欧阳修对梅尧臣说：“我要避开他，好让他</a:t>
            </a:r>
            <a:r>
              <a:rPr lang="zh-CN" sz="2800" b="0">
                <a:solidFill>
                  <a:srgbClr val="FF0000"/>
                </a:solidFill>
                <a:ea typeface="宋体" panose="02010600030101010101" pitchFamily="2" charset="-122"/>
              </a:rPr>
              <a:t>出人头地</a:t>
            </a:r>
            <a:r>
              <a:rPr lang="zh-CN" sz="2800" b="0">
                <a:solidFill>
                  <a:srgbClr val="3F3F3F"/>
                </a:solidFill>
                <a:ea typeface="宋体" panose="02010600030101010101" pitchFamily="2" charset="-122"/>
              </a:rPr>
              <a:t>。”苏洵去世后，朝廷</a:t>
            </a:r>
            <a:r>
              <a:rPr lang="zh-CN" sz="2800" b="0">
                <a:solidFill>
                  <a:srgbClr val="FF0000"/>
                </a:solidFill>
                <a:ea typeface="宋体" panose="02010600030101010101" pitchFamily="2" charset="-122"/>
              </a:rPr>
              <a:t>追赠</a:t>
            </a:r>
            <a:r>
              <a:rPr lang="zh-CN" sz="2800" b="0">
                <a:solidFill>
                  <a:srgbClr val="3F3F3F"/>
                </a:solidFill>
                <a:ea typeface="宋体" panose="02010600030101010101" pitchFamily="2" charset="-122"/>
              </a:rPr>
              <a:t>他为光禄丞。苏轼</a:t>
            </a:r>
            <a:r>
              <a:rPr lang="zh-CN" sz="2800" b="0">
                <a:solidFill>
                  <a:srgbClr val="FF0000"/>
                </a:solidFill>
                <a:ea typeface="宋体" panose="02010600030101010101" pitchFamily="2" charset="-122"/>
              </a:rPr>
              <a:t>服丧期满</a:t>
            </a:r>
            <a:r>
              <a:rPr lang="zh-CN" sz="2800" b="0">
                <a:solidFill>
                  <a:srgbClr val="3F3F3F"/>
                </a:solidFill>
                <a:ea typeface="宋体" panose="02010600030101010101" pitchFamily="2" charset="-122"/>
              </a:rPr>
              <a:t>，回到朝廷，任命他为判官告院，王安石</a:t>
            </a:r>
            <a:r>
              <a:rPr lang="zh-CN" sz="2800" b="0">
                <a:solidFill>
                  <a:srgbClr val="FF0000"/>
                </a:solidFill>
                <a:ea typeface="宋体" panose="02010600030101010101" pitchFamily="2" charset="-122"/>
              </a:rPr>
              <a:t>创立施行</a:t>
            </a:r>
            <a:r>
              <a:rPr lang="zh-CN" sz="2800" b="0">
                <a:solidFill>
                  <a:srgbClr val="3F3F3F"/>
                </a:solidFill>
                <a:ea typeface="宋体" panose="02010600030101010101" pitchFamily="2" charset="-122"/>
              </a:rPr>
              <a:t>新法，苏轼上书评论新法的</a:t>
            </a:r>
            <a:r>
              <a:rPr lang="zh-CN" sz="2800" b="0">
                <a:solidFill>
                  <a:srgbClr val="FF0000"/>
                </a:solidFill>
                <a:ea typeface="宋体" panose="02010600030101010101" pitchFamily="2" charset="-122"/>
              </a:rPr>
              <a:t>弊病</a:t>
            </a:r>
            <a:r>
              <a:rPr lang="zh-CN" sz="2800" b="0">
                <a:solidFill>
                  <a:srgbClr val="3F3F3F"/>
                </a:solidFill>
                <a:ea typeface="宋体" panose="02010600030101010101" pitchFamily="2" charset="-122"/>
              </a:rPr>
              <a:t>。</a:t>
            </a:r>
            <a:endParaRPr lang="zh-CN" altLang="en-US" sz="2800" b="0">
              <a:solidFill>
                <a:srgbClr val="3F3F3F"/>
              </a:solidFill>
              <a:ea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2610" y="676275"/>
            <a:ext cx="3717925" cy="5262245"/>
          </a:xfrm>
          <a:prstGeom prst="rect">
            <a:avLst/>
          </a:prstGeom>
          <a:noFill/>
          <a:ln w="9525">
            <a:noFill/>
          </a:ln>
        </p:spPr>
        <p:txBody>
          <a:bodyPr wrap="square">
            <a:spAutoFit/>
          </a:bodyPr>
          <a:p>
            <a:pPr indent="304800"/>
            <a:r>
              <a:rPr lang="en-US" altLang="zh-CN" sz="2800" b="0">
                <a:ea typeface="宋体" panose="02010600030101010101" pitchFamily="2" charset="-122"/>
              </a:rPr>
              <a:t>   </a:t>
            </a:r>
            <a:r>
              <a:rPr lang="zh-CN" sz="2800" b="0">
                <a:ea typeface="宋体" panose="02010600030101010101" pitchFamily="2" charset="-122"/>
              </a:rPr>
              <a:t>新政日</a:t>
            </a:r>
            <a:r>
              <a:rPr lang="zh-CN" sz="2800" b="0">
                <a:solidFill>
                  <a:srgbClr val="FF0000"/>
                </a:solidFill>
                <a:ea typeface="宋体" panose="02010600030101010101" pitchFamily="2" charset="-122"/>
              </a:rPr>
              <a:t>下</a:t>
            </a:r>
            <a:r>
              <a:rPr lang="zh-CN" sz="2800" b="0">
                <a:ea typeface="宋体" panose="02010600030101010101" pitchFamily="2" charset="-122"/>
              </a:rPr>
              <a:t>，轼于其间，每</a:t>
            </a:r>
            <a:r>
              <a:rPr lang="zh-CN" sz="2800" b="0">
                <a:solidFill>
                  <a:srgbClr val="FF0000"/>
                </a:solidFill>
                <a:ea typeface="宋体" panose="02010600030101010101" pitchFamily="2" charset="-122"/>
              </a:rPr>
              <a:t>因</a:t>
            </a:r>
            <a:r>
              <a:rPr lang="zh-CN" sz="2800" b="0">
                <a:ea typeface="宋体" panose="02010600030101010101" pitchFamily="2" charset="-122"/>
              </a:rPr>
              <a:t>法以便民，民</a:t>
            </a:r>
            <a:r>
              <a:rPr lang="zh-CN" sz="2800" b="0">
                <a:solidFill>
                  <a:srgbClr val="FF0000"/>
                </a:solidFill>
                <a:ea typeface="宋体" panose="02010600030101010101" pitchFamily="2" charset="-122"/>
              </a:rPr>
              <a:t>赖</a:t>
            </a:r>
            <a:r>
              <a:rPr lang="zh-CN" sz="2800" b="0">
                <a:ea typeface="宋体" panose="02010600030101010101" pitchFamily="2" charset="-122"/>
              </a:rPr>
              <a:t>以安。</a:t>
            </a:r>
            <a:r>
              <a:rPr lang="zh-CN" sz="2800" b="0">
                <a:solidFill>
                  <a:srgbClr val="FF0000"/>
                </a:solidFill>
                <a:ea typeface="宋体" panose="02010600030101010101" pitchFamily="2" charset="-122"/>
              </a:rPr>
              <a:t>徙</a:t>
            </a:r>
            <a:r>
              <a:rPr lang="zh-CN" sz="2800" b="0">
                <a:ea typeface="宋体" panose="02010600030101010101" pitchFamily="2" charset="-122"/>
              </a:rPr>
              <a:t>知密州。司农</a:t>
            </a:r>
            <a:r>
              <a:rPr lang="zh-CN" sz="2800" b="0">
                <a:solidFill>
                  <a:srgbClr val="FF0000"/>
                </a:solidFill>
                <a:ea typeface="宋体" panose="02010600030101010101" pitchFamily="2" charset="-122"/>
              </a:rPr>
              <a:t>行</a:t>
            </a:r>
            <a:r>
              <a:rPr lang="zh-CN" sz="2800" b="0">
                <a:ea typeface="宋体" panose="02010600030101010101" pitchFamily="2" charset="-122"/>
              </a:rPr>
              <a:t>手实法，不时施行者</a:t>
            </a:r>
            <a:r>
              <a:rPr lang="zh-CN" sz="2800" b="0">
                <a:solidFill>
                  <a:srgbClr val="FF0000"/>
                </a:solidFill>
                <a:ea typeface="宋体" panose="02010600030101010101" pitchFamily="2" charset="-122"/>
              </a:rPr>
              <a:t>以</a:t>
            </a:r>
            <a:r>
              <a:rPr lang="zh-CN" sz="2800" b="0">
                <a:ea typeface="宋体" panose="02010600030101010101" pitchFamily="2" charset="-122"/>
              </a:rPr>
              <a:t>违制</a:t>
            </a:r>
            <a:r>
              <a:rPr lang="zh-CN" sz="2800" b="0">
                <a:solidFill>
                  <a:srgbClr val="FF0000"/>
                </a:solidFill>
                <a:ea typeface="宋体" panose="02010600030101010101" pitchFamily="2" charset="-122"/>
              </a:rPr>
              <a:t>论</a:t>
            </a:r>
            <a:r>
              <a:rPr lang="zh-CN" sz="2800" b="0">
                <a:ea typeface="宋体" panose="02010600030101010101" pitchFamily="2" charset="-122"/>
              </a:rPr>
              <a:t>。轼谓提举官曰：“违制之</a:t>
            </a:r>
            <a:r>
              <a:rPr lang="zh-CN" sz="2800" b="0">
                <a:solidFill>
                  <a:srgbClr val="FF0000"/>
                </a:solidFill>
                <a:ea typeface="宋体" panose="02010600030101010101" pitchFamily="2" charset="-122"/>
              </a:rPr>
              <a:t>坐</a:t>
            </a:r>
            <a:r>
              <a:rPr lang="zh-CN" sz="2800" b="0">
                <a:ea typeface="宋体" panose="02010600030101010101" pitchFamily="2" charset="-122"/>
              </a:rPr>
              <a:t>，若自朝廷，谁敢不从？今出于司农，是</a:t>
            </a:r>
            <a:r>
              <a:rPr lang="zh-CN" sz="2800" b="0">
                <a:solidFill>
                  <a:srgbClr val="FF0000"/>
                </a:solidFill>
                <a:ea typeface="宋体" panose="02010600030101010101" pitchFamily="2" charset="-122"/>
              </a:rPr>
              <a:t>擅造律</a:t>
            </a:r>
            <a:r>
              <a:rPr lang="zh-CN" sz="2800" b="0">
                <a:ea typeface="宋体" panose="02010600030101010101" pitchFamily="2" charset="-122"/>
              </a:rPr>
              <a:t>也。”提举官惊曰：“公</a:t>
            </a:r>
            <a:r>
              <a:rPr lang="zh-CN" sz="2800" b="0">
                <a:solidFill>
                  <a:srgbClr val="FF0000"/>
                </a:solidFill>
                <a:ea typeface="宋体" panose="02010600030101010101" pitchFamily="2" charset="-122"/>
              </a:rPr>
              <a:t>姑徐</a:t>
            </a:r>
            <a:r>
              <a:rPr lang="zh-CN" sz="2800" b="0">
                <a:ea typeface="宋体" panose="02010600030101010101" pitchFamily="2" charset="-122"/>
              </a:rPr>
              <a:t>之。”未几，朝廷知法害民，</a:t>
            </a:r>
            <a:r>
              <a:rPr lang="zh-CN" sz="2800" b="0">
                <a:solidFill>
                  <a:srgbClr val="FF0000"/>
                </a:solidFill>
                <a:ea typeface="宋体" panose="02010600030101010101" pitchFamily="2" charset="-122"/>
              </a:rPr>
              <a:t>罢</a:t>
            </a:r>
            <a:r>
              <a:rPr lang="zh-CN" sz="2800" b="0">
                <a:ea typeface="宋体" panose="02010600030101010101" pitchFamily="2" charset="-122"/>
              </a:rPr>
              <a:t>之。</a:t>
            </a:r>
            <a:endParaRPr lang="zh-CN" altLang="en-US" sz="2800" b="0">
              <a:ea typeface="宋体" panose="02010600030101010101" pitchFamily="2" charset="-122"/>
            </a:endParaRPr>
          </a:p>
        </p:txBody>
      </p:sp>
      <p:sp>
        <p:nvSpPr>
          <p:cNvPr id="2" name="文本框 1"/>
          <p:cNvSpPr txBox="1"/>
          <p:nvPr/>
        </p:nvSpPr>
        <p:spPr>
          <a:xfrm>
            <a:off x="5188585" y="892175"/>
            <a:ext cx="6038215" cy="4831080"/>
          </a:xfrm>
          <a:prstGeom prst="rect">
            <a:avLst/>
          </a:prstGeom>
          <a:noFill/>
          <a:ln w="9525">
            <a:noFill/>
          </a:ln>
        </p:spPr>
        <p:txBody>
          <a:bodyPr wrap="square">
            <a:spAutoFit/>
          </a:bodyPr>
          <a:p>
            <a:pPr indent="0"/>
            <a:r>
              <a:rPr lang="en-US" altLang="zh-CN" sz="2800" b="0">
                <a:solidFill>
                  <a:srgbClr val="3F3F3F"/>
                </a:solidFill>
                <a:ea typeface="宋体" panose="02010600030101010101" pitchFamily="2" charset="-122"/>
              </a:rPr>
              <a:t>      </a:t>
            </a:r>
            <a:r>
              <a:rPr lang="zh-CN" sz="2800" b="0">
                <a:solidFill>
                  <a:srgbClr val="3F3F3F"/>
                </a:solidFill>
                <a:ea typeface="宋体" panose="02010600030101010101" pitchFamily="2" charset="-122"/>
              </a:rPr>
              <a:t>新的政令一天天</a:t>
            </a:r>
            <a:r>
              <a:rPr lang="zh-CN" sz="2800" b="0">
                <a:solidFill>
                  <a:srgbClr val="FF0000"/>
                </a:solidFill>
                <a:ea typeface="宋体" panose="02010600030101010101" pitchFamily="2" charset="-122"/>
              </a:rPr>
              <a:t>下达</a:t>
            </a:r>
            <a:r>
              <a:rPr lang="zh-CN" sz="2800" b="0">
                <a:solidFill>
                  <a:srgbClr val="3F3F3F"/>
                </a:solidFill>
                <a:ea typeface="宋体" panose="02010600030101010101" pitchFamily="2" charset="-122"/>
              </a:rPr>
              <a:t>，苏轼在杭州任上总是</a:t>
            </a:r>
            <a:r>
              <a:rPr lang="zh-CN" sz="2800" b="0">
                <a:solidFill>
                  <a:srgbClr val="FF0000"/>
                </a:solidFill>
                <a:ea typeface="宋体" panose="02010600030101010101" pitchFamily="2" charset="-122"/>
              </a:rPr>
              <a:t>利用</a:t>
            </a:r>
            <a:r>
              <a:rPr lang="zh-CN" sz="2800" b="0">
                <a:solidFill>
                  <a:srgbClr val="3F3F3F"/>
                </a:solidFill>
                <a:ea typeface="宋体" panose="02010600030101010101" pitchFamily="2" charset="-122"/>
              </a:rPr>
              <a:t>新法中</a:t>
            </a:r>
            <a:r>
              <a:rPr lang="zh-CN" sz="2800" b="0">
                <a:solidFill>
                  <a:srgbClr val="FF0000"/>
                </a:solidFill>
                <a:ea typeface="宋体" panose="02010600030101010101" pitchFamily="2" charset="-122"/>
              </a:rPr>
              <a:t>对</a:t>
            </a:r>
            <a:r>
              <a:rPr lang="zh-CN" sz="2800" b="0">
                <a:solidFill>
                  <a:srgbClr val="3F3F3F"/>
                </a:solidFill>
                <a:ea typeface="宋体" panose="02010600030101010101" pitchFamily="2" charset="-122"/>
              </a:rPr>
              <a:t>百姓</a:t>
            </a:r>
            <a:r>
              <a:rPr lang="zh-CN" sz="2800" b="0">
                <a:solidFill>
                  <a:srgbClr val="FF0000"/>
                </a:solidFill>
                <a:ea typeface="宋体" panose="02010600030101010101" pitchFamily="2" charset="-122"/>
              </a:rPr>
              <a:t>有利</a:t>
            </a:r>
            <a:r>
              <a:rPr lang="zh-CN" sz="2800" b="0">
                <a:solidFill>
                  <a:srgbClr val="3F3F3F"/>
                </a:solidFill>
                <a:ea typeface="宋体" panose="02010600030101010101" pitchFamily="2" charset="-122"/>
              </a:rPr>
              <a:t>的内容造福百姓，百姓们因此生活安定。</a:t>
            </a:r>
            <a:r>
              <a:rPr lang="zh-CN" sz="2800" b="0">
                <a:solidFill>
                  <a:srgbClr val="FF0000"/>
                </a:solidFill>
                <a:ea typeface="宋体" panose="02010600030101010101" pitchFamily="2" charset="-122"/>
              </a:rPr>
              <a:t>调任</a:t>
            </a:r>
            <a:r>
              <a:rPr lang="zh-CN" sz="2800" b="0">
                <a:solidFill>
                  <a:srgbClr val="3F3F3F"/>
                </a:solidFill>
                <a:ea typeface="宋体" panose="02010600030101010101" pitchFamily="2" charset="-122"/>
              </a:rPr>
              <a:t>密州。司农下令</a:t>
            </a:r>
            <a:r>
              <a:rPr lang="zh-CN" sz="2800" b="0">
                <a:solidFill>
                  <a:srgbClr val="FF0000"/>
                </a:solidFill>
                <a:ea typeface="宋体" panose="02010600030101010101" pitchFamily="2" charset="-122"/>
              </a:rPr>
              <a:t>实施</a:t>
            </a:r>
            <a:r>
              <a:rPr lang="zh-CN" sz="2800" b="0">
                <a:solidFill>
                  <a:srgbClr val="3F3F3F"/>
                </a:solidFill>
                <a:ea typeface="宋体" panose="02010600030101010101" pitchFamily="2" charset="-122"/>
              </a:rPr>
              <a:t>新法，不按时施行的人</a:t>
            </a:r>
            <a:r>
              <a:rPr lang="zh-CN" sz="2800" b="0">
                <a:solidFill>
                  <a:srgbClr val="FF0000"/>
                </a:solidFill>
                <a:ea typeface="宋体" panose="02010600030101010101" pitchFamily="2" charset="-122"/>
              </a:rPr>
              <a:t>按</a:t>
            </a:r>
            <a:r>
              <a:rPr lang="zh-CN" sz="2800" b="0">
                <a:solidFill>
                  <a:srgbClr val="3F3F3F"/>
                </a:solidFill>
                <a:ea typeface="宋体" panose="02010600030101010101" pitchFamily="2" charset="-122"/>
              </a:rPr>
              <a:t>违反国家制度</a:t>
            </a:r>
            <a:r>
              <a:rPr lang="zh-CN" sz="2800" b="0">
                <a:solidFill>
                  <a:srgbClr val="FF0000"/>
                </a:solidFill>
                <a:ea typeface="宋体" panose="02010600030101010101" pitchFamily="2" charset="-122"/>
              </a:rPr>
              <a:t>判罪</a:t>
            </a:r>
            <a:r>
              <a:rPr lang="zh-CN" sz="2800" b="0">
                <a:solidFill>
                  <a:srgbClr val="3F3F3F"/>
                </a:solidFill>
                <a:ea typeface="宋体" panose="02010600030101010101" pitchFamily="2" charset="-122"/>
              </a:rPr>
              <a:t>。苏轼对提举官说：“违反制度的</a:t>
            </a:r>
            <a:r>
              <a:rPr lang="zh-CN" sz="2800" b="0">
                <a:solidFill>
                  <a:srgbClr val="FF0000"/>
                </a:solidFill>
                <a:ea typeface="宋体" panose="02010600030101010101" pitchFamily="2" charset="-122"/>
              </a:rPr>
              <a:t>判罚</a:t>
            </a:r>
            <a:r>
              <a:rPr lang="zh-CN" sz="2800" b="0">
                <a:solidFill>
                  <a:srgbClr val="3F3F3F"/>
                </a:solidFill>
                <a:ea typeface="宋体" panose="02010600030101010101" pitchFamily="2" charset="-122"/>
              </a:rPr>
              <a:t>，如果是出自朝廷，谁敢不听从？如今命令出自司农，这是</a:t>
            </a:r>
            <a:r>
              <a:rPr lang="zh-CN" sz="2800" b="0">
                <a:solidFill>
                  <a:srgbClr val="FF0000"/>
                </a:solidFill>
                <a:ea typeface="宋体" panose="02010600030101010101" pitchFamily="2" charset="-122"/>
              </a:rPr>
              <a:t>擅自制定律法</a:t>
            </a:r>
            <a:r>
              <a:rPr lang="zh-CN" sz="2800" b="0">
                <a:solidFill>
                  <a:srgbClr val="3F3F3F"/>
                </a:solidFill>
                <a:ea typeface="宋体" panose="02010600030101010101" pitchFamily="2" charset="-122"/>
              </a:rPr>
              <a:t>。”提举官害怕地说：“请您先不要追究这件事。”不久，朝廷知道这个法令危害百姓利益，于是下令</a:t>
            </a:r>
            <a:r>
              <a:rPr lang="zh-CN" sz="2800" b="0">
                <a:solidFill>
                  <a:srgbClr val="FF0000"/>
                </a:solidFill>
                <a:ea typeface="宋体" panose="02010600030101010101" pitchFamily="2" charset="-122"/>
              </a:rPr>
              <a:t>废除</a:t>
            </a:r>
            <a:r>
              <a:rPr lang="zh-CN" sz="2800" b="0">
                <a:solidFill>
                  <a:srgbClr val="3F3F3F"/>
                </a:solidFill>
                <a:ea typeface="宋体" panose="02010600030101010101" pitchFamily="2" charset="-122"/>
              </a:rPr>
              <a:t>了它。</a:t>
            </a:r>
            <a:endParaRPr lang="zh-CN" altLang="en-US" sz="2800" b="0">
              <a:solidFill>
                <a:srgbClr val="3F3F3F"/>
              </a:solidFill>
              <a:ea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6060" y="118745"/>
            <a:ext cx="5617845" cy="6739255"/>
          </a:xfrm>
          <a:prstGeom prst="rect">
            <a:avLst/>
          </a:prstGeom>
          <a:noFill/>
          <a:ln w="9525">
            <a:noFill/>
          </a:ln>
        </p:spPr>
        <p:txBody>
          <a:bodyPr wrap="square">
            <a:spAutoFit/>
          </a:bodyPr>
          <a:p>
            <a:pPr indent="304800"/>
            <a:r>
              <a:rPr lang="en-US" altLang="zh-CN" sz="2400" b="0">
                <a:ea typeface="宋体" panose="02010600030101010101" pitchFamily="2" charset="-122"/>
              </a:rPr>
              <a:t>   </a:t>
            </a:r>
            <a:r>
              <a:rPr lang="zh-CN" sz="2400" b="0">
                <a:ea typeface="宋体" panose="02010600030101010101" pitchFamily="2" charset="-122"/>
              </a:rPr>
              <a:t>元佑元年，轼以七品服入侍延和，即赐</a:t>
            </a:r>
            <a:r>
              <a:rPr lang="zh-CN" sz="2400" b="0">
                <a:solidFill>
                  <a:srgbClr val="FF0000"/>
                </a:solidFill>
                <a:ea typeface="宋体" panose="02010600030101010101" pitchFamily="2" charset="-122"/>
              </a:rPr>
              <a:t>银绯</a:t>
            </a:r>
            <a:r>
              <a:rPr lang="zh-CN" sz="2400" b="0">
                <a:ea typeface="宋体" panose="02010600030101010101" pitchFamily="2" charset="-122"/>
              </a:rPr>
              <a:t>，迁中书舍人，</a:t>
            </a:r>
            <a:r>
              <a:rPr lang="zh-CN" sz="2400" b="1" u="wavy">
                <a:ea typeface="宋体" panose="02010600030101010101" pitchFamily="2" charset="-122"/>
              </a:rPr>
              <a:t>三年</a:t>
            </a:r>
            <a:r>
              <a:rPr lang="en-US" altLang="zh-CN" sz="2400" b="1" u="wavy">
                <a:solidFill>
                  <a:srgbClr val="FF0000"/>
                </a:solidFill>
                <a:ea typeface="宋体" panose="02010600030101010101" pitchFamily="2" charset="-122"/>
              </a:rPr>
              <a:t>\</a:t>
            </a:r>
            <a:r>
              <a:rPr lang="zh-CN" sz="2400" b="1" u="wavy">
                <a:solidFill>
                  <a:srgbClr val="FF0000"/>
                </a:solidFill>
                <a:ea typeface="宋体" panose="02010600030101010101" pitchFamily="2" charset="-122"/>
              </a:rPr>
              <a:t>权</a:t>
            </a:r>
            <a:r>
              <a:rPr lang="zh-CN" sz="2400" b="1" u="wavy">
                <a:ea typeface="宋体" panose="02010600030101010101" pitchFamily="2" charset="-122"/>
              </a:rPr>
              <a:t>知礼部贡举</a:t>
            </a:r>
            <a:r>
              <a:rPr lang="en-US" altLang="zh-CN" sz="2400" b="1" u="wavy">
                <a:solidFill>
                  <a:srgbClr val="FF0000"/>
                </a:solidFill>
                <a:ea typeface="宋体" panose="02010600030101010101" pitchFamily="2" charset="-122"/>
              </a:rPr>
              <a:t>\</a:t>
            </a:r>
            <a:r>
              <a:rPr lang="zh-CN" sz="2400" b="1" u="wavy">
                <a:solidFill>
                  <a:srgbClr val="FF0000"/>
                </a:solidFill>
                <a:ea typeface="宋体" panose="02010600030101010101" pitchFamily="2" charset="-122"/>
              </a:rPr>
              <a:t>会</a:t>
            </a:r>
            <a:r>
              <a:rPr lang="zh-CN" sz="2400" b="1" u="wavy">
                <a:ea typeface="宋体" panose="02010600030101010101" pitchFamily="2" charset="-122"/>
              </a:rPr>
              <a:t>大雪苦寒</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士坐庭中</a:t>
            </a:r>
            <a:r>
              <a:rPr lang="en-US" altLang="zh-CN" sz="2400" b="1" u="wavy">
                <a:solidFill>
                  <a:srgbClr val="FF0000"/>
                </a:solidFill>
                <a:ea typeface="宋体" panose="02010600030101010101" pitchFamily="2" charset="-122"/>
              </a:rPr>
              <a:t>\</a:t>
            </a:r>
            <a:r>
              <a:rPr lang="zh-CN" sz="2400" b="1" u="wavy">
                <a:solidFill>
                  <a:srgbClr val="FF0000"/>
                </a:solidFill>
                <a:ea typeface="宋体" panose="02010600030101010101" pitchFamily="2" charset="-122"/>
              </a:rPr>
              <a:t>噤</a:t>
            </a:r>
            <a:r>
              <a:rPr lang="zh-CN" sz="2400" b="1" u="wavy">
                <a:ea typeface="宋体" panose="02010600030101010101" pitchFamily="2" charset="-122"/>
              </a:rPr>
              <a:t>未能言</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轼宽其禁约</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使得尽技</a:t>
            </a:r>
            <a:r>
              <a:rPr lang="en-US" altLang="zh-CN" sz="2400" b="1" u="wavy">
                <a:solidFill>
                  <a:srgbClr val="FF0000"/>
                </a:solidFill>
                <a:ea typeface="宋体" panose="02010600030101010101" pitchFamily="2" charset="-122"/>
              </a:rPr>
              <a:t>\</a:t>
            </a:r>
            <a:r>
              <a:rPr lang="zh-CN" sz="2400" b="1" u="wavy">
                <a:solidFill>
                  <a:srgbClr val="FF0000"/>
                </a:solidFill>
                <a:ea typeface="宋体" panose="02010600030101010101" pitchFamily="2" charset="-122"/>
              </a:rPr>
              <a:t>巡铺</a:t>
            </a:r>
            <a:r>
              <a:rPr lang="zh-CN" sz="2400" b="1" u="wavy">
                <a:ea typeface="宋体" panose="02010600030101010101" pitchFamily="2" charset="-122"/>
              </a:rPr>
              <a:t>内侍每</a:t>
            </a:r>
            <a:r>
              <a:rPr lang="zh-CN" sz="2400" b="1" u="wavy">
                <a:solidFill>
                  <a:srgbClr val="FF0000"/>
                </a:solidFill>
                <a:ea typeface="宋体" panose="02010600030101010101" pitchFamily="2" charset="-122"/>
              </a:rPr>
              <a:t>摧辱</a:t>
            </a:r>
            <a:r>
              <a:rPr lang="zh-CN" sz="2400" b="1" u="wavy">
                <a:ea typeface="宋体" panose="02010600030101010101" pitchFamily="2" charset="-122"/>
              </a:rPr>
              <a:t>举子</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且持暖昧</a:t>
            </a:r>
            <a:r>
              <a:rPr lang="zh-CN" sz="2400" b="1" u="wavy">
                <a:solidFill>
                  <a:srgbClr val="FF0000"/>
                </a:solidFill>
                <a:ea typeface="宋体" panose="02010600030101010101" pitchFamily="2" charset="-122"/>
              </a:rPr>
              <a:t>单词</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诬以为罪</a:t>
            </a:r>
            <a:r>
              <a:rPr lang="en-US" altLang="zh-CN" sz="2400" b="1" u="wavy">
                <a:solidFill>
                  <a:srgbClr val="FF0000"/>
                </a:solidFill>
                <a:ea typeface="宋体" panose="02010600030101010101" pitchFamily="2" charset="-122"/>
              </a:rPr>
              <a:t>\</a:t>
            </a:r>
            <a:r>
              <a:rPr lang="zh-CN" sz="2400" b="1" u="wavy">
                <a:ea typeface="宋体" panose="02010600030101010101" pitchFamily="2" charset="-122"/>
              </a:rPr>
              <a:t>轼尽奏逐之</a:t>
            </a:r>
            <a:r>
              <a:rPr lang="zh-CN" sz="2400" b="0">
                <a:ea typeface="宋体" panose="02010600030101010101" pitchFamily="2" charset="-122"/>
              </a:rPr>
              <a:t>四年，</a:t>
            </a:r>
            <a:r>
              <a:rPr lang="zh-CN" sz="2400" b="0">
                <a:solidFill>
                  <a:srgbClr val="FF0000"/>
                </a:solidFill>
                <a:ea typeface="宋体" panose="02010600030101010101" pitchFamily="2" charset="-122"/>
              </a:rPr>
              <a:t>积</a:t>
            </a:r>
            <a:r>
              <a:rPr lang="zh-CN" sz="2400" b="0">
                <a:ea typeface="宋体" panose="02010600030101010101" pitchFamily="2" charset="-122"/>
              </a:rPr>
              <a:t>以论事，为</a:t>
            </a:r>
            <a:r>
              <a:rPr lang="zh-CN" sz="2400" b="0">
                <a:solidFill>
                  <a:srgbClr val="FF0000"/>
                </a:solidFill>
                <a:ea typeface="宋体" panose="02010600030101010101" pitchFamily="2" charset="-122"/>
              </a:rPr>
              <a:t>当轴者</a:t>
            </a:r>
            <a:r>
              <a:rPr lang="zh-CN" sz="2400" b="0">
                <a:ea typeface="宋体" panose="02010600030101010101" pitchFamily="2" charset="-122"/>
              </a:rPr>
              <a:t>所恨。轼恐不</a:t>
            </a:r>
            <a:r>
              <a:rPr lang="zh-CN" sz="2400" b="0">
                <a:solidFill>
                  <a:srgbClr val="FF0000"/>
                </a:solidFill>
                <a:ea typeface="宋体" panose="02010600030101010101" pitchFamily="2" charset="-122"/>
              </a:rPr>
              <a:t>见</a:t>
            </a:r>
            <a:r>
              <a:rPr lang="zh-CN" sz="2400" b="0">
                <a:ea typeface="宋体" panose="02010600030101010101" pitchFamily="2" charset="-122"/>
              </a:rPr>
              <a:t>容，请外，拜龙图阁学士、知杭州。既至杭，大旱，饥疫并作。轼请于朝，免本路上供米三之一，复得赐度僧牒，</a:t>
            </a:r>
            <a:r>
              <a:rPr lang="zh-CN" sz="2400" b="0">
                <a:solidFill>
                  <a:srgbClr val="FF0000"/>
                </a:solidFill>
                <a:ea typeface="宋体" panose="02010600030101010101" pitchFamily="2" charset="-122"/>
              </a:rPr>
              <a:t>易</a:t>
            </a:r>
            <a:r>
              <a:rPr lang="zh-CN" sz="2400" b="0">
                <a:ea typeface="宋体" panose="02010600030101010101" pitchFamily="2" charset="-122"/>
              </a:rPr>
              <a:t>米以救饥者。</a:t>
            </a:r>
            <a:r>
              <a:rPr lang="zh-CN" sz="2400" b="0">
                <a:solidFill>
                  <a:srgbClr val="FF0000"/>
                </a:solidFill>
                <a:ea typeface="宋体" panose="02010600030101010101" pitchFamily="2" charset="-122"/>
              </a:rPr>
              <a:t>明年</a:t>
            </a:r>
            <a:r>
              <a:rPr lang="zh-CN" sz="2400" b="0">
                <a:ea typeface="宋体" panose="02010600030101010101" pitchFamily="2" charset="-122"/>
              </a:rPr>
              <a:t>春，</a:t>
            </a:r>
            <a:r>
              <a:rPr lang="zh-CN" sz="2400" b="0" u="sng">
                <a:ea typeface="宋体" panose="02010600030101010101" pitchFamily="2" charset="-122"/>
              </a:rPr>
              <a:t>又减价</a:t>
            </a:r>
            <a:r>
              <a:rPr lang="zh-CN" sz="2400" b="0" u="sng">
                <a:solidFill>
                  <a:srgbClr val="FF0000"/>
                </a:solidFill>
                <a:ea typeface="宋体" panose="02010600030101010101" pitchFamily="2" charset="-122"/>
              </a:rPr>
              <a:t>粜</a:t>
            </a:r>
            <a:r>
              <a:rPr lang="zh-CN" sz="2400" b="0" u="sng">
                <a:ea typeface="宋体" panose="02010600030101010101" pitchFamily="2" charset="-122"/>
              </a:rPr>
              <a:t>常平米，多作</a:t>
            </a:r>
            <a:r>
              <a:rPr lang="zh-CN" sz="2400" b="0" u="sng">
                <a:solidFill>
                  <a:srgbClr val="FF0000"/>
                </a:solidFill>
                <a:ea typeface="宋体" panose="02010600030101010101" pitchFamily="2" charset="-122"/>
              </a:rPr>
              <a:t>饘粥</a:t>
            </a:r>
            <a:r>
              <a:rPr lang="zh-CN" sz="2400" b="0" u="sng">
                <a:ea typeface="宋体" panose="02010600030101010101" pitchFamily="2" charset="-122"/>
              </a:rPr>
              <a:t>药剂，遣使</a:t>
            </a:r>
            <a:r>
              <a:rPr lang="zh-CN" sz="2400" b="0" u="sng">
                <a:solidFill>
                  <a:srgbClr val="FF0000"/>
                </a:solidFill>
                <a:ea typeface="宋体" panose="02010600030101010101" pitchFamily="2" charset="-122"/>
              </a:rPr>
              <a:t>挟</a:t>
            </a:r>
            <a:r>
              <a:rPr lang="zh-CN" sz="2400" b="0" u="sng">
                <a:ea typeface="宋体" panose="02010600030101010101" pitchFamily="2" charset="-122"/>
              </a:rPr>
              <a:t>医分</a:t>
            </a:r>
            <a:r>
              <a:rPr lang="zh-CN" sz="2400" b="0" u="sng">
                <a:solidFill>
                  <a:srgbClr val="FF0000"/>
                </a:solidFill>
                <a:ea typeface="宋体" panose="02010600030101010101" pitchFamily="2" charset="-122"/>
              </a:rPr>
              <a:t>坊</a:t>
            </a:r>
            <a:r>
              <a:rPr lang="zh-CN" sz="2400" b="0" u="sng">
                <a:ea typeface="宋体" panose="02010600030101010101" pitchFamily="2" charset="-122"/>
              </a:rPr>
              <a:t>治病，</a:t>
            </a:r>
            <a:r>
              <a:rPr lang="zh-CN" sz="2400" b="0" u="sng">
                <a:solidFill>
                  <a:srgbClr val="FF0000"/>
                </a:solidFill>
                <a:ea typeface="宋体" panose="02010600030101010101" pitchFamily="2" charset="-122"/>
              </a:rPr>
              <a:t>活者</a:t>
            </a:r>
            <a:r>
              <a:rPr lang="zh-CN" sz="2400" b="0" u="sng">
                <a:ea typeface="宋体" panose="02010600030101010101" pitchFamily="2" charset="-122"/>
              </a:rPr>
              <a:t>甚众</a:t>
            </a:r>
            <a:r>
              <a:rPr lang="zh-CN" sz="2400" b="0">
                <a:ea typeface="宋体" panose="02010600030101010101" pitchFamily="2" charset="-122"/>
              </a:rPr>
              <a:t>。轼曰：“杭，水陆之会，疫死比他处常多。”乃</a:t>
            </a:r>
            <a:r>
              <a:rPr lang="zh-CN" sz="2400" b="0">
                <a:solidFill>
                  <a:srgbClr val="FF0000"/>
                </a:solidFill>
                <a:ea typeface="宋体" panose="02010600030101010101" pitchFamily="2" charset="-122"/>
              </a:rPr>
              <a:t>裒羡缗</a:t>
            </a:r>
            <a:r>
              <a:rPr lang="zh-CN" sz="2400" b="0">
                <a:ea typeface="宋体" panose="02010600030101010101" pitchFamily="2" charset="-122"/>
              </a:rPr>
              <a:t>得二千，复发</a:t>
            </a:r>
            <a:r>
              <a:rPr lang="zh-CN" sz="2400" b="0">
                <a:solidFill>
                  <a:srgbClr val="FF0000"/>
                </a:solidFill>
                <a:ea typeface="宋体" panose="02010600030101010101" pitchFamily="2" charset="-122"/>
              </a:rPr>
              <a:t>囊</a:t>
            </a:r>
            <a:r>
              <a:rPr lang="zh-CN" sz="2400" b="0">
                <a:ea typeface="宋体" panose="02010600030101010101" pitchFamily="2" charset="-122"/>
              </a:rPr>
              <a:t>中黄金五十两，以作</a:t>
            </a:r>
            <a:r>
              <a:rPr lang="zh-CN" sz="2400" b="0">
                <a:solidFill>
                  <a:srgbClr val="FF0000"/>
                </a:solidFill>
                <a:ea typeface="宋体" panose="02010600030101010101" pitchFamily="2" charset="-122"/>
              </a:rPr>
              <a:t>病坊</a:t>
            </a:r>
            <a:r>
              <a:rPr lang="zh-CN" sz="2400" b="0">
                <a:ea typeface="宋体" panose="02010600030101010101" pitchFamily="2" charset="-122"/>
              </a:rPr>
              <a:t>，稍畜钱粮待之。徽宗立，</a:t>
            </a:r>
            <a:r>
              <a:rPr lang="zh-CN" sz="2400" b="0">
                <a:solidFill>
                  <a:srgbClr val="FF0000"/>
                </a:solidFill>
                <a:ea typeface="宋体" panose="02010600030101010101" pitchFamily="2" charset="-122"/>
              </a:rPr>
              <a:t>更</a:t>
            </a:r>
            <a:r>
              <a:rPr lang="zh-CN" sz="2400" b="0">
                <a:ea typeface="宋体" panose="02010600030101010101" pitchFamily="2" charset="-122"/>
              </a:rPr>
              <a:t>三大敖，遂提举玉局观，复朝奉郎。轼自元佑以来，未尝以</a:t>
            </a:r>
            <a:r>
              <a:rPr lang="zh-CN" sz="2400" b="0">
                <a:solidFill>
                  <a:srgbClr val="FF0000"/>
                </a:solidFill>
                <a:ea typeface="宋体" panose="02010600030101010101" pitchFamily="2" charset="-122"/>
              </a:rPr>
              <a:t>岁课</a:t>
            </a:r>
            <a:r>
              <a:rPr lang="zh-CN" sz="2400" b="0">
                <a:ea typeface="宋体" panose="02010600030101010101" pitchFamily="2" charset="-122"/>
              </a:rPr>
              <a:t>乞迁，故官止于此。建中靖国元年，卒于常州，轼师父洵为文，既而得之于</a:t>
            </a:r>
            <a:r>
              <a:rPr lang="zh-CN" sz="2400" b="0">
                <a:solidFill>
                  <a:srgbClr val="FF0000"/>
                </a:solidFill>
                <a:ea typeface="宋体" panose="02010600030101010101" pitchFamily="2" charset="-122"/>
              </a:rPr>
              <a:t>天</a:t>
            </a:r>
            <a:r>
              <a:rPr lang="zh-CN" sz="2400" b="0">
                <a:ea typeface="宋体" panose="02010600030101010101" pitchFamily="2" charset="-122"/>
              </a:rPr>
              <a:t>，</a:t>
            </a:r>
            <a:endParaRPr lang="zh-CN" altLang="en-US" sz="2400"/>
          </a:p>
        </p:txBody>
      </p:sp>
      <p:sp>
        <p:nvSpPr>
          <p:cNvPr id="2" name="文本框 1"/>
          <p:cNvSpPr txBox="1"/>
          <p:nvPr/>
        </p:nvSpPr>
        <p:spPr>
          <a:xfrm>
            <a:off x="5843905" y="305435"/>
            <a:ext cx="6121400" cy="6247130"/>
          </a:xfrm>
          <a:prstGeom prst="rect">
            <a:avLst/>
          </a:prstGeom>
          <a:noFill/>
          <a:ln w="9525">
            <a:noFill/>
          </a:ln>
        </p:spPr>
        <p:txBody>
          <a:bodyPr wrap="square">
            <a:spAutoFit/>
          </a:bodyPr>
          <a:p>
            <a:pPr indent="0"/>
            <a:r>
              <a:rPr lang="en-US" altLang="zh-CN" sz="2000" b="0">
                <a:solidFill>
                  <a:srgbClr val="3F3F3F"/>
                </a:solidFill>
                <a:ea typeface="宋体" panose="02010600030101010101" pitchFamily="2" charset="-122"/>
              </a:rPr>
              <a:t>       </a:t>
            </a:r>
            <a:r>
              <a:rPr lang="zh-CN" sz="2000" b="0">
                <a:solidFill>
                  <a:srgbClr val="3F3F3F"/>
                </a:solidFill>
                <a:ea typeface="宋体" panose="02010600030101010101" pitchFamily="2" charset="-122"/>
              </a:rPr>
              <a:t>元祐三年，</a:t>
            </a:r>
            <a:r>
              <a:rPr lang="zh-CN" sz="2000" b="0">
                <a:solidFill>
                  <a:srgbClr val="FF0000"/>
                </a:solidFill>
                <a:ea typeface="宋体" panose="02010600030101010101" pitchFamily="2" charset="-122"/>
              </a:rPr>
              <a:t>暂代</a:t>
            </a:r>
            <a:r>
              <a:rPr lang="zh-CN" sz="2000" b="0">
                <a:solidFill>
                  <a:srgbClr val="3F3F3F"/>
                </a:solidFill>
                <a:ea typeface="宋体" panose="02010600030101010101" pitchFamily="2" charset="-122"/>
              </a:rPr>
              <a:t>知礼部贡举。</a:t>
            </a:r>
            <a:r>
              <a:rPr lang="zh-CN" sz="2000" b="0">
                <a:solidFill>
                  <a:srgbClr val="FF0000"/>
                </a:solidFill>
                <a:ea typeface="宋体" panose="02010600030101010101" pitchFamily="2" charset="-122"/>
              </a:rPr>
              <a:t>正逢</a:t>
            </a:r>
            <a:r>
              <a:rPr lang="zh-CN" sz="2000" b="0">
                <a:solidFill>
                  <a:srgbClr val="3F3F3F"/>
                </a:solidFill>
                <a:ea typeface="宋体" panose="02010600030101010101" pitchFamily="2" charset="-122"/>
              </a:rPr>
              <a:t>大雪严寒，士子们坐在庭院中，颤抖地不能说话。苏轼放宽他们的禁约，使他们能尽量发挥。</a:t>
            </a:r>
            <a:r>
              <a:rPr lang="zh-CN" sz="2000" b="0">
                <a:solidFill>
                  <a:srgbClr val="FF0000"/>
                </a:solidFill>
                <a:ea typeface="宋体" panose="02010600030101010101" pitchFamily="2" charset="-122"/>
              </a:rPr>
              <a:t>巡视考场</a:t>
            </a:r>
            <a:r>
              <a:rPr lang="zh-CN" sz="2000" b="0">
                <a:solidFill>
                  <a:schemeClr val="tx2"/>
                </a:solidFill>
                <a:ea typeface="宋体" panose="02010600030101010101" pitchFamily="2" charset="-122"/>
              </a:rPr>
              <a:t>的宦官</a:t>
            </a:r>
            <a:r>
              <a:rPr lang="zh-CN" sz="2000" b="0">
                <a:solidFill>
                  <a:srgbClr val="3F3F3F"/>
                </a:solidFill>
                <a:ea typeface="宋体" panose="02010600030101010101" pitchFamily="2" charset="-122"/>
              </a:rPr>
              <a:t>常</a:t>
            </a:r>
            <a:r>
              <a:rPr lang="zh-CN" sz="2000" b="0">
                <a:solidFill>
                  <a:srgbClr val="FF0000"/>
                </a:solidFill>
                <a:ea typeface="宋体" panose="02010600030101010101" pitchFamily="2" charset="-122"/>
              </a:rPr>
              <a:t>侮辱</a:t>
            </a:r>
            <a:r>
              <a:rPr lang="zh-CN" sz="2000" b="0">
                <a:solidFill>
                  <a:srgbClr val="3F3F3F"/>
                </a:solidFill>
                <a:ea typeface="宋体" panose="02010600030101010101" pitchFamily="2" charset="-122"/>
              </a:rPr>
              <a:t>应试士人，而且抓住意义暧昧的</a:t>
            </a:r>
            <a:r>
              <a:rPr lang="zh-CN" sz="2000" b="0">
                <a:solidFill>
                  <a:srgbClr val="FF0000"/>
                </a:solidFill>
                <a:ea typeface="宋体" panose="02010600030101010101" pitchFamily="2" charset="-122"/>
              </a:rPr>
              <a:t>个别辞语</a:t>
            </a:r>
            <a:r>
              <a:rPr lang="zh-CN" sz="2000" b="0">
                <a:solidFill>
                  <a:srgbClr val="3F3F3F"/>
                </a:solidFill>
                <a:ea typeface="宋体" panose="02010600030101010101" pitchFamily="2" charset="-122"/>
              </a:rPr>
              <a:t>，诬陷为罪状，苏轼把这些宦官都奏请驱逐。元佑四年，因</a:t>
            </a:r>
            <a:r>
              <a:rPr lang="zh-CN" sz="2000" b="0">
                <a:solidFill>
                  <a:srgbClr val="FF0000"/>
                </a:solidFill>
                <a:ea typeface="宋体" panose="02010600030101010101" pitchFamily="2" charset="-122"/>
              </a:rPr>
              <a:t>积累</a:t>
            </a:r>
            <a:r>
              <a:rPr lang="zh-CN" sz="2000" b="0">
                <a:solidFill>
                  <a:srgbClr val="3F3F3F"/>
                </a:solidFill>
                <a:ea typeface="宋体" panose="02010600030101010101" pitchFamily="2" charset="-122"/>
              </a:rPr>
              <a:t>了一些议论政事的话，被</a:t>
            </a:r>
            <a:r>
              <a:rPr lang="zh-CN" sz="2000" b="0">
                <a:solidFill>
                  <a:srgbClr val="FF0000"/>
                </a:solidFill>
                <a:ea typeface="宋体" panose="02010600030101010101" pitchFamily="2" charset="-122"/>
              </a:rPr>
              <a:t>当权的人</a:t>
            </a:r>
            <a:r>
              <a:rPr lang="zh-CN" sz="2000" b="0">
                <a:solidFill>
                  <a:srgbClr val="3F3F3F"/>
                </a:solidFill>
                <a:ea typeface="宋体" panose="02010600030101010101" pitchFamily="2" charset="-122"/>
              </a:rPr>
              <a:t>所恨。苏轼怕不</a:t>
            </a:r>
            <a:r>
              <a:rPr lang="zh-CN" sz="2000" b="0">
                <a:solidFill>
                  <a:srgbClr val="FF0000"/>
                </a:solidFill>
                <a:ea typeface="宋体" panose="02010600030101010101" pitchFamily="2" charset="-122"/>
              </a:rPr>
              <a:t>被</a:t>
            </a:r>
            <a:r>
              <a:rPr lang="zh-CN" sz="2000" b="0">
                <a:solidFill>
                  <a:srgbClr val="3F3F3F"/>
                </a:solidFill>
                <a:ea typeface="宋体" panose="02010600030101010101" pitchFamily="2" charset="-122"/>
              </a:rPr>
              <a:t>他们所容忍，请求调到外地，任龙图阁学士、杭州知州。苏轼到杭州后，遇上大旱，饥荒和瘟疫并发。苏轼向朝廷请求，免去本路上供米的三分之一，又得赐予剃度僧人的牒文，用以</a:t>
            </a:r>
            <a:r>
              <a:rPr lang="zh-CN" sz="2000" b="0">
                <a:solidFill>
                  <a:srgbClr val="FF0000"/>
                </a:solidFill>
                <a:ea typeface="宋体" panose="02010600030101010101" pitchFamily="2" charset="-122"/>
              </a:rPr>
              <a:t>换取</a:t>
            </a:r>
            <a:r>
              <a:rPr lang="zh-CN" sz="2000" b="0">
                <a:solidFill>
                  <a:srgbClr val="3F3F3F"/>
                </a:solidFill>
                <a:ea typeface="宋体" panose="02010600030101010101" pitchFamily="2" charset="-122"/>
              </a:rPr>
              <a:t>米来救济饥饿的人。</a:t>
            </a:r>
            <a:r>
              <a:rPr lang="zh-CN" sz="2000" b="0">
                <a:solidFill>
                  <a:srgbClr val="FF0000"/>
                </a:solidFill>
                <a:ea typeface="宋体" panose="02010600030101010101" pitchFamily="2" charset="-122"/>
              </a:rPr>
              <a:t>第二年</a:t>
            </a:r>
            <a:r>
              <a:rPr lang="zh-CN" sz="2000" b="0">
                <a:solidFill>
                  <a:srgbClr val="3F3F3F"/>
                </a:solidFill>
                <a:ea typeface="宋体" panose="02010600030101010101" pitchFamily="2" charset="-122"/>
              </a:rPr>
              <a:t>春天，又减价</a:t>
            </a:r>
            <a:r>
              <a:rPr lang="zh-CN" sz="2000" b="0">
                <a:solidFill>
                  <a:srgbClr val="FF0000"/>
                </a:solidFill>
                <a:ea typeface="宋体" panose="02010600030101010101" pitchFamily="2" charset="-122"/>
              </a:rPr>
              <a:t>出售</a:t>
            </a:r>
            <a:r>
              <a:rPr lang="zh-CN" sz="2000" b="0">
                <a:solidFill>
                  <a:srgbClr val="3F3F3F"/>
                </a:solidFill>
                <a:ea typeface="宋体" panose="02010600030101010101" pitchFamily="2" charset="-122"/>
              </a:rPr>
              <a:t>常平仓的米，做了很多</a:t>
            </a:r>
            <a:r>
              <a:rPr lang="zh-CN" sz="2000" b="0">
                <a:solidFill>
                  <a:srgbClr val="FF0000"/>
                </a:solidFill>
                <a:ea typeface="宋体" panose="02010600030101010101" pitchFamily="2" charset="-122"/>
              </a:rPr>
              <a:t>稠粥</a:t>
            </a:r>
            <a:r>
              <a:rPr lang="zh-CN" sz="2000" b="0">
                <a:solidFill>
                  <a:srgbClr val="3F3F3F"/>
                </a:solidFill>
                <a:ea typeface="宋体" panose="02010600030101010101" pitchFamily="2" charset="-122"/>
              </a:rPr>
              <a:t>和药剂，派人</a:t>
            </a:r>
            <a:r>
              <a:rPr lang="zh-CN" sz="2000" b="0">
                <a:solidFill>
                  <a:srgbClr val="FF0000"/>
                </a:solidFill>
                <a:ea typeface="宋体" panose="02010600030101010101" pitchFamily="2" charset="-122"/>
              </a:rPr>
              <a:t>带着</a:t>
            </a:r>
            <a:r>
              <a:rPr lang="zh-CN" sz="2000" b="0">
                <a:solidFill>
                  <a:srgbClr val="3F3F3F"/>
                </a:solidFill>
                <a:ea typeface="宋体" panose="02010600030101010101" pitchFamily="2" charset="-122"/>
              </a:rPr>
              <a:t>医生到各</a:t>
            </a:r>
            <a:r>
              <a:rPr lang="zh-CN" sz="2000" b="0">
                <a:solidFill>
                  <a:srgbClr val="FF0000"/>
                </a:solidFill>
                <a:ea typeface="宋体" panose="02010600030101010101" pitchFamily="2" charset="-122"/>
              </a:rPr>
              <a:t>街巷</a:t>
            </a:r>
            <a:r>
              <a:rPr lang="zh-CN" sz="2000" b="0">
                <a:solidFill>
                  <a:srgbClr val="3F3F3F"/>
                </a:solidFill>
                <a:ea typeface="宋体" panose="02010600030101010101" pitchFamily="2" charset="-122"/>
              </a:rPr>
              <a:t>治病，</a:t>
            </a:r>
            <a:r>
              <a:rPr lang="zh-CN" sz="2000" b="0">
                <a:solidFill>
                  <a:srgbClr val="FF0000"/>
                </a:solidFill>
                <a:ea typeface="宋体" panose="02010600030101010101" pitchFamily="2" charset="-122"/>
              </a:rPr>
              <a:t>救活的人</a:t>
            </a:r>
            <a:r>
              <a:rPr lang="zh-CN" sz="2000" b="0">
                <a:solidFill>
                  <a:srgbClr val="3F3F3F"/>
                </a:solidFill>
                <a:ea typeface="宋体" panose="02010600030101010101" pitchFamily="2" charset="-122"/>
              </a:rPr>
              <a:t>很多。苏轼说：“杭州是水陆交通的要地，得疫病死的人比别处常要多些。”于是</a:t>
            </a:r>
            <a:r>
              <a:rPr lang="zh-CN" sz="2000" b="0">
                <a:solidFill>
                  <a:srgbClr val="FF0000"/>
                </a:solidFill>
                <a:ea typeface="宋体" panose="02010600030101010101" pitchFamily="2" charset="-122"/>
              </a:rPr>
              <a:t>收集多余的钱</a:t>
            </a:r>
            <a:r>
              <a:rPr lang="zh-CN" sz="2000" b="0">
                <a:solidFill>
                  <a:srgbClr val="3F3F3F"/>
                </a:solidFill>
                <a:ea typeface="宋体" panose="02010600030101010101" pitchFamily="2" charset="-122"/>
              </a:rPr>
              <a:t>二千缗，又拿出自己囊中黄金五十两，建造</a:t>
            </a:r>
            <a:r>
              <a:rPr lang="zh-CN" sz="2000" b="0">
                <a:solidFill>
                  <a:srgbClr val="FF0000"/>
                </a:solidFill>
                <a:ea typeface="宋体" panose="02010600030101010101" pitchFamily="2" charset="-122"/>
              </a:rPr>
              <a:t>治病场所</a:t>
            </a:r>
            <a:r>
              <a:rPr lang="zh-CN" sz="2000" b="0">
                <a:solidFill>
                  <a:srgbClr val="3F3F3F"/>
                </a:solidFill>
                <a:ea typeface="宋体" panose="02010600030101010101" pitchFamily="2" charset="-122"/>
              </a:rPr>
              <a:t>，渐渐积贮钱粮来防备疫病。徽宗即位，又</a:t>
            </a:r>
            <a:r>
              <a:rPr lang="zh-CN" sz="2000" b="0">
                <a:solidFill>
                  <a:srgbClr val="FF0000"/>
                </a:solidFill>
                <a:ea typeface="宋体" panose="02010600030101010101" pitchFamily="2" charset="-122"/>
              </a:rPr>
              <a:t>经历</a:t>
            </a:r>
            <a:r>
              <a:rPr lang="zh-CN" sz="2000" b="0">
                <a:solidFill>
                  <a:srgbClr val="3F3F3F"/>
                </a:solidFill>
                <a:ea typeface="宋体" panose="02010600030101010101" pitchFamily="2" charset="-122"/>
              </a:rPr>
              <a:t>三次大赦，于是提举玉局观，恢复朝奉郎的官职。苏轼从元祐以来，从未因</a:t>
            </a:r>
            <a:r>
              <a:rPr lang="zh-CN" sz="2000" b="0">
                <a:solidFill>
                  <a:srgbClr val="FF0000"/>
                </a:solidFill>
                <a:ea typeface="宋体" panose="02010600030101010101" pitchFamily="2" charset="-122"/>
              </a:rPr>
              <a:t>每年考核政绩</a:t>
            </a:r>
            <a:r>
              <a:rPr lang="zh-CN" sz="2000" b="0">
                <a:solidFill>
                  <a:srgbClr val="3F3F3F"/>
                </a:solidFill>
                <a:ea typeface="宋体" panose="02010600030101010101" pitchFamily="2" charset="-122"/>
              </a:rPr>
              <a:t>请求升迁。所以官职就停留在这里。建中靖国元年，在常州去世。苏轼师从父亲苏洵学习</a:t>
            </a:r>
            <a:r>
              <a:rPr lang="zh-CN" sz="2000" b="0">
                <a:solidFill>
                  <a:srgbClr val="FF0000"/>
                </a:solidFill>
                <a:ea typeface="宋体" panose="02010600030101010101" pitchFamily="2" charset="-122"/>
              </a:rPr>
              <a:t>写文章</a:t>
            </a:r>
            <a:r>
              <a:rPr lang="zh-CN" sz="2000" b="0">
                <a:solidFill>
                  <a:srgbClr val="3F3F3F"/>
                </a:solidFill>
                <a:ea typeface="宋体" panose="02010600030101010101" pitchFamily="2" charset="-122"/>
              </a:rPr>
              <a:t>，从来得之于</a:t>
            </a:r>
            <a:r>
              <a:rPr lang="zh-CN" sz="2000" b="0">
                <a:solidFill>
                  <a:srgbClr val="FF0000"/>
                </a:solidFill>
                <a:ea typeface="宋体" panose="02010600030101010101" pitchFamily="2" charset="-122"/>
              </a:rPr>
              <a:t>天资</a:t>
            </a:r>
            <a:r>
              <a:rPr lang="zh-CN" sz="2000" b="0">
                <a:solidFill>
                  <a:srgbClr val="3F3F3F"/>
                </a:solidFill>
                <a:ea typeface="宋体" panose="02010600030101010101" pitchFamily="2" charset="-122"/>
              </a:rPr>
              <a:t>。</a:t>
            </a:r>
            <a:endParaRPr lang="zh-CN" altLang="en-US" sz="2000" b="0">
              <a:solidFill>
                <a:srgbClr val="3F3F3F"/>
              </a:solidFill>
              <a:ea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15405" y="248285"/>
            <a:ext cx="4627245" cy="5507990"/>
          </a:xfrm>
          <a:prstGeom prst="rect">
            <a:avLst/>
          </a:prstGeom>
          <a:noFill/>
          <a:ln w="9525">
            <a:noFill/>
          </a:ln>
        </p:spPr>
        <p:txBody>
          <a:bodyPr wrap="square">
            <a:spAutoFit/>
          </a:bodyPr>
          <a:p>
            <a:pPr indent="0"/>
            <a:r>
              <a:rPr lang="en-US" altLang="zh-CN" sz="3200" b="0">
                <a:solidFill>
                  <a:srgbClr val="3F3F3F"/>
                </a:solidFill>
                <a:ea typeface="宋体" panose="02010600030101010101" pitchFamily="2" charset="-122"/>
              </a:rPr>
              <a:t>       </a:t>
            </a:r>
            <a:r>
              <a:rPr lang="zh-CN" sz="3200" b="0">
                <a:solidFill>
                  <a:srgbClr val="3F3F3F"/>
                </a:solidFill>
                <a:ea typeface="宋体" panose="02010600030101010101" pitchFamily="2" charset="-122"/>
              </a:rPr>
              <a:t>(苏轼)曾经自己说：“写文章如同行云流水，本来就没有一定的</a:t>
            </a:r>
            <a:r>
              <a:rPr lang="zh-CN" sz="3200" b="0">
                <a:solidFill>
                  <a:srgbClr val="FF0000"/>
                </a:solidFill>
                <a:ea typeface="宋体" panose="02010600030101010101" pitchFamily="2" charset="-122"/>
              </a:rPr>
              <a:t>格式</a:t>
            </a:r>
            <a:r>
              <a:rPr lang="zh-CN" sz="3200" b="0">
                <a:solidFill>
                  <a:srgbClr val="3F3F3F"/>
                </a:solidFill>
                <a:ea typeface="宋体" panose="02010600030101010101" pitchFamily="2" charset="-122"/>
              </a:rPr>
              <a:t>，仅是常要在该说的地方就说，该停的地方就停。”即使是嬉笑怒骂的话，都可以写成文章诵读。他的文章</a:t>
            </a:r>
            <a:r>
              <a:rPr lang="zh-CN" sz="3200" b="0">
                <a:solidFill>
                  <a:srgbClr val="FF0000"/>
                </a:solidFill>
                <a:ea typeface="宋体" panose="02010600030101010101" pitchFamily="2" charset="-122"/>
              </a:rPr>
              <a:t>博大深沉光</a:t>
            </a:r>
            <a:r>
              <a:rPr lang="zh-CN" sz="3200" b="0">
                <a:solidFill>
                  <a:srgbClr val="3F3F3F"/>
                </a:solidFill>
                <a:ea typeface="宋体" panose="02010600030101010101" pitchFamily="2" charset="-122"/>
              </a:rPr>
              <a:t>辉灿烂，</a:t>
            </a:r>
            <a:r>
              <a:rPr lang="zh-CN" sz="3200" b="0">
                <a:solidFill>
                  <a:srgbClr val="FF0000"/>
                </a:solidFill>
                <a:ea typeface="宋体" panose="02010600030101010101" pitchFamily="2" charset="-122"/>
              </a:rPr>
              <a:t>称雄</a:t>
            </a:r>
            <a:r>
              <a:rPr lang="zh-CN" sz="3200" b="0">
                <a:solidFill>
                  <a:srgbClr val="3F3F3F"/>
                </a:solidFill>
                <a:ea typeface="宋体" panose="02010600030101010101" pitchFamily="2" charset="-122"/>
              </a:rPr>
              <a:t>百代，自从有文章以来，也属少有。</a:t>
            </a:r>
            <a:endParaRPr lang="zh-CN" altLang="en-US" sz="3200" b="0">
              <a:solidFill>
                <a:srgbClr val="3F3F3F"/>
              </a:solidFill>
              <a:ea typeface="宋体" panose="02010600030101010101" pitchFamily="2" charset="-122"/>
            </a:endParaRPr>
          </a:p>
        </p:txBody>
      </p:sp>
      <p:sp>
        <p:nvSpPr>
          <p:cNvPr id="2" name="文本框 1"/>
          <p:cNvSpPr txBox="1"/>
          <p:nvPr/>
        </p:nvSpPr>
        <p:spPr>
          <a:xfrm>
            <a:off x="882650" y="248285"/>
            <a:ext cx="4272915" cy="6062345"/>
          </a:xfrm>
          <a:prstGeom prst="rect">
            <a:avLst/>
          </a:prstGeom>
          <a:noFill/>
          <a:ln w="9525">
            <a:noFill/>
          </a:ln>
        </p:spPr>
        <p:txBody>
          <a:bodyPr wrap="square">
            <a:spAutoFit/>
          </a:bodyPr>
          <a:p>
            <a:pPr indent="304800"/>
            <a:r>
              <a:rPr lang="en-US" altLang="zh-CN" sz="3600" b="0">
                <a:ea typeface="宋体" panose="02010600030101010101" pitchFamily="2" charset="-122"/>
              </a:rPr>
              <a:t>    </a:t>
            </a:r>
            <a:r>
              <a:rPr lang="zh-CN" sz="3600" b="0">
                <a:ea typeface="宋体" panose="02010600030101010101" pitchFamily="2" charset="-122"/>
              </a:rPr>
              <a:t>尝自谓：“作文如行云流水，初无定</a:t>
            </a:r>
            <a:r>
              <a:rPr lang="zh-CN" sz="3600" b="0">
                <a:solidFill>
                  <a:srgbClr val="FF0000"/>
                </a:solidFill>
                <a:ea typeface="宋体" panose="02010600030101010101" pitchFamily="2" charset="-122"/>
              </a:rPr>
              <a:t>质</a:t>
            </a:r>
            <a:r>
              <a:rPr lang="zh-CN" sz="3600" b="0">
                <a:ea typeface="宋体" panose="02010600030101010101" pitchFamily="2" charset="-122"/>
              </a:rPr>
              <a:t>，但常行于所当行，止于所不可不止。”虽嬉笑怒骂之辞，皆可书而诵之。</a:t>
            </a:r>
            <a:r>
              <a:rPr lang="zh-CN" sz="3600" b="0" u="sng">
                <a:ea typeface="宋体" panose="02010600030101010101" pitchFamily="2" charset="-122"/>
              </a:rPr>
              <a:t>其体</a:t>
            </a:r>
            <a:r>
              <a:rPr lang="zh-CN" sz="3600" b="0" u="sng">
                <a:solidFill>
                  <a:srgbClr val="FF0000"/>
                </a:solidFill>
                <a:ea typeface="宋体" panose="02010600030101010101" pitchFamily="2" charset="-122"/>
              </a:rPr>
              <a:t>浑涵</a:t>
            </a:r>
            <a:r>
              <a:rPr lang="zh-CN" sz="3600" b="0" u="sng">
                <a:ea typeface="宋体" panose="02010600030101010101" pitchFamily="2" charset="-122"/>
              </a:rPr>
              <a:t>光芒，</a:t>
            </a:r>
            <a:r>
              <a:rPr lang="zh-CN" sz="3600" b="0" u="sng">
                <a:solidFill>
                  <a:srgbClr val="FF0000"/>
                </a:solidFill>
                <a:ea typeface="宋体" panose="02010600030101010101" pitchFamily="2" charset="-122"/>
              </a:rPr>
              <a:t>雄视</a:t>
            </a:r>
            <a:r>
              <a:rPr lang="zh-CN" sz="3600" b="0" u="sng">
                <a:ea typeface="宋体" panose="02010600030101010101" pitchFamily="2" charset="-122"/>
              </a:rPr>
              <a:t>百代，有文章以来，盖亦</a:t>
            </a:r>
            <a:r>
              <a:rPr lang="zh-CN" sz="3600" b="0" u="sng">
                <a:solidFill>
                  <a:srgbClr val="FF0000"/>
                </a:solidFill>
                <a:ea typeface="宋体" panose="02010600030101010101" pitchFamily="2" charset="-122"/>
              </a:rPr>
              <a:t>鲜</a:t>
            </a:r>
            <a:r>
              <a:rPr lang="zh-CN" sz="3600" b="0" u="sng">
                <a:ea typeface="宋体" panose="02010600030101010101" pitchFamily="2" charset="-122"/>
              </a:rPr>
              <a:t>矣。</a:t>
            </a:r>
            <a:endParaRPr lang="zh-CN" sz="3600" b="0">
              <a:ea typeface="宋体" panose="02010600030101010101" pitchFamily="2" charset="-122"/>
            </a:endParaRPr>
          </a:p>
          <a:p>
            <a:pPr indent="304800"/>
            <a:r>
              <a:rPr lang="zh-CN" sz="2800" b="0">
                <a:ea typeface="宋体" panose="02010600030101010101" pitchFamily="2" charset="-122"/>
              </a:rPr>
              <a:t>（节选自《宋史·苏轼传》）</a:t>
            </a:r>
            <a:endParaRPr lang="zh-CN" altLang="en-US" sz="28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150" y="198755"/>
            <a:ext cx="11823065" cy="6554470"/>
          </a:xfrm>
          <a:prstGeom prst="rect">
            <a:avLst/>
          </a:prstGeom>
          <a:noFill/>
          <a:ln w="9525">
            <a:noFill/>
          </a:ln>
        </p:spPr>
        <p:txBody>
          <a:bodyPr wrap="square">
            <a:spAutoFit/>
          </a:bodyPr>
          <a:p>
            <a:pPr indent="0"/>
            <a:r>
              <a:rPr lang="zh-CN" sz="2000" b="0">
                <a:ea typeface="宋体" panose="02010600030101010101" pitchFamily="2" charset="-122"/>
              </a:rPr>
              <a:t>10．下列对文中画波浪线部分的断句，正确的一项是（3分）</a:t>
            </a:r>
            <a:endParaRPr lang="zh-CN" sz="2000" b="0">
              <a:ea typeface="宋体" panose="02010600030101010101" pitchFamily="2" charset="-122"/>
            </a:endParaRPr>
          </a:p>
          <a:p>
            <a:pPr indent="0"/>
            <a:r>
              <a:rPr lang="zh-CN" sz="2000" b="0">
                <a:solidFill>
                  <a:srgbClr val="FF0000"/>
                </a:solidFill>
                <a:ea typeface="宋体" panose="02010600030101010101" pitchFamily="2" charset="-122"/>
              </a:rPr>
              <a:t>A．三年/权知礼部贡举/会大雪苦寒/士坐庭中/噤未能言/轼宽其禁约/使得尽技/巡铺内侍每摧辱举子/且持暖昧单词/诬以为罪/轼尽奏逐之/</a:t>
            </a:r>
            <a:endParaRPr lang="zh-CN" sz="2000" b="0">
              <a:solidFill>
                <a:srgbClr val="FF0000"/>
              </a:solidFill>
              <a:ea typeface="宋体" panose="02010600030101010101" pitchFamily="2" charset="-122"/>
            </a:endParaRPr>
          </a:p>
          <a:p>
            <a:pPr indent="0"/>
            <a:r>
              <a:rPr lang="zh-CN" sz="2000" b="0">
                <a:ea typeface="宋体" panose="02010600030101010101" pitchFamily="2" charset="-122"/>
              </a:rPr>
              <a:t>B．三年/权知礼部贡举/会大雪苦寒/士坐庭中噤/未能言轼/宽其禁约/使得尽技/巡铺内侍每摧辱举子/且持暖昧单词/诬以为罪/轼尽奏逐之/C．三年/权知礼部贡举/会大雪苦寒/士坐庭中噤/未能言轼/宽其禁约/使得尽技巡铺内侍/每摧辱举子/且持暖昧单词/诬以为罪/轼尽奏逐之/D．三年/权知礼部贡举/会大雪苦寒/士坐庭中/噤未能言/轼宽其禁约/使得尽技巡铺内侍/每摧辱举子/且持暖昧单词/诬以为罪/轼尽奏逐之/</a:t>
            </a:r>
            <a:endParaRPr lang="zh-CN" sz="2000" b="0">
              <a:ea typeface="宋体" panose="02010600030101010101" pitchFamily="2" charset="-122"/>
            </a:endParaRPr>
          </a:p>
          <a:p>
            <a:pPr indent="0"/>
            <a:r>
              <a:rPr lang="zh-CN" sz="2000" b="0">
                <a:ea typeface="宋体" panose="02010600030101010101" pitchFamily="2" charset="-122"/>
              </a:rPr>
              <a:t> 【10题详解】 </a:t>
            </a:r>
            <a:endParaRPr lang="zh-CN" sz="2000" b="0">
              <a:ea typeface="宋体" panose="02010600030101010101" pitchFamily="2" charset="-122"/>
            </a:endParaRPr>
          </a:p>
          <a:p>
            <a:pPr indent="0"/>
            <a:r>
              <a:rPr lang="zh-CN" altLang="en-US" sz="2000"/>
              <a:t>本题考查学生文言断句的能力。给文言文断句时，要注意句首发语词、句末语气词，要确定谓语。一般情况下，句首发语词前、句末语气词后要停顿，并列成分之间也要停顿；分析谓语，谓语如果是形容词，谓语后可停顿；如果是动词，宾语后可以停顿；同时还要注意结构上的对称，省略、对偶、反复等修辞；尤其要关注“曰”“乎”“于”“而”“之”“也”“矣”“焉”“耳”“则”这些关键词。</a:t>
            </a:r>
            <a:endParaRPr lang="zh-CN" altLang="en-US" sz="2000"/>
          </a:p>
          <a:p>
            <a:pPr indent="0"/>
            <a:r>
              <a:rPr lang="zh-CN" altLang="en-US" sz="2000">
                <a:gradFill>
                  <a:gsLst>
                    <a:gs pos="0">
                      <a:srgbClr val="012D86"/>
                    </a:gs>
                    <a:gs pos="100000">
                      <a:srgbClr val="0E2557"/>
                    </a:gs>
                  </a:gsLst>
                  <a:lin scaled="0"/>
                </a:gradFill>
                <a:effectLst>
                  <a:outerShdw blurRad="38100" dist="25400" dir="5400000" algn="ctr" rotWithShape="0">
                    <a:srgbClr val="6E747A">
                      <a:alpha val="43000"/>
                    </a:srgbClr>
                  </a:outerShdw>
                </a:effectLst>
              </a:rPr>
              <a:t>句子大意是：元祐三年，暂代知礼部贡举。正逢大雪严寒，士子们坐在庭院中，颤抖地不能说话。苏轼放宽他们的禁约，使他们能尽量发挥。巡视考场的宦官常侮辱应试士人，而且抓住意义暧昧的个别辞语，诬陷为罪状，苏轼把这些宦官都奏请驱逐。</a:t>
            </a:r>
            <a:endParaRPr lang="zh-CN" altLang="en-US" sz="2000">
              <a:solidFill>
                <a:schemeClr val="accent1"/>
              </a:solidFill>
              <a:effectLst>
                <a:outerShdw blurRad="38100" dist="25400" dir="5400000" algn="ctr" rotWithShape="0">
                  <a:srgbClr val="6E747A">
                    <a:alpha val="43000"/>
                  </a:srgbClr>
                </a:outerShdw>
              </a:effectLst>
            </a:endParaRPr>
          </a:p>
          <a:p>
            <a:pPr indent="0"/>
            <a:r>
              <a:rPr lang="zh-CN" altLang="en-US" sz="2000"/>
              <a:t>其中，“士坐庭中”主谓宾都全，其后断开，且“噤未能言”的主语也是“士”，承前省略，不能把“噤”断到上句，排除BC项；“巡铺内侍每摧辱举子”中，主语是“巡铺内侍”，中间不能断开，更不能将其断到上句，排除D项。</a:t>
            </a:r>
            <a:endParaRPr lang="zh-CN" altLang="en-US" sz="2000"/>
          </a:p>
          <a:p>
            <a:pPr indent="0"/>
            <a:r>
              <a:rPr lang="zh-CN" altLang="en-US" sz="2000"/>
              <a:t>故选A。</a:t>
            </a:r>
            <a:endParaRPr lang="zh-CN" altLang="en-US" sz="20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6060" y="189865"/>
            <a:ext cx="11739245" cy="5262245"/>
          </a:xfrm>
          <a:prstGeom prst="rect">
            <a:avLst/>
          </a:prstGeom>
          <a:noFill/>
          <a:ln w="9525">
            <a:noFill/>
          </a:ln>
        </p:spPr>
        <p:txBody>
          <a:bodyPr wrap="square">
            <a:spAutoFit/>
          </a:bodyPr>
          <a:p>
            <a:pPr indent="304800"/>
            <a:r>
              <a:rPr lang="zh-CN" sz="2400" b="0">
                <a:ea typeface="宋体" panose="02010600030101010101" pitchFamily="2" charset="-122"/>
              </a:rPr>
              <a:t>11．下列对文中加点词语的相关内容的解说，不正确的一项是（3分）A．主司既可指主管某项事务的官员，又可转指科举的主试官，文中指后者。B．殿试是中国古代科举制度最高一级的考试，在殿选举行，</a:t>
            </a:r>
            <a:r>
              <a:rPr lang="zh-CN" sz="2400" b="0">
                <a:solidFill>
                  <a:srgbClr val="FF0000"/>
                </a:solidFill>
                <a:ea typeface="宋体" panose="02010600030101010101" pitchFamily="2" charset="-122"/>
              </a:rPr>
              <a:t>由丞相主持。</a:t>
            </a:r>
            <a:endParaRPr lang="zh-CN" sz="2400" b="0">
              <a:solidFill>
                <a:srgbClr val="FF0000"/>
              </a:solidFill>
              <a:ea typeface="宋体" panose="02010600030101010101" pitchFamily="2" charset="-122"/>
            </a:endParaRPr>
          </a:p>
          <a:p>
            <a:pPr indent="304800"/>
            <a:r>
              <a:rPr lang="zh-CN" sz="2400" b="0">
                <a:ea typeface="宋体" panose="02010600030101010101" pitchFamily="2" charset="-122"/>
              </a:rPr>
              <a:t>C．司农是官名，又称为大司农，主要掌管农桑，仓储、租税等相关事务。D．当轴，指官处在重要的位置，当轴者则指身居显赫职位的当权官员。</a:t>
            </a:r>
            <a:endParaRPr lang="zh-CN" sz="2400" b="0">
              <a:ea typeface="宋体" panose="02010600030101010101" pitchFamily="2" charset="-122"/>
            </a:endParaRPr>
          </a:p>
          <a:p>
            <a:pPr indent="304800"/>
            <a:r>
              <a:rPr lang="zh-CN" altLang="en-US" sz="2400">
                <a:solidFill>
                  <a:srgbClr val="FF0000"/>
                </a:solidFill>
              </a:rPr>
              <a:t>【11题详解】</a:t>
            </a:r>
            <a:endParaRPr lang="zh-CN" altLang="en-US" sz="2400"/>
          </a:p>
          <a:p>
            <a:pPr indent="304800"/>
            <a:r>
              <a:rPr lang="zh-CN" altLang="en-US" sz="2400"/>
              <a:t>此题考核理解古代文化常识的能力，此类文化常识题的考核主要集中在古代的一些称谓、官职的变迁、建筑的名称、年号、谥号、庙号、一些文书的名称、官场的一些礼节、朝廷的一些机构、典章制度、行政区划、还有一些避讳的说法等。平时注意积累，尤其是课本的注释的相关内容，答题时还要注意结合语境的含义作答。</a:t>
            </a:r>
            <a:endParaRPr lang="zh-CN" altLang="en-US" sz="2400"/>
          </a:p>
          <a:p>
            <a:pPr indent="304800"/>
            <a:r>
              <a:rPr lang="zh-CN" altLang="en-US" sz="2400">
                <a:solidFill>
                  <a:srgbClr val="FF0000"/>
                </a:solidFill>
              </a:rPr>
              <a:t>B项，“由丞相主持”错。科举史上的殿试是由武则天首创的。宋朝正式成制，金、元、明、清四代沿用。又称御试、廷试，即指皇帝亲自出题考试。因此应当是由皇帝主持。</a:t>
            </a:r>
            <a:endParaRPr lang="zh-CN" altLang="en-US" sz="2400">
              <a:solidFill>
                <a:srgbClr val="FF0000"/>
              </a:solidFill>
            </a:endParaRPr>
          </a:p>
          <a:p>
            <a:pPr indent="304800"/>
            <a:r>
              <a:rPr lang="zh-CN" altLang="en-US" sz="2400">
                <a:solidFill>
                  <a:srgbClr val="FF0000"/>
                </a:solidFill>
              </a:rPr>
              <a:t>故选B。</a:t>
            </a:r>
            <a:endParaRPr lang="zh-CN" altLang="en-US" sz="2400">
              <a:solidFill>
                <a:srgbClr val="FF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5575" y="109220"/>
            <a:ext cx="11880850" cy="6862445"/>
          </a:xfrm>
          <a:prstGeom prst="rect">
            <a:avLst/>
          </a:prstGeom>
          <a:noFill/>
          <a:ln w="9525">
            <a:noFill/>
          </a:ln>
        </p:spPr>
        <p:txBody>
          <a:bodyPr wrap="square">
            <a:spAutoFit/>
          </a:bodyPr>
          <a:p>
            <a:pPr indent="304800"/>
            <a:r>
              <a:rPr lang="zh-CN" sz="2000" b="0">
                <a:ea typeface="宋体" panose="02010600030101010101" pitchFamily="2" charset="-122"/>
              </a:rPr>
              <a:t>1．下列关于原文内容的理解和分析，正确的一项是（3分）A．中国自古以来注重家庭伦理，把家庭伦理规范置于比社会伦理制度更重要的位置。B．家庭既是生活单位，又是生产单位，决定了“孝”是中国古代社会特有的家庭伦理。C．根据儒家思想，“孝”不仅是家庭内的规范，而且在社会中有一个不断扩大的过程。D．由于家庭结构和家庭伦理的变化，传统“孝”的形式在现代社会无提倡的必要。</a:t>
            </a:r>
            <a:endParaRPr lang="zh-CN" sz="2000" b="1">
              <a:solidFill>
                <a:srgbClr val="0000FF"/>
              </a:solidFill>
              <a:ea typeface="宋体" panose="02010600030101010101" pitchFamily="2" charset="-122"/>
            </a:endParaRPr>
          </a:p>
          <a:p>
            <a:pPr indent="304800"/>
            <a:r>
              <a:rPr lang="zh-CN" sz="2000" b="1">
                <a:solidFill>
                  <a:srgbClr val="FF0000"/>
                </a:solidFill>
                <a:ea typeface="宋体" panose="02010600030101010101" pitchFamily="2" charset="-122"/>
              </a:rPr>
              <a:t>【答案】</a:t>
            </a:r>
            <a:r>
              <a:rPr lang="en-US" sz="2000" b="1">
                <a:solidFill>
                  <a:srgbClr val="FF0000"/>
                </a:solidFill>
                <a:latin typeface="楷体" panose="02010609060101010101" charset="-122"/>
                <a:ea typeface="宋体" panose="02010600030101010101" pitchFamily="2" charset="-122"/>
              </a:rPr>
              <a:t>1.C </a:t>
            </a:r>
            <a:r>
              <a:rPr lang="zh-CN" sz="2000" b="1">
                <a:solidFill>
                  <a:srgbClr val="FF0000"/>
                </a:solidFill>
                <a:ea typeface="宋体" panose="02010600030101010101" pitchFamily="2" charset="-122"/>
              </a:rPr>
              <a:t>【详解】</a:t>
            </a:r>
            <a:endParaRPr lang="zh-CN" sz="2000" b="1">
              <a:solidFill>
                <a:srgbClr val="FF0000"/>
              </a:solidFill>
              <a:ea typeface="宋体" panose="02010600030101010101" pitchFamily="2" charset="-122"/>
            </a:endParaRPr>
          </a:p>
          <a:p>
            <a:pPr indent="304800"/>
            <a:r>
              <a:rPr lang="zh-CN" sz="2000" b="1">
                <a:solidFill>
                  <a:schemeClr val="tx1"/>
                </a:solidFill>
                <a:effectLst>
                  <a:outerShdw blurRad="38100" dist="19050" dir="2700000" algn="tl" rotWithShape="0">
                    <a:schemeClr val="dk1">
                      <a:alpha val="40000"/>
                    </a:schemeClr>
                  </a:outerShdw>
                </a:effectLst>
                <a:ea typeface="宋体" panose="02010600030101010101" pitchFamily="2" charset="-122"/>
              </a:rPr>
              <a:t>本题主要考查理解和分析文中重要信息的能力。答题时注意仔细阅读文章，找准有效答题区间，然后认真对比阅读，寻找细微的差别。</a:t>
            </a:r>
            <a:r>
              <a:rPr lang="zh-CN" sz="2000" b="1">
                <a:solidFill>
                  <a:srgbClr val="0000FF"/>
                </a:solidFill>
                <a:ea typeface="宋体" panose="02010600030101010101" pitchFamily="2" charset="-122"/>
              </a:rPr>
              <a:t>A项，“把家庭伦理规范置于比社会伦理制度更重要的位置”错误；从第三段“‘孝’成为一种家庭伦理规范，并进而成为社会的伦理制度”中可见，“社会伦理制度”在家庭伦理规范之上。</a:t>
            </a:r>
            <a:endParaRPr lang="zh-CN" sz="2000" b="1">
              <a:solidFill>
                <a:srgbClr val="0000FF"/>
              </a:solidFill>
              <a:ea typeface="宋体" panose="02010600030101010101" pitchFamily="2" charset="-122"/>
            </a:endParaRPr>
          </a:p>
          <a:p>
            <a:pPr indent="304800"/>
            <a:r>
              <a:rPr lang="zh-CN" sz="2000" b="1">
                <a:solidFill>
                  <a:srgbClr val="FF0000"/>
                </a:solidFill>
                <a:ea typeface="宋体" panose="02010600030101010101" pitchFamily="2" charset="-122"/>
              </a:rPr>
              <a:t>B项，“‘孝’是中国古代社会特有的家庭伦理”表述有误，“古代社会特有的”不准确。根据最后一段“现代社会中的家庭伦理会突化，‘孝’的内涵也会随之变化。例如‘四世同堂’‘养儿防老’，就因家庭作为生产单位的逐渐消失而失去意义，又如‘二十四孝’中的某些形式已没有必要提倡，但作为‘孝’之核心理念的‘仁爱’仍有家庭伦理之意义，在家庭不再是生产单位的情况下，保障家庭良好的生活状态，将主要由社会保障体系来承担，但‘孝’的‘仁爱’精神则不会改变”可见，现代社会中，“孝”仍有其家庭伦理意义；</a:t>
            </a:r>
            <a:endParaRPr lang="zh-CN" sz="2000" b="1">
              <a:solidFill>
                <a:srgbClr val="FF0000"/>
              </a:solidFill>
              <a:ea typeface="宋体" panose="02010600030101010101" pitchFamily="2" charset="-122"/>
            </a:endParaRPr>
          </a:p>
          <a:p>
            <a:pPr indent="304800"/>
            <a:r>
              <a:rPr lang="zh-CN" sz="2000" b="1">
                <a:solidFill>
                  <a:srgbClr val="0000FF"/>
                </a:solidFill>
                <a:ea typeface="宋体" panose="02010600030101010101" pitchFamily="2" charset="-122"/>
              </a:rPr>
              <a:t>C项，正确，原文第四段有“在孔子儒家思想中，‘孝’在社会生活实践中有一个不断扩大的过程”；</a:t>
            </a:r>
            <a:endParaRPr lang="zh-CN" sz="2000" b="1">
              <a:solidFill>
                <a:srgbClr val="0000FF"/>
              </a:solidFill>
              <a:ea typeface="宋体" panose="02010600030101010101" pitchFamily="2" charset="-122"/>
            </a:endParaRPr>
          </a:p>
          <a:p>
            <a:pPr indent="304800"/>
            <a:r>
              <a:rPr lang="zh-CN" sz="2000" b="1">
                <a:solidFill>
                  <a:srgbClr val="FF0000"/>
                </a:solidFill>
                <a:ea typeface="宋体" panose="02010600030101010101" pitchFamily="2" charset="-122"/>
              </a:rPr>
              <a:t>D项，“传统‘孝’的形式在现代社会无提倡的必要”错误，根据最后一段“‘孝’的内涵也会随之变化。例如‘四世同堂’‘养儿防老’，就因家庭作为生产单位的逐渐消失而失去意义，又如‘二十四孝’中的某些形式已没有必要提倡”可见，是“某些形式”，而不是所有“传统‘孝’的形式”。故选C。</a:t>
            </a:r>
            <a:endParaRPr lang="zh-CN" altLang="en-US" sz="2000" b="1">
              <a:solidFill>
                <a:srgbClr val="FF0000"/>
              </a:solidFill>
              <a:ea typeface="宋体" panose="02010600030101010101" pitchFamily="2"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2240" y="198120"/>
            <a:ext cx="11755120" cy="5939155"/>
          </a:xfrm>
          <a:prstGeom prst="rect">
            <a:avLst/>
          </a:prstGeom>
          <a:noFill/>
          <a:ln w="9525">
            <a:noFill/>
          </a:ln>
        </p:spPr>
        <p:txBody>
          <a:bodyPr wrap="square">
            <a:spAutoFit/>
          </a:bodyPr>
          <a:p>
            <a:pPr indent="304800"/>
            <a:r>
              <a:rPr lang="zh-CN" sz="2000" b="0">
                <a:ea typeface="宋体" panose="02010600030101010101" pitchFamily="2" charset="-122"/>
              </a:rPr>
              <a:t>12．下列对原文有关内容的概括和分析，不正确的一项是（3分）A．苏轼自幼聪颖，深受时贤赏识。母亲亲自为他授课，他往往能说出要点。欧阳修十分看重他，曾对梅圣俞表示，应当避开此人让他出人头地。B．苏轼因势利导，利用新法便民，当时王安石创行新法，他上书论其不便；新政下达，他常常设法使这些法令有利于百姓，百姓生活得以安宁。C．苏轼直面饥疫，解救受灾百姓。她在任职杭州时遭遇早灾病疫，减免上供米三分之一纾缓灾情；</a:t>
            </a:r>
            <a:r>
              <a:rPr lang="zh-CN" sz="2000" b="1">
                <a:solidFill>
                  <a:srgbClr val="FF0000"/>
                </a:solidFill>
                <a:ea typeface="宋体" panose="02010600030101010101" pitchFamily="2" charset="-122"/>
              </a:rPr>
              <a:t>同时</a:t>
            </a:r>
            <a:r>
              <a:rPr lang="zh-CN" sz="2000" b="0">
                <a:ea typeface="宋体" panose="02010600030101010101" pitchFamily="2" charset="-122"/>
              </a:rPr>
              <a:t>又集贮钱粮、建造治病场所以防备疫病。D．苏天赋异禀，为文得心应手、他从父习文，又极具才华，作文如行云流水，行止有度，婧笑怒骂之辞，皆可书而诵之，最终成为一代文宗。</a:t>
            </a:r>
            <a:endParaRPr lang="zh-CN" sz="2000" b="0">
              <a:ea typeface="宋体" panose="02010600030101010101" pitchFamily="2" charset="-122"/>
            </a:endParaRPr>
          </a:p>
          <a:p>
            <a:pPr indent="304800"/>
            <a:endParaRPr lang="zh-CN" sz="2000" b="0">
              <a:ea typeface="宋体" panose="02010600030101010101" pitchFamily="2" charset="-122"/>
            </a:endParaRPr>
          </a:p>
          <a:p>
            <a:pPr indent="304800"/>
            <a:r>
              <a:rPr lang="zh-CN" altLang="en-US" sz="2000" b="1">
                <a:solidFill>
                  <a:schemeClr val="accent1">
                    <a:lumMod val="50000"/>
                  </a:schemeClr>
                </a:solidFill>
              </a:rPr>
              <a:t>【12题详解】</a:t>
            </a:r>
            <a:endParaRPr lang="zh-CN" altLang="en-US" sz="2000" b="1">
              <a:solidFill>
                <a:schemeClr val="accent1">
                  <a:lumMod val="50000"/>
                </a:schemeClr>
              </a:solidFill>
            </a:endParaRPr>
          </a:p>
          <a:p>
            <a:pPr indent="304800"/>
            <a:r>
              <a:rPr lang="zh-CN" altLang="en-US" sz="2000" b="1">
                <a:solidFill>
                  <a:schemeClr val="accent1">
                    <a:lumMod val="50000"/>
                  </a:schemeClr>
                </a:solidFill>
              </a:rPr>
              <a:t>本题考查学生归纳内容要点，概括中心意思的能力。解答理解文言文内容的题型，要基本了解文言文的大意，然后根据选项，在文中找到相关语句，分析选项是否概括全面，翻译是否正确。本类题型设陷方式一般有故意拔高、信息错位、语句翻译错误等。做题时要回归语境，理解翻译选项涉及的相关句子，然后将原文内容和选项加以对比，即能发现问题。</a:t>
            </a:r>
            <a:endParaRPr lang="zh-CN" altLang="en-US" sz="2000" b="1">
              <a:solidFill>
                <a:schemeClr val="accent1">
                  <a:lumMod val="50000"/>
                </a:schemeClr>
              </a:solidFill>
            </a:endParaRPr>
          </a:p>
          <a:p>
            <a:pPr indent="304800"/>
            <a:r>
              <a:rPr lang="zh-CN" altLang="en-US" sz="2000"/>
              <a:t>C项，“同时又集贮钱粮、建造治病场所以防备疫病”错，原文是“明年春……乃裒羡缗得二千，复发橐中黄金五十两，以作病坊，稍畜钱粮待之”。可见“同时”表述错误，“集贮钱粮、建造治病场所以防备疫病”应当是第二年春天的事。</a:t>
            </a:r>
            <a:endParaRPr lang="zh-CN" altLang="en-US" sz="2000"/>
          </a:p>
          <a:p>
            <a:pPr indent="304800"/>
            <a:r>
              <a:rPr lang="zh-CN" altLang="en-US" sz="2000"/>
              <a:t>故选C。</a:t>
            </a:r>
            <a:endParaRPr lang="zh-CN" altLang="en-US" sz="20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8915" y="219075"/>
            <a:ext cx="11722100" cy="6123940"/>
          </a:xfrm>
          <a:prstGeom prst="rect">
            <a:avLst/>
          </a:prstGeom>
          <a:noFill/>
          <a:ln w="9525">
            <a:noFill/>
          </a:ln>
        </p:spPr>
        <p:txBody>
          <a:bodyPr wrap="square">
            <a:spAutoFit/>
          </a:bodyPr>
          <a:p>
            <a:pPr indent="304800"/>
            <a:r>
              <a:rPr lang="zh-CN" sz="2800" b="0">
                <a:ea typeface="宋体" panose="02010600030101010101" pitchFamily="2" charset="-122"/>
              </a:rPr>
              <a:t>13．把文中画横线的句子翻译成现代汉语。（10分）（1）又减价</a:t>
            </a:r>
            <a:r>
              <a:rPr lang="zh-CN" sz="2800" b="0">
                <a:solidFill>
                  <a:srgbClr val="FF0000"/>
                </a:solidFill>
                <a:ea typeface="宋体" panose="02010600030101010101" pitchFamily="2" charset="-122"/>
              </a:rPr>
              <a:t>粜</a:t>
            </a:r>
            <a:r>
              <a:rPr lang="zh-CN" sz="2800" b="0">
                <a:ea typeface="宋体" panose="02010600030101010101" pitchFamily="2" charset="-122"/>
              </a:rPr>
              <a:t>常平米，多作</a:t>
            </a:r>
            <a:r>
              <a:rPr lang="zh-CN" sz="2800" b="0">
                <a:solidFill>
                  <a:srgbClr val="FF0000"/>
                </a:solidFill>
                <a:ea typeface="宋体" panose="02010600030101010101" pitchFamily="2" charset="-122"/>
              </a:rPr>
              <a:t>饘粥</a:t>
            </a:r>
            <a:r>
              <a:rPr lang="zh-CN" sz="2800" b="0">
                <a:ea typeface="宋体" panose="02010600030101010101" pitchFamily="2" charset="-122"/>
              </a:rPr>
              <a:t>药剂，遣使挟医分</a:t>
            </a:r>
            <a:r>
              <a:rPr lang="zh-CN" sz="2800" b="0">
                <a:solidFill>
                  <a:srgbClr val="FF0000"/>
                </a:solidFill>
                <a:ea typeface="宋体" panose="02010600030101010101" pitchFamily="2" charset="-122"/>
              </a:rPr>
              <a:t>坊</a:t>
            </a:r>
            <a:r>
              <a:rPr lang="zh-CN" sz="2800" b="0">
                <a:ea typeface="宋体" panose="02010600030101010101" pitchFamily="2" charset="-122"/>
              </a:rPr>
              <a:t>治病，</a:t>
            </a:r>
            <a:r>
              <a:rPr lang="zh-CN" sz="2800" b="0">
                <a:solidFill>
                  <a:srgbClr val="FF0000"/>
                </a:solidFill>
                <a:ea typeface="宋体" panose="02010600030101010101" pitchFamily="2" charset="-122"/>
              </a:rPr>
              <a:t>活者</a:t>
            </a:r>
            <a:r>
              <a:rPr lang="zh-CN" sz="2800" b="0">
                <a:ea typeface="宋体" panose="02010600030101010101" pitchFamily="2" charset="-122"/>
              </a:rPr>
              <a:t>甚众。</a:t>
            </a:r>
            <a:r>
              <a:rPr lang="en-US" sz="2800" b="0">
                <a:latin typeface="楷体" panose="02010609060101010101" charset="-122"/>
                <a:ea typeface="宋体" panose="02010600030101010101" pitchFamily="2" charset="-122"/>
              </a:rPr>
              <a:t> </a:t>
            </a:r>
            <a:r>
              <a:rPr lang="zh-CN" sz="2800" b="1">
                <a:solidFill>
                  <a:srgbClr val="0000FF"/>
                </a:solidFill>
                <a:ea typeface="楷体" panose="02010609060101010101" charset="-122"/>
                <a:sym typeface="+mn-ea"/>
              </a:rPr>
              <a:t>1）又减价</a:t>
            </a:r>
            <a:r>
              <a:rPr lang="zh-CN" sz="2800" b="1">
                <a:solidFill>
                  <a:srgbClr val="FF0000"/>
                </a:solidFill>
                <a:ea typeface="楷体" panose="02010609060101010101" charset="-122"/>
                <a:sym typeface="+mn-ea"/>
              </a:rPr>
              <a:t>出售</a:t>
            </a:r>
            <a:r>
              <a:rPr lang="zh-CN" sz="2800" b="1">
                <a:solidFill>
                  <a:srgbClr val="0000FF"/>
                </a:solidFill>
                <a:ea typeface="楷体" panose="02010609060101010101" charset="-122"/>
                <a:sym typeface="+mn-ea"/>
              </a:rPr>
              <a:t>常平米，制成许多</a:t>
            </a:r>
            <a:r>
              <a:rPr lang="zh-CN" sz="2800" b="1">
                <a:solidFill>
                  <a:srgbClr val="FF0000"/>
                </a:solidFill>
                <a:ea typeface="楷体" panose="02010609060101010101" charset="-122"/>
                <a:sym typeface="+mn-ea"/>
              </a:rPr>
              <a:t>稠粥</a:t>
            </a:r>
            <a:r>
              <a:rPr lang="zh-CN" sz="2800" b="1">
                <a:solidFill>
                  <a:srgbClr val="0000FF"/>
                </a:solidFill>
                <a:ea typeface="楷体" panose="02010609060101010101" charset="-122"/>
                <a:sym typeface="+mn-ea"/>
              </a:rPr>
              <a:t>和药剂、派人带着医生分</a:t>
            </a:r>
            <a:r>
              <a:rPr lang="zh-CN" sz="2800" b="1">
                <a:solidFill>
                  <a:srgbClr val="FF0000"/>
                </a:solidFill>
                <a:ea typeface="楷体" panose="02010609060101010101" charset="-122"/>
                <a:sym typeface="+mn-ea"/>
              </a:rPr>
              <a:t>街道</a:t>
            </a:r>
            <a:r>
              <a:rPr lang="zh-CN" sz="2800" b="1">
                <a:solidFill>
                  <a:srgbClr val="0000FF"/>
                </a:solidFill>
                <a:ea typeface="楷体" panose="02010609060101010101" charset="-122"/>
                <a:sym typeface="+mn-ea"/>
              </a:rPr>
              <a:t>治病，</a:t>
            </a:r>
            <a:r>
              <a:rPr lang="zh-CN" sz="2800" b="1">
                <a:solidFill>
                  <a:srgbClr val="FF0000"/>
                </a:solidFill>
                <a:ea typeface="楷体" panose="02010609060101010101" charset="-122"/>
                <a:sym typeface="+mn-ea"/>
              </a:rPr>
              <a:t>救活的人</a:t>
            </a:r>
            <a:r>
              <a:rPr lang="zh-CN" sz="2800" b="1">
                <a:solidFill>
                  <a:srgbClr val="0000FF"/>
                </a:solidFill>
                <a:ea typeface="楷体" panose="02010609060101010101" charset="-122"/>
                <a:sym typeface="+mn-ea"/>
              </a:rPr>
              <a:t>很多。</a:t>
            </a:r>
            <a:r>
              <a:rPr lang="zh-CN" sz="2800" b="0">
                <a:ea typeface="宋体" panose="02010600030101010101" pitchFamily="2" charset="-122"/>
              </a:rPr>
              <a:t>（2）其体</a:t>
            </a:r>
            <a:r>
              <a:rPr lang="zh-CN" sz="2800" b="0">
                <a:solidFill>
                  <a:srgbClr val="FF0000"/>
                </a:solidFill>
                <a:ea typeface="宋体" panose="02010600030101010101" pitchFamily="2" charset="-122"/>
              </a:rPr>
              <a:t>浑涵</a:t>
            </a:r>
            <a:r>
              <a:rPr lang="zh-CN" sz="2800" b="0">
                <a:ea typeface="宋体" panose="02010600030101010101" pitchFamily="2" charset="-122"/>
              </a:rPr>
              <a:t>光芒，</a:t>
            </a:r>
            <a:r>
              <a:rPr lang="zh-CN" sz="2800" b="0">
                <a:solidFill>
                  <a:srgbClr val="FF0000"/>
                </a:solidFill>
                <a:ea typeface="宋体" panose="02010600030101010101" pitchFamily="2" charset="-122"/>
              </a:rPr>
              <a:t>雄视</a:t>
            </a:r>
            <a:r>
              <a:rPr lang="zh-CN" sz="2800" b="0">
                <a:ea typeface="宋体" panose="02010600030101010101" pitchFamily="2" charset="-122"/>
              </a:rPr>
              <a:t>百代，有文章以来，盖亦</a:t>
            </a:r>
            <a:r>
              <a:rPr lang="zh-CN" sz="2800" b="0">
                <a:solidFill>
                  <a:srgbClr val="FF0000"/>
                </a:solidFill>
                <a:ea typeface="宋体" panose="02010600030101010101" pitchFamily="2" charset="-122"/>
              </a:rPr>
              <a:t>鲜</a:t>
            </a:r>
            <a:r>
              <a:rPr lang="zh-CN" sz="2800" b="0">
                <a:ea typeface="宋体" panose="02010600030101010101" pitchFamily="2" charset="-122"/>
              </a:rPr>
              <a:t>矣。</a:t>
            </a:r>
            <a:r>
              <a:rPr lang="en-US" sz="2800" b="1">
                <a:solidFill>
                  <a:srgbClr val="0000FF"/>
                </a:solidFill>
                <a:latin typeface="楷体" panose="02010609060101010101" charset="-122"/>
              </a:rPr>
              <a:t>  </a:t>
            </a:r>
            <a:r>
              <a:rPr lang="zh-CN" sz="2800" b="1">
                <a:solidFill>
                  <a:srgbClr val="0000FF"/>
                </a:solidFill>
                <a:ea typeface="楷体" panose="02010609060101010101" charset="-122"/>
              </a:rPr>
              <a:t>（（2）他的文章</a:t>
            </a:r>
            <a:r>
              <a:rPr lang="zh-CN" sz="2800" b="1">
                <a:solidFill>
                  <a:srgbClr val="FF0000"/>
                </a:solidFill>
                <a:ea typeface="楷体" panose="02010609060101010101" charset="-122"/>
              </a:rPr>
              <a:t>博大深沉</a:t>
            </a:r>
            <a:r>
              <a:rPr lang="zh-CN" sz="2800" b="1">
                <a:solidFill>
                  <a:srgbClr val="0000FF"/>
                </a:solidFill>
                <a:ea typeface="楷体" panose="02010609060101010101" charset="-122"/>
              </a:rPr>
              <a:t>光辉灿烂，</a:t>
            </a:r>
            <a:r>
              <a:rPr lang="zh-CN" sz="2800" b="1">
                <a:solidFill>
                  <a:srgbClr val="FF0000"/>
                </a:solidFill>
                <a:ea typeface="楷体" panose="02010609060101010101" charset="-122"/>
              </a:rPr>
              <a:t>称雄</a:t>
            </a:r>
            <a:r>
              <a:rPr lang="zh-CN" sz="2800" b="1">
                <a:solidFill>
                  <a:srgbClr val="0000FF"/>
                </a:solidFill>
                <a:ea typeface="楷体" panose="02010609060101010101" charset="-122"/>
              </a:rPr>
              <a:t>百代，自从有文章以来，也属</a:t>
            </a:r>
            <a:r>
              <a:rPr lang="zh-CN" sz="2800" b="1">
                <a:solidFill>
                  <a:srgbClr val="FF0000"/>
                </a:solidFill>
                <a:ea typeface="楷体" panose="02010609060101010101" charset="-122"/>
              </a:rPr>
              <a:t>少</a:t>
            </a:r>
            <a:r>
              <a:rPr lang="zh-CN" sz="2800" b="1">
                <a:solidFill>
                  <a:srgbClr val="0000FF"/>
                </a:solidFill>
                <a:ea typeface="楷体" panose="02010609060101010101" charset="-122"/>
              </a:rPr>
              <a:t>有。</a:t>
            </a:r>
            <a:endParaRPr lang="zh-CN" sz="2800" b="1">
              <a:solidFill>
                <a:srgbClr val="0000FF"/>
              </a:solidFill>
              <a:ea typeface="楷体" panose="02010609060101010101" charset="-122"/>
            </a:endParaRPr>
          </a:p>
          <a:p>
            <a:pPr indent="304800"/>
            <a:r>
              <a:rPr lang="zh-CN" altLang="en-US" sz="2800"/>
              <a:t>【13题详解】</a:t>
            </a:r>
            <a:endParaRPr lang="zh-CN" altLang="en-US" sz="2800"/>
          </a:p>
          <a:p>
            <a:pPr indent="304800"/>
            <a:r>
              <a:rPr lang="zh-CN" altLang="en-US" sz="2800"/>
              <a:t>本题考查理解并翻译文中句子的能力。翻译时以直译为主，意译为辅，把句子中的每一个字都要落到实处，注意重点实词、虚词、词类活用和特殊句子的翻译，不能翻译的助词等删掉，省略的内容根据上下文补充，平时训练时注意自己确定句子的赋分点，翻译时保证赋分点的落实。本题关键词有：</a:t>
            </a:r>
            <a:r>
              <a:rPr lang="zh-CN" altLang="en-US" sz="2800">
                <a:solidFill>
                  <a:schemeClr val="tx1"/>
                </a:solidFill>
              </a:rPr>
              <a:t>（1）</a:t>
            </a:r>
            <a:r>
              <a:rPr lang="zh-CN" altLang="en-US" sz="2800">
                <a:solidFill>
                  <a:srgbClr val="FF0000"/>
                </a:solidFill>
              </a:rPr>
              <a:t>减粜，减价出售；常平米，常平仓的米；分坊，到各街道；活者，救活的人。</a:t>
            </a:r>
            <a:r>
              <a:rPr lang="zh-CN" altLang="en-US" sz="2800"/>
              <a:t>（2）</a:t>
            </a:r>
            <a:r>
              <a:rPr lang="zh-CN" altLang="en-US" sz="2800">
                <a:solidFill>
                  <a:srgbClr val="FF0000"/>
                </a:solidFill>
              </a:rPr>
              <a:t>浑涵，博大深沉；雄视，称雄；鲜，少。</a:t>
            </a:r>
            <a:endParaRPr lang="zh-CN" altLang="en-US" sz="2800">
              <a:solidFill>
                <a:srgbClr val="FF0000"/>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85115" y="544830"/>
            <a:ext cx="11621770" cy="5631180"/>
          </a:xfrm>
          <a:prstGeom prst="rect">
            <a:avLst/>
          </a:prstGeom>
          <a:noFill/>
          <a:ln w="9525">
            <a:noFill/>
          </a:ln>
        </p:spPr>
        <p:txBody>
          <a:bodyPr wrap="square">
            <a:spAutoFit/>
          </a:bodyPr>
          <a:p>
            <a:pPr indent="267970"/>
            <a:r>
              <a:rPr lang="zh-CN" sz="3600" b="1">
                <a:solidFill>
                  <a:srgbClr val="FF0000"/>
                </a:solidFill>
                <a:ea typeface="楷体" panose="02010609060101010101" charset="-122"/>
              </a:rPr>
              <a:t>【点睛】</a:t>
            </a:r>
            <a:r>
              <a:rPr lang="zh-CN" sz="3600" b="1">
                <a:solidFill>
                  <a:srgbClr val="0000FF"/>
                </a:solidFill>
                <a:ea typeface="楷体" panose="02010609060101010101" charset="-122"/>
              </a:rPr>
              <a:t>文言文语句翻译，</a:t>
            </a:r>
            <a:r>
              <a:rPr lang="zh-CN" sz="3600" b="1">
                <a:solidFill>
                  <a:srgbClr val="FF0000"/>
                </a:solidFill>
                <a:ea typeface="楷体" panose="02010609060101010101" charset="-122"/>
              </a:rPr>
              <a:t>首先</a:t>
            </a:r>
            <a:r>
              <a:rPr lang="zh-CN" sz="3600" b="1">
                <a:solidFill>
                  <a:srgbClr val="0000FF"/>
                </a:solidFill>
                <a:ea typeface="楷体" panose="02010609060101010101" charset="-122"/>
              </a:rPr>
              <a:t>要找出专有名词，即人名、地名、官职等；</a:t>
            </a:r>
            <a:r>
              <a:rPr lang="zh-CN" sz="3600" b="1">
                <a:solidFill>
                  <a:srgbClr val="FF0000"/>
                </a:solidFill>
                <a:ea typeface="楷体" panose="02010609060101010101" charset="-122"/>
              </a:rPr>
              <a:t>然后</a:t>
            </a:r>
            <a:r>
              <a:rPr lang="zh-CN" sz="3600" b="1">
                <a:solidFill>
                  <a:srgbClr val="0000FF"/>
                </a:solidFill>
                <a:ea typeface="楷体" panose="02010609060101010101" charset="-122"/>
              </a:rPr>
              <a:t>再看有否特殊句式，</a:t>
            </a:r>
            <a:r>
              <a:rPr lang="zh-CN" sz="3600" b="1">
                <a:solidFill>
                  <a:srgbClr val="FF0000"/>
                </a:solidFill>
                <a:ea typeface="楷体" panose="02010609060101010101" charset="-122"/>
              </a:rPr>
              <a:t>最后</a:t>
            </a:r>
            <a:r>
              <a:rPr lang="zh-CN" sz="3600" b="1">
                <a:solidFill>
                  <a:srgbClr val="0000FF"/>
                </a:solidFill>
                <a:ea typeface="楷体" panose="02010609060101010101" charset="-122"/>
              </a:rPr>
              <a:t>再确定关键字进行翻译，一般为直译。</a:t>
            </a:r>
            <a:endParaRPr lang="zh-CN" sz="3600" b="1">
              <a:solidFill>
                <a:srgbClr val="0000FF"/>
              </a:solidFill>
              <a:ea typeface="楷体" panose="02010609060101010101" charset="-122"/>
            </a:endParaRPr>
          </a:p>
          <a:p>
            <a:pPr indent="267970"/>
            <a:r>
              <a:rPr lang="zh-CN" sz="3600" b="1">
                <a:solidFill>
                  <a:srgbClr val="FF0000"/>
                </a:solidFill>
                <a:ea typeface="楷体" panose="02010609060101010101" charset="-122"/>
              </a:rPr>
              <a:t>文言文的翻译，最基本的方法就是替换、组词、保留、省略。</a:t>
            </a:r>
            <a:endParaRPr lang="zh-CN" sz="3600" b="1">
              <a:solidFill>
                <a:srgbClr val="FF0000"/>
              </a:solidFill>
              <a:ea typeface="楷体" panose="02010609060101010101" charset="-122"/>
            </a:endParaRPr>
          </a:p>
          <a:p>
            <a:pPr indent="267970"/>
            <a:r>
              <a:rPr lang="zh-CN" sz="3600" b="1">
                <a:solidFill>
                  <a:srgbClr val="0000FF"/>
                </a:solidFill>
                <a:ea typeface="楷体" panose="02010609060101010101" charset="-122"/>
              </a:rPr>
              <a:t>对古今异义的词语要</a:t>
            </a:r>
            <a:r>
              <a:rPr lang="zh-CN" sz="3600" b="1">
                <a:solidFill>
                  <a:srgbClr val="FF0000"/>
                </a:solidFill>
                <a:ea typeface="楷体" panose="02010609060101010101" charset="-122"/>
              </a:rPr>
              <a:t>“替换”</a:t>
            </a:r>
            <a:r>
              <a:rPr lang="zh-CN" sz="3600" b="1">
                <a:solidFill>
                  <a:srgbClr val="0000FF"/>
                </a:solidFill>
                <a:ea typeface="楷体" panose="02010609060101010101" charset="-122"/>
              </a:rPr>
              <a:t>，翻译为没有查处；</a:t>
            </a:r>
            <a:endParaRPr lang="zh-CN" sz="3600" b="1">
              <a:solidFill>
                <a:srgbClr val="0000FF"/>
              </a:solidFill>
              <a:ea typeface="楷体" panose="02010609060101010101" charset="-122"/>
            </a:endParaRPr>
          </a:p>
          <a:p>
            <a:pPr indent="267970"/>
            <a:r>
              <a:rPr lang="zh-CN" sz="3600" b="1">
                <a:solidFill>
                  <a:srgbClr val="0000FF"/>
                </a:solidFill>
                <a:ea typeface="楷体" panose="02010609060101010101" charset="-122"/>
              </a:rPr>
              <a:t>对古今词义大体一致的词语则</a:t>
            </a:r>
            <a:r>
              <a:rPr lang="zh-CN" sz="3600" b="1">
                <a:solidFill>
                  <a:srgbClr val="FF0000"/>
                </a:solidFill>
                <a:ea typeface="楷体" panose="02010609060101010101" charset="-122"/>
              </a:rPr>
              <a:t>“组词”</a:t>
            </a:r>
            <a:r>
              <a:rPr lang="zh-CN" sz="3600" b="1">
                <a:solidFill>
                  <a:srgbClr val="0000FF"/>
                </a:solidFill>
                <a:ea typeface="楷体" panose="02010609060101010101" charset="-122"/>
              </a:rPr>
              <a:t>；</a:t>
            </a:r>
            <a:endParaRPr lang="zh-CN" sz="3600" b="1">
              <a:solidFill>
                <a:srgbClr val="0000FF"/>
              </a:solidFill>
              <a:ea typeface="楷体" panose="02010609060101010101" charset="-122"/>
            </a:endParaRPr>
          </a:p>
          <a:p>
            <a:pPr indent="267970"/>
            <a:r>
              <a:rPr lang="zh-CN" sz="3600" b="1">
                <a:solidFill>
                  <a:srgbClr val="0000FF"/>
                </a:solidFill>
                <a:ea typeface="楷体" panose="02010609060101010101" charset="-122"/>
              </a:rPr>
              <a:t>对特殊的地名、人名等要</a:t>
            </a:r>
            <a:r>
              <a:rPr lang="zh-CN" sz="3600" b="1">
                <a:solidFill>
                  <a:srgbClr val="FF0000"/>
                </a:solidFill>
                <a:ea typeface="楷体" panose="02010609060101010101" charset="-122"/>
              </a:rPr>
              <a:t>“保留”</a:t>
            </a:r>
            <a:r>
              <a:rPr lang="zh-CN" sz="3600" b="1">
                <a:solidFill>
                  <a:srgbClr val="0000FF"/>
                </a:solidFill>
                <a:ea typeface="楷体" panose="02010609060101010101" charset="-122"/>
              </a:rPr>
              <a:t>；</a:t>
            </a:r>
            <a:endParaRPr lang="zh-CN" sz="3600" b="1">
              <a:solidFill>
                <a:srgbClr val="0000FF"/>
              </a:solidFill>
              <a:ea typeface="楷体" panose="02010609060101010101" charset="-122"/>
            </a:endParaRPr>
          </a:p>
          <a:p>
            <a:pPr indent="267970"/>
            <a:r>
              <a:rPr lang="zh-CN" sz="3600" b="1">
                <a:solidFill>
                  <a:srgbClr val="0000FF"/>
                </a:solidFill>
                <a:ea typeface="楷体" panose="02010609060101010101" charset="-122"/>
              </a:rPr>
              <a:t>对古汉语中的同义反复的词语可以</a:t>
            </a:r>
            <a:r>
              <a:rPr lang="zh-CN" sz="3600" b="1">
                <a:solidFill>
                  <a:srgbClr val="FF0000"/>
                </a:solidFill>
                <a:ea typeface="楷体" panose="02010609060101010101" charset="-122"/>
              </a:rPr>
              <a:t>“省略”</a:t>
            </a:r>
            <a:r>
              <a:rPr lang="zh-CN" sz="3600" b="1">
                <a:solidFill>
                  <a:srgbClr val="0000FF"/>
                </a:solidFill>
                <a:ea typeface="楷体" panose="02010609060101010101" charset="-122"/>
              </a:rPr>
              <a:t>其中一个，有些虚词不必要或难于恰当翻译出来的也可以</a:t>
            </a:r>
            <a:r>
              <a:rPr lang="zh-CN" sz="3600" b="1">
                <a:solidFill>
                  <a:srgbClr val="FF0000"/>
                </a:solidFill>
                <a:ea typeface="楷体" panose="02010609060101010101" charset="-122"/>
              </a:rPr>
              <a:t>省略</a:t>
            </a:r>
            <a:r>
              <a:rPr lang="zh-CN" sz="3600" b="1">
                <a:solidFill>
                  <a:srgbClr val="0000FF"/>
                </a:solidFill>
                <a:ea typeface="楷体" panose="02010609060101010101" charset="-122"/>
              </a:rPr>
              <a:t>。 </a:t>
            </a:r>
            <a:endParaRPr lang="zh-CN" altLang="en-US" sz="3600" b="1">
              <a:solidFill>
                <a:srgbClr val="0000FF"/>
              </a:solidFill>
              <a:ea typeface="楷体" panose="0201060906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3350" y="223520"/>
            <a:ext cx="11897995" cy="6585585"/>
          </a:xfrm>
          <a:prstGeom prst="rect">
            <a:avLst/>
          </a:prstGeom>
          <a:noFill/>
          <a:ln w="9525">
            <a:noFill/>
          </a:ln>
        </p:spPr>
        <p:txBody>
          <a:bodyPr wrap="square">
            <a:spAutoFit/>
          </a:bodyPr>
          <a:p>
            <a:pPr indent="0" algn="l" fontAlgn="auto">
              <a:lnSpc>
                <a:spcPct val="110000"/>
              </a:lnSpc>
            </a:pPr>
            <a:r>
              <a:rPr lang="en-US" altLang="zh-CN" sz="2400" b="1">
                <a:cs typeface="等线" panose="02010600030101010101" charset="-122"/>
              </a:rPr>
              <a:t>                                   </a:t>
            </a:r>
            <a:r>
              <a:rPr lang="en-US" altLang="zh-CN" sz="2400" b="1">
                <a:solidFill>
                  <a:srgbClr val="FF0000"/>
                </a:solidFill>
                <a:cs typeface="等线" panose="02010600030101010101" charset="-122"/>
              </a:rPr>
              <a:t>  </a:t>
            </a:r>
            <a:r>
              <a:rPr lang="zh-CN" sz="2400" b="1">
                <a:solidFill>
                  <a:srgbClr val="FF0000"/>
                </a:solidFill>
                <a:cs typeface="等线" panose="02010600030101010101" charset="-122"/>
              </a:rPr>
              <a:t>奉和</a:t>
            </a:r>
            <a:r>
              <a:rPr lang="en-US" sz="2400" b="1">
                <a:solidFill>
                  <a:srgbClr val="FF0000"/>
                </a:solidFill>
                <a:latin typeface="等线" panose="02010600030101010101" charset="-122"/>
                <a:cs typeface="Times New Roman" panose="02020603050405020304" charset="0"/>
              </a:rPr>
              <a:t>/ </a:t>
            </a:r>
            <a:r>
              <a:rPr lang="zh-CN" sz="2400" b="1">
                <a:solidFill>
                  <a:srgbClr val="FF0000"/>
                </a:solidFill>
                <a:cs typeface="等线" panose="02010600030101010101" charset="-122"/>
              </a:rPr>
              <a:t>袭美</a:t>
            </a:r>
            <a:r>
              <a:rPr lang="en-US" sz="2400" b="1">
                <a:solidFill>
                  <a:srgbClr val="FF0000"/>
                </a:solidFill>
                <a:latin typeface="等线" panose="02010600030101010101" charset="-122"/>
                <a:cs typeface="Times New Roman" panose="02020603050405020304" charset="0"/>
              </a:rPr>
              <a:t>/ </a:t>
            </a:r>
            <a:r>
              <a:rPr lang="zh-CN" sz="2400" b="1">
                <a:solidFill>
                  <a:srgbClr val="FF0000"/>
                </a:solidFill>
                <a:cs typeface="等线" panose="02010600030101010101" charset="-122"/>
              </a:rPr>
              <a:t>抱疾</a:t>
            </a:r>
            <a:r>
              <a:rPr lang="en-US" sz="2400" b="1">
                <a:solidFill>
                  <a:srgbClr val="FF0000"/>
                </a:solidFill>
                <a:latin typeface="等线" panose="02010600030101010101" charset="-122"/>
                <a:cs typeface="Times New Roman" panose="02020603050405020304" charset="0"/>
              </a:rPr>
              <a:t>/ </a:t>
            </a:r>
            <a:r>
              <a:rPr lang="zh-CN" sz="2400" b="1">
                <a:solidFill>
                  <a:srgbClr val="FF0000"/>
                </a:solidFill>
                <a:cs typeface="等线" panose="02010600030101010101" charset="-122"/>
              </a:rPr>
              <a:t>杜门</a:t>
            </a:r>
            <a:r>
              <a:rPr lang="en-US" sz="2400" b="1">
                <a:solidFill>
                  <a:srgbClr val="FF0000"/>
                </a:solidFill>
                <a:latin typeface="等线" panose="02010600030101010101" charset="-122"/>
                <a:cs typeface="Times New Roman" panose="02020603050405020304" charset="0"/>
              </a:rPr>
              <a:t>/ </a:t>
            </a:r>
            <a:r>
              <a:rPr lang="zh-CN" sz="2400" b="1">
                <a:solidFill>
                  <a:srgbClr val="FF0000"/>
                </a:solidFill>
                <a:cs typeface="等线" panose="02010600030101010101" charset="-122"/>
              </a:rPr>
              <a:t>见寄</a:t>
            </a:r>
            <a:r>
              <a:rPr lang="en-US" sz="2400" b="1">
                <a:solidFill>
                  <a:srgbClr val="FF0000"/>
                </a:solidFill>
                <a:latin typeface="等线" panose="02010600030101010101" charset="-122"/>
                <a:cs typeface="Times New Roman" panose="02020603050405020304" charset="0"/>
              </a:rPr>
              <a:t>/ </a:t>
            </a:r>
            <a:r>
              <a:rPr lang="zh-CN" sz="2400" b="1">
                <a:solidFill>
                  <a:srgbClr val="FF0000"/>
                </a:solidFill>
                <a:cs typeface="等线" panose="02010600030101010101" charset="-122"/>
              </a:rPr>
              <a:t>次韵</a:t>
            </a:r>
            <a:r>
              <a:rPr lang="zh-CN" sz="2400" b="0">
                <a:solidFill>
                  <a:srgbClr val="FF0000"/>
                </a:solidFill>
                <a:cs typeface="等线" panose="02010600030101010101" charset="-122"/>
              </a:rPr>
              <a:t>奉和</a:t>
            </a:r>
            <a:r>
              <a:rPr lang="zh-CN" sz="2400" b="0">
                <a:cs typeface="等线" panose="02010600030101010101" charset="-122"/>
              </a:rPr>
              <a:t>：做诗词与友人相唱和。</a:t>
            </a:r>
            <a:endParaRPr lang="zh-CN" sz="2400" b="0">
              <a:cs typeface="等线" panose="02010600030101010101" charset="-122"/>
            </a:endParaRPr>
          </a:p>
          <a:p>
            <a:pPr indent="0" algn="l" fontAlgn="auto">
              <a:lnSpc>
                <a:spcPct val="110000"/>
              </a:lnSpc>
            </a:pPr>
            <a:r>
              <a:rPr lang="zh-CN" sz="2400" b="0">
                <a:solidFill>
                  <a:srgbClr val="FF0000"/>
                </a:solidFill>
                <a:cs typeface="等线" panose="02010600030101010101" charset="-122"/>
              </a:rPr>
              <a:t>次韵</a:t>
            </a:r>
            <a:r>
              <a:rPr lang="zh-CN" sz="2400" b="0">
                <a:cs typeface="等线" panose="02010600030101010101" charset="-122"/>
              </a:rPr>
              <a:t>：次韵是一个汉语词汇，指旧时古体诗词写作的一种方式。按照原诗的韵和用韵的次序来和诗。次韵就是和诗的一种方式。也叫步韵。       古人“和韵”的一种格式，又叫“步韵”，它要求作者用所和的诗的原韵原字，其先后次序也与被和的诗相同，是和诗中限制最严格的一种，就是依次用原韵、原字按原次序相和。如黄鲁直《次韵王定国扬州见寄》：“清洛思君昼夜流。北归何日片帆收？未生白发犹堪酒，垂上青云却住州。飞雪催盘胜鱼腹，明珠论斗煮鸡头。平生行乐自不恶，岂有竹西歌吹愁？”        关于次韵诗之始，前人数有始于唐代元稹、白居易之说。如宋人程大昌《考古编·古诗分韵》谓：“唐世次韵，起元微之、白乐天。”张表臣《珊瑚钩诗话》讲得更为具体：“前人作诗，未始和韵。自唐白乐天为杭州刺史，元微之为浙东观察，往来置邮筒倡和，始依韵。”清人赵翼《瓯北诗话》也持此论。至近代陈声聪《兼于阁诗话》仍称：“诗次韵，始于唐之元、白、皮、陆，而盛于宋之苏、黄。”今人卞孝萱先生《唐代次韵诗为元稹首创考》进而考证出次韵诗系元稹首创，并云创始时间为元和五年（810年），创始之作为元稹在江陵府所作《酬乐天书怀见寄》等五首。</a:t>
            </a:r>
            <a:endParaRPr lang="zh-CN" altLang="en-US" sz="24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2240" y="162560"/>
            <a:ext cx="11839575" cy="6985635"/>
          </a:xfrm>
          <a:prstGeom prst="rect">
            <a:avLst/>
          </a:prstGeom>
          <a:noFill/>
          <a:ln w="9525">
            <a:noFill/>
          </a:ln>
        </p:spPr>
        <p:txBody>
          <a:bodyPr wrap="square">
            <a:spAutoFit/>
          </a:bodyPr>
          <a:p>
            <a:pPr indent="0"/>
            <a:r>
              <a:rPr lang="en-US" altLang="zh-CN" sz="2800" b="0">
                <a:cs typeface="等线" panose="02010600030101010101" charset="-122"/>
              </a:rPr>
              <a:t>       </a:t>
            </a:r>
            <a:r>
              <a:rPr lang="zh-CN" sz="2800" b="0">
                <a:cs typeface="等线" panose="02010600030101010101" charset="-122"/>
              </a:rPr>
              <a:t>实则元、白之前，大历十才子中的卢纶、李益之间便有次韵相酬之作。李益有《赠内兄卢纶》诗：“世故中年别，馀生此会同。却将悲与病，来对郎陵翁。”（《全唐诗》卷283）卢纶和诗《酬李益端公夜宴见赠》为：“戚戚一西东，十年今始同。可怜歌酒夜，相对两衰翁。”（《全唐诗》卷277）       据傅璇琮先生《卢纶考》，卢纶卒于贞元十四年、十五年（798年、799年）间，《酬李益端公夜宴见赠》当作于贞元中，可见我国古典诗歌中的次韵之体至迟在贞元年间就出现了，所以不能说次韵诗始自元、白，更不能说系元稹首创。</a:t>
            </a:r>
            <a:endParaRPr lang="zh-CN" sz="2800" b="0">
              <a:cs typeface="等线" panose="02010600030101010101" charset="-122"/>
            </a:endParaRPr>
          </a:p>
          <a:p>
            <a:pPr indent="0"/>
            <a:r>
              <a:rPr lang="zh-CN" sz="2800" b="0">
                <a:solidFill>
                  <a:srgbClr val="FF0000"/>
                </a:solidFill>
                <a:cs typeface="等线" panose="02010600030101010101" charset="-122"/>
              </a:rPr>
              <a:t>和诗大致有以下几种方式：1和诗</a:t>
            </a:r>
            <a:r>
              <a:rPr lang="zh-CN" sz="2800" b="0">
                <a:cs typeface="等线" panose="02010600030101010101" charset="-122"/>
              </a:rPr>
              <a:t>，只作诗酬和，不用被和诗原韵；</a:t>
            </a:r>
            <a:endParaRPr lang="zh-CN" sz="2800" b="0">
              <a:cs typeface="等线" panose="02010600030101010101" charset="-122"/>
            </a:endParaRPr>
          </a:p>
          <a:p>
            <a:pPr indent="0"/>
            <a:r>
              <a:rPr lang="zh-CN" sz="2800" b="0">
                <a:solidFill>
                  <a:srgbClr val="FF0000"/>
                </a:solidFill>
                <a:cs typeface="等线" panose="02010600030101010101" charset="-122"/>
              </a:rPr>
              <a:t>2依韵</a:t>
            </a:r>
            <a:r>
              <a:rPr lang="zh-CN" sz="2800" b="0">
                <a:cs typeface="等线" panose="02010600030101010101" charset="-122"/>
              </a:rPr>
              <a:t>，亦称同韵，和诗与被和诗同属一韵，但不必用其原字；</a:t>
            </a:r>
            <a:endParaRPr lang="zh-CN" sz="2800" b="0">
              <a:cs typeface="等线" panose="02010600030101010101" charset="-122"/>
            </a:endParaRPr>
          </a:p>
          <a:p>
            <a:pPr indent="0"/>
            <a:r>
              <a:rPr lang="zh-CN" sz="2800" b="0">
                <a:solidFill>
                  <a:srgbClr val="FF0000"/>
                </a:solidFill>
                <a:cs typeface="等线" panose="02010600030101010101" charset="-122"/>
              </a:rPr>
              <a:t>3 用韵</a:t>
            </a:r>
            <a:r>
              <a:rPr lang="zh-CN" sz="2800" b="0">
                <a:cs typeface="等线" panose="02010600030101010101" charset="-122"/>
              </a:rPr>
              <a:t>，即用原诗韵的字而不必顺其次序；</a:t>
            </a:r>
            <a:endParaRPr lang="zh-CN" sz="2800" b="0">
              <a:cs typeface="等线" panose="02010600030101010101" charset="-122"/>
            </a:endParaRPr>
          </a:p>
          <a:p>
            <a:pPr indent="0"/>
            <a:r>
              <a:rPr lang="zh-CN" sz="2800" b="0">
                <a:solidFill>
                  <a:srgbClr val="FF0000"/>
                </a:solidFill>
                <a:cs typeface="等线" panose="02010600030101010101" charset="-122"/>
              </a:rPr>
              <a:t>4 次韵</a:t>
            </a:r>
            <a:r>
              <a:rPr lang="zh-CN" sz="2800" b="0">
                <a:cs typeface="等线" panose="02010600030101010101" charset="-122"/>
              </a:rPr>
              <a:t>，亦称步韵，就是依次用原韵、原字按原次序相和。</a:t>
            </a:r>
            <a:endParaRPr lang="zh-CN" sz="2800" b="0">
              <a:cs typeface="等线" panose="02010600030101010101" charset="-122"/>
            </a:endParaRPr>
          </a:p>
          <a:p>
            <a:pPr indent="0"/>
            <a:r>
              <a:rPr lang="en-US" sz="2800" b="0">
                <a:latin typeface="等线" panose="02010600030101010101" charset="-122"/>
                <a:cs typeface="Times New Roman" panose="02020603050405020304" charset="0"/>
              </a:rPr>
              <a:t> </a:t>
            </a:r>
            <a:endParaRPr lang="zh-CN" altLang="en-US" sz="28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8440" y="613410"/>
            <a:ext cx="11755120" cy="5631180"/>
          </a:xfrm>
          <a:prstGeom prst="rect">
            <a:avLst/>
          </a:prstGeom>
          <a:noFill/>
        </p:spPr>
        <p:txBody>
          <a:bodyPr wrap="square" rtlCol="0" anchor="t">
            <a:spAutoFit/>
          </a:bodyPr>
          <a:p>
            <a:pPr indent="0"/>
            <a:r>
              <a:rPr lang="zh-CN" sz="2400">
                <a:solidFill>
                  <a:srgbClr val="FF0000"/>
                </a:solidFill>
                <a:cs typeface="等线" panose="02010600030101010101" charset="-122"/>
                <a:sym typeface="+mn-ea"/>
              </a:rPr>
              <a:t>抱疾</a:t>
            </a:r>
            <a:r>
              <a:rPr lang="zh-CN" sz="2400">
                <a:cs typeface="等线" panose="02010600030101010101" charset="-122"/>
                <a:sym typeface="+mn-ea"/>
              </a:rPr>
              <a:t>：指生病，本诗中可从后文“重瞳健”得知，皮日休患的是眼疾。</a:t>
            </a:r>
            <a:endParaRPr lang="zh-CN" sz="2400" b="0">
              <a:cs typeface="等线" panose="02010600030101010101" charset="-122"/>
            </a:endParaRPr>
          </a:p>
          <a:p>
            <a:pPr indent="0"/>
            <a:r>
              <a:rPr lang="zh-CN" sz="2400">
                <a:solidFill>
                  <a:srgbClr val="FF0000"/>
                </a:solidFill>
                <a:cs typeface="等线" panose="02010600030101010101" charset="-122"/>
                <a:sym typeface="+mn-ea"/>
              </a:rPr>
              <a:t>杜门</a:t>
            </a:r>
            <a:r>
              <a:rPr lang="zh-CN" sz="2400">
                <a:cs typeface="等线" panose="02010600030101010101" charset="-122"/>
                <a:sym typeface="+mn-ea"/>
              </a:rPr>
              <a:t>：释义：1、闭门。2、古代长安城门之一。</a:t>
            </a:r>
            <a:endParaRPr lang="zh-CN" sz="2400" b="0">
              <a:cs typeface="等线" panose="02010600030101010101" charset="-122"/>
            </a:endParaRPr>
          </a:p>
          <a:p>
            <a:pPr indent="0"/>
            <a:r>
              <a:rPr lang="zh-CN" sz="2400">
                <a:solidFill>
                  <a:srgbClr val="FF0000"/>
                </a:solidFill>
                <a:cs typeface="等线" panose="02010600030101010101" charset="-122"/>
                <a:sym typeface="+mn-ea"/>
              </a:rPr>
              <a:t>杜门</a:t>
            </a:r>
            <a:r>
              <a:rPr lang="zh-CN" sz="2400">
                <a:cs typeface="等线" panose="02010600030101010101" charset="-122"/>
                <a:sym typeface="+mn-ea"/>
              </a:rPr>
              <a:t>：杜门</a:t>
            </a:r>
            <a:r>
              <a:rPr lang="en-US" sz="2400">
                <a:latin typeface="等线" panose="02010600030101010101" charset="-122"/>
                <a:cs typeface="Times New Roman" panose="02020603050405020304" charset="0"/>
                <a:sym typeface="+mn-ea"/>
              </a:rPr>
              <a:t> </a:t>
            </a:r>
            <a:r>
              <a:rPr lang="zh-CN" sz="2400">
                <a:cs typeface="等线" panose="02010600030101010101" charset="-122"/>
                <a:sym typeface="+mn-ea"/>
              </a:rPr>
              <a:t>（奇门遁甲中八门之一），一个人生在世无财，无官运，维独姻缘甚佳，长寿，逢劫时，天命助其度劫，适合多灾的职业却逢凶化吉，其命一生平安，火克木，宫临艮，坤二宫，无性命之忧。</a:t>
            </a:r>
            <a:endParaRPr lang="zh-CN" sz="2400" b="0">
              <a:cs typeface="等线" panose="02010600030101010101" charset="-122"/>
            </a:endParaRPr>
          </a:p>
          <a:p>
            <a:pPr indent="0"/>
            <a:r>
              <a:rPr lang="zh-CN" sz="2400" b="1">
                <a:solidFill>
                  <a:srgbClr val="FF0000"/>
                </a:solidFill>
                <a:cs typeface="等线" panose="02010600030101010101" charset="-122"/>
                <a:sym typeface="+mn-ea"/>
              </a:rPr>
              <a:t>本诗中用杜门，喻含诗人希望好友早日身体健康，逢凶化吉。</a:t>
            </a:r>
            <a:endParaRPr lang="zh-CN" sz="2400" b="0">
              <a:cs typeface="等线" panose="02010600030101010101" charset="-122"/>
            </a:endParaRPr>
          </a:p>
          <a:p>
            <a:pPr indent="0"/>
            <a:r>
              <a:rPr lang="zh-CN" sz="2400">
                <a:solidFill>
                  <a:srgbClr val="FF0000"/>
                </a:solidFill>
                <a:cs typeface="等线" panose="02010600030101010101" charset="-122"/>
                <a:sym typeface="+mn-ea"/>
              </a:rPr>
              <a:t>见寄：</a:t>
            </a:r>
            <a:r>
              <a:rPr lang="zh-CN" sz="2400">
                <a:cs typeface="等线" panose="02010600030101010101" charset="-122"/>
                <a:sym typeface="+mn-ea"/>
              </a:rPr>
              <a:t>“见”在这里是用来指说话人自己，指称性副词，和“见谅”“将怪”中的“见”用法和含义一样。“见寄”就是“寄给我”。这类诗在标题里一般还会有“酬”“和”等</a:t>
            </a:r>
            <a:r>
              <a:rPr lang="en-US" sz="2400">
                <a:latin typeface="等线" panose="02010600030101010101" charset="-122"/>
                <a:cs typeface="Times New Roman" panose="02020603050405020304" charset="0"/>
                <a:sym typeface="+mn-ea"/>
              </a:rPr>
              <a:t> </a:t>
            </a:r>
            <a:r>
              <a:rPr lang="zh-CN" sz="2400">
                <a:cs typeface="等线" panose="02010600030101010101" charset="-122"/>
                <a:sym typeface="+mn-ea"/>
              </a:rPr>
              <a:t>词，意思是酬和谁谁谁给我写的一首诗，或者在标题里直接指明谁（在哪在什么情况下）给自己写了诗，比如《酬曹侍御过象县见寄》（柳宗元）、《和卫韦使君秋夜见寄》（丘丹）、《和裴迪登蜀州东亭送客逢早梅相忆见寄》（杜甫）、《次韵王定国扬州见寄》（黄庭坚）等等。</a:t>
            </a:r>
            <a:r>
              <a:rPr lang="en-US" sz="2400">
                <a:latin typeface="等线" panose="02010600030101010101" charset="-122"/>
                <a:cs typeface="Times New Roman" panose="02020603050405020304" charset="0"/>
                <a:sym typeface="+mn-ea"/>
              </a:rPr>
              <a:t> </a:t>
            </a:r>
            <a:r>
              <a:rPr lang="zh-CN" sz="2400" b="1">
                <a:solidFill>
                  <a:srgbClr val="C00000"/>
                </a:solidFill>
                <a:cs typeface="等线" panose="02010600030101010101" charset="-122"/>
                <a:sym typeface="+mn-ea"/>
              </a:rPr>
              <a:t>本诗的标题意思是：酬和好友袭美（皮日休）因生病在家难以赴约因此寄诗给我的和韵诗。</a:t>
            </a:r>
            <a:endParaRPr lang="zh-CN" altLang="en-US" sz="24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226695"/>
            <a:ext cx="11755755" cy="6292850"/>
          </a:xfrm>
          <a:prstGeom prst="rect">
            <a:avLst/>
          </a:prstGeom>
          <a:noFill/>
          <a:ln w="9525">
            <a:noFill/>
          </a:ln>
        </p:spPr>
        <p:txBody>
          <a:bodyPr wrap="square">
            <a:spAutoFit/>
          </a:bodyPr>
          <a:p>
            <a:pPr indent="0" algn="l" fontAlgn="auto">
              <a:lnSpc>
                <a:spcPct val="120000"/>
              </a:lnSpc>
            </a:pPr>
            <a:r>
              <a:rPr lang="en-US" altLang="zh-CN" sz="2800" b="1">
                <a:cs typeface="等线" panose="02010600030101010101" charset="-122"/>
              </a:rPr>
              <a:t>                        </a:t>
            </a:r>
            <a:r>
              <a:rPr lang="zh-CN" sz="2800" b="1">
                <a:cs typeface="等线" panose="02010600030101010101" charset="-122"/>
              </a:rPr>
              <a:t>虽失</a:t>
            </a:r>
            <a:r>
              <a:rPr lang="en-US" sz="2800" b="1">
                <a:latin typeface="等线" panose="02010600030101010101" charset="-122"/>
                <a:cs typeface="Times New Roman" panose="02020603050405020304" charset="0"/>
              </a:rPr>
              <a:t>/ </a:t>
            </a:r>
            <a:r>
              <a:rPr lang="zh-CN" sz="2800" b="1">
                <a:cs typeface="等线" panose="02010600030101010101" charset="-122"/>
              </a:rPr>
              <a:t>春城</a:t>
            </a:r>
            <a:r>
              <a:rPr lang="en-US" sz="2800" b="1">
                <a:latin typeface="等线" panose="02010600030101010101" charset="-122"/>
                <a:cs typeface="Times New Roman" panose="02020603050405020304" charset="0"/>
              </a:rPr>
              <a:t>/ </a:t>
            </a:r>
            <a:r>
              <a:rPr lang="zh-CN" sz="2800" b="1">
                <a:cs typeface="等线" panose="02010600030101010101" charset="-122"/>
              </a:rPr>
              <a:t>醉上期，下帷</a:t>
            </a:r>
            <a:r>
              <a:rPr lang="en-US" sz="2800" b="1">
                <a:latin typeface="等线" panose="02010600030101010101" charset="-122"/>
                <a:cs typeface="Times New Roman" panose="02020603050405020304" charset="0"/>
              </a:rPr>
              <a:t>/ </a:t>
            </a:r>
            <a:r>
              <a:rPr lang="zh-CN" sz="2800" b="1">
                <a:cs typeface="等线" panose="02010600030101010101" charset="-122"/>
              </a:rPr>
              <a:t>裁遍</a:t>
            </a:r>
            <a:r>
              <a:rPr lang="en-US" sz="2800" b="1">
                <a:latin typeface="等线" panose="02010600030101010101" charset="-122"/>
                <a:cs typeface="Times New Roman" panose="02020603050405020304" charset="0"/>
              </a:rPr>
              <a:t>/ </a:t>
            </a:r>
            <a:r>
              <a:rPr lang="zh-CN" sz="2800" b="1">
                <a:cs typeface="等线" panose="02010600030101010101" charset="-122"/>
              </a:rPr>
              <a:t>未裁诗。</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虽</a:t>
            </a:r>
            <a:r>
              <a:rPr lang="zh-CN" sz="2800" b="0">
                <a:cs typeface="等线" panose="02010600030101010101" charset="-122"/>
              </a:rPr>
              <a:t>：虽然；</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失：</a:t>
            </a:r>
            <a:r>
              <a:rPr lang="zh-CN" sz="2800" b="0">
                <a:cs typeface="等线" panose="02010600030101010101" charset="-122"/>
              </a:rPr>
              <a:t>失去；</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春城</a:t>
            </a:r>
            <a:r>
              <a:rPr lang="zh-CN" sz="2800" b="0">
                <a:cs typeface="等线" panose="02010600030101010101" charset="-122"/>
              </a:rPr>
              <a:t>，春城一般指昆明。昆明，别称春城。本诗中未透露具体指代地点，或“春城”也可理解为“春日某城”，泛指春色。</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醉上</a:t>
            </a:r>
            <a:r>
              <a:rPr lang="zh-CN" sz="2800" b="0">
                <a:cs typeface="等线" panose="02010600030101010101" charset="-122"/>
              </a:rPr>
              <a:t>：此处指“游玩饮酒赋诗”。</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期：</a:t>
            </a:r>
            <a:r>
              <a:rPr lang="zh-CN" sz="2800" b="0">
                <a:cs typeface="等线" panose="02010600030101010101" charset="-122"/>
              </a:rPr>
              <a:t>约定。</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下帷</a:t>
            </a:r>
            <a:r>
              <a:rPr lang="zh-CN" sz="2800" b="0">
                <a:cs typeface="等线" panose="02010600030101010101" charset="-122"/>
              </a:rPr>
              <a:t>：放下室内悬挂的帷幕，指教书；裁诗，作诗。</a:t>
            </a:r>
            <a:endParaRPr lang="zh-CN" sz="2800" b="0">
              <a:cs typeface="等线" panose="02010600030101010101" charset="-122"/>
            </a:endParaRPr>
          </a:p>
          <a:p>
            <a:pPr indent="0" algn="l" fontAlgn="auto">
              <a:lnSpc>
                <a:spcPct val="120000"/>
              </a:lnSpc>
            </a:pPr>
            <a:r>
              <a:rPr lang="zh-CN" sz="2800" b="0">
                <a:solidFill>
                  <a:srgbClr val="FF0000"/>
                </a:solidFill>
                <a:cs typeface="等线" panose="02010600030101010101" charset="-122"/>
              </a:rPr>
              <a:t>裁遍</a:t>
            </a:r>
            <a:r>
              <a:rPr lang="zh-CN" sz="2800" b="0">
                <a:cs typeface="等线" panose="02010600030101010101" charset="-122"/>
              </a:rPr>
              <a:t>：裁，裁剪，此处指书籍校正。“裁遍”即“遍裁”，喻指用心教书育人。</a:t>
            </a:r>
            <a:r>
              <a:rPr lang="zh-CN" sz="2800" b="1">
                <a:solidFill>
                  <a:srgbClr val="C00000"/>
                </a:solidFill>
                <a:cs typeface="等线" panose="02010600030101010101" charset="-122"/>
              </a:rPr>
              <a:t>本联的诗意是：虽然我和您失去了相约一起去春城游玩饮酒赋诗的时间，但我也是一直在家教书讲授，没有写什么诗。</a:t>
            </a:r>
            <a:endParaRPr lang="zh-CN" altLang="en-US" sz="280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9550" y="120650"/>
            <a:ext cx="11772265" cy="6294120"/>
          </a:xfrm>
          <a:prstGeom prst="rect">
            <a:avLst/>
          </a:prstGeom>
          <a:noFill/>
          <a:ln w="9525">
            <a:noFill/>
          </a:ln>
        </p:spPr>
        <p:txBody>
          <a:bodyPr wrap="square">
            <a:spAutoFit/>
          </a:bodyPr>
          <a:p>
            <a:pPr indent="0" algn="l" fontAlgn="auto">
              <a:lnSpc>
                <a:spcPct val="120000"/>
              </a:lnSpc>
            </a:pPr>
            <a:r>
              <a:rPr lang="en-US" altLang="zh-CN" sz="2400" b="1">
                <a:cs typeface="等线" panose="02010600030101010101" charset="-122"/>
              </a:rPr>
              <a:t>                                 </a:t>
            </a:r>
            <a:r>
              <a:rPr lang="zh-CN" sz="2400" b="1">
                <a:cs typeface="等线" panose="02010600030101010101" charset="-122"/>
              </a:rPr>
              <a:t>因吟</a:t>
            </a:r>
            <a:r>
              <a:rPr lang="en-US" sz="2400" b="1">
                <a:latin typeface="等线" panose="02010600030101010101" charset="-122"/>
                <a:cs typeface="Times New Roman" panose="02020603050405020304" charset="0"/>
              </a:rPr>
              <a:t>/ </a:t>
            </a:r>
            <a:r>
              <a:rPr lang="zh-CN" sz="2400" b="1">
                <a:cs typeface="等线" panose="02010600030101010101" charset="-122"/>
              </a:rPr>
              <a:t>郢岸</a:t>
            </a:r>
            <a:r>
              <a:rPr lang="en-US" sz="2400" b="1">
                <a:latin typeface="等线" panose="02010600030101010101" charset="-122"/>
                <a:cs typeface="Times New Roman" panose="02020603050405020304" charset="0"/>
              </a:rPr>
              <a:t>/ </a:t>
            </a:r>
            <a:r>
              <a:rPr lang="zh-CN" sz="2400" b="1">
                <a:cs typeface="等线" panose="02010600030101010101" charset="-122"/>
              </a:rPr>
              <a:t>百亩蕙，欲采</a:t>
            </a:r>
            <a:r>
              <a:rPr lang="en-US" sz="2400" b="1">
                <a:latin typeface="等线" panose="02010600030101010101" charset="-122"/>
                <a:cs typeface="Times New Roman" panose="02020603050405020304" charset="0"/>
              </a:rPr>
              <a:t>/ </a:t>
            </a:r>
            <a:r>
              <a:rPr lang="zh-CN" sz="2400" b="1">
                <a:cs typeface="等线" panose="02010600030101010101" charset="-122"/>
              </a:rPr>
              <a:t>商崖</a:t>
            </a:r>
            <a:r>
              <a:rPr lang="en-US" sz="2400" b="1">
                <a:latin typeface="等线" panose="02010600030101010101" charset="-122"/>
                <a:cs typeface="Times New Roman" panose="02020603050405020304" charset="0"/>
              </a:rPr>
              <a:t>/ </a:t>
            </a:r>
            <a:r>
              <a:rPr lang="zh-CN" sz="2400" b="1">
                <a:cs typeface="等线" panose="02010600030101010101" charset="-122"/>
              </a:rPr>
              <a:t>三秀芝。</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因</a:t>
            </a:r>
            <a:r>
              <a:rPr lang="zh-CN" sz="2400" b="0">
                <a:cs typeface="等线" panose="02010600030101010101" charset="-122"/>
              </a:rPr>
              <a:t>：趁机，此处为趁此机会。</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吟</a:t>
            </a:r>
            <a:r>
              <a:rPr lang="zh-CN" sz="2400" b="0">
                <a:cs typeface="等线" panose="02010600030101010101" charset="-122"/>
              </a:rPr>
              <a:t>：沉吟，此处指教导学生。</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郢岸</a:t>
            </a:r>
            <a:r>
              <a:rPr lang="zh-CN" sz="2400" b="0">
                <a:cs typeface="等线" panose="02010600030101010101" charset="-122"/>
              </a:rPr>
              <a:t>：郢，指旧时楚国都城。岸，指岸边。此处用“郢岸”代指各地学生。</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百亩蕙</a:t>
            </a:r>
            <a:r>
              <a:rPr lang="zh-CN" sz="2400" b="0">
                <a:cs typeface="等线" panose="02010600030101010101" charset="-122"/>
              </a:rPr>
              <a:t>：《楚辞·离骚》：“余既滋兰之九畹兮，又树蕙之百亩。”比喻培养人才。</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欲</a:t>
            </a:r>
            <a:r>
              <a:rPr lang="zh-CN" sz="2400" b="0">
                <a:cs typeface="等线" panose="02010600030101010101" charset="-122"/>
              </a:rPr>
              <a:t>：想要，期待。</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采</a:t>
            </a:r>
            <a:r>
              <a:rPr lang="zh-CN" sz="2400" b="0">
                <a:cs typeface="等线" panose="02010600030101010101" charset="-122"/>
              </a:rPr>
              <a:t>：采摘。</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崖</a:t>
            </a:r>
            <a:r>
              <a:rPr lang="zh-CN" sz="2400">
                <a:solidFill>
                  <a:srgbClr val="FF0000"/>
                </a:solidFill>
                <a:cs typeface="等线" panose="02010600030101010101" charset="-122"/>
                <a:sym typeface="+mn-ea"/>
              </a:rPr>
              <a:t>商</a:t>
            </a:r>
            <a:r>
              <a:rPr lang="zh-CN" sz="2400" b="0">
                <a:cs typeface="等线" panose="02010600030101010101" charset="-122"/>
              </a:rPr>
              <a:t>：与上句“郢岸”相对。商：指商国。崖，指山崖。这里泛指山崖。</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三秀芝</a:t>
            </a:r>
            <a:r>
              <a:rPr lang="zh-CN" sz="2400" b="0">
                <a:cs typeface="等线" panose="02010600030101010101" charset="-122"/>
              </a:rPr>
              <a:t>：与上句“百亩蕙”相对，灵芝野菜，泛指山上的野菜。商被灭后，伯夷和叔齐，采薇而食，以此显示高洁，也喻指坚贞。</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此两处借用典故：</a:t>
            </a:r>
            <a:r>
              <a:rPr lang="zh-CN" sz="2400" b="0">
                <a:cs typeface="等线" panose="02010600030101010101" charset="-122"/>
              </a:rPr>
              <a:t>借楚辞喻指诗人自己高洁并尽力培育兰蕙一样的优秀学生。借伯夷和叔齐采薇而食来表达对友人共同相约采灵芝野菜而食的期待，也表明自己高雅的情操和品质。</a:t>
            </a:r>
            <a:r>
              <a:rPr lang="zh-CN" sz="2400" b="1">
                <a:solidFill>
                  <a:srgbClr val="C00000"/>
                </a:solidFill>
                <a:cs typeface="等线" panose="02010600030101010101" charset="-122"/>
              </a:rPr>
              <a:t>本联的诗意为：我趁此机会培育优秀学生，但也期待能和你一起采摘野菜而食。</a:t>
            </a:r>
            <a:endParaRPr lang="zh-CN" altLang="en-US" sz="24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213360"/>
            <a:ext cx="11739245" cy="5851525"/>
          </a:xfrm>
          <a:prstGeom prst="rect">
            <a:avLst/>
          </a:prstGeom>
          <a:noFill/>
          <a:ln w="9525">
            <a:noFill/>
          </a:ln>
        </p:spPr>
        <p:txBody>
          <a:bodyPr wrap="square">
            <a:spAutoFit/>
          </a:bodyPr>
          <a:p>
            <a:pPr indent="0" algn="l" fontAlgn="auto">
              <a:lnSpc>
                <a:spcPct val="120000"/>
              </a:lnSpc>
            </a:pPr>
            <a:r>
              <a:rPr lang="en-US" altLang="zh-CN" sz="2400" b="1">
                <a:cs typeface="等线" panose="02010600030101010101" charset="-122"/>
              </a:rPr>
              <a:t>                                 </a:t>
            </a:r>
            <a:r>
              <a:rPr lang="zh-CN" sz="2400" b="1">
                <a:cs typeface="等线" panose="02010600030101010101" charset="-122"/>
              </a:rPr>
              <a:t>栖野</a:t>
            </a:r>
            <a:r>
              <a:rPr lang="en-US" sz="2400" b="1">
                <a:latin typeface="等线" panose="02010600030101010101" charset="-122"/>
                <a:cs typeface="Times New Roman" panose="02020603050405020304" charset="0"/>
              </a:rPr>
              <a:t>/ </a:t>
            </a:r>
            <a:r>
              <a:rPr lang="zh-CN" sz="2400" b="1">
                <a:cs typeface="等线" panose="02010600030101010101" charset="-122"/>
              </a:rPr>
              <a:t>鹤笼</a:t>
            </a:r>
            <a:r>
              <a:rPr lang="en-US" sz="2400" b="1">
                <a:latin typeface="等线" panose="02010600030101010101" charset="-122"/>
                <a:cs typeface="Times New Roman" panose="02020603050405020304" charset="0"/>
              </a:rPr>
              <a:t>/ </a:t>
            </a:r>
            <a:r>
              <a:rPr lang="zh-CN" sz="2400" b="1">
                <a:cs typeface="等线" panose="02010600030101010101" charset="-122"/>
              </a:rPr>
              <a:t>宽使织，施山</a:t>
            </a:r>
            <a:r>
              <a:rPr lang="en-US" sz="2400" b="1">
                <a:latin typeface="等线" panose="02010600030101010101" charset="-122"/>
                <a:cs typeface="Times New Roman" panose="02020603050405020304" charset="0"/>
              </a:rPr>
              <a:t>/ </a:t>
            </a:r>
            <a:r>
              <a:rPr lang="zh-CN" sz="2400" b="1">
                <a:cs typeface="等线" panose="02010600030101010101" charset="-122"/>
              </a:rPr>
              <a:t>僧饭</a:t>
            </a:r>
            <a:r>
              <a:rPr lang="en-US" sz="2400" b="1">
                <a:latin typeface="等线" panose="02010600030101010101" charset="-122"/>
                <a:cs typeface="Times New Roman" panose="02020603050405020304" charset="0"/>
              </a:rPr>
              <a:t>/ </a:t>
            </a:r>
            <a:r>
              <a:rPr lang="zh-CN" sz="2400" b="1">
                <a:cs typeface="等线" panose="02010600030101010101" charset="-122"/>
              </a:rPr>
              <a:t>别教炊。</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栖野：</a:t>
            </a:r>
            <a:r>
              <a:rPr lang="zh-CN" sz="2400" b="0">
                <a:cs typeface="等线" panose="02010600030101010101" charset="-122"/>
              </a:rPr>
              <a:t>指栖息在野外，喻指自己虽有鹤之才华，却未在朝为官。</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鹤笼：</a:t>
            </a:r>
            <a:r>
              <a:rPr lang="zh-CN" sz="2400" b="0">
                <a:cs typeface="等线" panose="02010600030101010101" charset="-122"/>
              </a:rPr>
              <a:t>指关着鹤的笼子。本处用“笼”喻指身不由己的某些束缚，或指官场上的某些束缚。</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宽使织：</a:t>
            </a:r>
            <a:r>
              <a:rPr lang="zh-CN" sz="2400" b="0">
                <a:cs typeface="等线" panose="02010600030101010101" charset="-122"/>
              </a:rPr>
              <a:t>即“使织宽”，意为能使笼子织的更宽阔。诗人未在官场，故自喻为“栖野之鹤”，因此能把束缚自己的笼子织得更广阔。实指自己未在朝为官，因此不受某些束缚，能自由自在。</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施山僧饭：</a:t>
            </a:r>
            <a:r>
              <a:rPr lang="zh-CN" sz="2400" b="0">
                <a:cs typeface="等线" panose="02010600030101010101" charset="-122"/>
              </a:rPr>
              <a:t>布施山野僧人的饭菜。僧人吃斋饭，没有肉食。以此喻指自己生活清贫、朴素。与上文的“欲采商岸三秀芝”相承应。</a:t>
            </a:r>
            <a:endParaRPr lang="zh-CN" sz="2400" b="0">
              <a:cs typeface="等线" panose="02010600030101010101" charset="-122"/>
            </a:endParaRPr>
          </a:p>
          <a:p>
            <a:pPr indent="0" algn="l" fontAlgn="auto">
              <a:lnSpc>
                <a:spcPct val="120000"/>
              </a:lnSpc>
            </a:pPr>
            <a:r>
              <a:rPr lang="zh-CN" sz="2400" b="0">
                <a:solidFill>
                  <a:srgbClr val="FF0000"/>
                </a:solidFill>
                <a:cs typeface="等线" panose="02010600030101010101" charset="-122"/>
              </a:rPr>
              <a:t>别教炊：</a:t>
            </a:r>
            <a:r>
              <a:rPr lang="zh-CN" sz="2400" b="0">
                <a:cs typeface="等线" panose="02010600030101010101" charset="-122"/>
              </a:rPr>
              <a:t>别，指特别的，别样的；教炊，煮食的方法。此处指不一样的或特别的煮食方式，使斋饭也能吃得可口留香。</a:t>
            </a:r>
            <a:r>
              <a:rPr lang="zh-CN" sz="2400" b="1">
                <a:solidFill>
                  <a:srgbClr val="C00000"/>
                </a:solidFill>
                <a:cs typeface="等线" panose="02010600030101010101" charset="-122"/>
              </a:rPr>
              <a:t>本联的诗意为：我如一只闲云野鹤般无拘无束，即使素野斋食也有别样的方式，别样的清香。</a:t>
            </a:r>
            <a:endParaRPr lang="zh-CN" altLang="en-US" sz="240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3205" y="118745"/>
            <a:ext cx="11705590" cy="6739255"/>
          </a:xfrm>
          <a:prstGeom prst="rect">
            <a:avLst/>
          </a:prstGeom>
          <a:noFill/>
          <a:ln w="9525">
            <a:noFill/>
          </a:ln>
        </p:spPr>
        <p:txBody>
          <a:bodyPr wrap="square">
            <a:spAutoFit/>
          </a:bodyPr>
          <a:p>
            <a:pPr indent="0" algn="l" fontAlgn="auto">
              <a:lnSpc>
                <a:spcPct val="150000"/>
              </a:lnSpc>
            </a:pPr>
            <a:r>
              <a:rPr lang="en-US" altLang="zh-CN" sz="2400" b="1">
                <a:cs typeface="等线" panose="02010600030101010101" charset="-122"/>
              </a:rPr>
              <a:t>                                 </a:t>
            </a:r>
            <a:r>
              <a:rPr lang="zh-CN" sz="2400" b="1">
                <a:cs typeface="等线" panose="02010600030101010101" charset="-122"/>
              </a:rPr>
              <a:t>但医</a:t>
            </a:r>
            <a:r>
              <a:rPr lang="en-US" sz="2400" b="1">
                <a:latin typeface="等线" panose="02010600030101010101" charset="-122"/>
                <a:cs typeface="Times New Roman" panose="02020603050405020304" charset="0"/>
              </a:rPr>
              <a:t>/ </a:t>
            </a:r>
            <a:r>
              <a:rPr lang="zh-CN" sz="2400" b="1">
                <a:cs typeface="等线" panose="02010600030101010101" charset="-122"/>
              </a:rPr>
              <a:t>沈约</a:t>
            </a:r>
            <a:r>
              <a:rPr lang="en-US" sz="2400" b="1">
                <a:latin typeface="等线" panose="02010600030101010101" charset="-122"/>
                <a:cs typeface="Times New Roman" panose="02020603050405020304" charset="0"/>
              </a:rPr>
              <a:t>/ </a:t>
            </a:r>
            <a:r>
              <a:rPr lang="zh-CN" sz="2400" b="1">
                <a:cs typeface="等线" panose="02010600030101010101" charset="-122"/>
              </a:rPr>
              <a:t>重瞳健，不怕</a:t>
            </a:r>
            <a:r>
              <a:rPr lang="en-US" sz="2400" b="1">
                <a:latin typeface="等线" panose="02010600030101010101" charset="-122"/>
                <a:cs typeface="Times New Roman" panose="02020603050405020304" charset="0"/>
              </a:rPr>
              <a:t>/ </a:t>
            </a:r>
            <a:r>
              <a:rPr lang="zh-CN" sz="2400" b="1">
                <a:cs typeface="等线" panose="02010600030101010101" charset="-122"/>
              </a:rPr>
              <a:t>江花</a:t>
            </a:r>
            <a:r>
              <a:rPr lang="en-US" sz="2400" b="1">
                <a:latin typeface="等线" panose="02010600030101010101" charset="-122"/>
                <a:cs typeface="Times New Roman" panose="02020603050405020304" charset="0"/>
              </a:rPr>
              <a:t>/ </a:t>
            </a:r>
            <a:r>
              <a:rPr lang="zh-CN" sz="2400" b="1">
                <a:cs typeface="等线" panose="02010600030101010101" charset="-122"/>
              </a:rPr>
              <a:t>不满枝。</a:t>
            </a:r>
            <a:endParaRPr lang="zh-CN" sz="2400" b="0">
              <a:cs typeface="等线" panose="02010600030101010101" charset="-122"/>
            </a:endParaRPr>
          </a:p>
          <a:p>
            <a:pPr indent="0" algn="l" fontAlgn="auto">
              <a:lnSpc>
                <a:spcPct val="150000"/>
              </a:lnSpc>
            </a:pPr>
            <a:r>
              <a:rPr lang="zh-CN" sz="2400" b="0">
                <a:solidFill>
                  <a:srgbClr val="FF0000"/>
                </a:solidFill>
                <a:cs typeface="等线" panose="02010600030101010101" charset="-122"/>
              </a:rPr>
              <a:t>但医：</a:t>
            </a:r>
            <a:r>
              <a:rPr lang="zh-CN" sz="2400" b="0">
                <a:cs typeface="等线" panose="02010600030101010101" charset="-122"/>
              </a:rPr>
              <a:t>期待医治好。沈约，朝诗人，史载其眼中有两个瞳孔，这里以沈约代指皮日休。诗人此外借用沈约典故一是希望好友的眼疾能尽快康复，二者是赞美好友有沈约般的才华。健：康健。</a:t>
            </a:r>
            <a:endParaRPr lang="zh-CN" sz="2400" b="0">
              <a:cs typeface="等线" panose="02010600030101010101" charset="-122"/>
            </a:endParaRPr>
          </a:p>
          <a:p>
            <a:pPr indent="0" algn="l" fontAlgn="auto">
              <a:lnSpc>
                <a:spcPct val="150000"/>
              </a:lnSpc>
            </a:pPr>
            <a:r>
              <a:rPr lang="zh-CN" sz="2400" b="0">
                <a:solidFill>
                  <a:srgbClr val="FF0000"/>
                </a:solidFill>
                <a:cs typeface="等线" panose="02010600030101010101" charset="-122"/>
              </a:rPr>
              <a:t>不怕：</a:t>
            </a:r>
            <a:r>
              <a:rPr lang="zh-CN" sz="2400" b="0">
                <a:cs typeface="等线" panose="02010600030101010101" charset="-122"/>
              </a:rPr>
              <a:t>不用担心、害怕。此处指不忧虑、不忧愁。</a:t>
            </a:r>
            <a:endParaRPr lang="zh-CN" sz="2400" b="0">
              <a:cs typeface="等线" panose="02010600030101010101" charset="-122"/>
            </a:endParaRPr>
          </a:p>
          <a:p>
            <a:pPr indent="0" algn="l" fontAlgn="auto">
              <a:lnSpc>
                <a:spcPct val="150000"/>
              </a:lnSpc>
            </a:pPr>
            <a:r>
              <a:rPr lang="zh-CN" sz="2400" b="0">
                <a:solidFill>
                  <a:srgbClr val="FF0000"/>
                </a:solidFill>
                <a:cs typeface="等线" panose="02010600030101010101" charset="-122"/>
              </a:rPr>
              <a:t>江花：</a:t>
            </a:r>
            <a:r>
              <a:rPr lang="zh-CN" sz="2400" b="0">
                <a:cs typeface="等线" panose="02010600030101010101" charset="-122"/>
              </a:rPr>
              <a:t>指江岸边美丽的花草。江花也喻指人才，与上文的“郢岸”相承应。</a:t>
            </a:r>
            <a:endParaRPr lang="zh-CN" sz="2400" b="0">
              <a:cs typeface="等线" panose="02010600030101010101" charset="-122"/>
            </a:endParaRPr>
          </a:p>
          <a:p>
            <a:pPr indent="0" algn="l" fontAlgn="auto">
              <a:lnSpc>
                <a:spcPct val="150000"/>
              </a:lnSpc>
            </a:pPr>
            <a:r>
              <a:rPr lang="zh-CN" sz="2400" b="0">
                <a:solidFill>
                  <a:srgbClr val="FF0000"/>
                </a:solidFill>
                <a:cs typeface="等线" panose="02010600030101010101" charset="-122"/>
              </a:rPr>
              <a:t>满枝：</a:t>
            </a:r>
            <a:r>
              <a:rPr lang="zh-CN" sz="2400" b="0">
                <a:cs typeface="等线" panose="02010600030101010101" charset="-122"/>
              </a:rPr>
              <a:t>开满枝头。也喻指人才济济。此联表达诗人对未来的期待，</a:t>
            </a:r>
            <a:r>
              <a:rPr lang="zh-CN" sz="2400" b="0">
                <a:solidFill>
                  <a:srgbClr val="FF0000"/>
                </a:solidFill>
                <a:cs typeface="等线" panose="02010600030101010101" charset="-122"/>
              </a:rPr>
              <a:t>一者</a:t>
            </a:r>
            <a:r>
              <a:rPr lang="zh-CN" sz="2400" b="0">
                <a:cs typeface="等线" panose="02010600030101010101" charset="-122"/>
              </a:rPr>
              <a:t>希望好友眼疾康健，能一起相约游玩痛饮。</a:t>
            </a:r>
            <a:r>
              <a:rPr lang="zh-CN" sz="2400" b="0">
                <a:solidFill>
                  <a:srgbClr val="FF0000"/>
                </a:solidFill>
                <a:cs typeface="等线" panose="02010600030101010101" charset="-122"/>
              </a:rPr>
              <a:t>二者</a:t>
            </a:r>
            <a:r>
              <a:rPr lang="zh-CN" sz="2400" b="0">
                <a:cs typeface="等线" panose="02010600030101010101" charset="-122"/>
              </a:rPr>
              <a:t>也以此自勉，希望自己能培育更多优秀人才，不负好友期待。</a:t>
            </a:r>
            <a:r>
              <a:rPr lang="zh-CN" sz="2400" b="1">
                <a:solidFill>
                  <a:srgbClr val="C00000"/>
                </a:solidFill>
                <a:cs typeface="等线" panose="02010600030101010101" charset="-122"/>
              </a:rPr>
              <a:t>本联的诗意为：希望你早一天能眼疾康复，再一起相约游玩痛饮，看江花满枝，人才济济。</a:t>
            </a:r>
            <a:endParaRPr lang="zh-CN" altLang="en-US" sz="24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5575" y="243840"/>
            <a:ext cx="11880850" cy="6369685"/>
          </a:xfrm>
          <a:prstGeom prst="rect">
            <a:avLst/>
          </a:prstGeom>
          <a:noFill/>
          <a:ln w="9525">
            <a:noFill/>
          </a:ln>
        </p:spPr>
        <p:txBody>
          <a:bodyPr wrap="square">
            <a:spAutoFit/>
          </a:bodyPr>
          <a:p>
            <a:pPr indent="304800"/>
            <a:r>
              <a:rPr lang="zh-CN" sz="2400" b="0">
                <a:ea typeface="宋体" panose="02010600030101010101" pitchFamily="2" charset="-122"/>
              </a:rPr>
              <a:t>2．下列对原文论证的相关分析，不正确的一项是（3分）A．文章几次引用文献，目的是论证中国古今经典中对“孝”的理解诠释是一致的。B．文章基于对孔子“仁学”思想的认同与接受，提出了关于“孝”的意义的论断。C．文章在论证结构上，先引出论题，再提出观点，然后纵向深入，最后补充论述。D．文章既肯定“孝”的普遍意义，又指出它的内涵变化，显示了作者的思辨态度。</a:t>
            </a:r>
            <a:r>
              <a:rPr lang="zh-CN" sz="2400" b="1">
                <a:solidFill>
                  <a:srgbClr val="0000FF"/>
                </a:solidFill>
                <a:ea typeface="宋体" panose="02010600030101010101" pitchFamily="2" charset="-122"/>
              </a:rPr>
              <a:t> </a:t>
            </a:r>
            <a:r>
              <a:rPr lang="zh-CN" sz="2400" b="1">
                <a:solidFill>
                  <a:srgbClr val="FF0000"/>
                </a:solidFill>
                <a:ea typeface="宋体" panose="02010600030101010101" pitchFamily="2" charset="-122"/>
              </a:rPr>
              <a:t>【答案】2. A </a:t>
            </a:r>
            <a:endParaRPr lang="zh-CN" sz="2400" b="1">
              <a:solidFill>
                <a:srgbClr val="FF0000"/>
              </a:solidFill>
              <a:ea typeface="宋体" panose="02010600030101010101" pitchFamily="2" charset="-122"/>
            </a:endParaRPr>
          </a:p>
          <a:p>
            <a:pPr indent="304800"/>
            <a:r>
              <a:rPr lang="zh-CN" sz="2400" b="1">
                <a:solidFill>
                  <a:srgbClr val="0000FF"/>
                </a:solidFill>
                <a:ea typeface="宋体" panose="02010600030101010101" pitchFamily="2" charset="-122"/>
              </a:rPr>
              <a:t>【2题详解】</a:t>
            </a:r>
            <a:endParaRPr lang="zh-CN" sz="2400" b="1">
              <a:solidFill>
                <a:srgbClr val="0000FF"/>
              </a:solidFill>
              <a:ea typeface="宋体" panose="02010600030101010101" pitchFamily="2" charset="-122"/>
            </a:endParaRPr>
          </a:p>
          <a:p>
            <a:pPr indent="304800"/>
            <a:r>
              <a:rPr lang="zh-CN" sz="2400" b="1">
                <a:solidFill>
                  <a:schemeClr val="tx1"/>
                </a:solidFill>
                <a:effectLst>
                  <a:outerShdw blurRad="38100" dist="19050" dir="2700000" algn="tl" rotWithShape="0">
                    <a:schemeClr val="dk1">
                      <a:alpha val="40000"/>
                    </a:schemeClr>
                  </a:outerShdw>
                </a:effectLst>
                <a:ea typeface="宋体" panose="02010600030101010101" pitchFamily="2" charset="-122"/>
              </a:rPr>
              <a:t>本题考查学生分析文章结构，把握文章思路的能力。解答此类题目，应先梳理文章的内容，圈出每段的中心句，把握文章的观点、论据，注意分析文章的思路，中心论点和分论点的关系，论点和论据之间的关系，论证方法的类型，重点考核为论点是否正确，论据证明的是什么观点和论证的方法。</a:t>
            </a:r>
            <a:endParaRPr lang="zh-CN" sz="2400" b="1">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lang="zh-CN" sz="2400" b="1">
                <a:solidFill>
                  <a:srgbClr val="0000FF"/>
                </a:solidFill>
                <a:ea typeface="宋体" panose="02010600030101010101" pitchFamily="2" charset="-122"/>
              </a:rPr>
              <a:t>A项，“目的是论证中国古今经典中对‘孝’的理解诠释是一致的”错误，“《孝经》中有孔子的一段话：‘夫孝，天之经也，地之义也，民之行也’”是说明孝道是天地常规通则，目的是为了论证“‘孝’无疑是家庭伦理中最重要的观念”，而“《郭店楚简•成之闻之》中说：‘天登大常，以理人伦，制为君臣之义，作为父子之亲，分为夫妇之辨’”是论证“孝”成为社会伦理制度的哲理根据。故选A。</a:t>
            </a:r>
            <a:endParaRPr lang="zh-CN" altLang="en-US" sz="24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325755"/>
            <a:ext cx="11806555" cy="5631180"/>
          </a:xfrm>
          <a:prstGeom prst="rect">
            <a:avLst/>
          </a:prstGeom>
          <a:noFill/>
          <a:ln w="9525">
            <a:noFill/>
          </a:ln>
        </p:spPr>
        <p:txBody>
          <a:bodyPr wrap="square">
            <a:spAutoFit/>
          </a:bodyPr>
          <a:p>
            <a:pPr indent="0" fontAlgn="auto">
              <a:lnSpc>
                <a:spcPct val="150000"/>
              </a:lnSpc>
            </a:pPr>
            <a:r>
              <a:rPr lang="en-US" altLang="zh-CN" sz="2400" b="0">
                <a:solidFill>
                  <a:srgbClr val="002060"/>
                </a:solidFill>
                <a:cs typeface="等线" panose="02010600030101010101" charset="-122"/>
              </a:rPr>
              <a:t>       </a:t>
            </a:r>
            <a:r>
              <a:rPr lang="zh-CN" sz="2400" b="0">
                <a:solidFill>
                  <a:srgbClr val="002060"/>
                </a:solidFill>
                <a:cs typeface="等线" panose="02010600030101010101" charset="-122"/>
              </a:rPr>
              <a:t>从本诗</a:t>
            </a:r>
            <a:r>
              <a:rPr lang="zh-CN" sz="2400" b="0">
                <a:solidFill>
                  <a:srgbClr val="FF0000"/>
                </a:solidFill>
                <a:cs typeface="等线" panose="02010600030101010101" charset="-122"/>
              </a:rPr>
              <a:t>标题</a:t>
            </a:r>
            <a:r>
              <a:rPr lang="zh-CN" sz="2400" b="0">
                <a:solidFill>
                  <a:srgbClr val="002060"/>
                </a:solidFill>
                <a:cs typeface="等线" panose="02010600030101010101" charset="-122"/>
              </a:rPr>
              <a:t>来看，是诗人酬和好友皮日休在病中寄给诗人的诗，诗人借用好友的诗韵，以此诗相答。我们从标题应该可以想象出来，好友皮日休因生病，不能和诗人相约，心生歉意。依二人的情感，皮日休必定在诗中勉励好友一番，并寄上自己的期待。到底是勉励诗人什么呢？虽没有原诗，但从诗人的和诗中，可以猜出一二。诗人以培育优秀学子，闲云野鹤不受拘束，以粗饭为食，自在为乐等作答，并以此表明心志。       诗歌的</a:t>
            </a:r>
            <a:r>
              <a:rPr lang="zh-CN" sz="2400" b="0">
                <a:solidFill>
                  <a:srgbClr val="FF0000"/>
                </a:solidFill>
                <a:cs typeface="等线" panose="02010600030101010101" charset="-122"/>
              </a:rPr>
              <a:t>首句</a:t>
            </a:r>
            <a:r>
              <a:rPr lang="zh-CN" sz="2400" b="0">
                <a:solidFill>
                  <a:srgbClr val="002060"/>
                </a:solidFill>
                <a:cs typeface="等线" panose="02010600030101010101" charset="-122"/>
              </a:rPr>
              <a:t>表达了诗人因不能与友人相聚，一起赋诗饮酒，欣赏春色而深感遗憾。       </a:t>
            </a:r>
            <a:r>
              <a:rPr lang="zh-CN" sz="2400" b="0">
                <a:solidFill>
                  <a:srgbClr val="FF0000"/>
                </a:solidFill>
                <a:cs typeface="等线" panose="02010600030101010101" charset="-122"/>
              </a:rPr>
              <a:t>第二句</a:t>
            </a:r>
            <a:r>
              <a:rPr lang="zh-CN" sz="2400" b="0">
                <a:solidFill>
                  <a:srgbClr val="002060"/>
                </a:solidFill>
                <a:cs typeface="等线" panose="02010600030101010101" charset="-122"/>
              </a:rPr>
              <a:t>则写出自己一直在教书育人，没有和人一起赋诗。言外之意是，因为你不在，所以我只能教书而不想写诗，要写诗也得和你一起啊。      诗歌的</a:t>
            </a:r>
            <a:r>
              <a:rPr lang="zh-CN" sz="2400" b="0">
                <a:solidFill>
                  <a:srgbClr val="FF0000"/>
                </a:solidFill>
                <a:cs typeface="等线" panose="02010600030101010101" charset="-122"/>
              </a:rPr>
              <a:t>第三句</a:t>
            </a:r>
            <a:r>
              <a:rPr lang="zh-CN" sz="2400" b="0">
                <a:solidFill>
                  <a:srgbClr val="002060"/>
                </a:solidFill>
                <a:cs typeface="等线" panose="02010600030101010101" charset="-122"/>
              </a:rPr>
              <a:t>借用《楚辞》之句，写自己正好趁此机会培育优秀学子，言外之意，其实我也并未闲着，我正在努力的教书，培育人才。</a:t>
            </a:r>
            <a:endParaRPr lang="zh-CN" altLang="en-US" sz="2400" b="0">
              <a:solidFill>
                <a:srgbClr val="002060"/>
              </a:solidFill>
              <a:cs typeface="等线" panose="02010600030101010101"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118745"/>
            <a:ext cx="11520170" cy="6739255"/>
          </a:xfrm>
          <a:prstGeom prst="rect">
            <a:avLst/>
          </a:prstGeom>
          <a:noFill/>
          <a:ln w="9525">
            <a:noFill/>
          </a:ln>
        </p:spPr>
        <p:txBody>
          <a:bodyPr wrap="square">
            <a:spAutoFit/>
          </a:bodyPr>
          <a:p>
            <a:pPr indent="0" fontAlgn="auto">
              <a:lnSpc>
                <a:spcPct val="150000"/>
              </a:lnSpc>
            </a:pPr>
            <a:r>
              <a:rPr lang="en-US" altLang="zh-CN" sz="2400" b="0">
                <a:solidFill>
                  <a:srgbClr val="002060"/>
                </a:solidFill>
                <a:cs typeface="等线" panose="02010600030101010101" charset="-122"/>
              </a:rPr>
              <a:t>      </a:t>
            </a:r>
            <a:r>
              <a:rPr lang="zh-CN" sz="2400" b="0">
                <a:solidFill>
                  <a:srgbClr val="002060"/>
                </a:solidFill>
                <a:cs typeface="等线" panose="02010600030101010101" charset="-122"/>
              </a:rPr>
              <a:t>诗歌</a:t>
            </a:r>
            <a:r>
              <a:rPr lang="zh-CN" sz="2400" b="0">
                <a:solidFill>
                  <a:srgbClr val="FF0000"/>
                </a:solidFill>
                <a:cs typeface="等线" panose="02010600030101010101" charset="-122"/>
              </a:rPr>
              <a:t>第四句</a:t>
            </a:r>
            <a:r>
              <a:rPr lang="zh-CN" sz="2400" b="0">
                <a:solidFill>
                  <a:srgbClr val="002060"/>
                </a:solidFill>
                <a:cs typeface="等线" panose="02010600030101010101" charset="-122"/>
              </a:rPr>
              <a:t>借用“伯夷和叔齐采薇”委婉地表达自己生活朴素，却清高坚贞自守，言外之意是希望好友不用担心自己，即使吃着野菜，我也坚定不移。诗歌第五句写自己如野鹤一般，不受约束，言外之意是自己现在没有在官场，也并不会期待投身官场。      诗歌</a:t>
            </a:r>
            <a:r>
              <a:rPr lang="zh-CN" sz="2400" b="0">
                <a:solidFill>
                  <a:srgbClr val="FF0000"/>
                </a:solidFill>
                <a:cs typeface="等线" panose="02010600030101010101" charset="-122"/>
              </a:rPr>
              <a:t>第六句</a:t>
            </a:r>
            <a:r>
              <a:rPr lang="zh-CN" sz="2400" b="0">
                <a:solidFill>
                  <a:srgbClr val="002060"/>
                </a:solidFill>
                <a:cs typeface="等线" panose="02010600030101010101" charset="-122"/>
              </a:rPr>
              <a:t>写诗人虽然吃着朴素的饭菜，但心安理得，非常惬意。言外之意是虽然贫穷，有才难现，即使生活朴素，但我内心宽阔，没有束缚。      诗歌</a:t>
            </a:r>
            <a:r>
              <a:rPr lang="zh-CN" sz="2400" b="0">
                <a:solidFill>
                  <a:srgbClr val="FF0000"/>
                </a:solidFill>
                <a:cs typeface="等线" panose="02010600030101010101" charset="-122"/>
              </a:rPr>
              <a:t>第七句</a:t>
            </a:r>
            <a:r>
              <a:rPr lang="zh-CN" sz="2400" b="0">
                <a:solidFill>
                  <a:srgbClr val="002060"/>
                </a:solidFill>
                <a:cs typeface="等线" panose="02010600030101010101" charset="-122"/>
              </a:rPr>
              <a:t>，诗人期待友人的眼疾能尽快好起来，言外之意是我很担心你，希望你一定要战胜病患。      诗歌</a:t>
            </a:r>
            <a:r>
              <a:rPr lang="zh-CN" sz="2400" b="0">
                <a:solidFill>
                  <a:srgbClr val="FF0000"/>
                </a:solidFill>
                <a:cs typeface="等线" panose="02010600030101010101" charset="-122"/>
              </a:rPr>
              <a:t>第八句</a:t>
            </a:r>
            <a:r>
              <a:rPr lang="zh-CN" sz="2400" b="0">
                <a:solidFill>
                  <a:srgbClr val="002060"/>
                </a:solidFill>
                <a:cs typeface="等线" panose="02010600030101010101" charset="-122"/>
              </a:rPr>
              <a:t>写诗人对未来的美好的展望，用“不怕”二字表达对好友的信心，等你好了之后，我们再一起相约。言外之意是，你要快快好起来，我们再相约痛饮，看江花满枝，看后生成才，我们还有好多美好的事情没有完成呢。</a:t>
            </a:r>
            <a:r>
              <a:rPr lang="en-US" sz="2400" b="0">
                <a:latin typeface="等线" panose="02010600030101010101" charset="-122"/>
                <a:cs typeface="Times New Roman" panose="02020603050405020304" charset="0"/>
              </a:rPr>
              <a:t> </a:t>
            </a:r>
            <a:endParaRPr lang="zh-CN" altLang="en-US" sz="240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9220" y="122555"/>
            <a:ext cx="11957050" cy="7108825"/>
          </a:xfrm>
          <a:prstGeom prst="rect">
            <a:avLst/>
          </a:prstGeom>
          <a:noFill/>
          <a:ln w="9525">
            <a:noFill/>
          </a:ln>
        </p:spPr>
        <p:txBody>
          <a:bodyPr wrap="square">
            <a:spAutoFit/>
          </a:bodyPr>
          <a:p>
            <a:pPr indent="0" algn="l" fontAlgn="auto">
              <a:lnSpc>
                <a:spcPct val="120000"/>
              </a:lnSpc>
            </a:pPr>
            <a:r>
              <a:rPr lang="zh-CN" sz="2000" b="0">
                <a:cs typeface="等线" panose="02010600030101010101" charset="-122"/>
              </a:rPr>
              <a:t>（二）古代诗歌阅读（本题共2小题，9分）阅读下面这首唐诗，完成14~15题。                                                    </a:t>
            </a:r>
            <a:r>
              <a:rPr lang="zh-CN" sz="2000" b="0">
                <a:solidFill>
                  <a:srgbClr val="FF0000"/>
                </a:solidFill>
                <a:cs typeface="等线" panose="02010600030101010101" charset="-122"/>
              </a:rPr>
              <a:t>  奉和袭美抱疾杜门见寄次韵</a:t>
            </a:r>
            <a:r>
              <a:rPr lang="en-US" sz="2000" b="0">
                <a:solidFill>
                  <a:srgbClr val="FF0000"/>
                </a:solidFill>
                <a:latin typeface="等线" panose="02010600030101010101" charset="-122"/>
                <a:cs typeface="Times New Roman" panose="02020603050405020304" charset="0"/>
              </a:rPr>
              <a:t>① </a:t>
            </a:r>
            <a:r>
              <a:rPr lang="zh-CN" sz="2000" b="0">
                <a:solidFill>
                  <a:srgbClr val="FF0000"/>
                </a:solidFill>
                <a:cs typeface="等线" panose="02010600030101010101" charset="-122"/>
              </a:rPr>
              <a:t>陆龟蒙</a:t>
            </a:r>
            <a:r>
              <a:rPr lang="zh-CN" sz="2000" b="0">
                <a:cs typeface="等线" panose="02010600030101010101" charset="-122"/>
              </a:rPr>
              <a:t>                                                     虽失春城醉上期，下帷裁遍未裁诗②。                                                     因吟郢岸百亩蕙③，欲采商崖三秀芝④。                                                     栖野鹤笼宽使织，施山僧饭别教炊。                                                     但医沈约重瞳健⑤，不怕江花不满枝。[注] ①袭美，即陆龟蒙的好友皮日休。②下帷：放下室内悬挂的帷幕，指教书；裁诗，作诗。③《楚辞·离骚》：“余既滋兰之九畹兮，又树蕙之百亩。”比喻培养人才。④商崖：这里泛指山崖。⑤沈约，南朝诗人，史载其眼中有两个瞳孔，这里以沈约代指皮日休。14．下列对这首诗的理解和赏析，不正确的一项是（3分）</a:t>
            </a:r>
            <a:endParaRPr lang="zh-CN" sz="2000" b="0">
              <a:cs typeface="等线" panose="02010600030101010101" charset="-122"/>
            </a:endParaRPr>
          </a:p>
          <a:p>
            <a:pPr indent="0" algn="l" fontAlgn="auto">
              <a:lnSpc>
                <a:spcPct val="120000"/>
              </a:lnSpc>
            </a:pPr>
            <a:r>
              <a:rPr lang="zh-CN" sz="2000" b="0">
                <a:solidFill>
                  <a:srgbClr val="FF0000"/>
                </a:solidFill>
                <a:cs typeface="等线" panose="02010600030101010101" charset="-122"/>
              </a:rPr>
              <a:t>A．</a:t>
            </a:r>
            <a:r>
              <a:rPr lang="zh-CN" sz="2000" b="0">
                <a:solidFill>
                  <a:schemeClr val="tx1"/>
                </a:solidFill>
                <a:cs typeface="等线" panose="02010600030101010101" charset="-122"/>
              </a:rPr>
              <a:t>作者写作此诗之时，皮日体正患病居家，闭门谢客，</a:t>
            </a:r>
            <a:r>
              <a:rPr lang="zh-CN" sz="2000" b="0">
                <a:solidFill>
                  <a:srgbClr val="FF0000"/>
                </a:solidFill>
                <a:cs typeface="等线" panose="02010600030101010101" charset="-122"/>
              </a:rPr>
              <a:t>与外界不通音讯。</a:t>
            </a:r>
            <a:endParaRPr lang="zh-CN" sz="2000" b="0">
              <a:solidFill>
                <a:srgbClr val="FF0000"/>
              </a:solidFill>
              <a:cs typeface="等线" panose="02010600030101010101" charset="-122"/>
            </a:endParaRPr>
          </a:p>
          <a:p>
            <a:pPr indent="0" algn="l" fontAlgn="auto">
              <a:lnSpc>
                <a:spcPct val="120000"/>
              </a:lnSpc>
            </a:pPr>
            <a:r>
              <a:rPr lang="zh-CN" sz="2000" b="0">
                <a:cs typeface="等线" panose="02010600030101010101" charset="-122"/>
              </a:rPr>
              <a:t>B．由于友人患病，原有的约会被暂时搁置，作者游春的诗篇也未能写出。C．作者虽然身在书斋从事教学，但心中望能走进自然，领略美好春光。D．尾联使用了关于沈约的典故，可以由此推测皮日休所患的疾病是目疾。</a:t>
            </a:r>
            <a:endParaRPr lang="zh-CN" sz="2000" b="1">
              <a:cs typeface="等线" panose="02010600030101010101" charset="-122"/>
            </a:endParaRPr>
          </a:p>
          <a:p>
            <a:pPr indent="0" algn="l" fontAlgn="auto">
              <a:lnSpc>
                <a:spcPct val="120000"/>
              </a:lnSpc>
            </a:pPr>
            <a:r>
              <a:rPr lang="zh-CN" sz="2000" b="1">
                <a:solidFill>
                  <a:srgbClr val="FF0000"/>
                </a:solidFill>
                <a:cs typeface="等线" panose="02010600030101010101" charset="-122"/>
              </a:rPr>
              <a:t>答案：A，闭门谢客，与外界不通音讯，解读错误。本诗为酬和诗，从标题可以看出是皮日休先写诗给诗人，诗人以此诗作为回答。所以</a:t>
            </a:r>
            <a:r>
              <a:rPr lang="en-US" sz="2000" b="1">
                <a:solidFill>
                  <a:srgbClr val="FF0000"/>
                </a:solidFill>
                <a:latin typeface="等线" panose="02010600030101010101" charset="-122"/>
                <a:cs typeface="Times New Roman" panose="02020603050405020304" charset="0"/>
              </a:rPr>
              <a:t>A</a:t>
            </a:r>
            <a:r>
              <a:rPr lang="zh-CN" sz="2000" b="1">
                <a:solidFill>
                  <a:srgbClr val="FF0000"/>
                </a:solidFill>
                <a:cs typeface="等线" panose="02010600030101010101" charset="-122"/>
              </a:rPr>
              <a:t>项说</a:t>
            </a:r>
            <a:r>
              <a:rPr lang="en-US" sz="2000" b="1">
                <a:solidFill>
                  <a:srgbClr val="FF0000"/>
                </a:solidFill>
                <a:latin typeface="等线" panose="02010600030101010101" charset="-122"/>
                <a:cs typeface="Times New Roman" panose="02020603050405020304" charset="0"/>
              </a:rPr>
              <a:t>“</a:t>
            </a:r>
            <a:r>
              <a:rPr lang="zh-CN" sz="2000" b="1">
                <a:solidFill>
                  <a:srgbClr val="FF0000"/>
                </a:solidFill>
                <a:cs typeface="等线" panose="02010600030101010101" charset="-122"/>
              </a:rPr>
              <a:t>皮日休正患病居家，闭门谢客，与外界不通音讯”错误，皮日休并没有和外界不通音讯，故选A。</a:t>
            </a:r>
            <a:r>
              <a:rPr lang="en-US" sz="2000" b="0">
                <a:solidFill>
                  <a:srgbClr val="FF0000"/>
                </a:solidFill>
                <a:latin typeface="等线" panose="02010600030101010101" charset="-122"/>
                <a:cs typeface="Times New Roman" panose="02020603050405020304" charset="0"/>
              </a:rPr>
              <a:t> </a:t>
            </a:r>
            <a:endParaRPr lang="en-US" altLang="en-US" sz="2000" b="0">
              <a:solidFill>
                <a:srgbClr val="FF0000"/>
              </a:solidFill>
              <a:latin typeface="等线" panose="02010600030101010101" charset="-122"/>
              <a:cs typeface="Times New Roman" panose="02020603050405020304" charset="0"/>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5915" y="328930"/>
            <a:ext cx="11520170" cy="6092825"/>
          </a:xfrm>
          <a:prstGeom prst="rect">
            <a:avLst/>
          </a:prstGeom>
          <a:noFill/>
          <a:ln w="9525">
            <a:noFill/>
          </a:ln>
        </p:spPr>
        <p:txBody>
          <a:bodyPr wrap="square">
            <a:spAutoFit/>
          </a:bodyPr>
          <a:p>
            <a:pPr indent="0" fontAlgn="auto">
              <a:lnSpc>
                <a:spcPct val="150000"/>
              </a:lnSpc>
            </a:pPr>
            <a:r>
              <a:rPr lang="zh-CN" sz="2000" b="0">
                <a:cs typeface="等线" panose="02010600030101010101" charset="-122"/>
              </a:rPr>
              <a:t>15．请简要概括本诗所表达的思想感情。（6分）</a:t>
            </a:r>
            <a:endParaRPr lang="zh-CN" sz="2000" b="0">
              <a:solidFill>
                <a:srgbClr val="002060"/>
              </a:solidFill>
              <a:cs typeface="等线" panose="02010600030101010101" charset="-122"/>
            </a:endParaRPr>
          </a:p>
          <a:p>
            <a:pPr indent="0" fontAlgn="auto">
              <a:lnSpc>
                <a:spcPct val="150000"/>
              </a:lnSpc>
            </a:pPr>
            <a:r>
              <a:rPr lang="zh-CN" sz="2000" b="0">
                <a:solidFill>
                  <a:srgbClr val="FF0000"/>
                </a:solidFill>
                <a:latin typeface="Calibri" panose="020F0502020204030204" charset="0"/>
                <a:cs typeface="等线" panose="02010600030101010101" charset="-122"/>
              </a:rPr>
              <a:t>①</a:t>
            </a:r>
            <a:r>
              <a:rPr lang="zh-CN" sz="2000" b="0">
                <a:solidFill>
                  <a:srgbClr val="FF0000"/>
                </a:solidFill>
                <a:cs typeface="等线" panose="02010600030101010101" charset="-122"/>
              </a:rPr>
              <a:t>诗歌的首句表达了诗人因不能与友人相聚，一起赋诗饮酒，欣赏春色而深感遗憾。</a:t>
            </a:r>
            <a:endParaRPr lang="zh-CN" sz="2000" b="0">
              <a:solidFill>
                <a:srgbClr val="FF0000"/>
              </a:solidFill>
              <a:cs typeface="等线" panose="02010600030101010101" charset="-122"/>
            </a:endParaRPr>
          </a:p>
          <a:p>
            <a:pPr indent="0" fontAlgn="auto">
              <a:lnSpc>
                <a:spcPct val="150000"/>
              </a:lnSpc>
            </a:pPr>
            <a:r>
              <a:rPr lang="zh-CN" sz="2000" b="0">
                <a:solidFill>
                  <a:srgbClr val="FF0000"/>
                </a:solidFill>
                <a:latin typeface="Calibri" panose="020F0502020204030204" charset="0"/>
                <a:cs typeface="等线" panose="02010600030101010101" charset="-122"/>
              </a:rPr>
              <a:t>②</a:t>
            </a:r>
            <a:r>
              <a:rPr lang="zh-CN" sz="2000" b="0">
                <a:solidFill>
                  <a:srgbClr val="FF0000"/>
                </a:solidFill>
                <a:cs typeface="等线" panose="02010600030101010101" charset="-122"/>
              </a:rPr>
              <a:t>诗歌的中间几句借用典故，表达诗人用心教学，培育学子，清高自守，无拘无束，生活朴素，自得其甘。</a:t>
            </a:r>
            <a:endParaRPr lang="zh-CN" sz="2000" b="0">
              <a:solidFill>
                <a:srgbClr val="FF0000"/>
              </a:solidFill>
              <a:cs typeface="等线" panose="02010600030101010101" charset="-122"/>
            </a:endParaRPr>
          </a:p>
          <a:p>
            <a:pPr indent="0" fontAlgn="auto">
              <a:lnSpc>
                <a:spcPct val="150000"/>
              </a:lnSpc>
            </a:pPr>
            <a:r>
              <a:rPr lang="zh-CN" sz="2000" b="0">
                <a:solidFill>
                  <a:srgbClr val="FF0000"/>
                </a:solidFill>
                <a:latin typeface="Calibri" panose="020F0502020204030204" charset="0"/>
                <a:cs typeface="等线" panose="02010600030101010101" charset="-122"/>
              </a:rPr>
              <a:t>③</a:t>
            </a:r>
            <a:r>
              <a:rPr lang="zh-CN" sz="2000" b="0">
                <a:solidFill>
                  <a:srgbClr val="FF0000"/>
                </a:solidFill>
                <a:cs typeface="等线" panose="02010600030101010101" charset="-122"/>
              </a:rPr>
              <a:t>诗歌尾联表达对友人宽慰与期许。相信友人一定能战胜病患，以及对未来美好生活的期待。</a:t>
            </a:r>
            <a:r>
              <a:rPr lang="en-US" sz="2000" b="0">
                <a:solidFill>
                  <a:srgbClr val="FF0000"/>
                </a:solidFill>
                <a:latin typeface="等线" panose="02010600030101010101" charset="-122"/>
                <a:cs typeface="Times New Roman" panose="02020603050405020304" charset="0"/>
              </a:rPr>
              <a:t> </a:t>
            </a:r>
            <a:r>
              <a:rPr lang="en-US" sz="2000" b="1">
                <a:gradFill>
                  <a:gsLst>
                    <a:gs pos="0">
                      <a:srgbClr val="007BD3"/>
                    </a:gs>
                    <a:gs pos="100000">
                      <a:srgbClr val="034373"/>
                    </a:gs>
                  </a:gsLst>
                  <a:lin scaled="0"/>
                </a:gradFill>
                <a:latin typeface="等线" panose="02010600030101010101" charset="-122"/>
                <a:cs typeface="Times New Roman" panose="02020603050405020304" charset="0"/>
              </a:rPr>
              <a:t>【15题详解】</a:t>
            </a:r>
            <a:endParaRPr lang="en-US" sz="2000" b="1">
              <a:gradFill>
                <a:gsLst>
                  <a:gs pos="0">
                    <a:srgbClr val="007BD3"/>
                  </a:gs>
                  <a:gs pos="100000">
                    <a:srgbClr val="034373"/>
                  </a:gs>
                </a:gsLst>
                <a:lin scaled="0"/>
              </a:gradFill>
              <a:latin typeface="等线" panose="02010600030101010101" charset="-122"/>
              <a:cs typeface="Times New Roman" panose="02020603050405020304" charset="0"/>
            </a:endParaRPr>
          </a:p>
          <a:p>
            <a:pPr indent="0" fontAlgn="auto">
              <a:lnSpc>
                <a:spcPct val="150000"/>
              </a:lnSpc>
            </a:pPr>
            <a:r>
              <a:rPr lang="en-US" altLang="en-US" sz="2000" b="1">
                <a:gradFill>
                  <a:gsLst>
                    <a:gs pos="0">
                      <a:srgbClr val="007BD3"/>
                    </a:gs>
                    <a:gs pos="100000">
                      <a:srgbClr val="034373"/>
                    </a:gs>
                  </a:gsLst>
                  <a:lin scaled="0"/>
                </a:gradFill>
                <a:latin typeface="等线" panose="02010600030101010101" charset="-122"/>
                <a:cs typeface="Times New Roman" panose="02020603050405020304" charset="0"/>
              </a:rPr>
              <a:t>本题考査学生对诗歌思想感情的把握能力。把握诗歌的情感，可从两方面入手，一方面从诗歌本身抓住诗歌标题、意象意境、情感关键词、表达技巧等进行分析；另一方面也可以结合诗人经历、创作心境及创作背景等因素来理解。</a:t>
            </a:r>
            <a:endParaRPr lang="en-US" altLang="en-US" sz="2000" b="1">
              <a:gradFill>
                <a:gsLst>
                  <a:gs pos="0">
                    <a:srgbClr val="007BD3"/>
                  </a:gs>
                  <a:gs pos="100000">
                    <a:srgbClr val="034373"/>
                  </a:gs>
                </a:gsLst>
                <a:lin scaled="0"/>
              </a:gradFill>
              <a:latin typeface="等线" panose="02010600030101010101" charset="-122"/>
              <a:cs typeface="Times New Roman" panose="02020603050405020304" charset="0"/>
            </a:endParaRPr>
          </a:p>
          <a:p>
            <a:pPr indent="0" fontAlgn="auto">
              <a:lnSpc>
                <a:spcPct val="150000"/>
              </a:lnSpc>
            </a:pPr>
            <a:r>
              <a:rPr lang="en-US" altLang="en-US" sz="2000" b="1">
                <a:solidFill>
                  <a:srgbClr val="FF0000"/>
                </a:solidFill>
                <a:latin typeface="等线" panose="02010600030101010101" charset="-122"/>
                <a:cs typeface="Times New Roman" panose="02020603050405020304" charset="0"/>
              </a:rPr>
              <a:t>【点睛】</a:t>
            </a:r>
            <a:r>
              <a:rPr lang="en-US" altLang="en-US" sz="2000" b="1">
                <a:gradFill>
                  <a:gsLst>
                    <a:gs pos="0">
                      <a:srgbClr val="007BD3"/>
                    </a:gs>
                    <a:gs pos="100000">
                      <a:srgbClr val="034373"/>
                    </a:gs>
                  </a:gsLst>
                  <a:lin scaled="0"/>
                </a:gradFill>
                <a:latin typeface="等线" panose="02010600030101010101" charset="-122"/>
                <a:cs typeface="Times New Roman" panose="02020603050405020304" charset="0"/>
              </a:rPr>
              <a:t>诗歌的情感分析一直是考试的重点，但是考核的难度并不是太大，存在的问题主要是不知道答题的突破口，答题时要注意结合诗中标题、注释和诗中表情达意的重点句子作答，重点是在自己的答案要包含诗歌中的重点词语，这样就能和给的答案无限接近，还要注意诗歌的抒情方式，根据抒情方式分析情感。答题时情感都要求结合诗句分析，不要只答出情感而放弃诗句。</a:t>
            </a:r>
            <a:endParaRPr lang="en-US" altLang="en-US" sz="2000" b="1">
              <a:gradFill>
                <a:gsLst>
                  <a:gs pos="0">
                    <a:srgbClr val="007BD3"/>
                  </a:gs>
                  <a:gs pos="100000">
                    <a:srgbClr val="034373"/>
                  </a:gs>
                </a:gsLst>
                <a:lin scaled="0"/>
              </a:gradFill>
              <a:latin typeface="等线" panose="02010600030101010101" charset="-122"/>
              <a:cs typeface="Times New Roman" panose="02020603050405020304" charset="0"/>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217170"/>
            <a:ext cx="11755120" cy="6331585"/>
          </a:xfrm>
          <a:prstGeom prst="rect">
            <a:avLst/>
          </a:prstGeom>
          <a:noFill/>
          <a:ln w="9525">
            <a:noFill/>
          </a:ln>
        </p:spPr>
        <p:txBody>
          <a:bodyPr wrap="square">
            <a:spAutoFit/>
          </a:bodyPr>
          <a:p>
            <a:pPr indent="304800" fontAlgn="auto">
              <a:lnSpc>
                <a:spcPct val="130000"/>
              </a:lnSpc>
            </a:pPr>
            <a:r>
              <a:rPr lang="zh-CN" sz="2000" b="0">
                <a:ea typeface="宋体" panose="02010600030101010101" pitchFamily="2" charset="-122"/>
              </a:rPr>
              <a:t>16．补写出下列句子中的空缺部分。（6分）（1）《离骚》中“_________，_________”两句对古代服饰的“上衣下裳”有所反映。（2）元代戏剧家马致远的杂剧《青衫泪》根据白居易的诗《琵琶行》改编而成，剧名来自诗中的“_________，_________” 两句。(3)在《水调歌头（明月几时有）》中，苏轼自言想要重返天上，但又有所顾虑，原因在于“_________，_________”。</a:t>
            </a:r>
            <a:endParaRPr lang="zh-CN" sz="2000" b="1">
              <a:solidFill>
                <a:srgbClr val="0000FF"/>
              </a:solidFill>
              <a:ea typeface="楷体" panose="02010609060101010101" charset="-122"/>
            </a:endParaRPr>
          </a:p>
          <a:p>
            <a:pPr indent="304800" fontAlgn="auto">
              <a:lnSpc>
                <a:spcPct val="130000"/>
              </a:lnSpc>
            </a:pPr>
            <a:r>
              <a:rPr lang="zh-CN" sz="2400" b="1">
                <a:solidFill>
                  <a:srgbClr val="FF0000"/>
                </a:solidFill>
                <a:ea typeface="楷体" panose="02010609060101010101" charset="-122"/>
              </a:rPr>
              <a:t>【答案】</a:t>
            </a:r>
            <a:r>
              <a:rPr lang="en-US" sz="2400" b="1">
                <a:solidFill>
                  <a:srgbClr val="FF0000"/>
                </a:solidFill>
                <a:latin typeface="楷体" panose="02010609060101010101" charset="-122"/>
              </a:rPr>
              <a:t>    </a:t>
            </a:r>
            <a:r>
              <a:rPr lang="zh-CN" sz="2400" b="1">
                <a:solidFill>
                  <a:srgbClr val="FF0000"/>
                </a:solidFill>
                <a:ea typeface="楷体" panose="02010609060101010101" charset="-122"/>
              </a:rPr>
              <a:t>(1). 制芰荷以为衣兮     集芙蓉以为裳                     （</a:t>
            </a:r>
            <a:r>
              <a:rPr lang="en-US" sz="2400" b="1">
                <a:solidFill>
                  <a:srgbClr val="FF0000"/>
                </a:solidFill>
                <a:latin typeface="楷体" panose="02010609060101010101" charset="-122"/>
              </a:rPr>
              <a:t>2</a:t>
            </a:r>
            <a:r>
              <a:rPr lang="zh-CN" sz="2400" b="1">
                <a:solidFill>
                  <a:srgbClr val="FF0000"/>
                </a:solidFill>
                <a:ea typeface="楷体" panose="02010609060101010101" charset="-122"/>
              </a:rPr>
              <a:t>）.座中泣下谁最多    江州司马青衫湿    </a:t>
            </a:r>
            <a:r>
              <a:rPr lang="en-US" sz="2400" b="1">
                <a:solidFill>
                  <a:srgbClr val="FF0000"/>
                </a:solidFill>
                <a:latin typeface="楷体" panose="02010609060101010101" charset="-122"/>
              </a:rPr>
              <a:t>           (3). </a:t>
            </a:r>
            <a:r>
              <a:rPr lang="zh-CN" sz="2400" b="1">
                <a:solidFill>
                  <a:srgbClr val="FF0000"/>
                </a:solidFill>
                <a:ea typeface="楷体" panose="02010609060101010101" charset="-122"/>
              </a:rPr>
              <a:t>又恐琼楼玉宇</a:t>
            </a:r>
            <a:r>
              <a:rPr lang="en-US" sz="2400" b="1">
                <a:solidFill>
                  <a:srgbClr val="FF0000"/>
                </a:solidFill>
                <a:latin typeface="楷体" panose="02010609060101010101" charset="-122"/>
              </a:rPr>
              <a:t>     </a:t>
            </a:r>
            <a:r>
              <a:rPr lang="zh-CN" sz="2400" b="1">
                <a:solidFill>
                  <a:srgbClr val="FF0000"/>
                </a:solidFill>
                <a:ea typeface="楷体" panose="02010609060101010101" charset="-122"/>
              </a:rPr>
              <a:t>高处不胜寒</a:t>
            </a:r>
            <a:endParaRPr lang="zh-CN" sz="2400" b="1">
              <a:solidFill>
                <a:srgbClr val="FF0000"/>
              </a:solidFill>
              <a:ea typeface="楷体" panose="02010609060101010101" charset="-122"/>
            </a:endParaRPr>
          </a:p>
          <a:p>
            <a:pPr indent="304800" fontAlgn="auto">
              <a:lnSpc>
                <a:spcPct val="130000"/>
              </a:lnSpc>
            </a:pPr>
            <a:r>
              <a:rPr lang="zh-CN" sz="2000" b="1">
                <a:solidFill>
                  <a:srgbClr val="0000FF"/>
                </a:solidFill>
                <a:ea typeface="楷体" panose="02010609060101010101" charset="-122"/>
              </a:rPr>
              <a:t>【详解】本题考查学生默写识记的能力。要求考生课下多读名篇，提高自己的语文素养。解答此类试题时，如果是情境默写，一定仔细斟酌提示语；默写要注意字形，而字形和字义分不开，学生应借助字义来识别字形。注意重点字词：芰荷，芙蓉，裳，座，衫，琼楼。</a:t>
            </a:r>
            <a:endParaRPr lang="zh-CN" sz="2000" b="1">
              <a:solidFill>
                <a:srgbClr val="0000FF"/>
              </a:solidFill>
              <a:ea typeface="楷体" panose="02010609060101010101" charset="-122"/>
            </a:endParaRPr>
          </a:p>
          <a:p>
            <a:pPr indent="304800" fontAlgn="auto">
              <a:lnSpc>
                <a:spcPct val="130000"/>
              </a:lnSpc>
            </a:pPr>
            <a:r>
              <a:rPr lang="zh-CN" sz="2000" b="1">
                <a:solidFill>
                  <a:srgbClr val="FF0000"/>
                </a:solidFill>
                <a:ea typeface="楷体" panose="02010609060101010101" charset="-122"/>
              </a:rPr>
              <a:t>【点睛】名句默写分为两大类，一是给出语境的理解性默写，而是给出上句写下句的直接默写。默写要注意字形，注意易错字、生僻字及语气词的写法，字形和字义分不开，学生应借助字义来识别字形，不仅要在理解的基础上记忆，又要立足于“写”，不要背下来了却因为书写错误而得不到该得的分数。</a:t>
            </a:r>
            <a:endParaRPr lang="zh-CN" altLang="en-US" sz="2000" b="1">
              <a:solidFill>
                <a:srgbClr val="FF0000"/>
              </a:solidFill>
              <a:ea typeface="楷体" panose="02010609060101010101"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6060" y="118745"/>
            <a:ext cx="11739245" cy="6739255"/>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阅读下面的文字，完成17～19题。在中国各种艺术形式中，篆刻是一个________的门类，篆刻是从实用印章的应用中发展而来的，中国的印章最初用在制陶工艺方面，上面镌刻的是图案，花纹或族徽，到春秋战国时期，刻有官职名或人名的文字印章得到普遍使用，唐宋以后，</a:t>
            </a:r>
            <a:r>
              <a:rPr lang="zh-CN" sz="2400" b="0" u="sng">
                <a:solidFill>
                  <a:srgbClr val="FF0000"/>
                </a:solidFill>
                <a:effectLst>
                  <a:outerShdw blurRad="38100" dist="19050" dir="2700000" algn="tl" rotWithShape="0">
                    <a:schemeClr val="dk1">
                      <a:alpha val="40000"/>
                    </a:schemeClr>
                  </a:outerShdw>
                </a:effectLst>
                <a:ea typeface="宋体" panose="02010600030101010101" pitchFamily="2" charset="-122"/>
              </a:rPr>
              <a:t>由于</a:t>
            </a:r>
            <a:r>
              <a:rPr lang="zh-CN" sz="2400" b="0" u="sng">
                <a:solidFill>
                  <a:schemeClr val="tx1"/>
                </a:solidFill>
                <a:effectLst>
                  <a:outerShdw blurRad="38100" dist="19050" dir="2700000" algn="tl" rotWithShape="0">
                    <a:schemeClr val="dk1">
                      <a:alpha val="40000"/>
                    </a:schemeClr>
                  </a:outerShdw>
                </a:effectLst>
                <a:ea typeface="宋体" panose="02010600030101010101" pitchFamily="2" charset="-122"/>
              </a:rPr>
              <a:t>文人士大夫参与到印章的创作</a:t>
            </a:r>
            <a:r>
              <a:rPr lang="zh-CN" sz="2400" b="0" u="sng">
                <a:solidFill>
                  <a:srgbClr val="FF0000"/>
                </a:solidFill>
                <a:effectLst>
                  <a:outerShdw blurRad="38100" dist="19050" dir="2700000" algn="tl" rotWithShape="0">
                    <a:schemeClr val="dk1">
                      <a:alpha val="40000"/>
                    </a:schemeClr>
                  </a:outerShdw>
                </a:effectLst>
                <a:ea typeface="宋体" panose="02010600030101010101" pitchFamily="2" charset="-122"/>
              </a:rPr>
              <a:t>中</a:t>
            </a:r>
            <a:r>
              <a:rPr lang="zh-CN" sz="2400" b="0" u="sng">
                <a:solidFill>
                  <a:schemeClr val="tx1"/>
                </a:solidFill>
                <a:effectLst>
                  <a:outerShdw blurRad="38100" dist="19050" dir="2700000" algn="tl" rotWithShape="0">
                    <a:schemeClr val="dk1">
                      <a:alpha val="40000"/>
                    </a:schemeClr>
                  </a:outerShdw>
                </a:effectLst>
                <a:ea typeface="宋体" panose="02010600030101010101" pitchFamily="2" charset="-122"/>
              </a:rPr>
              <a:t>，使这门从前主要由工匠承揽的</a:t>
            </a:r>
            <a:r>
              <a:rPr lang="zh-CN" sz="2400" b="0" u="sng">
                <a:solidFill>
                  <a:srgbClr val="FF0000"/>
                </a:solidFill>
                <a:effectLst>
                  <a:outerShdw blurRad="38100" dist="19050" dir="2700000" algn="tl" rotWithShape="0">
                    <a:schemeClr val="dk1">
                      <a:alpha val="40000"/>
                    </a:schemeClr>
                  </a:outerShdw>
                </a:effectLst>
                <a:ea typeface="宋体" panose="02010600030101010101" pitchFamily="2" charset="-122"/>
              </a:rPr>
              <a:t>技艺</a:t>
            </a:r>
            <a:r>
              <a:rPr lang="zh-CN" sz="2400" b="0" u="sng">
                <a:solidFill>
                  <a:schemeClr val="tx1"/>
                </a:solidFill>
                <a:effectLst>
                  <a:outerShdw blurRad="38100" dist="19050" dir="2700000" algn="tl" rotWithShape="0">
                    <a:schemeClr val="dk1">
                      <a:alpha val="40000"/>
                    </a:schemeClr>
                  </a:outerShdw>
                </a:effectLst>
                <a:ea typeface="宋体" panose="02010600030101010101" pitchFamily="2" charset="-122"/>
              </a:rPr>
              <a:t>，</a:t>
            </a:r>
            <a:r>
              <a:rPr lang="zh-CN" sz="2400" b="0" u="sng">
                <a:solidFill>
                  <a:srgbClr val="FF0000"/>
                </a:solidFill>
                <a:effectLst>
                  <a:outerShdw blurRad="38100" dist="19050" dir="2700000" algn="tl" rotWithShape="0">
                    <a:schemeClr val="dk1">
                      <a:alpha val="40000"/>
                    </a:schemeClr>
                  </a:outerShdw>
                </a:effectLst>
                <a:ea typeface="宋体" panose="02010600030101010101" pitchFamily="2" charset="-122"/>
              </a:rPr>
              <a:t>增加</a:t>
            </a:r>
            <a:r>
              <a:rPr lang="zh-CN" sz="2400" b="0" u="sng">
                <a:solidFill>
                  <a:schemeClr val="tx1"/>
                </a:solidFill>
                <a:effectLst>
                  <a:outerShdw blurRad="38100" dist="19050" dir="2700000" algn="tl" rotWithShape="0">
                    <a:schemeClr val="dk1">
                      <a:alpha val="40000"/>
                    </a:schemeClr>
                  </a:outerShdw>
                </a:effectLst>
                <a:ea typeface="宋体" panose="02010600030101010101" pitchFamily="2" charset="-122"/>
              </a:rPr>
              <a:t>人文</a:t>
            </a:r>
            <a:r>
              <a:rPr lang="zh-CN" sz="2400" b="0" u="sng">
                <a:solidFill>
                  <a:srgbClr val="FF0000"/>
                </a:solidFill>
                <a:effectLst>
                  <a:outerShdw blurRad="38100" dist="19050" dir="2700000" algn="tl" rotWithShape="0">
                    <a:schemeClr val="dk1">
                      <a:alpha val="40000"/>
                    </a:schemeClr>
                  </a:outerShdw>
                </a:effectLst>
                <a:ea typeface="宋体" panose="02010600030101010101" pitchFamily="2" charset="-122"/>
              </a:rPr>
              <a:t>意味</a:t>
            </a:r>
            <a:r>
              <a:rPr lang="zh-CN" sz="2400" b="0" u="sng">
                <a:solidFill>
                  <a:schemeClr val="tx1"/>
                </a:solidFill>
                <a:effectLst>
                  <a:outerShdw blurRad="38100" dist="19050" dir="2700000" algn="tl" rotWithShape="0">
                    <a:schemeClr val="dk1">
                      <a:alpha val="40000"/>
                    </a:schemeClr>
                  </a:outerShdw>
                </a:effectLst>
                <a:ea typeface="宋体" panose="02010600030101010101" pitchFamily="2" charset="-122"/>
              </a:rPr>
              <a:t>，</a:t>
            </a:r>
            <a:r>
              <a:rPr lang="zh-CN" sz="2400" b="0">
                <a:ea typeface="宋体" panose="02010600030101010101" pitchFamily="2" charset="-122"/>
              </a:rPr>
              <a:t>印章不再局限于用来昭示身份与权力，而是通过镌刻人名字号，斋馆名称、成语警句等来表达情趣志向、印章也就超越实用功能，成为文人表达自己审美追求的独特方式。</a:t>
            </a:r>
            <a:r>
              <a:rPr lang="zh-CN" sz="2400" b="0">
                <a:solidFill>
                  <a:srgbClr val="FF0000"/>
                </a:solidFill>
                <a:ea typeface="宋体" panose="02010600030101010101" pitchFamily="2" charset="-122"/>
              </a:rPr>
              <a:t>中国印章艺术由此实现了一次完美的升华——演变为中国文化特有的篆刻艺术，</a:t>
            </a:r>
            <a:r>
              <a:rPr lang="zh-CN" sz="2400" b="0">
                <a:ea typeface="宋体" panose="02010600030101010101" pitchFamily="2" charset="-122"/>
              </a:rPr>
              <a:t>明清时期，众多______的艺术家在篆刻上融入了对汉字形体的研究和理解，再加上他们对印面布局的精心设计，对各种刀法的熟练掌握，篆刻艺术迅速走向成熟并孕育出______的流派风格，篆刻艺术的发展及成就，使印章成为与中国画、中国书法紧密结合的艺术形式，同时也是中国画和书法作品中______的组成部分。</a:t>
            </a:r>
            <a:endParaRPr lang="zh-CN" altLang="en-US" sz="2400" b="0">
              <a:ea typeface="宋体" panose="02010600030101010101" pitchFamily="2"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159385"/>
            <a:ext cx="11823065" cy="6554470"/>
          </a:xfrm>
          <a:prstGeom prst="rect">
            <a:avLst/>
          </a:prstGeom>
          <a:noFill/>
          <a:ln w="9525">
            <a:noFill/>
          </a:ln>
        </p:spPr>
        <p:txBody>
          <a:bodyPr wrap="square">
            <a:spAutoFit/>
          </a:bodyPr>
          <a:p>
            <a:pPr indent="304800"/>
            <a:r>
              <a:rPr lang="zh-CN" sz="2000" b="0">
                <a:ea typeface="宋体" panose="02010600030101010101" pitchFamily="2" charset="-122"/>
              </a:rPr>
              <a:t>17．依次填入文中横线上的词语，全部恰当的一项是（3分）A．别具匠心 才思敏捷 异彩纷呈 弥足珍贵B．别具匠心 才华横溢 奇光异彩 不可或缺</a:t>
            </a:r>
            <a:endParaRPr lang="zh-CN" sz="2000" b="0">
              <a:ea typeface="宋体" panose="02010600030101010101" pitchFamily="2" charset="-122"/>
            </a:endParaRPr>
          </a:p>
          <a:p>
            <a:pPr indent="304800"/>
            <a:r>
              <a:rPr lang="zh-CN" sz="2000" b="0">
                <a:solidFill>
                  <a:srgbClr val="FF0000"/>
                </a:solidFill>
                <a:ea typeface="宋体" panose="02010600030101010101" pitchFamily="2" charset="-122"/>
              </a:rPr>
              <a:t>C．十分独特 才华横溢 异彩纷呈 不可或缺</a:t>
            </a:r>
            <a:endParaRPr lang="zh-CN" sz="2000" b="0">
              <a:solidFill>
                <a:srgbClr val="FF0000"/>
              </a:solidFill>
              <a:ea typeface="宋体" panose="02010600030101010101" pitchFamily="2" charset="-122"/>
            </a:endParaRPr>
          </a:p>
          <a:p>
            <a:pPr indent="304800"/>
            <a:r>
              <a:rPr lang="zh-CN" sz="2000" b="0">
                <a:ea typeface="宋体" panose="02010600030101010101" pitchFamily="2" charset="-122"/>
              </a:rPr>
              <a:t>D．十分独特 才思敏捷 奇光异彩 弥足珍贵</a:t>
            </a:r>
            <a:endParaRPr lang="zh-CN" sz="2000" b="1">
              <a:solidFill>
                <a:srgbClr val="0000FF"/>
              </a:solidFill>
              <a:ea typeface="宋体" panose="02010600030101010101" pitchFamily="2" charset="-122"/>
            </a:endParaRPr>
          </a:p>
          <a:p>
            <a:pPr indent="304800"/>
            <a:r>
              <a:rPr lang="zh-CN" sz="2000" b="1">
                <a:solidFill>
                  <a:srgbClr val="0000FF"/>
                </a:solidFill>
                <a:ea typeface="楷体" panose="02010609060101010101" charset="-122"/>
              </a:rPr>
              <a:t>【17题详解】本题考查成语运用的能力。成语的正确运用可以从如下角度考虑：①从语境角度，用逻辑关系与词语对应解题；②从词义角度，用提取语素与词义轻重解题；③从用法角度，用适用对象与感情色彩解题。另外，还要看看搭配习惯、语法功能、使用对象等。①</a:t>
            </a:r>
            <a:r>
              <a:rPr lang="zh-CN" sz="2000" b="1">
                <a:solidFill>
                  <a:srgbClr val="FF0000"/>
                </a:solidFill>
                <a:ea typeface="楷体" panose="02010609060101010101" charset="-122"/>
              </a:rPr>
              <a:t>独具匠心：</a:t>
            </a:r>
            <a:r>
              <a:rPr lang="zh-CN" sz="2000" b="1">
                <a:solidFill>
                  <a:srgbClr val="0000FF"/>
                </a:solidFill>
                <a:ea typeface="楷体" panose="02010609060101010101" charset="-122"/>
              </a:rPr>
              <a:t>具有独到的灵巧的心思，多指技术或艺术方面有创造性。</a:t>
            </a:r>
            <a:r>
              <a:rPr lang="zh-CN" sz="2000" b="1">
                <a:solidFill>
                  <a:srgbClr val="FF0000"/>
                </a:solidFill>
                <a:ea typeface="楷体" panose="02010609060101010101" charset="-122"/>
              </a:rPr>
              <a:t>十分独特：</a:t>
            </a:r>
            <a:r>
              <a:rPr lang="zh-CN" sz="2000" b="1">
                <a:solidFill>
                  <a:srgbClr val="0000FF"/>
                </a:solidFill>
                <a:ea typeface="楷体" panose="02010609060101010101" charset="-122"/>
              </a:rPr>
              <a:t>强调事物独一无二、与众不同的品性。</a:t>
            </a:r>
            <a:r>
              <a:rPr lang="zh-CN" sz="2000" b="1">
                <a:solidFill>
                  <a:schemeClr val="tx1"/>
                </a:solidFill>
                <a:effectLst>
                  <a:outerShdw blurRad="38100" dist="19050" dir="2700000" algn="tl" rotWithShape="0">
                    <a:schemeClr val="dk1">
                      <a:alpha val="40000"/>
                    </a:schemeClr>
                  </a:outerShdw>
                </a:effectLst>
                <a:ea typeface="楷体" panose="02010609060101010101" charset="-122"/>
              </a:rPr>
              <a:t>句中用于修饰“门类”，强调这种门类的独特，而非“篆刻”技艺的精巧，所以第一空应选用“十分独特”。</a:t>
            </a:r>
            <a:endParaRPr lang="zh-CN" sz="2000" b="1">
              <a:solidFill>
                <a:schemeClr val="tx1"/>
              </a:solidFill>
              <a:effectLst>
                <a:outerShdw blurRad="38100" dist="19050" dir="2700000" algn="tl" rotWithShape="0">
                  <a:schemeClr val="dk1">
                    <a:alpha val="40000"/>
                  </a:schemeClr>
                </a:outerShdw>
              </a:effectLst>
              <a:ea typeface="楷体" panose="02010609060101010101" charset="-122"/>
            </a:endParaRPr>
          </a:p>
          <a:p>
            <a:pPr indent="304800"/>
            <a:r>
              <a:rPr lang="zh-CN" sz="2000" b="1">
                <a:solidFill>
                  <a:srgbClr val="0000FF"/>
                </a:solidFill>
                <a:ea typeface="楷体" panose="02010609060101010101" charset="-122"/>
              </a:rPr>
              <a:t>②</a:t>
            </a:r>
            <a:r>
              <a:rPr lang="zh-CN" sz="2000" b="1">
                <a:solidFill>
                  <a:srgbClr val="FF0000"/>
                </a:solidFill>
                <a:ea typeface="楷体" panose="02010609060101010101" charset="-122"/>
              </a:rPr>
              <a:t>才思敏捷：</a:t>
            </a:r>
            <a:r>
              <a:rPr lang="zh-CN" sz="2000" b="1">
                <a:solidFill>
                  <a:srgbClr val="0000FF"/>
                </a:solidFill>
                <a:ea typeface="楷体" panose="02010609060101010101" charset="-122"/>
              </a:rPr>
              <a:t>一般指人能出口成章，形容人的反应快，思维灵活，脑子很聪明。</a:t>
            </a:r>
            <a:r>
              <a:rPr lang="zh-CN" sz="2000" b="1">
                <a:solidFill>
                  <a:srgbClr val="FF0000"/>
                </a:solidFill>
                <a:ea typeface="楷体" panose="02010609060101010101" charset="-122"/>
              </a:rPr>
              <a:t>才华横溢：</a:t>
            </a:r>
            <a:r>
              <a:rPr lang="zh-CN" sz="2000" b="1">
                <a:solidFill>
                  <a:srgbClr val="0000FF"/>
                </a:solidFill>
                <a:ea typeface="楷体" panose="02010609060101010101" charset="-122"/>
              </a:rPr>
              <a:t>意思是很有才华。</a:t>
            </a:r>
            <a:r>
              <a:rPr lang="zh-CN" sz="2000" b="1">
                <a:solidFill>
                  <a:schemeClr val="tx1"/>
                </a:solidFill>
                <a:effectLst>
                  <a:outerShdw blurRad="38100" dist="19050" dir="2700000" algn="tl" rotWithShape="0">
                    <a:schemeClr val="dk1">
                      <a:alpha val="40000"/>
                    </a:schemeClr>
                  </a:outerShdw>
                </a:effectLst>
                <a:ea typeface="楷体" panose="02010609060101010101" charset="-122"/>
              </a:rPr>
              <a:t>句中用于修饰“艺术家”，艺术家“在篆刻上融入了对汉字形体的研究和理解”，强调了艺术家的才华，而非其思维敏捷，所以第二空应选用“才华横溢”。</a:t>
            </a:r>
            <a:r>
              <a:rPr lang="zh-CN" sz="2000" b="1">
                <a:solidFill>
                  <a:srgbClr val="0000FF"/>
                </a:solidFill>
                <a:ea typeface="楷体" panose="02010609060101010101" charset="-122"/>
              </a:rPr>
              <a:t>③</a:t>
            </a:r>
            <a:r>
              <a:rPr lang="zh-CN" sz="2000" b="1">
                <a:solidFill>
                  <a:srgbClr val="FF0000"/>
                </a:solidFill>
                <a:ea typeface="楷体" panose="02010609060101010101" charset="-122"/>
              </a:rPr>
              <a:t>异彩纷呈：</a:t>
            </a:r>
            <a:r>
              <a:rPr lang="zh-CN" sz="2000" b="1">
                <a:solidFill>
                  <a:srgbClr val="0000FF"/>
                </a:solidFill>
                <a:ea typeface="楷体" panose="02010609060101010101" charset="-122"/>
              </a:rPr>
              <a:t>比喻突出的成就或表现。</a:t>
            </a:r>
            <a:r>
              <a:rPr lang="zh-CN" sz="2000" b="1">
                <a:solidFill>
                  <a:srgbClr val="FF0000"/>
                </a:solidFill>
                <a:ea typeface="楷体" panose="02010609060101010101" charset="-122"/>
              </a:rPr>
              <a:t>奇光异彩：</a:t>
            </a:r>
            <a:r>
              <a:rPr lang="zh-CN" sz="2000" b="1">
                <a:solidFill>
                  <a:srgbClr val="0000FF"/>
                </a:solidFill>
                <a:ea typeface="楷体" panose="02010609060101010101" charset="-122"/>
              </a:rPr>
              <a:t>指奇妙的光亮和色彩。</a:t>
            </a:r>
            <a:r>
              <a:rPr lang="zh-CN" sz="2000" b="1">
                <a:solidFill>
                  <a:schemeClr val="tx1"/>
                </a:solidFill>
                <a:effectLst>
                  <a:outerShdw blurRad="38100" dist="19050" dir="2700000" algn="tl" rotWithShape="0">
                    <a:schemeClr val="dk1">
                      <a:alpha val="40000"/>
                    </a:schemeClr>
                  </a:outerShdw>
                </a:effectLst>
                <a:ea typeface="楷体" panose="02010609060101010101" charset="-122"/>
              </a:rPr>
              <a:t>句中用于修饰“流派风格”，强调流派风格的突出表现，所以第三空选用“异彩纷呈”。</a:t>
            </a:r>
            <a:endParaRPr lang="zh-CN" sz="2000" b="1">
              <a:solidFill>
                <a:schemeClr val="tx1"/>
              </a:solidFill>
              <a:effectLst>
                <a:outerShdw blurRad="38100" dist="19050" dir="2700000" algn="tl" rotWithShape="0">
                  <a:schemeClr val="dk1">
                    <a:alpha val="40000"/>
                  </a:schemeClr>
                </a:outerShdw>
              </a:effectLst>
              <a:ea typeface="楷体" panose="02010609060101010101" charset="-122"/>
            </a:endParaRPr>
          </a:p>
          <a:p>
            <a:pPr indent="304800"/>
            <a:r>
              <a:rPr lang="zh-CN" sz="2000" b="1">
                <a:solidFill>
                  <a:srgbClr val="0000FF"/>
                </a:solidFill>
                <a:ea typeface="楷体" panose="02010609060101010101" charset="-122"/>
              </a:rPr>
              <a:t>④</a:t>
            </a:r>
            <a:r>
              <a:rPr lang="zh-CN" sz="2000" b="1">
                <a:solidFill>
                  <a:srgbClr val="FF0000"/>
                </a:solidFill>
                <a:ea typeface="楷体" panose="02010609060101010101" charset="-122"/>
              </a:rPr>
              <a:t>不可或缺：</a:t>
            </a:r>
            <a:r>
              <a:rPr lang="zh-CN" sz="2000" b="1">
                <a:solidFill>
                  <a:srgbClr val="0000FF"/>
                </a:solidFill>
                <a:ea typeface="楷体" panose="02010609060101010101" charset="-122"/>
              </a:rPr>
              <a:t>表示非常重要，不能有一点点的缺失，不能少一点。</a:t>
            </a:r>
            <a:r>
              <a:rPr lang="zh-CN" sz="2000" b="1">
                <a:solidFill>
                  <a:srgbClr val="FF0000"/>
                </a:solidFill>
                <a:ea typeface="楷体" panose="02010609060101010101" charset="-122"/>
              </a:rPr>
              <a:t>弥足珍贵：</a:t>
            </a:r>
            <a:r>
              <a:rPr lang="zh-CN" sz="2000" b="1">
                <a:solidFill>
                  <a:srgbClr val="0000FF"/>
                </a:solidFill>
                <a:ea typeface="楷体" panose="02010609060101010101" charset="-122"/>
              </a:rPr>
              <a:t>形容十分珍贵。</a:t>
            </a:r>
            <a:r>
              <a:rPr lang="zh-CN" sz="2000" b="1">
                <a:solidFill>
                  <a:schemeClr val="tx1"/>
                </a:solidFill>
                <a:effectLst>
                  <a:outerShdw blurRad="38100" dist="19050" dir="2700000" algn="tl" rotWithShape="0">
                    <a:schemeClr val="dk1">
                      <a:alpha val="40000"/>
                    </a:schemeClr>
                  </a:outerShdw>
                </a:effectLst>
                <a:ea typeface="楷体" panose="02010609060101010101" charset="-122"/>
              </a:rPr>
              <a:t>句中用于修饰“组成部分”，表达篆刻艺术是中国画和书法作品的重要组成部分，强调它的重要性，所以第四空选用“不可或缺”。</a:t>
            </a:r>
            <a:endParaRPr lang="zh-CN" sz="2000" b="1">
              <a:solidFill>
                <a:schemeClr val="tx1"/>
              </a:solidFill>
              <a:effectLst>
                <a:outerShdw blurRad="38100" dist="19050" dir="2700000" algn="tl" rotWithShape="0">
                  <a:schemeClr val="dk1">
                    <a:alpha val="40000"/>
                  </a:schemeClr>
                </a:outerShdw>
              </a:effectLst>
              <a:ea typeface="楷体" panose="02010609060101010101" charset="-122"/>
            </a:endParaRPr>
          </a:p>
          <a:p>
            <a:pPr indent="304800"/>
            <a:r>
              <a:rPr lang="zh-CN" sz="2000" b="1">
                <a:solidFill>
                  <a:srgbClr val="FF0000"/>
                </a:solidFill>
                <a:ea typeface="楷体" panose="02010609060101010101" charset="-122"/>
              </a:rPr>
              <a:t>故选C。</a:t>
            </a:r>
            <a:endParaRPr lang="zh-CN" altLang="en-US" sz="2000" b="1">
              <a:solidFill>
                <a:srgbClr val="FF0000"/>
              </a:solidFill>
              <a:ea typeface="楷体" panose="02010609060101010101" charset="-122"/>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203835"/>
            <a:ext cx="11755120" cy="6554470"/>
          </a:xfrm>
          <a:prstGeom prst="rect">
            <a:avLst/>
          </a:prstGeom>
          <a:noFill/>
          <a:ln w="9525">
            <a:noFill/>
          </a:ln>
        </p:spPr>
        <p:txBody>
          <a:bodyPr wrap="square">
            <a:spAutoFit/>
          </a:bodyPr>
          <a:p>
            <a:pPr indent="304800" fontAlgn="auto">
              <a:lnSpc>
                <a:spcPct val="150000"/>
              </a:lnSpc>
            </a:pPr>
            <a:r>
              <a:rPr lang="zh-CN" sz="2000" b="0">
                <a:ea typeface="宋体" panose="02010600030101010101" pitchFamily="2" charset="-122"/>
              </a:rPr>
              <a:t>18．文中画横线的句子有语病，下列修改最恰当的一项是（3分）A．由于文人士大夫参与到印章的创作中，使这门从前主要由工匠传承的技艺，增加了人文意味B．由于文人士大夫参与到印章的创作中，这门从前主要由工匠承揽的技艺，增加了人文意味C．文人士大夫参与到印章的创作中，使这门从前主要由工匠承揽的技艺，增加了人文意味</a:t>
            </a:r>
            <a:endParaRPr lang="zh-CN" sz="2000" b="0">
              <a:ea typeface="宋体" panose="02010600030101010101" pitchFamily="2" charset="-122"/>
            </a:endParaRPr>
          </a:p>
          <a:p>
            <a:pPr indent="304800" fontAlgn="auto">
              <a:lnSpc>
                <a:spcPct val="150000"/>
              </a:lnSpc>
            </a:pPr>
            <a:r>
              <a:rPr lang="zh-CN" sz="2000" b="0">
                <a:solidFill>
                  <a:srgbClr val="FF0000"/>
                </a:solidFill>
                <a:ea typeface="宋体" panose="02010600030101010101" pitchFamily="2" charset="-122"/>
              </a:rPr>
              <a:t>D．文人士大夫参与到印章的创作中，使这门从前主要由工匠传承的技艺，增加了人文意味</a:t>
            </a:r>
            <a:endParaRPr lang="zh-CN" sz="2000" b="1">
              <a:solidFill>
                <a:srgbClr val="FF0000"/>
              </a:solidFill>
              <a:ea typeface="宋体" panose="02010600030101010101" pitchFamily="2" charset="-122"/>
            </a:endParaRPr>
          </a:p>
          <a:p>
            <a:pPr indent="304800" fontAlgn="auto">
              <a:lnSpc>
                <a:spcPct val="150000"/>
              </a:lnSpc>
            </a:pPr>
            <a:r>
              <a:rPr lang="zh-CN" sz="2000" b="1">
                <a:solidFill>
                  <a:srgbClr val="0000FF"/>
                </a:solidFill>
                <a:ea typeface="楷体" panose="02010609060101010101" charset="-122"/>
              </a:rPr>
              <a:t>【18题详解】</a:t>
            </a:r>
            <a:endParaRPr lang="zh-CN" sz="2000" b="1">
              <a:solidFill>
                <a:srgbClr val="0000FF"/>
              </a:solidFill>
              <a:ea typeface="楷体" panose="02010609060101010101" charset="-122"/>
            </a:endParaRPr>
          </a:p>
          <a:p>
            <a:pPr indent="304800" fontAlgn="auto">
              <a:lnSpc>
                <a:spcPct val="150000"/>
              </a:lnSpc>
            </a:pPr>
            <a:r>
              <a:rPr lang="zh-CN" sz="2000" b="1">
                <a:solidFill>
                  <a:srgbClr val="FF0000"/>
                </a:solidFill>
                <a:ea typeface="楷体" panose="02010609060101010101" charset="-122"/>
              </a:rPr>
              <a:t>本题考查病句的辨析与修改能力。解答语病类题目，先抓典型的语病标志，比如两面词、判断词、并列动词，然后压缩句子，保留主干，看是否残缺、是否搭配等。</a:t>
            </a:r>
            <a:endParaRPr lang="zh-CN" sz="2000" b="1">
              <a:solidFill>
                <a:srgbClr val="FF0000"/>
              </a:solidFill>
              <a:ea typeface="楷体" panose="02010609060101010101" charset="-122"/>
            </a:endParaRPr>
          </a:p>
          <a:p>
            <a:pPr indent="304800" fontAlgn="auto">
              <a:lnSpc>
                <a:spcPct val="150000"/>
              </a:lnSpc>
            </a:pPr>
            <a:r>
              <a:rPr lang="zh-CN" sz="2000" b="1">
                <a:solidFill>
                  <a:srgbClr val="0000FF"/>
                </a:solidFill>
                <a:ea typeface="楷体" panose="02010609060101010101" charset="-122"/>
              </a:rPr>
              <a:t>画横线句子“由于文人士大夫参与到印章的创作中，使这门从前主要由工匠承揽的技艺，增加了人文意味”中有一处明显的错误“由于……使”，因为介词误用造成主语缺失，首先排除选项A；选项B，句子简化后是“技艺，增加了意味”，主语有问题，排除B；选项C和D句式相同，此时需要考生只需甄别“承揽”和“传承”哪一个更合适一些，“承揽”指当事人一方为他方完成一定的工作，“传承”侧重于传授和继承，而句中更强调印章艺术是工匠代代相传的，所以使用“传承”更合适一些，排除C。故选D。</a:t>
            </a:r>
            <a:endParaRPr lang="zh-CN" altLang="en-US" sz="2000"/>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2570" y="180975"/>
            <a:ext cx="11739245" cy="6369685"/>
          </a:xfrm>
          <a:prstGeom prst="rect">
            <a:avLst/>
          </a:prstGeom>
          <a:noFill/>
          <a:ln w="9525">
            <a:noFill/>
          </a:ln>
        </p:spPr>
        <p:txBody>
          <a:bodyPr wrap="square">
            <a:spAutoFit/>
          </a:bodyPr>
          <a:p>
            <a:pPr indent="304800"/>
            <a:r>
              <a:rPr lang="zh-CN" sz="2000" b="0">
                <a:ea typeface="宋体" panose="02010600030101010101" pitchFamily="2" charset="-122"/>
              </a:rPr>
              <a:t>19．下列各句中的破折号，和文中破折号作用相同的一项是（3分）A．你现在没有资格跟我说话——矿上已经把你开除了。</a:t>
            </a:r>
            <a:endParaRPr lang="zh-CN" sz="2000" b="0">
              <a:ea typeface="宋体" panose="02010600030101010101" pitchFamily="2" charset="-122"/>
            </a:endParaRPr>
          </a:p>
          <a:p>
            <a:pPr indent="304800"/>
            <a:r>
              <a:rPr lang="zh-CN" sz="2000" b="0">
                <a:solidFill>
                  <a:srgbClr val="FF0000"/>
                </a:solidFill>
                <a:ea typeface="宋体" panose="02010600030101010101" pitchFamily="2" charset="-122"/>
              </a:rPr>
              <a:t>B．醉心阅读使我得到了回报一—我的作文常常得到老师的表扬。 </a:t>
            </a:r>
            <a:endParaRPr lang="zh-CN" sz="2000" b="0">
              <a:solidFill>
                <a:srgbClr val="FF0000"/>
              </a:solidFill>
              <a:ea typeface="宋体" panose="02010600030101010101" pitchFamily="2" charset="-122"/>
            </a:endParaRPr>
          </a:p>
          <a:p>
            <a:pPr indent="304800"/>
            <a:r>
              <a:rPr lang="zh-CN" sz="2000" b="0">
                <a:ea typeface="宋体" panose="02010600030101010101" pitchFamily="2" charset="-122"/>
              </a:rPr>
              <a:t>C．我看你的性情好像没有大变——鲁贵像是个很不老实的人。D．你永远那么青翠挺拔，风吹雨打，从不改色，刀砍火烧，水不低头——这正是英雄的井冈山人的革命精神。</a:t>
            </a:r>
            <a:r>
              <a:rPr lang="zh-CN" sz="2000" b="1">
                <a:solidFill>
                  <a:srgbClr val="0000FF"/>
                </a:solidFill>
                <a:ea typeface="楷体" panose="02010609060101010101" charset="-122"/>
              </a:rPr>
              <a:t>    </a:t>
            </a:r>
            <a:r>
              <a:rPr lang="zh-CN" sz="2400" b="1">
                <a:solidFill>
                  <a:srgbClr val="FF0000"/>
                </a:solidFill>
                <a:ea typeface="楷体" panose="02010609060101010101" charset="-122"/>
              </a:rPr>
              <a:t>【答案】 19. B</a:t>
            </a:r>
            <a:endParaRPr lang="zh-CN" sz="2400" b="1">
              <a:solidFill>
                <a:srgbClr val="FF0000"/>
              </a:solidFill>
              <a:ea typeface="楷体" panose="02010609060101010101" charset="-122"/>
            </a:endParaRPr>
          </a:p>
          <a:p>
            <a:pPr indent="304800"/>
            <a:r>
              <a:rPr lang="zh-CN" sz="2400" b="1">
                <a:solidFill>
                  <a:srgbClr val="0000FF"/>
                </a:solidFill>
                <a:ea typeface="楷体" panose="02010609060101010101" charset="-122"/>
              </a:rPr>
              <a:t>【19题详解】本题考查正确使用标点的能力。作答时，注意前后句子的关系，了解破折号常见的用法。</a:t>
            </a:r>
            <a:r>
              <a:rPr lang="zh-CN" sz="2400" b="1">
                <a:solidFill>
                  <a:srgbClr val="FF0000"/>
                </a:solidFill>
                <a:ea typeface="楷体" panose="02010609060101010101" charset="-122"/>
              </a:rPr>
              <a:t>破折号常见的作用有：解释原因，对内容进行补充说明，表示声音延长，转移话题，表示转折、递进、总结等。</a:t>
            </a:r>
            <a:endParaRPr lang="zh-CN" sz="2400" b="1">
              <a:solidFill>
                <a:srgbClr val="FF0000"/>
              </a:solidFill>
              <a:ea typeface="楷体" panose="02010609060101010101" charset="-122"/>
            </a:endParaRPr>
          </a:p>
          <a:p>
            <a:pPr indent="304800"/>
            <a:r>
              <a:rPr lang="zh-CN" sz="2400" b="1">
                <a:solidFill>
                  <a:srgbClr val="0000FF"/>
                </a:solidFill>
                <a:ea typeface="楷体" panose="02010609060101010101" charset="-122"/>
              </a:rPr>
              <a:t>句中破折号后面的内容“演变为中国文化特有的篆刻艺术”是对前面内容“完美的升华”的进一步解释说明。选项A“矿上已经把你开除了”是对前面“你现在没有资格和我说话”的原因进行解释；选项B“我的作文常常得到老师的表扬”是对“回报”内容的进一步解释；选项C属于转移话题；选项D是对前文内容的总结。故选B。</a:t>
            </a:r>
            <a:endParaRPr lang="zh-CN" altLang="en-US" sz="2400"/>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Rectangle 3"/>
          <p:cNvSpPr>
            <a:spLocks noGrp="1" noChangeArrowheads="1"/>
          </p:cNvSpPr>
          <p:nvPr>
            <p:ph type="body" idx="1"/>
          </p:nvPr>
        </p:nvSpPr>
        <p:spPr>
          <a:xfrm>
            <a:off x="667385" y="636270"/>
            <a:ext cx="10856595" cy="5854700"/>
          </a:xfrm>
        </p:spPr>
        <p:txBody>
          <a:bodyPr vert="horz" wrap="square" lIns="91440" tIns="45720" rIns="91440" bIns="45720" numCol="1" anchor="t" anchorCtr="0" compatLnSpc="1">
            <a:noAutofit/>
          </a:bodyPr>
          <a:lstStyle/>
          <a:p>
            <a:pPr marL="342900" marR="0" lvl="0" indent="-342900" algn="l" defTabSz="914400" rtl="0" fontAlgn="base">
              <a:lnSpc>
                <a:spcPct val="150000"/>
              </a:lnSpc>
              <a:spcAft>
                <a:spcPct val="0"/>
              </a:spcAft>
              <a:buClrTx/>
              <a:buSzTx/>
              <a:buFontTx/>
              <a:buChar char="•"/>
              <a:defRPr/>
            </a:pPr>
            <a:r>
              <a:rPr kumimoji="0" lang="zh-CN" altLang="en-US" sz="3200" b="1" i="0" u="none" strike="noStrike" kern="1200" cap="none" spc="0" normalizeH="0" baseline="0" noProof="0" dirty="0">
                <a:ln>
                  <a:noFill/>
                </a:ln>
                <a:solidFill>
                  <a:srgbClr val="FF0000"/>
                </a:solidFill>
                <a:effectLst/>
                <a:uLnTx/>
                <a:uFillTx/>
                <a:latin typeface="+mn-lt"/>
                <a:ea typeface="+mn-ea"/>
                <a:cs typeface="Times New Roman" panose="02020603050405020304" charset="0"/>
              </a:rPr>
              <a:t>破折号的形式为</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mn-ea"/>
                <a:cs typeface="Times New Roman" panose="02020603050405020304" charset="0"/>
              </a:rPr>
              <a:t>“</a:t>
            </a:r>
            <a:r>
              <a:rPr kumimoji="0" lang="en-US" altLang="zh-CN" sz="32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Times New Roman" panose="02020603050405020304" charset="0"/>
              </a:rPr>
              <a:t>——</a:t>
            </a:r>
            <a:r>
              <a:rPr kumimoji="0" lang="en-US" altLang="zh-CN" sz="3200" b="1" i="0" u="none" strike="noStrike" kern="1200" cap="none" spc="0" normalizeH="0" baseline="0" noProof="0" dirty="0">
                <a:ln>
                  <a:noFill/>
                </a:ln>
                <a:solidFill>
                  <a:srgbClr val="FF0000"/>
                </a:solidFill>
                <a:effectLst/>
                <a:uLnTx/>
                <a:uFillTx/>
                <a:latin typeface="宋体" panose="02010600030101010101" pitchFamily="2" charset="-122"/>
                <a:ea typeface="+mn-ea"/>
                <a:cs typeface="Times New Roman" panose="02020603050405020304" charset="0"/>
              </a:rPr>
              <a:t>”</a:t>
            </a:r>
            <a:r>
              <a:rPr kumimoji="0" lang="zh-CN" altLang="en-US" sz="3200" b="1" i="0" u="none" strike="noStrike" kern="1200" cap="none" spc="0" normalizeH="0" baseline="0" noProof="0" dirty="0">
                <a:ln>
                  <a:noFill/>
                </a:ln>
                <a:solidFill>
                  <a:srgbClr val="FF0000"/>
                </a:solidFill>
                <a:effectLst/>
                <a:uLnTx/>
                <a:uFillTx/>
                <a:latin typeface="+mn-lt"/>
                <a:ea typeface="+mn-ea"/>
                <a:cs typeface="Times New Roman" panose="02020603050405020304" charset="0"/>
              </a:rPr>
              <a:t>。</a:t>
            </a:r>
            <a:endParaRPr kumimoji="0" lang="zh-CN" altLang="en-US" sz="3200" b="1" i="0" u="none" strike="noStrike" kern="1200" cap="none" spc="0" normalizeH="0" baseline="0" noProof="0" dirty="0">
              <a:ln>
                <a:noFill/>
              </a:ln>
              <a:solidFill>
                <a:srgbClr val="FF0000"/>
              </a:solidFill>
              <a:effectLst/>
              <a:uLnTx/>
              <a:uFillTx/>
              <a:latin typeface="+mn-lt"/>
              <a:ea typeface="+mn-ea"/>
              <a:cs typeface="Times New Roman" panose="02020603050405020304" charset="0"/>
            </a:endParaRPr>
          </a:p>
          <a:p>
            <a:pPr marL="342900" marR="0" lvl="0" indent="-342900" algn="l" defTabSz="914400" rtl="0" fontAlgn="base">
              <a:lnSpc>
                <a:spcPct val="150000"/>
              </a:lnSpc>
              <a:spcAft>
                <a:spcPct val="0"/>
              </a:spcAft>
              <a:buClrTx/>
              <a:buSzTx/>
              <a:buFontTx/>
              <a:buChar char="•"/>
              <a:defRPr/>
            </a:pPr>
            <a:r>
              <a:rPr kumimoji="0" lang="zh-CN" altLang="en-US" sz="3200" b="1" i="0" u="none" strike="noStrike" kern="1200" cap="none" spc="0" normalizeH="0" baseline="0" noProof="0" dirty="0">
                <a:ln>
                  <a:noFill/>
                </a:ln>
                <a:solidFill>
                  <a:srgbClr val="FF0000"/>
                </a:solidFill>
                <a:effectLst/>
                <a:uLnTx/>
                <a:uFillTx/>
                <a:latin typeface="+mn-lt"/>
                <a:ea typeface="+mn-ea"/>
                <a:cs typeface="+mn-cs"/>
              </a:rPr>
              <a:t>破折号有如下几种用法：</a:t>
            </a:r>
            <a:endParaRPr kumimoji="0" lang="zh-CN" altLang="en-US" sz="3200" b="1" i="0" u="none" strike="noStrike" kern="1200" cap="none" spc="0" normalizeH="0" baseline="0" noProof="0" dirty="0">
              <a:ln>
                <a:noFill/>
              </a:ln>
              <a:solidFill>
                <a:schemeClr val="accent1">
                  <a:lumMod val="50000"/>
                </a:schemeClr>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1.</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表示注释。</a:t>
            </a:r>
            <a:endParaRPr kumimoji="0" lang="en-US" altLang="zh-CN"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2.</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表示意思的转折及转换。</a:t>
            </a:r>
            <a:endParaRPr kumimoji="0" lang="zh-CN" altLang="en-US"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3.</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表示意思的递进。</a:t>
            </a:r>
            <a:endParaRPr kumimoji="0" lang="en-US" altLang="zh-CN"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4.</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用于标明语句间的因果关系，破折号前是果，后是因。</a:t>
            </a:r>
            <a:endParaRPr kumimoji="0" lang="zh-CN" altLang="en-US"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5.</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表声音的延长、中断或停顿。</a:t>
            </a:r>
            <a:endParaRPr kumimoji="0" lang="en-US" altLang="zh-CN"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6.</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表分项列举。</a:t>
            </a:r>
            <a:endParaRPr kumimoji="0" lang="en-US" altLang="zh-CN" sz="27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fontAlgn="base">
              <a:lnSpc>
                <a:spcPct val="150000"/>
              </a:lnSpc>
              <a:spcAft>
                <a:spcPct val="0"/>
              </a:spcAft>
              <a:buClrTx/>
              <a:buSzTx/>
              <a:buFontTx/>
              <a:buChar char="•"/>
              <a:defRPr/>
            </a:pPr>
            <a:r>
              <a:rPr kumimoji="0" lang="en-US" altLang="zh-CN" sz="2700" b="1" i="0" u="none" strike="noStrike" kern="1200" cap="none" spc="0" normalizeH="0" baseline="0" noProof="0" dirty="0">
                <a:ln>
                  <a:noFill/>
                </a:ln>
                <a:solidFill>
                  <a:schemeClr val="tx1"/>
                </a:solidFill>
                <a:effectLst/>
                <a:uLnTx/>
                <a:uFillTx/>
                <a:latin typeface="+mn-lt"/>
                <a:ea typeface="+mn-ea"/>
                <a:cs typeface="+mn-cs"/>
              </a:rPr>
              <a:t>7</a:t>
            </a:r>
            <a:r>
              <a:rPr kumimoji="0" lang="zh-CN" altLang="en-US" sz="2700" b="1" i="0" u="none" strike="noStrike" kern="1200" cap="none" spc="0" normalizeH="0" baseline="0" noProof="0" dirty="0">
                <a:ln>
                  <a:noFill/>
                </a:ln>
                <a:solidFill>
                  <a:schemeClr val="tx1"/>
                </a:solidFill>
                <a:effectLst/>
                <a:uLnTx/>
                <a:uFillTx/>
                <a:latin typeface="+mn-lt"/>
                <a:ea typeface="+mn-ea"/>
                <a:cs typeface="+mn-cs"/>
              </a:rPr>
              <a:t>用于副标题前。</a:t>
            </a:r>
            <a:endParaRPr kumimoji="0" lang="zh-CN" altLang="en-US" sz="27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2240" y="147320"/>
            <a:ext cx="11823065" cy="5262245"/>
          </a:xfrm>
          <a:prstGeom prst="rect">
            <a:avLst/>
          </a:prstGeom>
          <a:noFill/>
          <a:ln w="9525">
            <a:noFill/>
          </a:ln>
        </p:spPr>
        <p:txBody>
          <a:bodyPr wrap="square">
            <a:spAutoFit/>
          </a:bodyPr>
          <a:p>
            <a:pPr indent="304800"/>
            <a:r>
              <a:rPr lang="zh-CN" sz="2400" b="0">
                <a:ea typeface="宋体" panose="02010600030101010101" pitchFamily="2" charset="-122"/>
              </a:rPr>
              <a:t>3．根据原文内容，下列说法不正确的一项是（3分）A．中国古代的“礼”，既有伦理性的一面，也有制度性的一面，是二者的结合。B．儒家从“天道”与“人道”的关系看待“孝”，这体现了哲理与伦理的统一。C．以“亲亲”作为“孝”的基点，能使得“孝”在历史实践中一直是自觉自愿的。D．鲁迅从“现在怎样做父亲”的角度批评“父为子纲”说，体现了对旧说的反思。</a:t>
            </a:r>
            <a:r>
              <a:rPr lang="en-US" sz="2400" b="0">
                <a:solidFill>
                  <a:srgbClr val="0000FF"/>
                </a:solidFill>
                <a:latin typeface="楷体" panose="02010609060101010101" charset="-122"/>
              </a:rPr>
              <a:t>  </a:t>
            </a:r>
            <a:r>
              <a:rPr lang="zh-CN" sz="2400" b="1">
                <a:solidFill>
                  <a:srgbClr val="FF0000"/>
                </a:solidFill>
                <a:ea typeface="楷体" panose="02010609060101010101" charset="-122"/>
              </a:rPr>
              <a:t>【答案】</a:t>
            </a:r>
            <a:r>
              <a:rPr lang="en-US" sz="2400" b="1">
                <a:solidFill>
                  <a:srgbClr val="FF0000"/>
                </a:solidFill>
                <a:latin typeface="楷体" panose="02010609060101010101" charset="-122"/>
              </a:rPr>
              <a:t>3. C</a:t>
            </a:r>
            <a:endParaRPr lang="zh-CN" sz="2400" b="1">
              <a:solidFill>
                <a:srgbClr val="FF0000"/>
              </a:solidFill>
              <a:ea typeface="宋体" panose="02010600030101010101" pitchFamily="2" charset="-122"/>
            </a:endParaRPr>
          </a:p>
          <a:p>
            <a:pPr indent="304800"/>
            <a:r>
              <a:rPr lang="zh-CN" sz="2400" b="1">
                <a:solidFill>
                  <a:srgbClr val="0000FF"/>
                </a:solidFill>
                <a:ea typeface="宋体" panose="02010600030101010101" pitchFamily="2" charset="-122"/>
              </a:rPr>
              <a:t>【3题详解】 </a:t>
            </a:r>
            <a:endParaRPr lang="zh-CN" sz="2400" b="1">
              <a:solidFill>
                <a:srgbClr val="0000FF"/>
              </a:solidFill>
              <a:ea typeface="宋体" panose="02010600030101010101" pitchFamily="2" charset="-122"/>
            </a:endParaRPr>
          </a:p>
          <a:p>
            <a:pPr indent="304800"/>
            <a:r>
              <a:rPr lang="zh-CN" sz="2400" b="1">
                <a:solidFill>
                  <a:schemeClr val="tx1"/>
                </a:solidFill>
                <a:effectLst>
                  <a:outerShdw blurRad="38100" dist="19050" dir="2700000" algn="tl" rotWithShape="0">
                    <a:schemeClr val="dk1">
                      <a:alpha val="40000"/>
                    </a:schemeClr>
                  </a:outerShdw>
                </a:effectLst>
                <a:ea typeface="宋体" panose="02010600030101010101" pitchFamily="2" charset="-122"/>
              </a:rPr>
              <a:t>本题考查学生筛选整合文中信息的能力。做此类题时，第一步，把握题干信息要点；第二步，逐个选项到点，概括分析，判断正误。</a:t>
            </a:r>
            <a:r>
              <a:rPr lang="zh-CN" sz="2400" b="1">
                <a:solidFill>
                  <a:srgbClr val="0000FF"/>
                </a:solidFill>
                <a:ea typeface="宋体" panose="02010600030101010101" pitchFamily="2" charset="-122"/>
              </a:rPr>
              <a:t>C项，“能使得‘孝’在历史实践中一直是自觉自愿的”于文无据，原文第四段只说“以‘亲亲’为基点，扩大到‘仁民’，以及于‘爱物’……‘孝’不是凝固教条，而是基于‘仁学’的‘爱’不断释放的过程，只有在家庭实践和社会实践中，以‘仁学’为基础的‘孝’的意义才能真正显现出来”，而并没有提到“自觉自愿”。故选C。</a:t>
            </a:r>
            <a:endParaRPr lang="zh-CN" altLang="en-US" sz="2400"/>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Rectangle 2"/>
          <p:cNvSpPr>
            <a:spLocks noGrp="1"/>
          </p:cNvSpPr>
          <p:nvPr>
            <p:ph type="body" idx="4294967295"/>
          </p:nvPr>
        </p:nvSpPr>
        <p:spPr>
          <a:xfrm>
            <a:off x="538480" y="473710"/>
            <a:ext cx="11177270" cy="5029200"/>
          </a:xfrm>
        </p:spPr>
        <p:txBody>
          <a:bodyPr vert="horz" wrap="square" lIns="91440" tIns="45720" rIns="91440" bIns="45720" anchor="t"/>
          <a:p>
            <a:pPr eaLnBrk="1" hangingPunct="1"/>
            <a:r>
              <a:rPr lang="zh-CN" altLang="en-US" sz="2800" dirty="0">
                <a:solidFill>
                  <a:schemeClr val="hlink"/>
                </a:solidFill>
              </a:rPr>
              <a:t>注意事项</a:t>
            </a:r>
            <a:endParaRPr lang="zh-CN" altLang="en-US" sz="2800" dirty="0">
              <a:solidFill>
                <a:schemeClr val="hlink"/>
              </a:solidFill>
            </a:endParaRPr>
          </a:p>
          <a:p>
            <a:pPr eaLnBrk="1" hangingPunct="1"/>
            <a:r>
              <a:rPr lang="en-US" altLang="zh-CN" sz="2800" dirty="0">
                <a:solidFill>
                  <a:srgbClr val="FF0000"/>
                </a:solidFill>
              </a:rPr>
              <a:t>1</a:t>
            </a:r>
            <a:r>
              <a:rPr lang="zh-CN" altLang="en-US" sz="2800" dirty="0">
                <a:solidFill>
                  <a:srgbClr val="FF0000"/>
                </a:solidFill>
              </a:rPr>
              <a:t>、破折号前的标点，如果是句号或逗号，可不用。如果是问号或感叹号，则保留。</a:t>
            </a:r>
            <a:endParaRPr lang="zh-CN" altLang="en-US" sz="2800" dirty="0">
              <a:solidFill>
                <a:srgbClr val="00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人人都知道他是雷锋式的人物</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心中只想着他人的好人。</a:t>
            </a:r>
            <a:endParaRPr lang="zh-CN" altLang="en-US" sz="2800" dirty="0">
              <a:solidFill>
                <a:srgbClr val="00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热爱书吧！</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这是知识的源泉。</a:t>
            </a:r>
            <a:endParaRPr lang="zh-CN" altLang="en-US" sz="2800" dirty="0">
              <a:solidFill>
                <a:srgbClr val="000000"/>
              </a:solidFill>
            </a:endParaRPr>
          </a:p>
          <a:p>
            <a:pPr eaLnBrk="1" hangingPunct="1"/>
            <a:r>
              <a:rPr lang="en-US" altLang="zh-CN" sz="2800" dirty="0">
                <a:solidFill>
                  <a:srgbClr val="FF0000"/>
                </a:solidFill>
              </a:rPr>
              <a:t>2</a:t>
            </a:r>
            <a:r>
              <a:rPr lang="zh-CN" altLang="en-US" sz="2800" dirty="0">
                <a:solidFill>
                  <a:srgbClr val="FF0000"/>
                </a:solidFill>
              </a:rPr>
              <a:t>、破折号之前可以有点号，但破折号之后不能有点号。</a:t>
            </a:r>
            <a:endParaRPr lang="zh-CN" altLang="en-US" sz="2800" dirty="0">
              <a:solidFill>
                <a:srgbClr val="FF0000"/>
              </a:solidFill>
            </a:endParaRPr>
          </a:p>
          <a:p>
            <a:pPr eaLnBrk="1" hangingPunct="1"/>
            <a:r>
              <a:rPr lang="en-US" altLang="zh-CN" sz="2800" dirty="0">
                <a:solidFill>
                  <a:srgbClr val="FF0000"/>
                </a:solidFill>
              </a:rPr>
              <a:t>3</a:t>
            </a:r>
            <a:r>
              <a:rPr lang="zh-CN" altLang="en-US" sz="2800" dirty="0">
                <a:solidFill>
                  <a:srgbClr val="FF0000"/>
                </a:solidFill>
              </a:rPr>
              <a:t>、破折号与</a:t>
            </a:r>
            <a:r>
              <a:rPr lang="zh-CN" altLang="en-US" sz="2800" dirty="0">
                <a:solidFill>
                  <a:srgbClr val="FF0000"/>
                </a:solidFill>
                <a:latin typeface="宋体" panose="02010600030101010101" pitchFamily="2" charset="-122"/>
              </a:rPr>
              <a:t>“</a:t>
            </a:r>
            <a:r>
              <a:rPr lang="zh-CN" altLang="en-US" sz="2800" dirty="0">
                <a:solidFill>
                  <a:srgbClr val="FF0000"/>
                </a:solidFill>
              </a:rPr>
              <a:t>是</a:t>
            </a:r>
            <a:r>
              <a:rPr lang="zh-CN" altLang="en-US" sz="2800" dirty="0">
                <a:solidFill>
                  <a:srgbClr val="FF0000"/>
                </a:solidFill>
                <a:latin typeface="宋体" panose="02010600030101010101" pitchFamily="2" charset="-122"/>
              </a:rPr>
              <a:t>”“</a:t>
            </a:r>
            <a:r>
              <a:rPr lang="zh-CN" altLang="en-US" sz="2800" dirty="0">
                <a:solidFill>
                  <a:srgbClr val="FF0000"/>
                </a:solidFill>
              </a:rPr>
              <a:t>有</a:t>
            </a:r>
            <a:r>
              <a:rPr lang="zh-CN" altLang="en-US" sz="2800" dirty="0">
                <a:solidFill>
                  <a:srgbClr val="FF0000"/>
                </a:solidFill>
                <a:latin typeface="宋体" panose="02010600030101010101" pitchFamily="2" charset="-122"/>
              </a:rPr>
              <a:t>”</a:t>
            </a:r>
            <a:r>
              <a:rPr lang="zh-CN" altLang="en-US" sz="2800" dirty="0">
                <a:solidFill>
                  <a:srgbClr val="FF0000"/>
                </a:solidFill>
              </a:rPr>
              <a:t>等提示的词不能同时使用。</a:t>
            </a:r>
            <a:endParaRPr lang="zh-CN" altLang="en-US" sz="2800" dirty="0">
              <a:solidFill>
                <a:srgbClr val="FF0000"/>
              </a:solidFill>
              <a:ea typeface="Times New Roman" panose="0202060305040502030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a:spLocks noGrp="1"/>
          </p:cNvSpPr>
          <p:nvPr>
            <p:ph type="body" idx="4294967295"/>
          </p:nvPr>
        </p:nvSpPr>
        <p:spPr>
          <a:xfrm>
            <a:off x="449580" y="295910"/>
            <a:ext cx="11245215" cy="5029200"/>
          </a:xfrm>
        </p:spPr>
        <p:txBody>
          <a:bodyPr vert="horz" wrap="square" lIns="91440" tIns="45720" rIns="91440" bIns="45720" anchor="t">
            <a:noAutofit/>
          </a:bodyPr>
          <a:p>
            <a:pPr eaLnBrk="1" hangingPunct="1"/>
            <a:endParaRPr lang="en-US" altLang="zh-CN" sz="2800" dirty="0">
              <a:solidFill>
                <a:srgbClr val="000000"/>
              </a:solidFill>
            </a:endParaRPr>
          </a:p>
          <a:p>
            <a:pPr eaLnBrk="1" hangingPunct="1"/>
            <a:r>
              <a:rPr lang="zh-CN" altLang="en-US" sz="2800" dirty="0">
                <a:solidFill>
                  <a:schemeClr val="hlink"/>
                </a:solidFill>
              </a:rPr>
              <a:t>破折号的基本用法</a:t>
            </a:r>
            <a:endParaRPr lang="zh-CN" altLang="en-US" sz="2800" dirty="0">
              <a:solidFill>
                <a:schemeClr val="hlink"/>
              </a:solidFill>
            </a:endParaRPr>
          </a:p>
          <a:p>
            <a:pPr eaLnBrk="1" hangingPunct="1"/>
            <a:r>
              <a:rPr lang="en-US" altLang="zh-CN" sz="2800" dirty="0">
                <a:solidFill>
                  <a:srgbClr val="FF0000"/>
                </a:solidFill>
              </a:rPr>
              <a:t>1</a:t>
            </a:r>
            <a:r>
              <a:rPr lang="zh-CN" altLang="en-US" sz="2800" dirty="0">
                <a:solidFill>
                  <a:srgbClr val="FF0000"/>
                </a:solidFill>
              </a:rPr>
              <a:t>、破折号表示行文中解释说明或的部分。两个破折号表示句中夹注。</a:t>
            </a:r>
            <a:endParaRPr lang="zh-CN" altLang="en-US" sz="2800" dirty="0">
              <a:solidFill>
                <a:srgbClr val="FF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我国的四大发明</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火药、指南针、印刷术、造纸术对世界历史的发展有伟大的贡献。</a:t>
            </a:r>
            <a:r>
              <a:rPr lang="en-US" altLang="zh-CN" sz="2800" dirty="0">
                <a:solidFill>
                  <a:srgbClr val="000000"/>
                </a:solidFill>
              </a:rPr>
              <a:t>(</a:t>
            </a:r>
            <a:r>
              <a:rPr lang="zh-CN" altLang="en-US" sz="2800" dirty="0">
                <a:solidFill>
                  <a:srgbClr val="000000"/>
                </a:solidFill>
              </a:rPr>
              <a:t>解释说明</a:t>
            </a:r>
            <a:r>
              <a:rPr lang="en-US" altLang="zh-CN" sz="2800" dirty="0">
                <a:solidFill>
                  <a:srgbClr val="000000"/>
                </a:solidFill>
              </a:rPr>
              <a:t>)</a:t>
            </a:r>
            <a:endParaRPr lang="en-US" altLang="zh-CN" sz="2800" dirty="0">
              <a:solidFill>
                <a:srgbClr val="00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灯光，不管是哪里的灯光，都可以给人</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甚至像我这样一个异乡人</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指路。</a:t>
            </a:r>
            <a:r>
              <a:rPr lang="en-US" altLang="zh-CN" sz="2800" dirty="0">
                <a:solidFill>
                  <a:srgbClr val="000000"/>
                </a:solidFill>
              </a:rPr>
              <a:t>(</a:t>
            </a:r>
            <a:r>
              <a:rPr lang="zh-CN" altLang="en-US" sz="2800" dirty="0">
                <a:solidFill>
                  <a:srgbClr val="000000"/>
                </a:solidFill>
              </a:rPr>
              <a:t>夹注</a:t>
            </a:r>
            <a:r>
              <a:rPr lang="en-US" altLang="zh-CN" sz="2800" dirty="0">
                <a:solidFill>
                  <a:srgbClr val="000000"/>
                </a:solidFill>
              </a:rPr>
              <a:t>)</a:t>
            </a:r>
            <a:endParaRPr lang="en-US" altLang="zh-CN" sz="2800" dirty="0">
              <a:solidFill>
                <a:srgbClr val="000000"/>
              </a:solidFill>
              <a:ea typeface="Times New Roman" panose="0202060305040502030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Rectangle 2"/>
          <p:cNvSpPr>
            <a:spLocks noGrp="1"/>
          </p:cNvSpPr>
          <p:nvPr>
            <p:ph type="body" idx="4294967295"/>
          </p:nvPr>
        </p:nvSpPr>
        <p:spPr>
          <a:xfrm>
            <a:off x="285750" y="271145"/>
            <a:ext cx="11647805" cy="4535805"/>
          </a:xfrm>
        </p:spPr>
        <p:txBody>
          <a:bodyPr vert="horz" wrap="square" lIns="91440" tIns="45720" rIns="91440" bIns="45720" anchor="t">
            <a:noAutofit/>
          </a:bodyPr>
          <a:p>
            <a:pPr eaLnBrk="1" hangingPunct="1"/>
            <a:endParaRPr lang="en-US" altLang="zh-CN" sz="2800" dirty="0">
              <a:solidFill>
                <a:srgbClr val="000000"/>
              </a:solidFill>
            </a:endParaRPr>
          </a:p>
          <a:p>
            <a:pPr eaLnBrk="1" hangingPunct="1"/>
            <a:r>
              <a:rPr lang="en-US" altLang="zh-CN" sz="2800" dirty="0">
                <a:solidFill>
                  <a:srgbClr val="FF0000"/>
                </a:solidFill>
              </a:rPr>
              <a:t>2</a:t>
            </a:r>
            <a:r>
              <a:rPr lang="zh-CN" altLang="en-US" sz="2800" dirty="0">
                <a:solidFill>
                  <a:srgbClr val="FF0000"/>
                </a:solidFill>
              </a:rPr>
              <a:t>、破折号可以表示转折或话题转换。</a:t>
            </a:r>
            <a:endParaRPr lang="zh-CN" altLang="en-US" sz="2800" dirty="0">
              <a:solidFill>
                <a:srgbClr val="FF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a:t>
            </a:r>
            <a:r>
              <a:rPr lang="zh-CN" altLang="en-US" sz="2800" dirty="0">
                <a:solidFill>
                  <a:srgbClr val="000000"/>
                </a:solidFill>
                <a:latin typeface="宋体" panose="02010600030101010101" pitchFamily="2" charset="-122"/>
              </a:rPr>
              <a:t>“</a:t>
            </a:r>
            <a:r>
              <a:rPr lang="zh-CN" altLang="en-US" sz="2800" dirty="0">
                <a:solidFill>
                  <a:srgbClr val="000000"/>
                </a:solidFill>
              </a:rPr>
              <a:t>今天好热啊！</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你什么时候去上海？</a:t>
            </a:r>
            <a:r>
              <a:rPr lang="zh-CN" altLang="en-US" sz="2800" dirty="0">
                <a:solidFill>
                  <a:srgbClr val="000000"/>
                </a:solidFill>
                <a:latin typeface="宋体" panose="02010600030101010101" pitchFamily="2" charset="-122"/>
              </a:rPr>
              <a:t>”</a:t>
            </a:r>
            <a:r>
              <a:rPr lang="en-US" altLang="zh-CN" sz="2800" dirty="0">
                <a:solidFill>
                  <a:srgbClr val="000000"/>
                </a:solidFill>
              </a:rPr>
              <a:t>(</a:t>
            </a:r>
            <a:r>
              <a:rPr lang="zh-CN" altLang="en-US" sz="2800" dirty="0">
                <a:solidFill>
                  <a:srgbClr val="000000"/>
                </a:solidFill>
              </a:rPr>
              <a:t>转换话题</a:t>
            </a:r>
            <a:r>
              <a:rPr lang="en-US" altLang="zh-CN" sz="2800" dirty="0">
                <a:solidFill>
                  <a:srgbClr val="000000"/>
                </a:solidFill>
              </a:rPr>
              <a:t>)</a:t>
            </a:r>
            <a:endParaRPr lang="en-US" altLang="zh-CN" sz="2800" dirty="0">
              <a:solidFill>
                <a:srgbClr val="000000"/>
              </a:solidFill>
            </a:endParaRPr>
          </a:p>
          <a:p>
            <a:pPr eaLnBrk="1" hangingPunct="1"/>
            <a:r>
              <a:rPr lang="en-US" altLang="zh-CN" sz="2800" dirty="0">
                <a:solidFill>
                  <a:srgbClr val="FF0000"/>
                </a:solidFill>
              </a:rPr>
              <a:t>3</a:t>
            </a:r>
            <a:r>
              <a:rPr lang="zh-CN" altLang="en-US" sz="2800" dirty="0">
                <a:solidFill>
                  <a:srgbClr val="FF0000"/>
                </a:solidFill>
              </a:rPr>
              <a:t>、破折号可以表说话声音的中断和延长。</a:t>
            </a:r>
            <a:endParaRPr lang="zh-CN" altLang="en-US" sz="2800" dirty="0">
              <a:solidFill>
                <a:srgbClr val="FF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a:t>
            </a:r>
            <a:r>
              <a:rPr lang="zh-CN" altLang="en-US" sz="2800" dirty="0">
                <a:solidFill>
                  <a:srgbClr val="000000"/>
                </a:solidFill>
                <a:latin typeface="宋体" panose="02010600030101010101" pitchFamily="2" charset="-122"/>
              </a:rPr>
              <a:t>“</a:t>
            </a:r>
            <a:r>
              <a:rPr lang="zh-CN" altLang="en-US" sz="2800" dirty="0">
                <a:solidFill>
                  <a:srgbClr val="000000"/>
                </a:solidFill>
              </a:rPr>
              <a:t>小林</a:t>
            </a:r>
            <a:r>
              <a:rPr lang="en-US" altLang="zh-CN" sz="2800" dirty="0">
                <a:solidFill>
                  <a:srgbClr val="000000"/>
                </a:solidFill>
                <a:latin typeface="Courier New" panose="02070309020205020404" pitchFamily="49" charset="0"/>
                <a:ea typeface="Times New Roman" panose="02020603050405020304" charset="0"/>
              </a:rPr>
              <a:t>——</a:t>
            </a:r>
            <a:r>
              <a:rPr lang="zh-CN" altLang="en-US" sz="2800" dirty="0">
                <a:solidFill>
                  <a:srgbClr val="000000"/>
                </a:solidFill>
              </a:rPr>
              <a:t>，我来了！</a:t>
            </a:r>
            <a:r>
              <a:rPr lang="zh-CN" altLang="en-US" sz="2800" dirty="0">
                <a:solidFill>
                  <a:srgbClr val="000000"/>
                </a:solidFill>
                <a:latin typeface="宋体" panose="02010600030101010101" pitchFamily="2" charset="-122"/>
              </a:rPr>
              <a:t>”</a:t>
            </a:r>
            <a:r>
              <a:rPr lang="zh-CN" altLang="en-US" sz="2800" dirty="0">
                <a:solidFill>
                  <a:srgbClr val="000000"/>
                </a:solidFill>
              </a:rPr>
              <a:t>他大喊着。</a:t>
            </a:r>
            <a:r>
              <a:rPr lang="en-US" altLang="zh-CN" sz="2800" dirty="0">
                <a:solidFill>
                  <a:srgbClr val="000000"/>
                </a:solidFill>
              </a:rPr>
              <a:t>(</a:t>
            </a:r>
            <a:r>
              <a:rPr lang="zh-CN" altLang="en-US" sz="2800" dirty="0">
                <a:solidFill>
                  <a:srgbClr val="000000"/>
                </a:solidFill>
              </a:rPr>
              <a:t>表说话声音的延长</a:t>
            </a:r>
            <a:r>
              <a:rPr lang="en-US" altLang="zh-CN" sz="2800" dirty="0">
                <a:solidFill>
                  <a:srgbClr val="000000"/>
                </a:solidFill>
              </a:rPr>
              <a:t>)</a:t>
            </a:r>
            <a:endParaRPr lang="en-US" altLang="zh-CN" sz="2800" dirty="0">
              <a:solidFill>
                <a:srgbClr val="000000"/>
              </a:solidFill>
              <a:ea typeface="黑体" panose="02010609060101010101" pitchFamily="49" charset="-122"/>
            </a:endParaRPr>
          </a:p>
          <a:p>
            <a:pPr eaLnBrk="1" hangingPunct="1"/>
            <a:r>
              <a:rPr lang="en-US" altLang="zh-CN" sz="2800" dirty="0">
                <a:solidFill>
                  <a:srgbClr val="000000"/>
                </a:solidFill>
                <a:ea typeface="黑体" panose="02010609060101010101" pitchFamily="49" charset="-122"/>
              </a:rPr>
              <a:t>【</a:t>
            </a:r>
            <a:r>
              <a:rPr lang="zh-CN" altLang="en-US" sz="2800" dirty="0">
                <a:solidFill>
                  <a:srgbClr val="000000"/>
                </a:solidFill>
                <a:ea typeface="黑体" panose="02010609060101010101" pitchFamily="49" charset="-122"/>
              </a:rPr>
              <a:t>例</a:t>
            </a:r>
            <a:r>
              <a:rPr lang="en-US" altLang="zh-CN" sz="2800" dirty="0">
                <a:solidFill>
                  <a:srgbClr val="000000"/>
                </a:solidFill>
                <a:ea typeface="黑体" panose="02010609060101010101" pitchFamily="49" charset="-122"/>
              </a:rPr>
              <a:t>】</a:t>
            </a:r>
            <a:r>
              <a:rPr lang="zh-CN" altLang="en-US" sz="2800" dirty="0">
                <a:solidFill>
                  <a:srgbClr val="000000"/>
                </a:solidFill>
              </a:rPr>
              <a:t>　</a:t>
            </a:r>
            <a:r>
              <a:rPr lang="zh-CN" altLang="en-US" sz="2800" dirty="0">
                <a:solidFill>
                  <a:srgbClr val="000000"/>
                </a:solidFill>
                <a:latin typeface="宋体" panose="02010600030101010101" pitchFamily="2" charset="-122"/>
              </a:rPr>
              <a:t>“</a:t>
            </a:r>
            <a:r>
              <a:rPr lang="zh-CN" altLang="en-US" sz="2800" dirty="0">
                <a:solidFill>
                  <a:srgbClr val="000000"/>
                </a:solidFill>
              </a:rPr>
              <a:t>那个时候在无锡的人，我倒问过，可是</a:t>
            </a:r>
            <a:r>
              <a:rPr lang="en-US" altLang="zh-CN" sz="2800" dirty="0">
                <a:solidFill>
                  <a:srgbClr val="000000"/>
                </a:solidFill>
                <a:latin typeface="Courier New" panose="02070309020205020404" pitchFamily="49" charset="0"/>
                <a:ea typeface="Times New Roman" panose="02020603050405020304" charset="0"/>
              </a:rPr>
              <a:t>——</a:t>
            </a:r>
            <a:r>
              <a:rPr lang="en-US" altLang="zh-CN" sz="2800" dirty="0">
                <a:solidFill>
                  <a:srgbClr val="000000"/>
                </a:solidFill>
                <a:latin typeface="宋体" panose="02010600030101010101" pitchFamily="2" charset="-122"/>
              </a:rPr>
              <a:t>”</a:t>
            </a:r>
            <a:r>
              <a:rPr lang="en-US" altLang="zh-CN" sz="2800" dirty="0">
                <a:solidFill>
                  <a:srgbClr val="000000"/>
                </a:solidFill>
              </a:rPr>
              <a:t>(</a:t>
            </a:r>
            <a:r>
              <a:rPr lang="zh-CN" altLang="en-US" sz="2800" dirty="0">
                <a:solidFill>
                  <a:srgbClr val="000000"/>
                </a:solidFill>
              </a:rPr>
              <a:t>表示说话中断</a:t>
            </a:r>
            <a:r>
              <a:rPr lang="en-US" altLang="zh-CN" sz="2800" dirty="0">
                <a:solidFill>
                  <a:srgbClr val="000000"/>
                </a:solidFill>
              </a:rPr>
              <a:t>)</a:t>
            </a:r>
            <a:endParaRPr lang="en-US" altLang="zh-CN" sz="2800" dirty="0">
              <a:solidFill>
                <a:srgbClr val="000000"/>
              </a:solidFill>
              <a:ea typeface="Times New Roman" panose="0202060305040502030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body" idx="4294967295"/>
          </p:nvPr>
        </p:nvSpPr>
        <p:spPr>
          <a:xfrm>
            <a:off x="723265" y="809625"/>
            <a:ext cx="9260840" cy="5578475"/>
          </a:xfrm>
        </p:spPr>
        <p:txBody>
          <a:bodyPr vert="horz" wrap="square" lIns="91440" tIns="45720" rIns="91440" bIns="45720" anchor="t"/>
          <a:p>
            <a:pPr eaLnBrk="1" hangingPunct="1">
              <a:lnSpc>
                <a:spcPct val="125000"/>
              </a:lnSpc>
            </a:pPr>
            <a:r>
              <a:rPr lang="en-US" altLang="zh-CN" sz="2800" b="1" dirty="0">
                <a:solidFill>
                  <a:srgbClr val="FF0000"/>
                </a:solidFill>
              </a:rPr>
              <a:t>4</a:t>
            </a:r>
            <a:r>
              <a:rPr lang="zh-CN" altLang="en-US" sz="2800" b="1" dirty="0">
                <a:solidFill>
                  <a:srgbClr val="FF0000"/>
                </a:solidFill>
              </a:rPr>
              <a:t>、表分项列举</a:t>
            </a:r>
            <a:endParaRPr lang="zh-CN" altLang="en-US" sz="2800" b="1" dirty="0">
              <a:solidFill>
                <a:srgbClr val="FF0000"/>
              </a:solidFill>
              <a:ea typeface="黑体" panose="02010609060101010101" pitchFamily="49" charset="-122"/>
            </a:endParaRPr>
          </a:p>
          <a:p>
            <a:pPr eaLnBrk="1" hangingPunct="1">
              <a:lnSpc>
                <a:spcPct val="125000"/>
              </a:lnSpc>
            </a:pPr>
            <a:r>
              <a:rPr lang="en-US" altLang="zh-CN" sz="2800" b="1" dirty="0">
                <a:solidFill>
                  <a:srgbClr val="000000"/>
                </a:solidFill>
                <a:ea typeface="黑体" panose="02010609060101010101" pitchFamily="49" charset="-122"/>
              </a:rPr>
              <a:t>【</a:t>
            </a:r>
            <a:r>
              <a:rPr lang="zh-CN" altLang="en-US" sz="2800" b="1" dirty="0">
                <a:solidFill>
                  <a:srgbClr val="000000"/>
                </a:solidFill>
                <a:ea typeface="黑体" panose="02010609060101010101" pitchFamily="49" charset="-122"/>
              </a:rPr>
              <a:t>例</a:t>
            </a:r>
            <a:r>
              <a:rPr lang="en-US" altLang="zh-CN" sz="2800" b="1" dirty="0">
                <a:solidFill>
                  <a:srgbClr val="000000"/>
                </a:solidFill>
                <a:ea typeface="黑体" panose="02010609060101010101" pitchFamily="49" charset="-122"/>
              </a:rPr>
              <a:t>】</a:t>
            </a:r>
            <a:r>
              <a:rPr lang="zh-CN" altLang="en-US" sz="2800" b="1" dirty="0">
                <a:solidFill>
                  <a:srgbClr val="000000"/>
                </a:solidFill>
              </a:rPr>
              <a:t>　根据研究对象不同，环境物理分为以下五个分支学科：</a:t>
            </a:r>
            <a:endParaRPr lang="zh-CN" altLang="en-US" sz="2800" b="1" dirty="0">
              <a:solidFill>
                <a:srgbClr val="000000"/>
              </a:solidFill>
            </a:endParaRPr>
          </a:p>
          <a:p>
            <a:pPr eaLnBrk="1" hangingPunct="1">
              <a:lnSpc>
                <a:spcPct val="125000"/>
              </a:lnSpc>
            </a:pPr>
            <a:r>
              <a:rPr lang="en-US" altLang="zh-CN" sz="2800" b="1" dirty="0">
                <a:solidFill>
                  <a:srgbClr val="000000"/>
                </a:solidFill>
                <a:latin typeface="Courier New" panose="02070309020205020404" pitchFamily="49" charset="0"/>
                <a:ea typeface="Times New Roman" panose="02020603050405020304" charset="0"/>
              </a:rPr>
              <a:t>——</a:t>
            </a:r>
            <a:r>
              <a:rPr lang="zh-CN" altLang="en-US" sz="2800" b="1" dirty="0">
                <a:solidFill>
                  <a:srgbClr val="000000"/>
                </a:solidFill>
              </a:rPr>
              <a:t>环境声学；</a:t>
            </a:r>
            <a:endParaRPr lang="zh-CN" altLang="en-US" sz="2800" b="1" dirty="0">
              <a:solidFill>
                <a:srgbClr val="000000"/>
              </a:solidFill>
            </a:endParaRPr>
          </a:p>
          <a:p>
            <a:pPr eaLnBrk="1" hangingPunct="1">
              <a:lnSpc>
                <a:spcPct val="125000"/>
              </a:lnSpc>
            </a:pPr>
            <a:r>
              <a:rPr lang="en-US" altLang="zh-CN" sz="2800" b="1" dirty="0">
                <a:solidFill>
                  <a:srgbClr val="000000"/>
                </a:solidFill>
                <a:latin typeface="Courier New" panose="02070309020205020404" pitchFamily="49" charset="0"/>
                <a:ea typeface="Times New Roman" panose="02020603050405020304" charset="0"/>
              </a:rPr>
              <a:t>——</a:t>
            </a:r>
            <a:r>
              <a:rPr lang="zh-CN" altLang="en-US" sz="2800" b="1" dirty="0">
                <a:solidFill>
                  <a:srgbClr val="000000"/>
                </a:solidFill>
              </a:rPr>
              <a:t>环境光学；</a:t>
            </a:r>
            <a:endParaRPr lang="zh-CN" altLang="en-US" sz="2800" b="1" dirty="0">
              <a:solidFill>
                <a:srgbClr val="000000"/>
              </a:solidFill>
            </a:endParaRPr>
          </a:p>
          <a:p>
            <a:pPr eaLnBrk="1" hangingPunct="1">
              <a:lnSpc>
                <a:spcPct val="125000"/>
              </a:lnSpc>
            </a:pPr>
            <a:r>
              <a:rPr lang="en-US" altLang="zh-CN" sz="2800" b="1" dirty="0">
                <a:solidFill>
                  <a:srgbClr val="000000"/>
                </a:solidFill>
                <a:latin typeface="Courier New" panose="02070309020205020404" pitchFamily="49" charset="0"/>
                <a:ea typeface="Times New Roman" panose="02020603050405020304" charset="0"/>
              </a:rPr>
              <a:t>——</a:t>
            </a:r>
            <a:r>
              <a:rPr lang="zh-CN" altLang="en-US" sz="2800" b="1" dirty="0">
                <a:solidFill>
                  <a:srgbClr val="000000"/>
                </a:solidFill>
              </a:rPr>
              <a:t>环境热学；</a:t>
            </a:r>
            <a:endParaRPr lang="zh-CN" altLang="en-US" sz="2800" b="1" dirty="0">
              <a:solidFill>
                <a:srgbClr val="000000"/>
              </a:solidFill>
            </a:endParaRPr>
          </a:p>
          <a:p>
            <a:pPr eaLnBrk="1" hangingPunct="1">
              <a:lnSpc>
                <a:spcPct val="125000"/>
              </a:lnSpc>
            </a:pPr>
            <a:r>
              <a:rPr lang="en-US" altLang="zh-CN" sz="2800" b="1" dirty="0">
                <a:solidFill>
                  <a:srgbClr val="000000"/>
                </a:solidFill>
                <a:latin typeface="Courier New" panose="02070309020205020404" pitchFamily="49" charset="0"/>
                <a:ea typeface="Times New Roman" panose="02020603050405020304" charset="0"/>
              </a:rPr>
              <a:t>——</a:t>
            </a:r>
            <a:r>
              <a:rPr lang="zh-CN" altLang="en-US" sz="2800" b="1" dirty="0">
                <a:solidFill>
                  <a:srgbClr val="000000"/>
                </a:solidFill>
              </a:rPr>
              <a:t>环境电磁学；</a:t>
            </a:r>
            <a:endParaRPr lang="zh-CN" altLang="en-US" sz="2800" b="1" dirty="0">
              <a:solidFill>
                <a:srgbClr val="000000"/>
              </a:solidFill>
            </a:endParaRPr>
          </a:p>
          <a:p>
            <a:pPr eaLnBrk="1" hangingPunct="1">
              <a:lnSpc>
                <a:spcPct val="125000"/>
              </a:lnSpc>
            </a:pPr>
            <a:r>
              <a:rPr lang="en-US" altLang="zh-CN" sz="2800" b="1" dirty="0">
                <a:solidFill>
                  <a:srgbClr val="000000"/>
                </a:solidFill>
                <a:latin typeface="Courier New" panose="02070309020205020404" pitchFamily="49" charset="0"/>
                <a:ea typeface="Times New Roman" panose="02020603050405020304" charset="0"/>
              </a:rPr>
              <a:t>——</a:t>
            </a:r>
            <a:r>
              <a:rPr lang="zh-CN" altLang="en-US" sz="2800" b="1" dirty="0">
                <a:solidFill>
                  <a:srgbClr val="000000"/>
                </a:solidFill>
              </a:rPr>
              <a:t>环境空气动力学。</a:t>
            </a:r>
            <a:endParaRPr lang="zh-CN" altLang="en-US" sz="2800" b="1" dirty="0">
              <a:solidFill>
                <a:srgbClr val="000000"/>
              </a:solidFill>
              <a:ea typeface="Times New Roman" panose="0202060305040502030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Rectangle 2"/>
          <p:cNvSpPr>
            <a:spLocks noGrp="1"/>
          </p:cNvSpPr>
          <p:nvPr>
            <p:ph type="body" idx="4294967295"/>
          </p:nvPr>
        </p:nvSpPr>
        <p:spPr>
          <a:xfrm>
            <a:off x="403225" y="389255"/>
            <a:ext cx="11363325" cy="3548380"/>
          </a:xfrm>
        </p:spPr>
        <p:txBody>
          <a:bodyPr vert="horz" wrap="square" lIns="91440" tIns="45720" rIns="91440" bIns="45720" anchor="t">
            <a:noAutofit/>
          </a:bodyPr>
          <a:p>
            <a:pPr eaLnBrk="1" hangingPunct="1"/>
            <a:endParaRPr lang="en-US" altLang="zh-CN" sz="3200" dirty="0">
              <a:solidFill>
                <a:srgbClr val="000000"/>
              </a:solidFill>
            </a:endParaRPr>
          </a:p>
          <a:p>
            <a:pPr eaLnBrk="1" hangingPunct="1"/>
            <a:endParaRPr lang="en-US" altLang="zh-CN" sz="3200" dirty="0">
              <a:solidFill>
                <a:srgbClr val="000000"/>
              </a:solidFill>
            </a:endParaRPr>
          </a:p>
          <a:p>
            <a:pPr eaLnBrk="1" hangingPunct="1"/>
            <a:r>
              <a:rPr lang="en-US" altLang="zh-CN" sz="3200" b="1" dirty="0">
                <a:solidFill>
                  <a:srgbClr val="FF0000"/>
                </a:solidFill>
              </a:rPr>
              <a:t>5</a:t>
            </a:r>
            <a:r>
              <a:rPr lang="zh-CN" altLang="en-US" sz="3200" b="1" dirty="0">
                <a:solidFill>
                  <a:srgbClr val="FF0000"/>
                </a:solidFill>
              </a:rPr>
              <a:t>、另外，破折号还用于连接歇后语，标明文章副标题和词、诗、文的作者等用法。</a:t>
            </a:r>
            <a:endParaRPr lang="zh-CN" altLang="en-US" sz="3200" b="1" dirty="0">
              <a:solidFill>
                <a:srgbClr val="FF0000"/>
              </a:solidFill>
              <a:ea typeface="黑体" panose="02010609060101010101" pitchFamily="49" charset="-122"/>
            </a:endParaRPr>
          </a:p>
          <a:p>
            <a:pPr eaLnBrk="1" hangingPunct="1"/>
            <a:r>
              <a:rPr lang="en-US" altLang="zh-CN" sz="3200" b="1" dirty="0">
                <a:solidFill>
                  <a:srgbClr val="000000"/>
                </a:solidFill>
                <a:ea typeface="黑体" panose="02010609060101010101" pitchFamily="49" charset="-122"/>
              </a:rPr>
              <a:t>【</a:t>
            </a:r>
            <a:r>
              <a:rPr lang="zh-CN" altLang="en-US" sz="3200" b="1" dirty="0">
                <a:solidFill>
                  <a:srgbClr val="000000"/>
                </a:solidFill>
                <a:ea typeface="黑体" panose="02010609060101010101" pitchFamily="49" charset="-122"/>
              </a:rPr>
              <a:t>例</a:t>
            </a:r>
            <a:r>
              <a:rPr lang="en-US" altLang="zh-CN" sz="3200" b="1" dirty="0">
                <a:solidFill>
                  <a:srgbClr val="000000"/>
                </a:solidFill>
                <a:ea typeface="黑体" panose="02010609060101010101" pitchFamily="49" charset="-122"/>
              </a:rPr>
              <a:t>】</a:t>
            </a:r>
            <a:r>
              <a:rPr lang="zh-CN" altLang="en-US" sz="3200" b="1" dirty="0">
                <a:solidFill>
                  <a:srgbClr val="000000"/>
                </a:solidFill>
              </a:rPr>
              <a:t>　下雨天出太阳</a:t>
            </a:r>
            <a:r>
              <a:rPr lang="en-US" altLang="zh-CN" sz="3200" b="1" dirty="0">
                <a:solidFill>
                  <a:srgbClr val="000000"/>
                </a:solidFill>
                <a:latin typeface="Courier New" panose="02070309020205020404" pitchFamily="49" charset="0"/>
                <a:ea typeface="Times New Roman" panose="02020603050405020304" charset="0"/>
              </a:rPr>
              <a:t>——</a:t>
            </a:r>
            <a:r>
              <a:rPr lang="zh-CN" altLang="en-US" sz="3200" b="1" dirty="0">
                <a:solidFill>
                  <a:srgbClr val="000000"/>
                </a:solidFill>
              </a:rPr>
              <a:t>假晴</a:t>
            </a:r>
            <a:r>
              <a:rPr lang="en-US" altLang="zh-CN" sz="3200" b="1" dirty="0">
                <a:solidFill>
                  <a:srgbClr val="000000"/>
                </a:solidFill>
              </a:rPr>
              <a:t>(</a:t>
            </a:r>
            <a:r>
              <a:rPr lang="zh-CN" altLang="en-US" sz="3200" b="1" dirty="0">
                <a:solidFill>
                  <a:srgbClr val="000000"/>
                </a:solidFill>
              </a:rPr>
              <a:t>情</a:t>
            </a:r>
            <a:r>
              <a:rPr lang="en-US" altLang="zh-CN" sz="3200" b="1" dirty="0">
                <a:solidFill>
                  <a:srgbClr val="000000"/>
                </a:solidFill>
              </a:rPr>
              <a:t>)</a:t>
            </a:r>
            <a:endParaRPr lang="en-US" altLang="zh-CN" sz="3200" b="1" dirty="0">
              <a:solidFill>
                <a:srgbClr val="000000"/>
              </a:solidFill>
              <a:ea typeface="黑体" panose="02010609060101010101" pitchFamily="49" charset="-122"/>
            </a:endParaRPr>
          </a:p>
          <a:p>
            <a:pPr eaLnBrk="1" hangingPunct="1"/>
            <a:r>
              <a:rPr lang="en-US" altLang="zh-CN" sz="3200" b="1" dirty="0">
                <a:solidFill>
                  <a:srgbClr val="000000"/>
                </a:solidFill>
                <a:ea typeface="黑体" panose="02010609060101010101" pitchFamily="49" charset="-122"/>
              </a:rPr>
              <a:t>【</a:t>
            </a:r>
            <a:r>
              <a:rPr lang="zh-CN" altLang="en-US" sz="3200" b="1" dirty="0">
                <a:solidFill>
                  <a:srgbClr val="000000"/>
                </a:solidFill>
                <a:ea typeface="黑体" panose="02010609060101010101" pitchFamily="49" charset="-122"/>
              </a:rPr>
              <a:t>例</a:t>
            </a:r>
            <a:r>
              <a:rPr lang="en-US" altLang="zh-CN" sz="3200" b="1" dirty="0">
                <a:solidFill>
                  <a:srgbClr val="000000"/>
                </a:solidFill>
                <a:ea typeface="黑体" panose="02010609060101010101" pitchFamily="49" charset="-122"/>
              </a:rPr>
              <a:t>】</a:t>
            </a:r>
            <a:r>
              <a:rPr lang="zh-CN" altLang="en-US" sz="3200" b="1" dirty="0">
                <a:solidFill>
                  <a:srgbClr val="000000"/>
                </a:solidFill>
              </a:rPr>
              <a:t>　少壮不努力，老大徒伤悲。</a:t>
            </a:r>
            <a:endParaRPr lang="zh-CN" altLang="en-US" sz="3200" b="1" dirty="0">
              <a:solidFill>
                <a:srgbClr val="000000"/>
              </a:solidFill>
            </a:endParaRPr>
          </a:p>
          <a:p>
            <a:pPr algn="r" eaLnBrk="1" hangingPunct="1"/>
            <a:r>
              <a:rPr lang="en-US" altLang="zh-CN" sz="3200" b="1" dirty="0">
                <a:solidFill>
                  <a:srgbClr val="000000"/>
                </a:solidFill>
                <a:latin typeface="Courier New" panose="02070309020205020404" pitchFamily="49" charset="0"/>
                <a:ea typeface="Times New Roman" panose="02020603050405020304" charset="0"/>
              </a:rPr>
              <a:t>——</a:t>
            </a:r>
            <a:r>
              <a:rPr lang="en-US" altLang="zh-CN" sz="3200" b="1" dirty="0">
                <a:solidFill>
                  <a:srgbClr val="000000"/>
                </a:solidFill>
              </a:rPr>
              <a:t>《</a:t>
            </a:r>
            <a:r>
              <a:rPr lang="zh-CN" altLang="en-US" sz="3200" b="1" dirty="0">
                <a:solidFill>
                  <a:srgbClr val="000000"/>
                </a:solidFill>
              </a:rPr>
              <a:t>汉乐府</a:t>
            </a:r>
            <a:r>
              <a:rPr lang="en-US" altLang="zh-CN" sz="3200" b="1" dirty="0">
                <a:solidFill>
                  <a:srgbClr val="000000"/>
                </a:solidFill>
                <a:latin typeface="Courier New" panose="02070309020205020404" pitchFamily="49" charset="0"/>
                <a:ea typeface="Times New Roman" panose="02020603050405020304" charset="0"/>
              </a:rPr>
              <a:t>·</a:t>
            </a:r>
            <a:r>
              <a:rPr lang="zh-CN" altLang="en-US" sz="3200" b="1" dirty="0">
                <a:solidFill>
                  <a:srgbClr val="000000"/>
                </a:solidFill>
              </a:rPr>
              <a:t>长歌行</a:t>
            </a:r>
            <a:r>
              <a:rPr lang="en-US" altLang="zh-CN" sz="3200" b="1" dirty="0">
                <a:solidFill>
                  <a:srgbClr val="000000"/>
                </a:solidFill>
              </a:rPr>
              <a:t>》</a:t>
            </a:r>
            <a:endParaRPr lang="en-US" altLang="zh-CN" sz="3200" b="1" dirty="0">
              <a:solidFill>
                <a:srgbClr val="000000"/>
              </a:solidFill>
              <a:ea typeface="Times New Roman" panose="0202060305040502030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body" idx="4294967295"/>
          </p:nvPr>
        </p:nvSpPr>
        <p:spPr>
          <a:xfrm>
            <a:off x="332740" y="262255"/>
            <a:ext cx="11514455" cy="3962400"/>
          </a:xfrm>
        </p:spPr>
        <p:txBody>
          <a:bodyPr vert="horz" wrap="square" lIns="91440" tIns="45720" rIns="91440" bIns="45720" anchor="t">
            <a:noAutofit/>
          </a:bodyPr>
          <a:p>
            <a:pPr eaLnBrk="1" hangingPunct="1"/>
            <a:r>
              <a:rPr lang="en-US" altLang="zh-CN" sz="3100" dirty="0">
                <a:solidFill>
                  <a:srgbClr val="FF0000"/>
                </a:solidFill>
              </a:rPr>
              <a:t>6</a:t>
            </a:r>
            <a:r>
              <a:rPr lang="zh-CN" altLang="en-US" sz="3100" dirty="0">
                <a:solidFill>
                  <a:srgbClr val="FF0000"/>
                </a:solidFill>
              </a:rPr>
              <a:t>、破折号中表示注释的用法容易和冒号中总说与分说的用法混淆，可从两个角度区别：</a:t>
            </a:r>
            <a:endParaRPr lang="zh-CN" altLang="en-US" sz="3100" dirty="0">
              <a:solidFill>
                <a:srgbClr val="FF0000"/>
              </a:solidFill>
            </a:endParaRPr>
          </a:p>
          <a:p>
            <a:pPr eaLnBrk="1" hangingPunct="1"/>
            <a:r>
              <a:rPr lang="zh-CN" altLang="en-US" sz="3100" dirty="0">
                <a:solidFill>
                  <a:srgbClr val="000000"/>
                </a:solidFill>
              </a:rPr>
              <a:t>一是分说部分是总说部分的分项叙述，应用冒号，如：</a:t>
            </a:r>
            <a:r>
              <a:rPr lang="zh-CN" altLang="en-US" sz="3100" dirty="0">
                <a:solidFill>
                  <a:srgbClr val="000000"/>
                </a:solidFill>
                <a:latin typeface="宋体" panose="02010600030101010101" pitchFamily="2" charset="-122"/>
              </a:rPr>
              <a:t>“</a:t>
            </a:r>
            <a:r>
              <a:rPr lang="zh-CN" altLang="en-US" sz="3100" dirty="0">
                <a:solidFill>
                  <a:srgbClr val="000000"/>
                </a:solidFill>
              </a:rPr>
              <a:t>今天晚上会有如下节目：舞蹈、独唱、二重唱、相声和杂技。</a:t>
            </a:r>
            <a:r>
              <a:rPr lang="zh-CN" altLang="en-US" sz="3100" dirty="0">
                <a:solidFill>
                  <a:srgbClr val="000000"/>
                </a:solidFill>
                <a:latin typeface="宋体" panose="02010600030101010101" pitchFamily="2" charset="-122"/>
              </a:rPr>
              <a:t>”</a:t>
            </a:r>
            <a:r>
              <a:rPr lang="zh-CN" altLang="en-US" sz="3100" dirty="0">
                <a:solidFill>
                  <a:srgbClr val="000000"/>
                </a:solidFill>
              </a:rPr>
              <a:t>如分说部分是对总说部分的注释，则应用破折号，如</a:t>
            </a:r>
            <a:r>
              <a:rPr lang="zh-CN" altLang="en-US" sz="3100" dirty="0">
                <a:solidFill>
                  <a:srgbClr val="000000"/>
                </a:solidFill>
                <a:latin typeface="宋体" panose="02010600030101010101" pitchFamily="2" charset="-122"/>
              </a:rPr>
              <a:t>“</a:t>
            </a:r>
            <a:r>
              <a:rPr lang="zh-CN" altLang="en-US" sz="3100" dirty="0">
                <a:solidFill>
                  <a:srgbClr val="000000"/>
                </a:solidFill>
              </a:rPr>
              <a:t>我国的四大发明</a:t>
            </a:r>
            <a:r>
              <a:rPr lang="en-US" altLang="zh-CN" sz="3100" dirty="0">
                <a:solidFill>
                  <a:srgbClr val="000000"/>
                </a:solidFill>
                <a:latin typeface="Courier New" panose="02070309020205020404" pitchFamily="49" charset="0"/>
                <a:ea typeface="Times New Roman" panose="02020603050405020304" charset="0"/>
              </a:rPr>
              <a:t>——</a:t>
            </a:r>
            <a:r>
              <a:rPr lang="zh-CN" altLang="en-US" sz="3100" dirty="0">
                <a:solidFill>
                  <a:srgbClr val="000000"/>
                </a:solidFill>
              </a:rPr>
              <a:t>火药、印刷术、指南针、造纸术对世界历史的发展有伟大贡献</a:t>
            </a:r>
            <a:r>
              <a:rPr lang="zh-CN" altLang="en-US" sz="3100" dirty="0">
                <a:solidFill>
                  <a:srgbClr val="000000"/>
                </a:solidFill>
                <a:latin typeface="宋体" panose="02010600030101010101" pitchFamily="2" charset="-122"/>
              </a:rPr>
              <a:t>”</a:t>
            </a:r>
            <a:r>
              <a:rPr lang="zh-CN" altLang="en-US" sz="3100" dirty="0">
                <a:solidFill>
                  <a:srgbClr val="000000"/>
                </a:solidFill>
              </a:rPr>
              <a:t>。</a:t>
            </a:r>
            <a:endParaRPr lang="zh-CN" altLang="en-US" sz="3100" dirty="0">
              <a:solidFill>
                <a:srgbClr val="000000"/>
              </a:solidFill>
            </a:endParaRPr>
          </a:p>
          <a:p>
            <a:pPr eaLnBrk="1" hangingPunct="1"/>
            <a:r>
              <a:rPr lang="zh-CN" altLang="en-US" sz="3100" dirty="0">
                <a:solidFill>
                  <a:srgbClr val="000000"/>
                </a:solidFill>
              </a:rPr>
              <a:t>二是凡用</a:t>
            </a:r>
            <a:r>
              <a:rPr lang="zh-CN" altLang="en-US" sz="3100" dirty="0">
                <a:solidFill>
                  <a:srgbClr val="FF6600"/>
                </a:solidFill>
              </a:rPr>
              <a:t>破折号表示注释</a:t>
            </a:r>
            <a:r>
              <a:rPr lang="zh-CN" altLang="en-US" sz="3100" dirty="0">
                <a:solidFill>
                  <a:srgbClr val="000000"/>
                </a:solidFill>
              </a:rPr>
              <a:t>的，</a:t>
            </a:r>
            <a:r>
              <a:rPr lang="zh-CN" altLang="en-US" sz="3100" dirty="0">
                <a:solidFill>
                  <a:srgbClr val="FF6600"/>
                </a:solidFill>
              </a:rPr>
              <a:t>可以把注释删</a:t>
            </a:r>
            <a:r>
              <a:rPr lang="zh-CN" altLang="en-US" sz="3100" dirty="0">
                <a:solidFill>
                  <a:srgbClr val="000000"/>
                </a:solidFill>
              </a:rPr>
              <a:t>去，句子的内容与形式仍是完整的；</a:t>
            </a:r>
            <a:r>
              <a:rPr lang="zh-CN" altLang="en-US" sz="3100" dirty="0">
                <a:solidFill>
                  <a:srgbClr val="FF6600"/>
                </a:solidFill>
              </a:rPr>
              <a:t>用冒号表</a:t>
            </a:r>
            <a:r>
              <a:rPr lang="zh-CN" altLang="en-US" sz="3100" dirty="0">
                <a:solidFill>
                  <a:srgbClr val="000000"/>
                </a:solidFill>
              </a:rPr>
              <a:t>示总说分说的句子则</a:t>
            </a:r>
            <a:r>
              <a:rPr lang="zh-CN" altLang="en-US" sz="3100" dirty="0">
                <a:solidFill>
                  <a:srgbClr val="FF6600"/>
                </a:solidFill>
              </a:rPr>
              <a:t>不能</a:t>
            </a:r>
            <a:r>
              <a:rPr lang="zh-CN" altLang="en-US" sz="3100" dirty="0">
                <a:solidFill>
                  <a:srgbClr val="000000"/>
                </a:solidFill>
              </a:rPr>
              <a:t>把分说部分</a:t>
            </a:r>
            <a:r>
              <a:rPr lang="zh-CN" altLang="en-US" sz="3100" dirty="0">
                <a:solidFill>
                  <a:srgbClr val="FF6600"/>
                </a:solidFill>
              </a:rPr>
              <a:t>删去</a:t>
            </a:r>
            <a:r>
              <a:rPr lang="zh-CN" altLang="en-US" sz="3100" dirty="0">
                <a:solidFill>
                  <a:srgbClr val="000000"/>
                </a:solidFill>
              </a:rPr>
              <a:t>，否则句子表意不完整。</a:t>
            </a:r>
            <a:endParaRPr lang="zh-CN" altLang="en-US" sz="2400" dirty="0">
              <a:solidFill>
                <a:srgbClr val="000000"/>
              </a:solidFill>
              <a:ea typeface="Times New Roman" panose="0202060305040502030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3"/>
          <p:cNvSpPr>
            <a:spLocks noGrp="1"/>
          </p:cNvSpPr>
          <p:nvPr>
            <p:ph idx="1"/>
          </p:nvPr>
        </p:nvSpPr>
        <p:spPr>
          <a:xfrm>
            <a:off x="526415" y="876935"/>
            <a:ext cx="11139170" cy="4526280"/>
          </a:xfrm>
        </p:spPr>
        <p:txBody>
          <a:bodyPr vert="horz" wrap="square" lIns="91440" tIns="45720" rIns="91440" bIns="45720" anchor="t"/>
          <a:p>
            <a:pPr marL="0" indent="0" eaLnBrk="1" hangingPunct="1">
              <a:buNone/>
            </a:pPr>
            <a:r>
              <a:rPr lang="zh-CN" altLang="en-US" sz="4000" b="1" dirty="0">
                <a:solidFill>
                  <a:srgbClr val="FF0000"/>
                </a:solidFill>
              </a:rPr>
              <a:t>                           口诀：</a:t>
            </a:r>
            <a:endParaRPr lang="zh-CN" altLang="en-US" sz="4000" b="1" dirty="0">
              <a:solidFill>
                <a:srgbClr val="FF0000"/>
              </a:solidFill>
            </a:endParaRPr>
          </a:p>
          <a:p>
            <a:pPr algn="ctr" eaLnBrk="1" hangingPunct="1"/>
            <a:r>
              <a:rPr lang="zh-CN" altLang="en-US" sz="4000" b="1" dirty="0">
                <a:solidFill>
                  <a:srgbClr val="FF0000"/>
                </a:solidFill>
              </a:rPr>
              <a:t>破折与提示，誓不共戴天</a:t>
            </a:r>
            <a:endParaRPr lang="zh-CN" altLang="en-US" sz="4000" b="1" dirty="0">
              <a:solidFill>
                <a:srgbClr val="FF0000"/>
              </a:solidFill>
            </a:endParaRPr>
          </a:p>
          <a:p>
            <a:pPr algn="ctr" eaLnBrk="1" hangingPunct="1"/>
            <a:r>
              <a:rPr lang="zh-CN" altLang="en-US" sz="4000" b="1" dirty="0">
                <a:solidFill>
                  <a:srgbClr val="FF0000"/>
                </a:solidFill>
              </a:rPr>
              <a:t> 补转延引列中断，后面点号不能现</a:t>
            </a:r>
            <a:endParaRPr lang="zh-CN" altLang="en-US" sz="40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6860" y="263525"/>
            <a:ext cx="11688445" cy="6185535"/>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20．在下面一段文字横线处补写恰当的语句，使整段文字语意完整连贯，内容贴切，逻辑严密，每处不超过15个字。（6分）      研究发现，有氧运动能增加流向与记忆有关的大脑区域的血流量，从而改善记忆力。任何时候开始锻炼都不会太晚，即使进入老年阶段，</a:t>
            </a:r>
            <a:r>
              <a:rPr lang="en-US" sz="2400" b="0" u="sng">
                <a:latin typeface="楷体" panose="02010609060101010101" charset="-122"/>
                <a:ea typeface="宋体" panose="02010600030101010101" pitchFamily="2" charset="-122"/>
              </a:rPr>
              <a:t> ① </a:t>
            </a:r>
            <a:r>
              <a:rPr lang="zh-CN" sz="2400" b="0">
                <a:ea typeface="宋体" panose="02010600030101010101" pitchFamily="2" charset="-122"/>
              </a:rPr>
              <a:t>，你仍然可以通过适当增加有氧运动来加以改善，有30名被试人员（平均年龄66岁）参与了研究，</a:t>
            </a:r>
            <a:r>
              <a:rPr lang="en-US" sz="2400" b="0" u="sng">
                <a:latin typeface="楷体" panose="02010609060101010101" charset="-122"/>
                <a:ea typeface="宋体" panose="02010600030101010101" pitchFamily="2" charset="-122"/>
              </a:rPr>
              <a:t> ② </a:t>
            </a:r>
            <a:r>
              <a:rPr lang="zh-CN" sz="2400" b="0">
                <a:ea typeface="宋体" panose="02010600030101010101" pitchFamily="2" charset="-122"/>
              </a:rPr>
              <a:t>，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忆力测试显示，</a:t>
            </a:r>
            <a:r>
              <a:rPr lang="en-US" sz="2400" b="0" u="sng">
                <a:latin typeface="楷体" panose="02010609060101010101" charset="-122"/>
                <a:ea typeface="宋体" panose="02010600030101010101" pitchFamily="2" charset="-122"/>
              </a:rPr>
              <a:t> ③ </a:t>
            </a:r>
            <a:r>
              <a:rPr lang="zh-CN" sz="2400" b="0">
                <a:ea typeface="宋体" panose="02010600030101010101" pitchFamily="2" charset="-122"/>
              </a:rPr>
              <a:t>，而拉伸平衡组的成绩提高不明显。</a:t>
            </a:r>
            <a:endParaRPr lang="zh-CN" sz="2400" b="1">
              <a:solidFill>
                <a:srgbClr val="0000FF"/>
              </a:solidFill>
              <a:ea typeface="楷体" panose="02010609060101010101" charset="-122"/>
            </a:endParaRPr>
          </a:p>
          <a:p>
            <a:pPr indent="304800" fontAlgn="auto">
              <a:lnSpc>
                <a:spcPct val="150000"/>
              </a:lnSpc>
            </a:pPr>
            <a:r>
              <a:rPr lang="zh-CN" sz="2400" b="1">
                <a:solidFill>
                  <a:srgbClr val="FF0000"/>
                </a:solidFill>
                <a:ea typeface="楷体" panose="02010609060101010101" charset="-122"/>
              </a:rPr>
              <a:t>【答案】    (1). 记忆力已经开始消退；   (2). 他们被随机分为两组；   (3). 有氧运动组的成绩有显著提高。</a:t>
            </a:r>
            <a:endParaRPr lang="zh-CN" altLang="en-US" sz="2400" b="1">
              <a:solidFill>
                <a:srgbClr val="FF0000"/>
              </a:solidFill>
              <a:ea typeface="楷体" panose="02010609060101010101" charset="-122"/>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0"/>
            <a:ext cx="11755755" cy="6892925"/>
          </a:xfrm>
          <a:prstGeom prst="rect">
            <a:avLst/>
          </a:prstGeom>
          <a:noFill/>
          <a:ln w="9525">
            <a:noFill/>
          </a:ln>
        </p:spPr>
        <p:txBody>
          <a:bodyPr wrap="square">
            <a:spAutoFit/>
          </a:bodyPr>
          <a:p>
            <a:pPr indent="304800" fontAlgn="auto">
              <a:lnSpc>
                <a:spcPct val="130000"/>
              </a:lnSpc>
            </a:pPr>
            <a:r>
              <a:rPr lang="zh-CN" sz="2000" b="0">
                <a:ea typeface="宋体" panose="02010600030101010101" pitchFamily="2" charset="-122"/>
              </a:rPr>
              <a:t>21．请对下面这段新闻报道的文字进行压缩。要求保留关键信息，句子简洁流畅，不超过70个字。（5分） 2020年“中国航天日”启动仪式于4月24日在国家航天局网站举行。备受关注的中国首次火星探测任务名称、任务标识在启动仪式上公布。中国行星探测任务被命名为“天问系列”，首次火星探测任务被命名为“天问一号”，后续行星任务依次编号。据介绍，该名称源于屈原长诗《天问》，体现了探索自然和宇宙空间的文化传承，寓意追求科技创新永无止境，而象征“揽星九天”的任务标识，展现出中国航天开放合作的理念与态度。</a:t>
            </a:r>
            <a:endParaRPr lang="zh-CN" sz="2000" b="1">
              <a:solidFill>
                <a:srgbClr val="0000FF"/>
              </a:solidFill>
              <a:ea typeface="楷体" panose="02010609060101010101" charset="-122"/>
            </a:endParaRPr>
          </a:p>
          <a:p>
            <a:pPr indent="304800" fontAlgn="auto">
              <a:lnSpc>
                <a:spcPct val="130000"/>
              </a:lnSpc>
            </a:pPr>
            <a:r>
              <a:rPr lang="zh-CN" sz="2000" b="1">
                <a:solidFill>
                  <a:srgbClr val="FF0000"/>
                </a:solidFill>
                <a:ea typeface="楷体" panose="02010609060101010101" charset="-122"/>
              </a:rPr>
              <a:t>【答案】2020年4月24日“中国航天日”启动仪式在国家航天局网站举行举行。仪式上公布中国首次火星探测任务名称是“天问一号”、任务标识“揽星九天”。</a:t>
            </a:r>
            <a:r>
              <a:rPr lang="en-US" sz="2000" b="1">
                <a:solidFill>
                  <a:srgbClr val="0000FF"/>
                </a:solidFill>
                <a:latin typeface="楷体" panose="02010609060101010101" charset="-122"/>
              </a:rPr>
              <a:t> </a:t>
            </a:r>
            <a:r>
              <a:rPr lang="zh-CN" sz="2000" b="1">
                <a:solidFill>
                  <a:srgbClr val="0000FF"/>
                </a:solidFill>
                <a:ea typeface="楷体" panose="02010609060101010101" charset="-122"/>
              </a:rPr>
              <a:t>【21题详解】本题考查语言表达应用中的压缩语段的能力。本题属于新闻类材料（叙述类）压缩语段。新闻类压缩语段，它主要考查提炼主要内容、概括语意的能力。</a:t>
            </a:r>
            <a:r>
              <a:rPr lang="zh-CN" sz="2000" b="1">
                <a:solidFill>
                  <a:srgbClr val="FF0000"/>
                </a:solidFill>
                <a:ea typeface="楷体" panose="02010609060101010101" charset="-122"/>
              </a:rPr>
              <a:t>对于此类材料压缩后的表述，要突出有新闻价值的语句，比如时间、地点、中心事件等具体要素。根据新闻的特殊性可知，新闻的主要信息集中在导语部分，</a:t>
            </a:r>
            <a:r>
              <a:rPr lang="zh-CN" sz="2000" b="1">
                <a:solidFill>
                  <a:srgbClr val="0000FF"/>
                </a:solidFill>
                <a:ea typeface="楷体" panose="02010609060101010101" charset="-122"/>
              </a:rPr>
              <a:t>本则新闻的导语是“2020年‘中国航天日’启动仪式于4月24日在国家航天局网站举行”，故中心事件是：2020年“中国航天日”于4月24日启动。紧接着介绍了这次启动仪式的主要内容“中国首次火星探测任务名称、任务标识”；然后分别具体介绍任务名称、任务标识的意义：体现了探索自然和宇宙空间的文化传承，寓意追求科技创新永无止境，展现出中国航天开放合作的理念与态度，这部分不是关键信息，不必压缩。答题时要注意字数的要求，不要超过70个字。</a:t>
            </a:r>
            <a:endParaRPr lang="zh-CN" altLang="en-US" sz="2000"/>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3205" y="294640"/>
            <a:ext cx="11688445" cy="5692775"/>
          </a:xfrm>
          <a:prstGeom prst="rect">
            <a:avLst/>
          </a:prstGeom>
          <a:noFill/>
          <a:ln w="9525">
            <a:noFill/>
          </a:ln>
        </p:spPr>
        <p:txBody>
          <a:bodyPr wrap="square">
            <a:spAutoFit/>
          </a:bodyPr>
          <a:p>
            <a:pPr indent="304800"/>
            <a:r>
              <a:rPr lang="zh-CN" sz="2800" b="0">
                <a:ea typeface="宋体" panose="02010600030101010101" pitchFamily="2" charset="-122"/>
              </a:rPr>
              <a:t>22．阅读下面的材料，根据要求写作。       春秋时期，齐国的公子纠与公子小白争夺君位，管仲和鲍叔分别辅助他们。管仲带兵阻击小白，用箭射中他的衣带钩，小白装死逃脱。后来小白即位为君，史称齐桓公。鲍叔对桓公说，要想成就霸王之业，非管仲不可。于是桓公重用管仲，鲍叔甘居其下，终成一代霸业。后人称颂齐桓公九合诸侯、一匡天下，为“春秋五霸”之首。孔子说：“桓公九合诸侯，不以兵车，管仲之力也。”司马迁说：“天下不多（称赞）管仲之贤而多鲍叔能知人也。”      </a:t>
            </a:r>
            <a:r>
              <a:rPr lang="zh-CN" sz="2800" b="0">
                <a:solidFill>
                  <a:srgbClr val="FF0000"/>
                </a:solidFill>
                <a:ea typeface="宋体" panose="02010600030101010101" pitchFamily="2" charset="-122"/>
              </a:rPr>
              <a:t>班级计划举行读书会，围绕上述材料展开讨论。</a:t>
            </a:r>
            <a:r>
              <a:rPr lang="zh-CN" sz="2800" b="0">
                <a:solidFill>
                  <a:srgbClr val="C00000"/>
                </a:solidFill>
                <a:effectLst>
                  <a:outerShdw blurRad="38100" dist="25400" dir="5400000" algn="ctr" rotWithShape="0">
                    <a:srgbClr val="6E747A">
                      <a:alpha val="43000"/>
                    </a:srgbClr>
                  </a:outerShdw>
                </a:effectLst>
                <a:ea typeface="宋体" panose="02010600030101010101" pitchFamily="2" charset="-122"/>
              </a:rPr>
              <a:t>齐桓公、管仲和鲍叔三人，你对哪个感触最深？</a:t>
            </a:r>
            <a:r>
              <a:rPr lang="zh-CN" sz="2800" b="0">
                <a:solidFill>
                  <a:srgbClr val="FF0000"/>
                </a:solidFill>
                <a:ea typeface="宋体" panose="02010600030101010101" pitchFamily="2" charset="-122"/>
              </a:rPr>
              <a:t>请结合你的感受和思考写一篇</a:t>
            </a:r>
            <a:r>
              <a:rPr lang="zh-CN" sz="2800" b="0">
                <a:solidFill>
                  <a:srgbClr val="C00000"/>
                </a:solidFill>
                <a:ea typeface="宋体" panose="02010600030101010101" pitchFamily="2" charset="-122"/>
              </a:rPr>
              <a:t>发言稿</a:t>
            </a:r>
            <a:r>
              <a:rPr lang="zh-CN" sz="2800" b="0">
                <a:solidFill>
                  <a:srgbClr val="FF0000"/>
                </a:solidFill>
                <a:ea typeface="宋体" panose="02010600030101010101" pitchFamily="2" charset="-122"/>
              </a:rPr>
              <a:t>。</a:t>
            </a:r>
            <a:r>
              <a:rPr lang="zh-CN" sz="2800" b="0">
                <a:ea typeface="宋体" panose="02010600030101010101" pitchFamily="2" charset="-122"/>
              </a:rPr>
              <a:t>       要求：结合材料，选好角度，确定立意，明确文体，自拟标题；不要套作，不得抄袭；不得泄露个人信息；不少于800字。</a:t>
            </a:r>
            <a:r>
              <a:rPr lang="en-US" sz="2800" b="1">
                <a:latin typeface="Times New Roman" panose="02020603050405020304" charset="0"/>
                <a:ea typeface="宋体" panose="02010600030101010101" pitchFamily="2" charset="-122"/>
              </a:rPr>
              <a:t> </a:t>
            </a:r>
            <a:endParaRPr lang="zh-CN" altLang="en-US" sz="28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216535"/>
            <a:ext cx="11823065" cy="6123940"/>
          </a:xfrm>
          <a:prstGeom prst="rect">
            <a:avLst/>
          </a:prstGeom>
          <a:noFill/>
          <a:ln w="9525">
            <a:noFill/>
          </a:ln>
        </p:spPr>
        <p:txBody>
          <a:bodyPr wrap="square">
            <a:spAutoFit/>
          </a:bodyPr>
          <a:p>
            <a:pPr indent="267970"/>
            <a:r>
              <a:rPr lang="zh-CN" sz="2800" b="1">
                <a:solidFill>
                  <a:srgbClr val="FF0000"/>
                </a:solidFill>
                <a:ea typeface="宋体" panose="02010600030101010101" pitchFamily="2" charset="-122"/>
              </a:rPr>
              <a:t>【点睛】高中语文论述类文本阅读答题小技巧</a:t>
            </a:r>
            <a:endParaRPr lang="zh-CN" sz="2800" b="1">
              <a:solidFill>
                <a:srgbClr val="FF0000"/>
              </a:solidFill>
              <a:ea typeface="宋体" panose="02010600030101010101" pitchFamily="2" charset="-122"/>
            </a:endParaRPr>
          </a:p>
          <a:p>
            <a:pPr indent="267970"/>
            <a:endParaRPr lang="zh-CN" sz="2800" b="1">
              <a:solidFill>
                <a:srgbClr val="FF0000"/>
              </a:solidFill>
              <a:ea typeface="宋体" panose="02010600030101010101" pitchFamily="2" charset="-122"/>
            </a:endParaRPr>
          </a:p>
          <a:p>
            <a:pPr indent="267970"/>
            <a:r>
              <a:rPr lang="zh-CN" sz="2800" b="1">
                <a:solidFill>
                  <a:srgbClr val="0000FF"/>
                </a:solidFill>
                <a:ea typeface="宋体" panose="02010600030101010101" pitchFamily="2" charset="-122"/>
              </a:rPr>
              <a:t>1.</a:t>
            </a:r>
            <a:r>
              <a:rPr lang="zh-CN" sz="2800" b="1">
                <a:solidFill>
                  <a:srgbClr val="FF0000"/>
                </a:solidFill>
                <a:ea typeface="宋体" panose="02010600030101010101" pitchFamily="2" charset="-122"/>
              </a:rPr>
              <a:t>概括每一段的段落大意，</a:t>
            </a:r>
            <a:r>
              <a:rPr lang="zh-CN" sz="2800" b="1">
                <a:solidFill>
                  <a:srgbClr val="0000FF"/>
                </a:solidFill>
                <a:ea typeface="宋体" panose="02010600030101010101" pitchFamily="2" charset="-122"/>
              </a:rPr>
              <a:t>特别注意每一段的第一句和第一段和最后一段，基本上这就是文章的中心。2.</a:t>
            </a:r>
            <a:r>
              <a:rPr lang="zh-CN" sz="2800" b="1">
                <a:solidFill>
                  <a:srgbClr val="FF0000"/>
                </a:solidFill>
                <a:ea typeface="宋体" panose="02010600030101010101" pitchFamily="2" charset="-122"/>
              </a:rPr>
              <a:t>看标题，先将文章大致看一下，然后去看题目，带着问题去找答案。</a:t>
            </a:r>
            <a:r>
              <a:rPr lang="zh-CN" sz="2800" b="1">
                <a:solidFill>
                  <a:srgbClr val="0000FF"/>
                </a:solidFill>
                <a:ea typeface="宋体" panose="02010600030101010101" pitchFamily="2" charset="-122"/>
              </a:rPr>
              <a:t>这样比较有针对性，目标明确。3.</a:t>
            </a:r>
            <a:r>
              <a:rPr lang="zh-CN" sz="2800" b="1">
                <a:solidFill>
                  <a:srgbClr val="FF0000"/>
                </a:solidFill>
                <a:ea typeface="宋体" panose="02010600030101010101" pitchFamily="2" charset="-122"/>
              </a:rPr>
              <a:t>不管是题目还是文章都要将关键字圈起来，特别是时间，概括性词语。</a:t>
            </a:r>
            <a:r>
              <a:rPr lang="zh-CN" sz="2800" b="1">
                <a:solidFill>
                  <a:srgbClr val="0000FF"/>
                </a:solidFill>
                <a:ea typeface="宋体" panose="02010600030101010101" pitchFamily="2" charset="-122"/>
              </a:rPr>
              <a:t>例如：几乎，大概，一般，全，都，凡是这类词4.</a:t>
            </a:r>
            <a:r>
              <a:rPr lang="zh-CN" sz="2800" b="1">
                <a:solidFill>
                  <a:srgbClr val="FF0000"/>
                </a:solidFill>
                <a:ea typeface="宋体" panose="02010600030101010101" pitchFamily="2" charset="-122"/>
              </a:rPr>
              <a:t>找出文章表程度的词语。</a:t>
            </a:r>
            <a:r>
              <a:rPr lang="zh-CN" sz="2800" b="1">
                <a:solidFill>
                  <a:srgbClr val="0000FF"/>
                </a:solidFill>
                <a:ea typeface="宋体" panose="02010600030101010101" pitchFamily="2" charset="-122"/>
              </a:rPr>
              <a:t>例如：总共、基本、大致、最等。5.</a:t>
            </a:r>
            <a:r>
              <a:rPr lang="zh-CN" sz="2800" b="1">
                <a:solidFill>
                  <a:srgbClr val="FF0000"/>
                </a:solidFill>
                <a:ea typeface="宋体" panose="02010600030101010101" pitchFamily="2" charset="-122"/>
              </a:rPr>
              <a:t>找出有逻辑性的关联词。</a:t>
            </a:r>
            <a:r>
              <a:rPr lang="zh-CN" sz="2800" b="1">
                <a:solidFill>
                  <a:srgbClr val="0000FF"/>
                </a:solidFill>
                <a:ea typeface="宋体" panose="02010600030101010101" pitchFamily="2" charset="-122"/>
              </a:rPr>
              <a:t>例如：表转折，表因果，分层分类，举例子，并列或递进。6.</a:t>
            </a:r>
            <a:r>
              <a:rPr lang="zh-CN" sz="2800" b="1">
                <a:solidFill>
                  <a:srgbClr val="FF0000"/>
                </a:solidFill>
                <a:ea typeface="宋体" panose="02010600030101010101" pitchFamily="2" charset="-122"/>
              </a:rPr>
              <a:t>文章反复出现的句子</a:t>
            </a:r>
            <a:r>
              <a:rPr lang="zh-CN" sz="2800" b="1">
                <a:solidFill>
                  <a:srgbClr val="0000FF"/>
                </a:solidFill>
                <a:ea typeface="宋体" panose="02010600030101010101" pitchFamily="2" charset="-122"/>
              </a:rPr>
              <a:t>，特别注意跟文章一样的句子，因为有可能张冠李戴。</a:t>
            </a:r>
            <a:r>
              <a:rPr lang="en-US" sz="2800" b="1">
                <a:latin typeface="宋体" panose="02010600030101010101" pitchFamily="2" charset="-122"/>
                <a:ea typeface="宋体" panose="02010600030101010101" pitchFamily="2" charset="-122"/>
              </a:rPr>
              <a:t> </a:t>
            </a:r>
            <a:endParaRPr lang="zh-CN" altLang="en-US" sz="2800"/>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7805" y="303530"/>
            <a:ext cx="11756390" cy="6554470"/>
          </a:xfrm>
          <a:prstGeom prst="rect">
            <a:avLst/>
          </a:prstGeom>
          <a:noFill/>
          <a:ln w="9525">
            <a:noFill/>
          </a:ln>
        </p:spPr>
        <p:txBody>
          <a:bodyPr wrap="square">
            <a:spAutoFit/>
          </a:bodyPr>
          <a:p>
            <a:pPr indent="0"/>
            <a:r>
              <a:rPr lang="zh-CN" sz="2800" b="1">
                <a:solidFill>
                  <a:srgbClr val="FF0000"/>
                </a:solidFill>
                <a:ea typeface="微软雅黑" panose="020B0503020204020204" pitchFamily="34" charset="-122"/>
              </a:rPr>
              <a:t>回首来</a:t>
            </a:r>
            <a:r>
              <a:rPr lang="zh-CN" sz="2800" b="1">
                <a:solidFill>
                  <a:srgbClr val="00B050"/>
                </a:solidFill>
                <a:ea typeface="微软雅黑" panose="020B0503020204020204" pitchFamily="34" charset="-122"/>
              </a:rPr>
              <a:t>径</a:t>
            </a:r>
            <a:r>
              <a:rPr lang="en-US" sz="2800" b="1">
                <a:latin typeface="宋体" panose="02010600030101010101" pitchFamily="2" charset="-122"/>
              </a:rPr>
              <a:t>2019</a:t>
            </a:r>
            <a:r>
              <a:rPr lang="zh-CN" sz="2800" b="1">
                <a:ea typeface="宋体" panose="02010600030101010101" pitchFamily="2" charset="-122"/>
              </a:rPr>
              <a:t>年全国Ⅰ卷作文原题</a:t>
            </a:r>
            <a:r>
              <a:rPr lang="zh-CN" sz="2800" b="0">
                <a:ea typeface="宋体" panose="02010600030101010101" pitchFamily="2" charset="-122"/>
              </a:rPr>
              <a:t>：</a:t>
            </a:r>
            <a:r>
              <a:rPr lang="zh-CN" sz="2800" b="0">
                <a:ea typeface="楷体" panose="02010609060101010101" charset="-122"/>
              </a:rPr>
              <a:t>阅读下面的材料，根据要求写作。   “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        这引起了人们的深思。</a:t>
            </a:r>
            <a:r>
              <a:rPr lang="zh-CN" sz="2800" b="0">
                <a:ea typeface="仿宋" panose="02010609060101010101" charset="-122"/>
              </a:rPr>
              <a:t>请结合材料内容，面向本校(统称“复兴中学”)同学写一篇演讲稿，倡议大家“热爱劳动，从我做起”，体现你的认识与思考，并提出希望与建议。要求：自拟标题，自选角度，确定立意;不要套作，不得抄袭;不得泄露个人信息;不少于800字。</a:t>
            </a:r>
            <a:endParaRPr lang="zh-CN" altLang="en-US" sz="2800"/>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3205" y="193040"/>
            <a:ext cx="11705590" cy="6123940"/>
          </a:xfrm>
          <a:prstGeom prst="rect">
            <a:avLst/>
          </a:prstGeom>
          <a:noFill/>
          <a:ln w="9525">
            <a:noFill/>
          </a:ln>
        </p:spPr>
        <p:txBody>
          <a:bodyPr wrap="square">
            <a:spAutoFit/>
          </a:bodyPr>
          <a:p>
            <a:pPr indent="356870"/>
            <a:r>
              <a:rPr lang="en-US" sz="2800" b="1">
                <a:latin typeface="宋体" panose="02010600030101010101" pitchFamily="2" charset="-122"/>
              </a:rPr>
              <a:t>201</a:t>
            </a:r>
            <a:r>
              <a:rPr lang="zh-CN" sz="2800" b="1">
                <a:ea typeface="宋体" panose="02010600030101010101" pitchFamily="2" charset="-122"/>
              </a:rPr>
              <a:t>8年全国Ⅰ卷作文原题</a:t>
            </a:r>
            <a:r>
              <a:rPr lang="zh-CN" sz="2800" b="0">
                <a:ea typeface="宋体" panose="02010600030101010101" pitchFamily="2" charset="-122"/>
              </a:rPr>
              <a:t>：</a:t>
            </a:r>
            <a:r>
              <a:rPr lang="zh-CN" sz="2800" b="0">
                <a:ea typeface="仿宋" panose="02010609060101010101" charset="-122"/>
              </a:rPr>
              <a:t>阅读下面材料，根据要求写作：     2000年，农历庚辰龙年，人类迈进新千年，中国千万“世纪宝宝”出生。2008年，汶川大地震。北京奥运会。2013年，“天宫一号”首次太空授课。公路“村村通”接近完成；“精准扶贫”开始推动。2017年，网民规模达7.72亿，互联网普及率超全球平均水平。2018年，“世纪宝宝”一代长大成人。2020年，全面建成小康社会。2035年，基本实现社会主义现代化。      一代人有一代人的际遇和机缘，使命和挑战，你们与新世纪的中国一路同行，成长，和中国的新时代一起追梦、圆梦。以上材料触发了你怎样的联想和思考？请据此写一篇文章，想象它装进“时光瓶”留待2035年开启，给那时18岁的一代人阅读。      要求：选好角度，确定立意，明确文体，自拟标题，不要套作，不得抄袭，不得泄露个人信息；不少于800字。</a:t>
            </a:r>
            <a:endParaRPr lang="zh-CN" altLang="en-US" sz="2800"/>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6860" y="288290"/>
            <a:ext cx="11671300" cy="5631180"/>
          </a:xfrm>
          <a:prstGeom prst="rect">
            <a:avLst/>
          </a:prstGeom>
          <a:noFill/>
          <a:ln w="9525">
            <a:noFill/>
          </a:ln>
        </p:spPr>
        <p:txBody>
          <a:bodyPr wrap="square">
            <a:spAutoFit/>
          </a:bodyPr>
          <a:p>
            <a:pPr indent="356870"/>
            <a:r>
              <a:rPr lang="en-US" sz="3600" b="1">
                <a:latin typeface="宋体" panose="02010600030101010101" pitchFamily="2" charset="-122"/>
              </a:rPr>
              <a:t>201</a:t>
            </a:r>
            <a:r>
              <a:rPr lang="zh-CN" sz="3600" b="1">
                <a:ea typeface="宋体" panose="02010600030101010101" pitchFamily="2" charset="-122"/>
              </a:rPr>
              <a:t>7年全国Ⅰ卷作文原题</a:t>
            </a:r>
            <a:r>
              <a:rPr lang="zh-CN" sz="3600" b="0">
                <a:ea typeface="宋体" panose="02010600030101010101" pitchFamily="2" charset="-122"/>
              </a:rPr>
              <a:t>：</a:t>
            </a:r>
            <a:r>
              <a:rPr lang="zh-CN" sz="3600" b="0">
                <a:ea typeface="仿宋" panose="02010609060101010101" charset="-122"/>
              </a:rPr>
              <a:t>阅读下面材料，根据要求写作：      据近期一项对来华留学生的调查，他们较为关注的“中国关键词”有：一带一路、大熊猫、广场舞、中华美食、长城、共享单车、京剧、空气污染、美丽乡村、食品安全、高铁、移动支付。      请从中选择两三个关键词来呈现你所认识的中国，写一篇文章帮助外国青年读懂中国。要求选好关键词，使之形成邮寄的关联；选好角度，明确文体，自拟标题；不要套作，不得抄袭，不少于800字。</a:t>
            </a:r>
            <a:endParaRPr lang="zh-CN" altLang="en-US" sz="3600"/>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6225" y="260350"/>
            <a:ext cx="11688445" cy="6185535"/>
          </a:xfrm>
          <a:prstGeom prst="rect">
            <a:avLst/>
          </a:prstGeom>
          <a:noFill/>
          <a:ln w="9525">
            <a:noFill/>
          </a:ln>
        </p:spPr>
        <p:txBody>
          <a:bodyPr wrap="square">
            <a:spAutoFit/>
          </a:bodyPr>
          <a:p>
            <a:pPr indent="393700" fontAlgn="auto">
              <a:lnSpc>
                <a:spcPct val="150000"/>
              </a:lnSpc>
            </a:pPr>
            <a:r>
              <a:rPr lang="zh-CN" sz="2400" b="0">
                <a:solidFill>
                  <a:srgbClr val="000000"/>
                </a:solidFill>
                <a:ea typeface="宋体" panose="02010600030101010101" pitchFamily="2" charset="-122"/>
              </a:rPr>
              <a:t>认真解读新课改以来的高考作文试题，会发现其显然经历了重要的变化历程。2015年以前，可以视为新材料作文的时代，这样的作文命题，考生大多都会有话可说；2</a:t>
            </a:r>
            <a:r>
              <a:rPr lang="zh-CN" sz="2400" b="0">
                <a:solidFill>
                  <a:srgbClr val="FF0000"/>
                </a:solidFill>
                <a:ea typeface="宋体" panose="02010600030101010101" pitchFamily="2" charset="-122"/>
              </a:rPr>
              <a:t>015年全国卷Ⅰ回归传统，</a:t>
            </a:r>
            <a:r>
              <a:rPr lang="zh-CN" sz="2400" b="0">
                <a:solidFill>
                  <a:srgbClr val="000000"/>
                </a:solidFill>
                <a:ea typeface="宋体" panose="02010600030101010101" pitchFamily="2" charset="-122"/>
              </a:rPr>
              <a:t>在作文命题中融入了应用文写作的元素，要求采用书信写作这一形式；</a:t>
            </a:r>
            <a:r>
              <a:rPr lang="zh-CN" sz="2400" b="0">
                <a:solidFill>
                  <a:srgbClr val="FF0000"/>
                </a:solidFill>
                <a:ea typeface="宋体" panose="02010600030101010101" pitchFamily="2" charset="-122"/>
              </a:rPr>
              <a:t>2016年后则出现了“任务驱动型作文”和“社会主义核心价值观”横扫作文命题的趋势，</a:t>
            </a:r>
            <a:r>
              <a:rPr lang="zh-CN" sz="2400" b="0">
                <a:solidFill>
                  <a:srgbClr val="000000"/>
                </a:solidFill>
                <a:ea typeface="宋体" panose="02010600030101010101" pitchFamily="2" charset="-122"/>
              </a:rPr>
              <a:t>可以视作“任务驱动型作文”的时代，“任务驱动型作文”的关键在于打破无病呻吟，防止考生套作，但也在一定程度上限制了考生的思维方式，致使考生的写作趋向单一和固化。</a:t>
            </a:r>
            <a:r>
              <a:rPr lang="zh-CN" sz="2400" b="0">
                <a:solidFill>
                  <a:srgbClr val="FF0000"/>
                </a:solidFill>
                <a:ea typeface="宋体" panose="02010600030101010101" pitchFamily="2" charset="-122"/>
              </a:rPr>
              <a:t>2018年全国卷的3道作文题目，</a:t>
            </a:r>
            <a:r>
              <a:rPr lang="zh-CN" sz="2400" b="0">
                <a:solidFill>
                  <a:srgbClr val="000000"/>
                </a:solidFill>
                <a:ea typeface="宋体" panose="02010600030101010101" pitchFamily="2" charset="-122"/>
              </a:rPr>
              <a:t>在“任务驱动型作文”的基础上进行了变革，呈现出彰显大国精神、关注社会发展、注重考生思维的基本特征，重在引导考生通过真实的人生体验来感受社会的发展进步。</a:t>
            </a:r>
            <a:r>
              <a:rPr lang="zh-CN" sz="2400" b="0">
                <a:solidFill>
                  <a:srgbClr val="FF0000"/>
                </a:solidFill>
                <a:ea typeface="宋体" panose="02010600030101010101" pitchFamily="2" charset="-122"/>
              </a:rPr>
              <a:t>2019年的9道作文题再次发生变革，呈现出限制性和开放性相对平衡下的多元思维。</a:t>
            </a:r>
            <a:r>
              <a:rPr lang="zh-CN" sz="2400" b="0">
                <a:solidFill>
                  <a:srgbClr val="000000"/>
                </a:solidFill>
                <a:ea typeface="宋体" panose="02010600030101010101" pitchFamily="2" charset="-122"/>
              </a:rPr>
              <a:t>命题注重作文的情景化和现场感。</a:t>
            </a:r>
            <a:endParaRPr lang="zh-CN" altLang="en-US" sz="2400" b="0">
              <a:solidFill>
                <a:srgbClr val="000000"/>
              </a:solidFill>
              <a:ea typeface="宋体" panose="02010600030101010101" pitchFamily="2" charset="-122"/>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4950" y="494030"/>
            <a:ext cx="11722100" cy="5077460"/>
          </a:xfrm>
          <a:prstGeom prst="rect">
            <a:avLst/>
          </a:prstGeom>
          <a:noFill/>
          <a:ln w="9525">
            <a:noFill/>
          </a:ln>
        </p:spPr>
        <p:txBody>
          <a:bodyPr wrap="square">
            <a:spAutoFit/>
          </a:bodyPr>
          <a:p>
            <a:pPr indent="393700" fontAlgn="auto">
              <a:lnSpc>
                <a:spcPct val="150000"/>
              </a:lnSpc>
            </a:pPr>
            <a:r>
              <a:rPr lang="zh-CN" sz="2400" b="0">
                <a:solidFill>
                  <a:srgbClr val="FF0000"/>
                </a:solidFill>
                <a:ea typeface="宋体" panose="02010600030101010101" pitchFamily="2" charset="-122"/>
              </a:rPr>
              <a:t>2020年的高考作文题目再次出乎意料——稳中有变。</a:t>
            </a:r>
            <a:r>
              <a:rPr lang="zh-CN" sz="2400" b="0">
                <a:solidFill>
                  <a:srgbClr val="333333"/>
                </a:solidFill>
                <a:ea typeface="宋体" panose="02010600030101010101" pitchFamily="2" charset="-122"/>
              </a:rPr>
              <a:t>在关注现实大行其道的备考背景下，全国Ⅰ卷作文材料取材于历史上的“春秋五霸”故事，齐桓公小白在与公子纠的继位之争中因为鲍叔牙等人的拥戴而获胜，在他继位后，鲍叔牙又向他举荐了曾经拥戴公子纠并且一箭射中桓公衣带钩的管仲。齐桓公不计前嫌，原谅了管仲的射钩之罪，还让管仲主持政务，甚至对管仲以“仲父”呼之，足见齐桓公对管仲的信任，在管仲、鲍叔牙这样的贤臣辅佐下，齐国政通人和，霸业遂成。该命题属于材料作文的范畴，情境化、现场感相对弱化。一方面防止了考生背诵时评类文章、套用政治课式的理论观念、偏离语文作文本质的弊端，同时有助于引导考生独立思考，用独有的思维形式思考问题，某种程度上算是对新材料作文的一种回归。</a:t>
            </a:r>
            <a:endParaRPr lang="zh-CN" altLang="en-US" sz="2400" b="0">
              <a:solidFill>
                <a:srgbClr val="333333"/>
              </a:solidFill>
              <a:ea typeface="宋体" panose="02010600030101010101" pitchFamily="2" charset="-122"/>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0350" y="277495"/>
            <a:ext cx="11687810" cy="5631180"/>
          </a:xfrm>
          <a:prstGeom prst="rect">
            <a:avLst/>
          </a:prstGeom>
          <a:noFill/>
          <a:ln w="9525">
            <a:noFill/>
          </a:ln>
        </p:spPr>
        <p:txBody>
          <a:bodyPr wrap="square">
            <a:spAutoFit/>
          </a:bodyPr>
          <a:p>
            <a:pPr indent="393700" fontAlgn="auto">
              <a:lnSpc>
                <a:spcPct val="150000"/>
              </a:lnSpc>
            </a:pPr>
            <a:r>
              <a:rPr lang="zh-CN" sz="2400" b="0">
                <a:solidFill>
                  <a:srgbClr val="333333"/>
                </a:solidFill>
                <a:ea typeface="宋体" panose="02010600030101010101" pitchFamily="2" charset="-122"/>
              </a:rPr>
              <a:t>考题突出了以人为本的价值理念，一个“班级计划举行读书会”的简单情境，让考生能够根据自己对一段历史材料的感触进行写作，三个历史人物，一个任用贤才成就事业的故事，选择感触最深的一个，也就是选择适合自己的角度来写“发言稿”。</a:t>
            </a:r>
            <a:r>
              <a:rPr lang="zh-CN" sz="2400" b="0">
                <a:solidFill>
                  <a:srgbClr val="FF0000"/>
                </a:solidFill>
                <a:ea typeface="宋体" panose="02010600030101010101" pitchFamily="2" charset="-122"/>
              </a:rPr>
              <a:t>齐桓公</a:t>
            </a:r>
            <a:r>
              <a:rPr lang="zh-CN" sz="2400" b="0">
                <a:solidFill>
                  <a:srgbClr val="333333"/>
                </a:solidFill>
                <a:ea typeface="宋体" panose="02010600030101010101" pitchFamily="2" charset="-122"/>
              </a:rPr>
              <a:t>情商高</a:t>
            </a:r>
            <a:r>
              <a:rPr lang="zh-CN" sz="2400" b="0">
                <a:solidFill>
                  <a:srgbClr val="333333"/>
                </a:solidFill>
                <a:latin typeface="微软雅黑" panose="020B0503020204020204" pitchFamily="34" charset="-122"/>
                <a:ea typeface="宋体" panose="02010600030101010101" pitchFamily="2" charset="-122"/>
              </a:rPr>
              <a:t>，</a:t>
            </a:r>
            <a:r>
              <a:rPr lang="zh-CN" sz="2400" b="0">
                <a:solidFill>
                  <a:srgbClr val="333333"/>
                </a:solidFill>
                <a:ea typeface="宋体" panose="02010600030101010101" pitchFamily="2" charset="-122"/>
              </a:rPr>
              <a:t>会用人</a:t>
            </a:r>
            <a:r>
              <a:rPr lang="zh-CN" sz="2400" b="0">
                <a:solidFill>
                  <a:srgbClr val="333333"/>
                </a:solidFill>
                <a:latin typeface="微软雅黑" panose="020B0503020204020204" pitchFamily="34" charset="-122"/>
                <a:ea typeface="宋体" panose="02010600030101010101" pitchFamily="2" charset="-122"/>
              </a:rPr>
              <a:t>，</a:t>
            </a:r>
            <a:r>
              <a:rPr lang="zh-CN" sz="2400" b="0">
                <a:solidFill>
                  <a:srgbClr val="333333"/>
                </a:solidFill>
                <a:ea typeface="宋体" panose="02010600030101010101" pitchFamily="2" charset="-122"/>
              </a:rPr>
              <a:t>识人才</a:t>
            </a:r>
            <a:r>
              <a:rPr lang="zh-CN" sz="2400" b="0">
                <a:solidFill>
                  <a:srgbClr val="333333"/>
                </a:solidFill>
                <a:latin typeface="微软雅黑" panose="020B0503020204020204" pitchFamily="34" charset="-122"/>
                <a:ea typeface="宋体" panose="02010600030101010101" pitchFamily="2" charset="-122"/>
              </a:rPr>
              <a:t>宽容大度，从谏如流不计前嫌；</a:t>
            </a:r>
            <a:r>
              <a:rPr lang="zh-CN" sz="2400" b="0">
                <a:solidFill>
                  <a:srgbClr val="FF0000"/>
                </a:solidFill>
                <a:ea typeface="宋体" panose="02010600030101010101" pitchFamily="2" charset="-122"/>
              </a:rPr>
              <a:t>管仲</a:t>
            </a:r>
            <a:r>
              <a:rPr lang="zh-CN" sz="2400" b="0">
                <a:solidFill>
                  <a:srgbClr val="333333"/>
                </a:solidFill>
                <a:latin typeface="微软雅黑" panose="020B0503020204020204" pitchFamily="34" charset="-122"/>
                <a:ea typeface="宋体" panose="02010600030101010101" pitchFamily="2" charset="-122"/>
              </a:rPr>
              <a:t>善于治国，不拘小节，聪敏机智，成为</a:t>
            </a:r>
            <a:r>
              <a:rPr lang="zh-CN" sz="2400" b="0">
                <a:solidFill>
                  <a:srgbClr val="333333"/>
                </a:solidFill>
                <a:ea typeface="宋体" panose="02010600030101010101" pitchFamily="2" charset="-122"/>
              </a:rPr>
              <a:t>齐国的实际掌舵者</a:t>
            </a:r>
            <a:r>
              <a:rPr lang="zh-CN" sz="2400" b="0">
                <a:solidFill>
                  <a:srgbClr val="333333"/>
                </a:solidFill>
                <a:latin typeface="微软雅黑" panose="020B0503020204020204" pitchFamily="34" charset="-122"/>
                <a:ea typeface="宋体" panose="02010600030101010101" pitchFamily="2" charset="-122"/>
              </a:rPr>
              <a:t>；</a:t>
            </a:r>
            <a:r>
              <a:rPr lang="zh-CN" sz="2400" b="0">
                <a:solidFill>
                  <a:srgbClr val="FF0000"/>
                </a:solidFill>
                <a:ea typeface="宋体" panose="02010600030101010101" pitchFamily="2" charset="-122"/>
              </a:rPr>
              <a:t>鲍叔牙</a:t>
            </a:r>
            <a:r>
              <a:rPr lang="zh-CN" sz="2400" b="0">
                <a:solidFill>
                  <a:srgbClr val="333333"/>
                </a:solidFill>
                <a:latin typeface="微软雅黑" panose="020B0503020204020204" pitchFamily="34" charset="-122"/>
                <a:ea typeface="宋体" panose="02010600030101010101" pitchFamily="2" charset="-122"/>
              </a:rPr>
              <a:t>慧眼识才，不计小节，真心待友，为国举贤，</a:t>
            </a:r>
            <a:r>
              <a:rPr lang="zh-CN" sz="2400" b="0">
                <a:solidFill>
                  <a:srgbClr val="333333"/>
                </a:solidFill>
                <a:ea typeface="宋体" panose="02010600030101010101" pitchFamily="2" charset="-122"/>
              </a:rPr>
              <a:t>成全别人威名的</a:t>
            </a:r>
            <a:r>
              <a:rPr lang="zh-CN" sz="2400" b="0">
                <a:solidFill>
                  <a:srgbClr val="333333"/>
                </a:solidFill>
                <a:latin typeface="微软雅黑" panose="020B0503020204020204" pitchFamily="34" charset="-122"/>
                <a:ea typeface="宋体" panose="02010600030101010101" pitchFamily="2" charset="-122"/>
              </a:rPr>
              <a:t>同时，</a:t>
            </a:r>
            <a:r>
              <a:rPr lang="zh-CN" sz="2400" b="0">
                <a:solidFill>
                  <a:srgbClr val="333333"/>
                </a:solidFill>
                <a:ea typeface="宋体" panose="02010600030101010101" pitchFamily="2" charset="-122"/>
              </a:rPr>
              <a:t>也让史书留下了自己浓厚的一笔</a:t>
            </a:r>
            <a:r>
              <a:rPr lang="zh-CN" sz="2400" b="0">
                <a:solidFill>
                  <a:srgbClr val="333333"/>
                </a:solidFill>
                <a:latin typeface="微软雅黑" panose="020B0503020204020204" pitchFamily="34" charset="-122"/>
                <a:ea typeface="宋体" panose="02010600030101010101" pitchFamily="2" charset="-122"/>
              </a:rPr>
              <a:t>。</a:t>
            </a:r>
            <a:r>
              <a:rPr lang="zh-CN" sz="2400" b="0">
                <a:solidFill>
                  <a:srgbClr val="FF0000"/>
                </a:solidFill>
                <a:latin typeface="微软雅黑" panose="020B0503020204020204" pitchFamily="34" charset="-122"/>
                <a:ea typeface="宋体" panose="02010600030101010101" pitchFamily="2" charset="-122"/>
              </a:rPr>
              <a:t>他们的品行、格局、人格境界、为国为民的情怀，不但让他们在历史上曾经发挥重要作用，展现出独特人格魅力和思想价值，在今天仍有现实意义，值得尊重和学习，能够让我们从历史人物中获得启发。</a:t>
            </a:r>
            <a:r>
              <a:rPr lang="zh-CN" sz="2400" b="0">
                <a:solidFill>
                  <a:srgbClr val="333333"/>
                </a:solidFill>
                <a:latin typeface="微软雅黑" panose="020B0503020204020204" pitchFamily="34" charset="-122"/>
                <a:ea typeface="宋体" panose="02010600030101010101" pitchFamily="2" charset="-122"/>
              </a:rPr>
              <a:t>考生如能够围绕材料思考到位并合理调动相关历史方面的积累，写出自己的感受和思考，便能</a:t>
            </a:r>
            <a:r>
              <a:rPr lang="zh-CN" sz="2400" b="0">
                <a:solidFill>
                  <a:srgbClr val="333333"/>
                </a:solidFill>
                <a:ea typeface="宋体" panose="02010600030101010101" pitchFamily="2" charset="-122"/>
              </a:rPr>
              <a:t>充分展现写作素养。命题能够充分挖掘考生的写作才华。</a:t>
            </a:r>
            <a:endParaRPr lang="zh-CN" altLang="en-US" sz="2400"/>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4005" y="483235"/>
            <a:ext cx="11603990" cy="5077460"/>
          </a:xfrm>
          <a:prstGeom prst="rect">
            <a:avLst/>
          </a:prstGeom>
          <a:noFill/>
          <a:ln w="9525">
            <a:noFill/>
          </a:ln>
        </p:spPr>
        <p:txBody>
          <a:bodyPr wrap="square">
            <a:spAutoFit/>
          </a:bodyPr>
          <a:p>
            <a:pPr indent="393700" fontAlgn="auto">
              <a:lnSpc>
                <a:spcPct val="150000"/>
              </a:lnSpc>
            </a:pPr>
            <a:r>
              <a:rPr lang="en-US" altLang="zh-CN" sz="2400" b="0">
                <a:solidFill>
                  <a:srgbClr val="333333"/>
                </a:solidFill>
                <a:ea typeface="宋体" panose="02010600030101010101" pitchFamily="2" charset="-122"/>
              </a:rPr>
              <a:t> </a:t>
            </a:r>
            <a:r>
              <a:rPr lang="zh-CN" sz="2400" b="0">
                <a:solidFill>
                  <a:srgbClr val="333333"/>
                </a:solidFill>
                <a:ea typeface="宋体" panose="02010600030101010101" pitchFamily="2" charset="-122"/>
              </a:rPr>
              <a:t>今年作文命题更加紧密结合语文学科特点，倡导品德修养，讲述“霸业”故事，遵循了“不可重复、不能怪诞、稳中有变、变中有稳”的命题规律，写作要立足实际谈出感悟，避免言之无物、大而无当。在后疫情时代的社会影响局面下，在新课标修订和新高考改革的铺开局势，疫情影响下的高考作文命题，表现出所未有的“稳字当头”。</a:t>
            </a:r>
            <a:r>
              <a:rPr lang="en-US" sz="2400" b="0">
                <a:solidFill>
                  <a:srgbClr val="000000"/>
                </a:solidFill>
                <a:latin typeface="宋体" panose="02010600030101010101" pitchFamily="2" charset="-122"/>
              </a:rPr>
              <a:t>   “</a:t>
            </a:r>
            <a:r>
              <a:rPr lang="zh-CN" sz="2400" b="0">
                <a:solidFill>
                  <a:srgbClr val="000000"/>
                </a:solidFill>
                <a:ea typeface="宋体" panose="02010600030101010101" pitchFamily="2" charset="-122"/>
              </a:rPr>
              <a:t>回首所来径</a:t>
            </a:r>
            <a:r>
              <a:rPr lang="en-US" sz="2400" b="0">
                <a:solidFill>
                  <a:srgbClr val="000000"/>
                </a:solidFill>
                <a:latin typeface="宋体" panose="02010600030101010101" pitchFamily="2" charset="-122"/>
              </a:rPr>
              <a:t>”</a:t>
            </a:r>
            <a:r>
              <a:rPr lang="zh-CN" sz="2400" b="0">
                <a:solidFill>
                  <a:srgbClr val="000000"/>
                </a:solidFill>
                <a:ea typeface="宋体" panose="02010600030101010101" pitchFamily="2" charset="-122"/>
              </a:rPr>
              <a:t>,近三年以来的高考作文题目着重引导考生关注社会人生，进而确立正确的人生观。</a:t>
            </a:r>
            <a:r>
              <a:rPr lang="zh-CN" sz="2400" b="0">
                <a:solidFill>
                  <a:srgbClr val="FF0000"/>
                </a:solidFill>
                <a:ea typeface="宋体" panose="02010600030101010101" pitchFamily="2" charset="-122"/>
              </a:rPr>
              <a:t>作文题目故事性的命题材料为触发点，激发考生的真实感受，进而帮助他们树立起正确的人生信念，促使他们成长为关注他人、反思自我、懂得宽容、拥有情怀，并且善于思考的新时代新青年。</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118745"/>
            <a:ext cx="11839575" cy="6739255"/>
          </a:xfrm>
          <a:prstGeom prst="rect">
            <a:avLst/>
          </a:prstGeom>
          <a:noFill/>
          <a:ln w="9525">
            <a:noFill/>
          </a:ln>
        </p:spPr>
        <p:txBody>
          <a:bodyPr wrap="square">
            <a:spAutoFit/>
          </a:bodyPr>
          <a:p>
            <a:pPr indent="0" fontAlgn="auto">
              <a:lnSpc>
                <a:spcPct val="150000"/>
              </a:lnSpc>
            </a:pPr>
            <a:r>
              <a:rPr lang="zh-CN" sz="2400" b="1">
                <a:solidFill>
                  <a:srgbClr val="FF0000"/>
                </a:solidFill>
                <a:ea typeface="微软雅黑" panose="020B0503020204020204" pitchFamily="34" charset="-122"/>
              </a:rPr>
              <a:t>审题立</a:t>
            </a:r>
            <a:r>
              <a:rPr lang="zh-CN" sz="2400" b="1">
                <a:solidFill>
                  <a:srgbClr val="00B050"/>
                </a:solidFill>
                <a:ea typeface="微软雅黑" panose="020B0503020204020204" pitchFamily="34" charset="-122"/>
              </a:rPr>
              <a:t>意</a:t>
            </a:r>
            <a:r>
              <a:rPr lang="zh-CN" sz="2400" b="0">
                <a:ea typeface="宋体" panose="02010600030101010101" pitchFamily="2" charset="-122"/>
              </a:rPr>
              <a:t>      近年高考作文命题多指向较为宏大的时代命题，引导青年把个人的发展和国家的发展紧密关联起来，以体现立德树人的教育功能和为国选材的高考任务，基于此，作文题所给材料所指向的论题常常是一目了然的，不会暗含或者潜藏在文字的背后。</a:t>
            </a:r>
            <a:r>
              <a:rPr lang="zh-CN" sz="2400" b="1">
                <a:ea typeface="宋体" panose="02010600030101010101" pitchFamily="2" charset="-122"/>
              </a:rPr>
              <a:t>然而今年的考题似乎有些反套路</a:t>
            </a:r>
            <a:r>
              <a:rPr lang="zh-CN" sz="2400" b="0">
                <a:ea typeface="宋体" panose="02010600030101010101" pitchFamily="2" charset="-122"/>
              </a:rPr>
              <a:t>。中国人常说道与术。电视剧《三国》里，诸葛亮对姜维说：“凡兵法韬略，说透了，不在术而在道，在于阴阳变化，虚实奇正，术是表，道才是根本，你若悟透了，比学会上千种阵法更重要。”兵法韬略如此，文章写作亦如此。      站在硝烟弥漫的高考彼岸，驻足风云变幻的改革渡口，可谓渺渺茫茫，迷津难觅。近年命题者多通过材料选择上的大视野和材料组合上的高灵活度、通过情境设计和任务要求来考查学生的思维力，</a:t>
            </a:r>
            <a:r>
              <a:rPr lang="en-US" sz="2400" b="0">
                <a:latin typeface="宋体" panose="02010600030101010101" pitchFamily="2" charset="-122"/>
              </a:rPr>
              <a:t>2020</a:t>
            </a:r>
            <a:r>
              <a:rPr lang="zh-CN" sz="2400" b="0">
                <a:ea typeface="宋体" panose="02010600030101010101" pitchFamily="2" charset="-122"/>
              </a:rPr>
              <a:t>年全国Ⅰ卷回避了宏大主题和热点话题，材料作文命题也不再以多则材料、多元材料呈现，虽然依然和情境设计、任务要求组合在一起，但跟众多师生的预期是有较大差距的。</a:t>
            </a:r>
            <a:endParaRPr lang="zh-CN" altLang="en-US" sz="2400"/>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3040" y="186690"/>
            <a:ext cx="11772265" cy="6739255"/>
          </a:xfrm>
          <a:prstGeom prst="rect">
            <a:avLst/>
          </a:prstGeom>
          <a:noFill/>
          <a:ln w="9525">
            <a:noFill/>
          </a:ln>
        </p:spPr>
        <p:txBody>
          <a:bodyPr wrap="square">
            <a:spAutoFit/>
          </a:bodyPr>
          <a:p>
            <a:pPr indent="355600" fontAlgn="auto">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材料属于整体型单一型，共三个层次。第一层次是故事</a:t>
            </a:r>
            <a:r>
              <a:rPr lang="zh-CN" sz="2400" b="0">
                <a:ea typeface="宋体" panose="02010600030101010101" pitchFamily="2" charset="-122"/>
              </a:rPr>
              <a:t>，是题目的背景，引导学生将目光投向成就事业的根本是“人”的问题。材料的</a:t>
            </a:r>
            <a:r>
              <a:rPr lang="zh-CN" sz="2400" b="0">
                <a:solidFill>
                  <a:srgbClr val="FF0000"/>
                </a:solidFill>
                <a:ea typeface="宋体" panose="02010600030101010101" pitchFamily="2" charset="-122"/>
              </a:rPr>
              <a:t>第二个层次是孔子、司马迁的评价</a:t>
            </a:r>
            <a:r>
              <a:rPr lang="zh-CN" sz="2400" b="0">
                <a:ea typeface="宋体" panose="02010600030101010101" pitchFamily="2" charset="-122"/>
              </a:rPr>
              <a:t>，要抓住评价的对象和关键词，是材料的关键提示所在。材料的</a:t>
            </a:r>
            <a:r>
              <a:rPr lang="zh-CN" sz="2400" b="0">
                <a:solidFill>
                  <a:srgbClr val="FF0000"/>
                </a:solidFill>
                <a:ea typeface="宋体" panose="02010600030101010101" pitchFamily="2" charset="-122"/>
              </a:rPr>
              <a:t>第三个层次是情境和任务以及文体要求。</a:t>
            </a:r>
            <a:r>
              <a:rPr lang="zh-CN" sz="2400" b="0">
                <a:ea typeface="宋体" panose="02010600030101010101" pitchFamily="2" charset="-122"/>
              </a:rPr>
              <a:t>阅读材料要做到由表及里，咀嚼暗藏的人生哲理和治理理念。三个历史人物，可以思考的有好几个角度，既可以单写，也可以交叉，还可以综合，给考生提供了充分施展写作才华的空间。提示“感触最深”是引导考生选取角度时，进行适当的比较权衡。       材料的三句话构成一个有机整体，表达凝练，意蕴丰厚。材料立足历史上齐国发展成就不平凡霸业的故事，采撷一朵历史的浪花，但绝对不希望考生一头钻进历史，而罔顾现实抒写。</a:t>
            </a:r>
            <a:r>
              <a:rPr lang="zh-CN" sz="2400" b="0">
                <a:solidFill>
                  <a:srgbClr val="FF0000"/>
                </a:solidFill>
                <a:ea typeface="宋体" panose="02010600030101010101" pitchFamily="2" charset="-122"/>
              </a:rPr>
              <a:t>尚奇者仍可追热点之新写大国崛起之用人理念；敏察者可展刻画之长写人与人赤诚相交，互相成就；情笃者可以此及彼吐肺腑之真；思深者可多角度审问发独到之论。</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9855" y="160020"/>
            <a:ext cx="11871960" cy="6809740"/>
          </a:xfrm>
          <a:prstGeom prst="rect">
            <a:avLst/>
          </a:prstGeom>
          <a:noFill/>
          <a:ln w="9525">
            <a:noFill/>
          </a:ln>
        </p:spPr>
        <p:txBody>
          <a:bodyPr wrap="square">
            <a:spAutoFit/>
          </a:bodyPr>
          <a:p>
            <a:pPr indent="356870" fontAlgn="auto">
              <a:lnSpc>
                <a:spcPct val="120000"/>
              </a:lnSpc>
            </a:pPr>
            <a:r>
              <a:rPr lang="zh-CN" sz="2800" b="1">
                <a:solidFill>
                  <a:srgbClr val="FF0000"/>
                </a:solidFill>
                <a:ea typeface="宋体" panose="02010600030101010101" pitchFamily="2" charset="-122"/>
              </a:rPr>
              <a:t>参考立意：</a:t>
            </a:r>
            <a:r>
              <a:rPr lang="en-US" sz="2800" b="1">
                <a:latin typeface="宋体" panose="02010600030101010101" pitchFamily="2" charset="-122"/>
              </a:rPr>
              <a:t>    1</a:t>
            </a:r>
            <a:r>
              <a:rPr lang="zh-CN" sz="2800" b="1">
                <a:ea typeface="宋体" panose="02010600030101010101" pitchFamily="2" charset="-122"/>
              </a:rPr>
              <a:t>、海纳百川，各美其美</a:t>
            </a:r>
            <a:r>
              <a:rPr lang="en-US" sz="2800" b="1">
                <a:latin typeface="宋体" panose="02010600030101010101" pitchFamily="2" charset="-122"/>
              </a:rPr>
              <a:t>2</a:t>
            </a:r>
            <a:r>
              <a:rPr lang="zh-CN" sz="2800" b="1">
                <a:ea typeface="宋体" panose="02010600030101010101" pitchFamily="2" charset="-122"/>
              </a:rPr>
              <a:t>、德才兼备，成就他人</a:t>
            </a:r>
            <a:r>
              <a:rPr lang="en-US" sz="2800" b="1">
                <a:latin typeface="宋体" panose="02010600030101010101" pitchFamily="2" charset="-122"/>
              </a:rPr>
              <a:t>3</a:t>
            </a:r>
            <a:r>
              <a:rPr lang="zh-CN" sz="2800" b="1">
                <a:ea typeface="宋体" panose="02010600030101010101" pitchFamily="2" charset="-122"/>
              </a:rPr>
              <a:t>、知人善任，识人之功</a:t>
            </a:r>
            <a:r>
              <a:rPr lang="en-US" sz="2800" b="1">
                <a:latin typeface="宋体" panose="02010600030101010101" pitchFamily="2" charset="-122"/>
              </a:rPr>
              <a:t>4</a:t>
            </a:r>
            <a:r>
              <a:rPr lang="zh-CN" sz="2800" b="1">
                <a:ea typeface="宋体" panose="02010600030101010101" pitchFamily="2" charset="-122"/>
              </a:rPr>
              <a:t>、唯才超群，方建奇功</a:t>
            </a:r>
            <a:r>
              <a:rPr lang="en-US" sz="2800" b="1">
                <a:latin typeface="宋体" panose="02010600030101010101" pitchFamily="2" charset="-122"/>
              </a:rPr>
              <a:t>5</a:t>
            </a:r>
            <a:r>
              <a:rPr lang="zh-CN" sz="2800" b="1">
                <a:ea typeface="宋体" panose="02010600030101010101" pitchFamily="2" charset="-122"/>
              </a:rPr>
              <a:t>、开阔心胸，胸阔业成</a:t>
            </a:r>
            <a:r>
              <a:rPr lang="en-US" sz="2800" b="1">
                <a:latin typeface="宋体" panose="02010600030101010101" pitchFamily="2" charset="-122"/>
              </a:rPr>
              <a:t>6</a:t>
            </a:r>
            <a:r>
              <a:rPr lang="zh-CN" sz="2800" b="1">
                <a:ea typeface="宋体" panose="02010600030101010101" pitchFamily="2" charset="-122"/>
              </a:rPr>
              <a:t>、谦虚礼让，审时度势</a:t>
            </a:r>
            <a:r>
              <a:rPr lang="en-US" sz="2800" b="1">
                <a:latin typeface="宋体" panose="02010600030101010101" pitchFamily="2" charset="-122"/>
              </a:rPr>
              <a:t>7</a:t>
            </a:r>
            <a:r>
              <a:rPr lang="zh-CN" sz="2800" b="1">
                <a:ea typeface="宋体" panose="02010600030101010101" pitchFamily="2" charset="-122"/>
              </a:rPr>
              <a:t>、志存高远，唯才是用</a:t>
            </a:r>
            <a:r>
              <a:rPr lang="zh-CN" sz="2800" b="0">
                <a:latin typeface="Calibri" panose="020F0502020204030204" charset="0"/>
                <a:ea typeface="宋体" panose="02010600030101010101" pitchFamily="2" charset="-122"/>
              </a:rPr>
              <a:t>       考场上如果思维活动顺畅，就能够顺利地从材料中解读出论题、论点和分论点，一篇考场议论文就已经具备了灵魂和骨架，接下来要注意的就是在行文时注意进入情境和完成任务。</a:t>
            </a:r>
            <a:r>
              <a:rPr lang="zh-CN" sz="2800" b="0">
                <a:ea typeface="宋体" panose="02010600030101010101" pitchFamily="2" charset="-122"/>
              </a:rPr>
              <a:t>写好此文，不仅需要高超的语言综合运用能力，还需要较为深厚的历史素养，对已发生和未发生的历史情境有一定的洞察力和想象力。</a:t>
            </a:r>
            <a:endParaRPr lang="zh-CN" altLang="en-US" sz="28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183515"/>
            <a:ext cx="11806555" cy="5939155"/>
          </a:xfrm>
          <a:prstGeom prst="rect">
            <a:avLst/>
          </a:prstGeom>
          <a:noFill/>
          <a:ln w="9525">
            <a:noFill/>
          </a:ln>
        </p:spPr>
        <p:txBody>
          <a:bodyPr wrap="square">
            <a:spAutoFit/>
          </a:bodyPr>
          <a:p>
            <a:pPr indent="304800"/>
            <a:r>
              <a:rPr lang="zh-CN" sz="2000" b="0">
                <a:ea typeface="宋体" panose="02010600030101010101" pitchFamily="2" charset="-122"/>
              </a:rPr>
              <a:t>4．下列对新基建相关内容的理解和分析，不正确的一项是（3分）A．新基建指新基础设施建设，具体包括信息基础设施，融合基础设施、创新基础设施等三个方面，是2020年中央预算内投资的重点之一。B．5G、数据中心、工业互联网等属于新基建中具有一定超前性的领域，在这些领域投资，其实不利于建设提供融合创新服务的基础设施体系。C．新基建意味着对基础设施体系进行战略性调整，将有利于解决中国经济发展模式转变过程中所凸显的原有基础设施体系的不适应问题。D．中国将借助新基建带来的机会，有效地应对传统基建投资边际效益下降和产业渗透率下降的挑战，为中国经济转型升级注入“数字动力”。</a:t>
            </a:r>
            <a:endParaRPr lang="zh-CN" sz="2000" b="1">
              <a:solidFill>
                <a:srgbClr val="0000FF"/>
              </a:solidFill>
              <a:ea typeface="宋体" panose="02010600030101010101" pitchFamily="2" charset="-122"/>
            </a:endParaRPr>
          </a:p>
          <a:p>
            <a:pPr indent="304800"/>
            <a:r>
              <a:rPr lang="zh-CN" sz="2000" b="1">
                <a:solidFill>
                  <a:srgbClr val="FF0000"/>
                </a:solidFill>
                <a:ea typeface="宋体" panose="02010600030101010101" pitchFamily="2" charset="-122"/>
              </a:rPr>
              <a:t>【答案】</a:t>
            </a:r>
            <a:r>
              <a:rPr lang="en-US" sz="2000" b="1">
                <a:solidFill>
                  <a:srgbClr val="FF0000"/>
                </a:solidFill>
                <a:latin typeface="楷体" panose="02010609060101010101" charset="-122"/>
                <a:ea typeface="宋体" panose="02010600030101010101" pitchFamily="2" charset="-122"/>
              </a:rPr>
              <a:t>4. B</a:t>
            </a:r>
            <a:r>
              <a:rPr lang="en-US" sz="2000" b="1">
                <a:solidFill>
                  <a:srgbClr val="0000FF"/>
                </a:solidFill>
                <a:latin typeface="楷体" panose="02010609060101010101" charset="-122"/>
                <a:ea typeface="宋体" panose="02010600030101010101" pitchFamily="2" charset="-122"/>
              </a:rPr>
              <a:t>   </a:t>
            </a:r>
            <a:r>
              <a:rPr lang="zh-CN" sz="2000" b="1">
                <a:solidFill>
                  <a:srgbClr val="0000FF"/>
                </a:solidFill>
                <a:ea typeface="宋体" panose="02010600030101010101" pitchFamily="2" charset="-122"/>
              </a:rPr>
              <a:t>【4题详解】</a:t>
            </a:r>
            <a:endParaRPr lang="zh-CN" sz="2000" b="1">
              <a:solidFill>
                <a:srgbClr val="0000FF"/>
              </a:solidFill>
              <a:ea typeface="宋体" panose="02010600030101010101" pitchFamily="2" charset="-122"/>
            </a:endParaRPr>
          </a:p>
          <a:p>
            <a:pPr indent="304800"/>
            <a:r>
              <a:rPr lang="zh-CN" sz="2000" b="1">
                <a:solidFill>
                  <a:schemeClr val="tx1"/>
                </a:solidFill>
                <a:effectLst>
                  <a:outerShdw blurRad="38100" dist="19050" dir="2700000" algn="tl" rotWithShape="0">
                    <a:schemeClr val="dk1">
                      <a:alpha val="40000"/>
                    </a:schemeClr>
                  </a:outerShdw>
                </a:effectLst>
                <a:ea typeface="宋体" panose="02010600030101010101" pitchFamily="2" charset="-122"/>
              </a:rPr>
              <a:t>本题考查学生对文本内容的理解分析和概括筛选能力。解答此类题，首先应浏览选项的内容，然后到文中找到相关的句子，最后进行对比辨析，看是否存在无中生有、张冠李戴、偷换概念、因果颠倒等问题，从而判断正误。</a:t>
            </a:r>
            <a:r>
              <a:rPr lang="zh-CN" sz="2000" b="1">
                <a:solidFill>
                  <a:srgbClr val="0000FF"/>
                </a:solidFill>
                <a:ea typeface="宋体" panose="02010600030101010101" pitchFamily="2" charset="-122"/>
              </a:rPr>
              <a:t>B项，“其实不利于建设提供融合创新服务的基础设施体系”错，原文“5G、数据中心、工业互联网等领域具有一定超前性，投资新基建，实际上是投资未来，服务长远。新基建是围绕科技这一经济新硬核掀起的基础建设浪潮，是为中国经济转型升级注入强大的‘数字动力’，为高质量发展蓄能”，可知并未提及不利于建设提供融合创新服务的基础设施体系，选项无中生有。故选B。</a:t>
            </a:r>
            <a:endParaRPr lang="zh-CN" altLang="en-US" sz="2000"/>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0495" y="205105"/>
            <a:ext cx="11890375" cy="6252845"/>
          </a:xfrm>
          <a:prstGeom prst="rect">
            <a:avLst/>
          </a:prstGeom>
          <a:noFill/>
          <a:ln w="9525">
            <a:noFill/>
          </a:ln>
        </p:spPr>
        <p:txBody>
          <a:bodyPr wrap="square">
            <a:spAutoFit/>
          </a:bodyPr>
          <a:p>
            <a:pPr indent="0" algn="l" fontAlgn="auto">
              <a:lnSpc>
                <a:spcPct val="130000"/>
              </a:lnSpc>
            </a:pPr>
            <a:r>
              <a:rPr lang="en-US" sz="2000" b="0">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范文</a:t>
            </a:r>
            <a:r>
              <a:rPr lang="en-US" sz="2800" b="1">
                <a:solidFill>
                  <a:srgbClr val="FF0000"/>
                </a:solidFill>
                <a:latin typeface="宋体" panose="02010600030101010101" pitchFamily="2" charset="-122"/>
                <a:ea typeface="宋体" panose="02010600030101010101" pitchFamily="2" charset="-122"/>
              </a:rPr>
              <a:t>  </a:t>
            </a:r>
            <a:r>
              <a:rPr lang="en-US" sz="2000" b="0">
                <a:latin typeface="宋体" panose="02010600030101010101" pitchFamily="2" charset="-122"/>
                <a:ea typeface="宋体" panose="02010600030101010101" pitchFamily="2" charset="-122"/>
              </a:rPr>
              <a:t>                           </a:t>
            </a:r>
            <a:endParaRPr lang="en-US" sz="2000" b="0">
              <a:latin typeface="宋体" panose="02010600030101010101" pitchFamily="2" charset="-122"/>
              <a:ea typeface="宋体" panose="02010600030101010101" pitchFamily="2" charset="-122"/>
            </a:endParaRPr>
          </a:p>
          <a:p>
            <a:pPr indent="0" algn="l" fontAlgn="auto">
              <a:lnSpc>
                <a:spcPct val="130000"/>
              </a:lnSpc>
            </a:pPr>
            <a:r>
              <a:rPr lang="en-US" sz="2000" b="0">
                <a:latin typeface="宋体" panose="02010600030101010101" pitchFamily="2" charset="-122"/>
                <a:ea typeface="宋体" panose="02010600030101010101" pitchFamily="2" charset="-122"/>
              </a:rPr>
              <a:t>                                     </a:t>
            </a:r>
            <a:r>
              <a:rPr lang="zh-CN" sz="2000" b="1">
                <a:ea typeface="宋体" panose="02010600030101010101" pitchFamily="2" charset="-122"/>
              </a:rPr>
              <a:t>格局之上  国士无双</a:t>
            </a:r>
            <a:endParaRPr lang="zh-CN" sz="2000" b="0">
              <a:solidFill>
                <a:srgbClr val="A5A5A5"/>
              </a:solidFill>
              <a:ea typeface="宋体" panose="02010600030101010101" pitchFamily="2" charset="-122"/>
            </a:endParaRPr>
          </a:p>
          <a:p>
            <a:pPr indent="0" algn="l" fontAlgn="auto">
              <a:lnSpc>
                <a:spcPct val="130000"/>
              </a:lnSpc>
            </a:pPr>
            <a:r>
              <a:rPr lang="zh-CN" sz="2000" b="0">
                <a:ea typeface="宋体" panose="02010600030101010101" pitchFamily="2" charset="-122"/>
              </a:rPr>
              <a:t>       各位同学：大家好！     春秋时代，风起云涌，群雄并起。一代霸主齐桓公及其辅臣管仲、鲍叔在乱世中亦纵横捭阖，九合诸侯，留下诸多美谈。</a:t>
            </a:r>
            <a:r>
              <a:rPr lang="zh-CN" sz="2000" b="0">
                <a:solidFill>
                  <a:srgbClr val="FF0000"/>
                </a:solidFill>
                <a:ea typeface="宋体" panose="02010600030101010101" pitchFamily="2" charset="-122"/>
              </a:rPr>
              <a:t>其中，让我感触颇深的，便是鲍叔。他可能并无齐桓公的帝王之术，也没有管仲的经世之才，但其有荐贤不妒，谦和爱国的格局，堪称无双之国士。</a:t>
            </a:r>
            <a:endParaRPr lang="zh-CN" sz="2000" b="0">
              <a:solidFill>
                <a:srgbClr val="FF0000"/>
              </a:solidFill>
              <a:ea typeface="宋体" panose="02010600030101010101" pitchFamily="2" charset="-122"/>
            </a:endParaRPr>
          </a:p>
          <a:p>
            <a:pPr indent="0" algn="l" fontAlgn="auto">
              <a:lnSpc>
                <a:spcPct val="130000"/>
              </a:lnSpc>
            </a:pPr>
            <a:r>
              <a:rPr lang="zh-CN" sz="2000" b="0">
                <a:ea typeface="宋体" panose="02010600030101010101" pitchFamily="2" charset="-122"/>
              </a:rPr>
              <a:t>      </a:t>
            </a:r>
            <a:r>
              <a:rPr lang="zh-CN" sz="2000" b="0">
                <a:solidFill>
                  <a:srgbClr val="FF0000"/>
                </a:solidFill>
                <a:ea typeface="宋体" panose="02010600030101010101" pitchFamily="2" charset="-122"/>
              </a:rPr>
              <a:t>大局为主，谦和爱国，正是鲍叔作为国士的信念与操守。</a:t>
            </a:r>
            <a:r>
              <a:rPr lang="zh-CN" sz="2000" b="0">
                <a:ea typeface="宋体" panose="02010600030101010101" pitchFamily="2" charset="-122"/>
              </a:rPr>
              <a:t>身为人臣，鲍叔牙心系家国，纵由一片赤血丹心，换得百姓安宁，海不扬波。如此博大之胸怀，不负君王，不负百姓，亦不负国士之名。忆当年山河破碎，国运飘摇，神州大地满目断井颓垣，血流漂橹。而如今看红日初升，听飞流击水，万物欣荣。无数先辈舍身为国，秉持“身为一叶无轻重，愿将一生献宏谋”的大局意识和家国情怀，成就了一个时代。鲍叔牙凭借知人之才，以大局为重，方成就了五霸之首----齐桓公的春秋霸业。     </a:t>
            </a:r>
            <a:r>
              <a:rPr lang="zh-CN" sz="2000" b="0">
                <a:solidFill>
                  <a:srgbClr val="FF0000"/>
                </a:solidFill>
                <a:ea typeface="宋体" panose="02010600030101010101" pitchFamily="2" charset="-122"/>
              </a:rPr>
              <a:t> 甘居人下，无私让贤。古为官者，多求朱绂紫绶，五鼎万钟。</a:t>
            </a:r>
            <a:r>
              <a:rPr lang="zh-CN" sz="2000" b="0">
                <a:ea typeface="宋体" panose="02010600030101010101" pitchFamily="2" charset="-122"/>
              </a:rPr>
              <a:t>而鲍叔却甘居人下，退位让贤。其格局之大，境界之高，令人高山仰止。荐贤而不妒，见利而不收，不求显达于世，只求国泰民安，是为从仕之典范。正如建国初期的一批科研工作者们，深谙“道隐于小成，言隐于荣华”，宵衣旰食，缔造了我国历</a:t>
            </a:r>
            <a:endParaRPr lang="zh-CN" sz="2000" b="0">
              <a:ea typeface="宋体" panose="02010600030101010101" pitchFamily="2" charset="-122"/>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3205" y="241300"/>
            <a:ext cx="11705590" cy="6185535"/>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史上一个伟大的传奇。而当下疫情之中，又有无数医务工作者披荆斩棘，用生命拯救生命，最后“事了拂衣去，深藏功与名”。“盖以身许国，但求福利民。”诚哉斯言！有如此格局之士，则霸业可图，盛世可兴。      </a:t>
            </a:r>
            <a:r>
              <a:rPr lang="zh-CN" sz="2400" b="0">
                <a:solidFill>
                  <a:srgbClr val="FF0000"/>
                </a:solidFill>
                <a:ea typeface="宋体" panose="02010600030101010101" pitchFamily="2" charset="-122"/>
              </a:rPr>
              <a:t> 鲍叔以自己博大的胸怀与格局，成就了一代贤臣管仲，也成就了一代明君齐桓公</a:t>
            </a:r>
            <a:r>
              <a:rPr lang="zh-CN" sz="2400" b="0">
                <a:ea typeface="宋体" panose="02010600030101010101" pitchFamily="2" charset="-122"/>
              </a:rPr>
              <a:t>。孔子曾言鲍叔“知贤，智也；推贤，仁也；引贤，义也。有此三者，又何加焉？”岁月如流，星燧贸迁。不见春秋风起云涌，但见今日百废俱兴。</a:t>
            </a:r>
            <a:r>
              <a:rPr lang="zh-CN" sz="2400" b="0">
                <a:solidFill>
                  <a:srgbClr val="FF0000"/>
                </a:solidFill>
                <a:ea typeface="宋体" panose="02010600030101010101" pitchFamily="2" charset="-122"/>
              </a:rPr>
              <a:t>昔日之士早已逝去，今日吾辈风华正茂。</a:t>
            </a:r>
            <a:r>
              <a:rPr lang="zh-CN" sz="2400" b="0">
                <a:ea typeface="宋体" panose="02010600030101010101" pitchFamily="2" charset="-122"/>
              </a:rPr>
              <a:t>鲍叔此等国士，当为吾辈之楷模。在全球化时代的合奏中，我们当以全球高度的格局，秉持人类命运共同体的价值观，顺应时代，争为国士。       鲍叔牙以大局为重而谦和爱国，甘居人下又无私让贤，以崇高而又宽广的格局，荐贤任能，以安天下、成霸业。愿我们也有这般格局，在时代的洪流中，怀着对家国未来的热望，踏浪前行。</a:t>
            </a:r>
            <a:endParaRPr lang="zh-CN" altLang="en-US" sz="2400" b="0">
              <a:ea typeface="宋体" panose="02010600030101010101" pitchFamily="2" charset="-122"/>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9550" y="224790"/>
            <a:ext cx="11687810" cy="6179820"/>
          </a:xfrm>
          <a:prstGeom prst="rect">
            <a:avLst/>
          </a:prstGeom>
          <a:noFill/>
          <a:ln w="9525">
            <a:noFill/>
          </a:ln>
        </p:spPr>
        <p:txBody>
          <a:bodyPr wrap="square">
            <a:spAutoFit/>
          </a:bodyPr>
          <a:p>
            <a:pPr indent="0" fontAlgn="auto">
              <a:lnSpc>
                <a:spcPct val="110000"/>
              </a:lnSpc>
            </a:pPr>
            <a:r>
              <a:rPr lang="en-US" altLang="zh-CN" sz="2400" b="1">
                <a:ea typeface="宋体" panose="02010600030101010101" pitchFamily="2" charset="-122"/>
              </a:rPr>
              <a:t>                                       </a:t>
            </a:r>
            <a:r>
              <a:rPr lang="zh-CN" sz="2400" b="1">
                <a:ea typeface="宋体" panose="02010600030101010101" pitchFamily="2" charset="-122"/>
              </a:rPr>
              <a:t> 蝇营狗苟未曾住，星辰大海是归处</a:t>
            </a:r>
            <a:endParaRPr lang="zh-CN" sz="2400" b="1">
              <a:ea typeface="宋体" panose="02010600030101010101" pitchFamily="2" charset="-122"/>
            </a:endParaRPr>
          </a:p>
          <a:p>
            <a:pPr indent="0" fontAlgn="auto">
              <a:lnSpc>
                <a:spcPct val="110000"/>
              </a:lnSpc>
            </a:pPr>
            <a:r>
              <a:rPr lang="zh-CN" sz="2400" b="0">
                <a:ea typeface="宋体" panose="02010600030101010101" pitchFamily="2" charset="-122"/>
              </a:rPr>
              <a:t>      老师们、同学们：大家好！</a:t>
            </a:r>
            <a:endParaRPr lang="zh-CN" sz="2400" b="0">
              <a:ea typeface="宋体" panose="02010600030101010101" pitchFamily="2" charset="-122"/>
            </a:endParaRPr>
          </a:p>
          <a:p>
            <a:pPr indent="0" fontAlgn="auto">
              <a:lnSpc>
                <a:spcPct val="110000"/>
              </a:lnSpc>
            </a:pPr>
            <a:r>
              <a:rPr lang="zh-CN" sz="2400" b="0">
                <a:ea typeface="宋体" panose="02010600030101010101" pitchFamily="2" charset="-122"/>
              </a:rPr>
              <a:t>       今天读书会上我分享的主题是“蝇营狗苟未曾住，星辰大海是归处”。     公子小白与公子纠争夺君位期间，险些命丧公子纠手下管仲手中。可在即为为君后，他依旧采纳了鲍叔的谏言，重用管仲，终成就五霸之首——齐桓公的威名。</a:t>
            </a:r>
            <a:r>
              <a:rPr lang="zh-CN" sz="2400" b="0">
                <a:solidFill>
                  <a:srgbClr val="FF0000"/>
                </a:solidFill>
                <a:ea typeface="宋体" panose="02010600030101010101" pitchFamily="2" charset="-122"/>
              </a:rPr>
              <a:t>而其中给我印象最深的便是作为君主的齐桓公。</a:t>
            </a:r>
            <a:endParaRPr lang="zh-CN" sz="2400" b="0">
              <a:solidFill>
                <a:srgbClr val="FF0000"/>
              </a:solidFill>
              <a:ea typeface="宋体" panose="02010600030101010101" pitchFamily="2" charset="-122"/>
            </a:endParaRPr>
          </a:p>
          <a:p>
            <a:pPr indent="0" fontAlgn="auto">
              <a:lnSpc>
                <a:spcPct val="110000"/>
              </a:lnSpc>
            </a:pPr>
            <a:r>
              <a:rPr lang="zh-CN" sz="2400" b="0">
                <a:ea typeface="宋体" panose="02010600030101010101" pitchFamily="2" charset="-122"/>
              </a:rPr>
              <a:t>    </a:t>
            </a:r>
            <a:r>
              <a:rPr lang="zh-CN" sz="2400" b="0">
                <a:solidFill>
                  <a:srgbClr val="FF0000"/>
                </a:solidFill>
                <a:ea typeface="宋体" panose="02010600030101010101" pitchFamily="2" charset="-122"/>
              </a:rPr>
              <a:t>  身为人君，长远的目光是成就霸业的必要因素。</a:t>
            </a:r>
            <a:r>
              <a:rPr lang="zh-CN" sz="2400" b="0">
                <a:ea typeface="宋体" panose="02010600030101010101" pitchFamily="2" charset="-122"/>
              </a:rPr>
              <a:t>一箭之仇可谓刻骨铭心，然而即位后的齐桓公没有第一时间欲除管仲而后快，反而不计前嫌，诚心招纳。如此举动背后折射的是齐桓公求贤若渴、礼贤下士的态度。这不仅是宽广的胸襟，更是齐桓公长远的目光。经历内乱的齐国百废待兴，治国能士必不可少。管仲虽曾得罪过齐桓公，但齐桓公明白“各为其主”的道理，不拘泥于杀人泄愤，选择先国家之急，其格局之大令人叹服。纵观历史，刘邦迷途知返，约法三章终成霸业;李世民善于受谏，厚遇魏征传为佳话；成吉思汗力排众议，重用汉臣一统江山。明君往往选择放下个人的情绪，扛起国家的重担。放下过去，立足将来，如此作为，霸业可期！</a:t>
            </a:r>
            <a:endParaRPr lang="zh-CN" altLang="en-US" sz="2400"/>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2095" y="120650"/>
            <a:ext cx="11687810" cy="6737350"/>
          </a:xfrm>
          <a:prstGeom prst="rect">
            <a:avLst/>
          </a:prstGeom>
          <a:noFill/>
          <a:ln w="9525">
            <a:noFill/>
          </a:ln>
        </p:spPr>
        <p:txBody>
          <a:bodyPr wrap="square">
            <a:spAutoFit/>
          </a:bodyPr>
          <a:p>
            <a:pPr indent="266700" fontAlgn="auto">
              <a:lnSpc>
                <a:spcPct val="120000"/>
              </a:lnSpc>
            </a:pPr>
            <a:r>
              <a:rPr lang="en-US" altLang="zh-CN" sz="2400" b="0">
                <a:ea typeface="宋体" panose="02010600030101010101" pitchFamily="2" charset="-122"/>
              </a:rPr>
              <a:t>   </a:t>
            </a: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身为人君，识人之明是贤君的优秀品质。</a:t>
            </a:r>
            <a:r>
              <a:rPr lang="zh-CN" sz="2400" b="0">
                <a:ea typeface="宋体" panose="02010600030101010101" pitchFamily="2" charset="-122"/>
              </a:rPr>
              <a:t>齐桓公成就霸业，管仲、鲍叔二人功不可没，鲍叔助内，管仲定外，方得齐国欣欣向荣。面对一个国家的治理，能臣志士便是君主的左膀右臂，齐桓公虽是以敌对的身份与管仲遭遇，但却没有妨碍他以人才的目光看待管仲。俗话说“一个好汉三个帮”，治理国家不是单打独斗，而是通力合作，臣子的选择尤为重要。倘若齐桓公没有识人之明，选择诸如和珅、李广利之流，那么只会平添国家的蛀虫、人民的灾星，哪还能成就威名，立下不世之功？高祖有汉初三杰，赵王有将相和睦，齐桓公的慧眼为他囊括了管仲、鲍叔二才，君臣一心为国效力，方有名垂青史，万古流芳。     </a:t>
            </a:r>
            <a:r>
              <a:rPr lang="zh-CN" sz="2400" b="0">
                <a:solidFill>
                  <a:srgbClr val="FF0000"/>
                </a:solidFill>
                <a:ea typeface="宋体" panose="02010600030101010101" pitchFamily="2" charset="-122"/>
              </a:rPr>
              <a:t> 对于当今纷繁变化时代，齐桓公的成功仍然可以给我们启示。</a:t>
            </a:r>
            <a:r>
              <a:rPr lang="zh-CN" sz="2400" b="0">
                <a:ea typeface="宋体" panose="02010600030101010101" pitchFamily="2" charset="-122"/>
              </a:rPr>
              <a:t>放下历史的遗留，加强对话协商面对未来，开创了海峡两岸互通互信的新格局；退一步海阔天空，南沙群岛的争端和平解决；加强国际合作，担当起大国责任，一带一路再建新功；携手共克时艰，亚太地区新冠肺炎形势逐渐稳定……</a:t>
            </a:r>
            <a:r>
              <a:rPr lang="zh-CN" sz="2400" b="0">
                <a:solidFill>
                  <a:srgbClr val="FF0000"/>
                </a:solidFill>
                <a:ea typeface="宋体" panose="02010600030101010101" pitchFamily="2" charset="-122"/>
              </a:rPr>
              <a:t>未来的我们面对的是开放的世界，若想在茫茫人海中成为一朵跃动的浪花，我们便不能着眼于当下甚至过去的蝇营狗苟，那远方的星辰大海才是我们新时代、新青年的归处！</a:t>
            </a:r>
            <a:endParaRPr lang="zh-CN" sz="2400" b="0">
              <a:solidFill>
                <a:srgbClr val="FF0000"/>
              </a:solidFill>
              <a:ea typeface="宋体" panose="02010600030101010101" pitchFamily="2" charset="-122"/>
            </a:endParaRPr>
          </a:p>
          <a:p>
            <a:pPr indent="266700" fontAlgn="auto">
              <a:lnSpc>
                <a:spcPct val="120000"/>
              </a:lnSpc>
            </a:pPr>
            <a:r>
              <a:rPr lang="zh-CN" sz="2400" b="0">
                <a:ea typeface="宋体" panose="02010600030101010101" pitchFamily="2" charset="-122"/>
              </a:rPr>
              <a:t>      我的分享完毕，谢谢大家。</a:t>
            </a:r>
            <a:endParaRPr lang="zh-CN" altLang="en-US" sz="2400" b="0">
              <a:ea typeface="宋体" panose="02010600030101010101" pitchFamily="2"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163195"/>
            <a:ext cx="11790045" cy="5631180"/>
          </a:xfrm>
          <a:prstGeom prst="rect">
            <a:avLst/>
          </a:prstGeom>
          <a:noFill/>
          <a:ln w="9525">
            <a:noFill/>
          </a:ln>
        </p:spPr>
        <p:txBody>
          <a:bodyPr wrap="square">
            <a:spAutoFit/>
          </a:bodyPr>
          <a:p>
            <a:pPr indent="304800"/>
            <a:r>
              <a:rPr lang="zh-CN" sz="2000" b="0">
                <a:ea typeface="宋体" panose="02010600030101010101" pitchFamily="2" charset="-122"/>
              </a:rPr>
              <a:t>5．下列对材料相关内容的概括和分析，不正确的一项是（3分）A．以新发展理念为引领，抓住产业数字化、数字产业化赋予的机遇，既能在客观上应对经济下行的压力，也能改变世界科技与产业变迁的大趋势。 B．抓住新一轮科技革命的机遇，将有助于推动产业优化升级，加速中国经济从高速增长转向高质量发展，早日实现中国经济发展模式的转型升级。C．在俄罗斯媒体看来，我国今年所以采取审慎的经济措施，不再匆忙将资金注入经济，是因为从2008年到2009年的全球经济危机中吸取了教训。D．2020年我国一揽子应对危机的措施，很大一部分将用于扶持提供了超过70%城市就业的中小企业，目的是保障城市就业率，切实解决民生问题。</a:t>
            </a:r>
            <a:endParaRPr lang="zh-CN" sz="2000" b="1">
              <a:solidFill>
                <a:srgbClr val="0000FF"/>
              </a:solidFill>
              <a:ea typeface="宋体" panose="02010600030101010101" pitchFamily="2" charset="-122"/>
            </a:endParaRPr>
          </a:p>
          <a:p>
            <a:pPr indent="304800"/>
            <a:r>
              <a:rPr lang="zh-CN" sz="2000" b="1">
                <a:solidFill>
                  <a:srgbClr val="FF0000"/>
                </a:solidFill>
                <a:ea typeface="宋体" panose="02010600030101010101" pitchFamily="2" charset="-122"/>
              </a:rPr>
              <a:t>【答案】</a:t>
            </a:r>
            <a:r>
              <a:rPr lang="en-US" sz="2000" b="1">
                <a:solidFill>
                  <a:srgbClr val="FF0000"/>
                </a:solidFill>
                <a:latin typeface="楷体" panose="02010609060101010101" charset="-122"/>
                <a:ea typeface="宋体" panose="02010600030101010101" pitchFamily="2" charset="-122"/>
              </a:rPr>
              <a:t> 5. A </a:t>
            </a:r>
            <a:r>
              <a:rPr lang="en-US" sz="2000" b="1">
                <a:solidFill>
                  <a:srgbClr val="0000FF"/>
                </a:solidFill>
                <a:latin typeface="楷体" panose="02010609060101010101" charset="-122"/>
                <a:ea typeface="宋体" panose="02010600030101010101" pitchFamily="2" charset="-122"/>
              </a:rPr>
              <a:t>  </a:t>
            </a:r>
            <a:r>
              <a:rPr lang="zh-CN" sz="2000" b="1">
                <a:solidFill>
                  <a:srgbClr val="0000FF"/>
                </a:solidFill>
                <a:ea typeface="宋体" panose="02010600030101010101" pitchFamily="2" charset="-122"/>
              </a:rPr>
              <a:t>【5题详解】</a:t>
            </a:r>
            <a:endParaRPr lang="zh-CN" sz="2000" b="1">
              <a:solidFill>
                <a:srgbClr val="0000FF"/>
              </a:solidFill>
              <a:ea typeface="宋体" panose="02010600030101010101" pitchFamily="2" charset="-122"/>
            </a:endParaRPr>
          </a:p>
          <a:p>
            <a:pPr indent="304800"/>
            <a:r>
              <a:rPr lang="zh-CN" sz="2000" b="1">
                <a:solidFill>
                  <a:schemeClr val="tx1"/>
                </a:solidFill>
                <a:effectLst>
                  <a:outerShdw blurRad="38100" dist="19050" dir="2700000" algn="tl" rotWithShape="0">
                    <a:schemeClr val="dk1">
                      <a:alpha val="40000"/>
                    </a:schemeClr>
                  </a:outerShdw>
                </a:effectLst>
                <a:ea typeface="宋体" panose="02010600030101010101" pitchFamily="2" charset="-122"/>
              </a:rPr>
              <a:t>本题考查考生筛选并整合文中的信息和归纳概括内容要点的能力。此类试题解答时，一般先浏览选项，然后到文中找到与选项相关的语句，进行比较、辨析。解答理解和分析题要辨明检索区间，确定对应语句；联系上下文体会，不要死抠字眼。</a:t>
            </a:r>
            <a:endParaRPr lang="zh-CN" sz="2000" b="1">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lang="zh-CN" sz="2000" b="1">
                <a:solidFill>
                  <a:srgbClr val="0000FF"/>
                </a:solidFill>
                <a:ea typeface="宋体" panose="02010600030101010101" pitchFamily="2" charset="-122"/>
              </a:rPr>
              <a:t>A项，“也能改变世界科技与产业变迁的大趋势”错，原文“这一决策既是应对经济下行压力的客观需要，更是在深刻洞察和把握世界科技与产业变迁大趋势基础上作出的战略选择”，可知是在深刻洞察和把握世界科技与产业变迁大趋势基础上作出的战略选择，并非改变世界科技与产业变迁的大趋势。故选A。</a:t>
            </a:r>
            <a:endParaRPr lang="zh-CN" altLang="en-US" sz="20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9385" y="173355"/>
            <a:ext cx="11823065" cy="6369685"/>
          </a:xfrm>
          <a:prstGeom prst="rect">
            <a:avLst/>
          </a:prstGeom>
          <a:noFill/>
          <a:ln w="9525">
            <a:noFill/>
          </a:ln>
        </p:spPr>
        <p:txBody>
          <a:bodyPr wrap="square">
            <a:spAutoFit/>
          </a:bodyPr>
          <a:p>
            <a:pPr indent="304800"/>
            <a:r>
              <a:rPr lang="zh-CN" sz="2400" b="0">
                <a:ea typeface="宋体" panose="02010600030101010101" pitchFamily="2" charset="-122"/>
              </a:rPr>
              <a:t>6．我国重点投资支持新基建与抗击疫情有什么关系？请结合材料简要分析。（6分）</a:t>
            </a:r>
            <a:endParaRPr lang="zh-CN" sz="2400" b="1">
              <a:solidFill>
                <a:srgbClr val="0000FF"/>
              </a:solidFill>
              <a:ea typeface="楷体" panose="02010609060101010101" charset="-122"/>
            </a:endParaRPr>
          </a:p>
          <a:p>
            <a:pPr indent="304800"/>
            <a:r>
              <a:rPr lang="zh-CN" sz="2400" b="1">
                <a:solidFill>
                  <a:srgbClr val="FF0000"/>
                </a:solidFill>
                <a:ea typeface="楷体" panose="02010609060101010101" charset="-122"/>
              </a:rPr>
              <a:t>【答案】6. ①推进新型数字基础设施建设是我国对冲疫情影响的有效方法；②疫情期间线上需求的集中爆发，客观上打开我国新基建的窗口期；③我国重点投资支持新基建，是针对最近一年经济形势和疫情不确定性的审慎选择。</a:t>
            </a:r>
            <a:endParaRPr lang="zh-CN" sz="2400" b="1">
              <a:solidFill>
                <a:srgbClr val="FF0000"/>
              </a:solidFill>
              <a:ea typeface="宋体" panose="02010600030101010101" pitchFamily="2" charset="-122"/>
            </a:endParaRPr>
          </a:p>
          <a:p>
            <a:pPr indent="304800"/>
            <a:r>
              <a:rPr lang="zh-CN" sz="2400" b="1">
                <a:solidFill>
                  <a:schemeClr val="tx1"/>
                </a:solidFill>
                <a:effectLst>
                  <a:outerShdw blurRad="38100" dist="19050" dir="2700000" algn="tl" rotWithShape="0">
                    <a:schemeClr val="dk1">
                      <a:alpha val="40000"/>
                    </a:schemeClr>
                  </a:outerShdw>
                </a:effectLst>
                <a:ea typeface="宋体" panose="02010600030101010101" pitchFamily="2" charset="-122"/>
              </a:rPr>
              <a:t>【6题详解】本题考查归纳内容要点的能力，解答此类题，先要审清题干要求，答题时根据题干的要求先筛选主要的信息，然后对筛选的信息按照不同的角度进行整合，最后组织语言规范答题。</a:t>
            </a:r>
            <a:endParaRPr lang="zh-CN" sz="2400" b="1">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lang="zh-CN" sz="2400" b="1">
                <a:solidFill>
                  <a:srgbClr val="FF0000"/>
                </a:solidFill>
                <a:ea typeface="宋体" panose="02010600030101010101" pitchFamily="2" charset="-122"/>
              </a:rPr>
              <a:t>原文</a:t>
            </a:r>
            <a:r>
              <a:rPr lang="zh-CN" sz="2400" b="1">
                <a:solidFill>
                  <a:srgbClr val="0000FF"/>
                </a:solidFill>
                <a:ea typeface="宋体" panose="02010600030101010101" pitchFamily="2" charset="-122"/>
              </a:rPr>
              <a:t>“推进新型数字基础设施建设是我国对冲疫情影响、优化投资结构、刺激经济增长的有效方法”，可概括出“推进新型数字基础设施建设是我国对冲疫情影响的有效方法”；</a:t>
            </a:r>
            <a:r>
              <a:rPr lang="zh-CN" sz="2400" b="1">
                <a:solidFill>
                  <a:srgbClr val="FF0000"/>
                </a:solidFill>
                <a:ea typeface="宋体" panose="02010600030101010101" pitchFamily="2" charset="-122"/>
              </a:rPr>
              <a:t>原文</a:t>
            </a:r>
            <a:r>
              <a:rPr lang="zh-CN" sz="2400" b="1">
                <a:solidFill>
                  <a:srgbClr val="0000FF"/>
                </a:solidFill>
                <a:ea typeface="宋体" panose="02010600030101010101" pitchFamily="2" charset="-122"/>
              </a:rPr>
              <a:t>“疫情期间线上需求的集中爆发，展现了人工智能、物联网、大数据、云计算等新兴技术带动社会经济整体发展的潜力，客观上也打开了新基建的窗口期”，可概括出“疫情期间线上需求的集中爆发，客观上打开我国新基建的窗口期”；</a:t>
            </a:r>
            <a:r>
              <a:rPr lang="zh-CN" sz="2400" b="1">
                <a:solidFill>
                  <a:srgbClr val="FF0000"/>
                </a:solidFill>
                <a:ea typeface="宋体" panose="02010600030101010101" pitchFamily="2" charset="-122"/>
              </a:rPr>
              <a:t>原文</a:t>
            </a:r>
            <a:r>
              <a:rPr lang="zh-CN" sz="2400" b="1">
                <a:solidFill>
                  <a:srgbClr val="0000FF"/>
                </a:solidFill>
                <a:ea typeface="宋体" panose="02010600030101010101" pitchFamily="2" charset="-122"/>
              </a:rPr>
              <a:t>“这一金额看上去是天文数字，但以中国的标准而言不足为奇，这表现出的更多是审慎。考虑到至少最近一年经济形势和疫情的不确定性，中国政府没有匆忙将资金注入经济”，可概括出“我国重点投资支持新基建，是针对最近一年经济形势和疫情不确定性的审慎选择”。</a:t>
            </a:r>
            <a:endParaRPr lang="zh-CN" altLang="en-US" sz="240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2240" y="146050"/>
            <a:ext cx="11839575" cy="5507990"/>
          </a:xfrm>
          <a:prstGeom prst="rect">
            <a:avLst/>
          </a:prstGeom>
          <a:noFill/>
          <a:ln w="9525">
            <a:noFill/>
          </a:ln>
        </p:spPr>
        <p:txBody>
          <a:bodyPr wrap="square">
            <a:spAutoFit/>
          </a:bodyPr>
          <a:p>
            <a:pPr indent="267970"/>
            <a:r>
              <a:rPr lang="zh-CN" sz="3200" b="1">
                <a:solidFill>
                  <a:srgbClr val="FF0000"/>
                </a:solidFill>
                <a:ea typeface="宋体" panose="02010600030101010101" pitchFamily="2" charset="-122"/>
              </a:rPr>
              <a:t>【点睛】做此类试题注意以下方面：</a:t>
            </a:r>
            <a:endParaRPr lang="zh-CN" sz="3200" b="1">
              <a:solidFill>
                <a:srgbClr val="FF0000"/>
              </a:solidFill>
              <a:ea typeface="宋体" panose="02010600030101010101" pitchFamily="2" charset="-122"/>
            </a:endParaRPr>
          </a:p>
          <a:p>
            <a:pPr indent="267970"/>
            <a:endParaRPr lang="zh-CN" sz="3200" b="1">
              <a:solidFill>
                <a:srgbClr val="FF0000"/>
              </a:solidFill>
              <a:ea typeface="宋体" panose="02010600030101010101" pitchFamily="2" charset="-122"/>
            </a:endParaRPr>
          </a:p>
          <a:p>
            <a:pPr indent="267970"/>
            <a:r>
              <a:rPr lang="zh-CN" sz="3200" b="1">
                <a:solidFill>
                  <a:srgbClr val="0000FF"/>
                </a:solidFill>
                <a:ea typeface="宋体" panose="02010600030101010101" pitchFamily="2" charset="-122"/>
              </a:rPr>
              <a:t>①根据要求确定提取信息的目标。</a:t>
            </a:r>
            <a:endParaRPr lang="zh-CN" sz="3200" b="1">
              <a:solidFill>
                <a:srgbClr val="0000FF"/>
              </a:solidFill>
              <a:ea typeface="宋体" panose="02010600030101010101" pitchFamily="2" charset="-122"/>
            </a:endParaRPr>
          </a:p>
          <a:p>
            <a:pPr indent="267970"/>
            <a:r>
              <a:rPr lang="zh-CN" sz="3200" b="1">
                <a:solidFill>
                  <a:srgbClr val="0000FF"/>
                </a:solidFill>
                <a:ea typeface="宋体" panose="02010600030101010101" pitchFamily="2" charset="-122"/>
              </a:rPr>
              <a:t>②通读全文，整体感知。在确定了提取信息的目标之后，要根据目标浏览全文，确定提取信息的区间。</a:t>
            </a:r>
            <a:endParaRPr lang="zh-CN" sz="3200" b="1">
              <a:solidFill>
                <a:srgbClr val="0000FF"/>
              </a:solidFill>
              <a:ea typeface="宋体" panose="02010600030101010101" pitchFamily="2" charset="-122"/>
            </a:endParaRPr>
          </a:p>
          <a:p>
            <a:pPr indent="267970"/>
            <a:r>
              <a:rPr lang="zh-CN" sz="3200" b="1">
                <a:solidFill>
                  <a:srgbClr val="0000FF"/>
                </a:solidFill>
                <a:ea typeface="宋体" panose="02010600030101010101" pitchFamily="2" charset="-122"/>
              </a:rPr>
              <a:t>③准确寻找，筛选提取。筛选和提取信息类试题的答案均在文中，因此，及时找到选项在原文的位置，顺藤摸瓜，确定筛选范围。</a:t>
            </a:r>
            <a:endParaRPr lang="zh-CN" sz="3200" b="1">
              <a:solidFill>
                <a:srgbClr val="0000FF"/>
              </a:solidFill>
              <a:ea typeface="宋体" panose="02010600030101010101" pitchFamily="2" charset="-122"/>
            </a:endParaRPr>
          </a:p>
          <a:p>
            <a:pPr indent="267970"/>
            <a:r>
              <a:rPr lang="zh-CN" sz="3200" b="1">
                <a:solidFill>
                  <a:srgbClr val="0000FF"/>
                </a:solidFill>
                <a:ea typeface="宋体" panose="02010600030101010101" pitchFamily="2" charset="-122"/>
              </a:rPr>
              <a:t>④仔细对照，正确判断。找准选项有关内容在原文的位置后，要把原文与选项对照，辨明正误。</a:t>
            </a:r>
            <a:r>
              <a:rPr lang="en-US" sz="3200" b="0">
                <a:latin typeface="宋体" panose="02010600030101010101" pitchFamily="2" charset="-122"/>
                <a:ea typeface="宋体" panose="02010600030101010101" pitchFamily="2" charset="-122"/>
              </a:rPr>
              <a:t> </a:t>
            </a:r>
            <a:endParaRPr lang="zh-CN" altLang="en-US" sz="3200"/>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176"/>
</p:tagLst>
</file>

<file path=ppt/tags/tag101.xml><?xml version="1.0" encoding="utf-8"?>
<p:tagLst xmlns:p="http://schemas.openxmlformats.org/presentationml/2006/main">
  <p:tag name="KSO_WM_BEAUTIFY_FLAG" val="#wm#"/>
  <p:tag name="KSO_WM_TEMPLATE_CATEGORY" val="custom"/>
  <p:tag name="KSO_WM_TEMPLATE_INDEX" val="20205176"/>
</p:tagLst>
</file>

<file path=ppt/tags/tag102.xml><?xml version="1.0" encoding="utf-8"?>
<p:tagLst xmlns:p="http://schemas.openxmlformats.org/presentationml/2006/main">
  <p:tag name="KSO_WM_BEAUTIFY_FLAG" val="#wm#"/>
  <p:tag name="KSO_WM_TEMPLATE_CATEGORY" val="custom"/>
  <p:tag name="KSO_WM_TEMPLATE_INDEX" val="20205176"/>
</p:tagLst>
</file>

<file path=ppt/tags/tag103.xml><?xml version="1.0" encoding="utf-8"?>
<p:tagLst xmlns:p="http://schemas.openxmlformats.org/presentationml/2006/main">
  <p:tag name="KSO_WM_BEAUTIFY_FLAG" val="#wm#"/>
  <p:tag name="KSO_WM_TEMPLATE_CATEGORY" val="custom"/>
  <p:tag name="KSO_WM_TEMPLATE_INDEX" val="20205176"/>
</p:tagLst>
</file>

<file path=ppt/tags/tag104.xml><?xml version="1.0" encoding="utf-8"?>
<p:tagLst xmlns:p="http://schemas.openxmlformats.org/presentationml/2006/main">
  <p:tag name="KSO_WM_BEAUTIFY_FLAG" val="#wm#"/>
  <p:tag name="KSO_WM_TEMPLATE_CATEGORY" val="custom"/>
  <p:tag name="KSO_WM_TEMPLATE_INDEX" val="20205176"/>
</p:tagLst>
</file>

<file path=ppt/tags/tag105.xml><?xml version="1.0" encoding="utf-8"?>
<p:tagLst xmlns:p="http://schemas.openxmlformats.org/presentationml/2006/main">
  <p:tag name="KSO_WM_BEAUTIFY_FLAG" val="#wm#"/>
  <p:tag name="KSO_WM_TEMPLATE_CATEGORY" val="custom"/>
  <p:tag name="KSO_WM_TEMPLATE_INDEX" val="20205176"/>
</p:tagLst>
</file>

<file path=ppt/tags/tag106.xml><?xml version="1.0" encoding="utf-8"?>
<p:tagLst xmlns:p="http://schemas.openxmlformats.org/presentationml/2006/main">
  <p:tag name="KSO_WM_BEAUTIFY_FLAG" val="#wm#"/>
  <p:tag name="KSO_WM_TEMPLATE_CATEGORY" val="custom"/>
  <p:tag name="KSO_WM_TEMPLATE_INDEX" val="20205176"/>
</p:tagLst>
</file>

<file path=ppt/tags/tag107.xml><?xml version="1.0" encoding="utf-8"?>
<p:tagLst xmlns:p="http://schemas.openxmlformats.org/presentationml/2006/main">
  <p:tag name="KSO_WM_BEAUTIFY_FLAG" val="#wm#"/>
  <p:tag name="KSO_WM_TEMPLATE_CATEGORY" val="custom"/>
  <p:tag name="KSO_WM_TEMPLATE_INDEX" val="20205176"/>
</p:tagLst>
</file>

<file path=ppt/tags/tag108.xml><?xml version="1.0" encoding="utf-8"?>
<p:tagLst xmlns:p="http://schemas.openxmlformats.org/presentationml/2006/main">
  <p:tag name="KSO_WM_BEAUTIFY_FLAG" val="#wm#"/>
  <p:tag name="KSO_WM_TEMPLATE_CATEGORY" val="custom"/>
  <p:tag name="KSO_WM_TEMPLATE_INDEX" val="20205176"/>
</p:tagLst>
</file>

<file path=ppt/tags/tag109.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176"/>
</p:tagLst>
</file>

<file path=ppt/tags/tag111.xml><?xml version="1.0" encoding="utf-8"?>
<p:tagLst xmlns:p="http://schemas.openxmlformats.org/presentationml/2006/main">
  <p:tag name="KSO_WM_BEAUTIFY_FLAG" val="#wm#"/>
  <p:tag name="KSO_WM_TEMPLATE_CATEGORY" val="custom"/>
  <p:tag name="KSO_WM_TEMPLATE_INDEX" val="20205176"/>
</p:tagLst>
</file>

<file path=ppt/tags/tag112.xml><?xml version="1.0" encoding="utf-8"?>
<p:tagLst xmlns:p="http://schemas.openxmlformats.org/presentationml/2006/main">
  <p:tag name="KSO_WM_BEAUTIFY_FLAG" val="#wm#"/>
  <p:tag name="KSO_WM_TEMPLATE_CATEGORY" val="custom"/>
  <p:tag name="KSO_WM_TEMPLATE_INDEX" val="20205176"/>
</p:tagLst>
</file>

<file path=ppt/tags/tag113.xml><?xml version="1.0" encoding="utf-8"?>
<p:tagLst xmlns:p="http://schemas.openxmlformats.org/presentationml/2006/main">
  <p:tag name="KSO_WM_BEAUTIFY_FLAG" val="#wm#"/>
  <p:tag name="KSO_WM_TEMPLATE_CATEGORY" val="custom"/>
  <p:tag name="KSO_WM_TEMPLATE_INDEX" val="20205176"/>
</p:tagLst>
</file>

<file path=ppt/tags/tag114.xml><?xml version="1.0" encoding="utf-8"?>
<p:tagLst xmlns:p="http://schemas.openxmlformats.org/presentationml/2006/main">
  <p:tag name="KSO_WM_BEAUTIFY_FLAG" val="#wm#"/>
  <p:tag name="KSO_WM_TEMPLATE_CATEGORY" val="custom"/>
  <p:tag name="KSO_WM_TEMPLATE_INDEX" val="20205176"/>
</p:tagLst>
</file>

<file path=ppt/tags/tag115.xml><?xml version="1.0" encoding="utf-8"?>
<p:tagLst xmlns:p="http://schemas.openxmlformats.org/presentationml/2006/main">
  <p:tag name="KSO_WM_BEAUTIFY_FLAG" val="#wm#"/>
  <p:tag name="KSO_WM_TEMPLATE_CATEGORY" val="custom"/>
  <p:tag name="KSO_WM_TEMPLATE_INDEX" val="20205176"/>
</p:tagLst>
</file>

<file path=ppt/tags/tag116.xml><?xml version="1.0" encoding="utf-8"?>
<p:tagLst xmlns:p="http://schemas.openxmlformats.org/presentationml/2006/main">
  <p:tag name="KSO_WM_BEAUTIFY_FLAG" val="#wm#"/>
  <p:tag name="KSO_WM_TEMPLATE_CATEGORY" val="custom"/>
  <p:tag name="KSO_WM_TEMPLATE_INDEX" val="20205176"/>
</p:tagLst>
</file>

<file path=ppt/tags/tag117.xml><?xml version="1.0" encoding="utf-8"?>
<p:tagLst xmlns:p="http://schemas.openxmlformats.org/presentationml/2006/main">
  <p:tag name="KSO_WM_BEAUTIFY_FLAG" val="#wm#"/>
  <p:tag name="KSO_WM_TEMPLATE_CATEGORY" val="custom"/>
  <p:tag name="KSO_WM_TEMPLATE_INDEX" val="20205176"/>
</p:tagLst>
</file>

<file path=ppt/tags/tag118.xml><?xml version="1.0" encoding="utf-8"?>
<p:tagLst xmlns:p="http://schemas.openxmlformats.org/presentationml/2006/main">
  <p:tag name="KSO_WM_BEAUTIFY_FLAG" val="#wm#"/>
  <p:tag name="KSO_WM_TEMPLATE_CATEGORY" val="custom"/>
  <p:tag name="KSO_WM_TEMPLATE_INDEX" val="20205176"/>
</p:tagLst>
</file>

<file path=ppt/tags/tag119.xml><?xml version="1.0" encoding="utf-8"?>
<p:tagLst xmlns:p="http://schemas.openxmlformats.org/presentationml/2006/main">
  <p:tag name="KSO_WM_BEAUTIFY_FLAG" val="#wm#"/>
  <p:tag name="KSO_WM_TEMPLATE_CATEGORY" val="custom"/>
  <p:tag name="KSO_WM_TEMPLATE_INDEX" val="2020517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KSO_WM_BEAUTIFY_FLAG" val="#wm#"/>
  <p:tag name="KSO_WM_TEMPLATE_CATEGORY" val="custom"/>
  <p:tag name="KSO_WM_TEMPLATE_INDEX" val="20205176"/>
</p:tagLst>
</file>

<file path=ppt/tags/tag98.xml><?xml version="1.0" encoding="utf-8"?>
<p:tagLst xmlns:p="http://schemas.openxmlformats.org/presentationml/2006/main">
  <p:tag name="KSO_WM_BEAUTIFY_FLAG" val="#wm#"/>
  <p:tag name="KSO_WM_TEMPLATE_CATEGORY" val="custom"/>
  <p:tag name="KSO_WM_TEMPLATE_INDEX" val="20205176"/>
</p:tagLst>
</file>

<file path=ppt/tags/tag99.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23590</Words>
  <Application>WPS 演示</Application>
  <PresentationFormat>宽屏</PresentationFormat>
  <Paragraphs>465</Paragraphs>
  <Slides>63</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63</vt:i4>
      </vt:variant>
    </vt:vector>
  </HeadingPairs>
  <TitlesOfParts>
    <vt:vector size="77" baseType="lpstr">
      <vt:lpstr>Arial</vt:lpstr>
      <vt:lpstr>宋体</vt:lpstr>
      <vt:lpstr>Wingdings</vt:lpstr>
      <vt:lpstr>微软雅黑</vt:lpstr>
      <vt:lpstr>Wingdings</vt:lpstr>
      <vt:lpstr>楷体</vt:lpstr>
      <vt:lpstr>Arial Unicode MS</vt:lpstr>
      <vt:lpstr>Calibri</vt:lpstr>
      <vt:lpstr>等线</vt:lpstr>
      <vt:lpstr>Times New Roman</vt:lpstr>
      <vt:lpstr>Courier New</vt:lpstr>
      <vt:lpstr>黑体</vt:lpstr>
      <vt:lpstr>仿宋</vt:lpstr>
      <vt:lpstr>Office 主题​​</vt:lpstr>
      <vt:lpstr>2020高考语文卷1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教育</cp:lastModifiedBy>
  <cp:revision>177</cp:revision>
  <dcterms:created xsi:type="dcterms:W3CDTF">2019-06-19T02:08:00Z</dcterms:created>
  <dcterms:modified xsi:type="dcterms:W3CDTF">2020-07-15T15:07:14Z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