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0"/>
  </p:notesMasterIdLst>
  <p:sldIdLst>
    <p:sldId id="950" r:id="rId2"/>
    <p:sldId id="980" r:id="rId3"/>
    <p:sldId id="949" r:id="rId4"/>
    <p:sldId id="1048" r:id="rId5"/>
    <p:sldId id="825" r:id="rId6"/>
    <p:sldId id="920" r:id="rId7"/>
    <p:sldId id="981" r:id="rId8"/>
    <p:sldId id="982" r:id="rId9"/>
    <p:sldId id="826" r:id="rId10"/>
    <p:sldId id="983" r:id="rId11"/>
    <p:sldId id="952" r:id="rId12"/>
    <p:sldId id="984" r:id="rId13"/>
    <p:sldId id="953" r:id="rId14"/>
    <p:sldId id="985" r:id="rId15"/>
    <p:sldId id="1049" r:id="rId16"/>
    <p:sldId id="1050" r:id="rId17"/>
    <p:sldId id="986" r:id="rId18"/>
    <p:sldId id="1051" r:id="rId19"/>
    <p:sldId id="1052" r:id="rId20"/>
    <p:sldId id="1054" r:id="rId21"/>
    <p:sldId id="1055" r:id="rId22"/>
    <p:sldId id="1056" r:id="rId23"/>
    <p:sldId id="1057" r:id="rId24"/>
    <p:sldId id="1058" r:id="rId25"/>
    <p:sldId id="1059" r:id="rId26"/>
    <p:sldId id="1060" r:id="rId27"/>
    <p:sldId id="1061" r:id="rId28"/>
    <p:sldId id="1062" r:id="rId29"/>
    <p:sldId id="1063" r:id="rId30"/>
    <p:sldId id="1064" r:id="rId31"/>
    <p:sldId id="1065" r:id="rId32"/>
    <p:sldId id="1067" r:id="rId33"/>
    <p:sldId id="1068" r:id="rId34"/>
    <p:sldId id="1069" r:id="rId35"/>
    <p:sldId id="1070" r:id="rId36"/>
    <p:sldId id="1072" r:id="rId37"/>
    <p:sldId id="1073" r:id="rId38"/>
    <p:sldId id="1074" r:id="rId39"/>
    <p:sldId id="1075" r:id="rId40"/>
    <p:sldId id="978" r:id="rId41"/>
    <p:sldId id="1076" r:id="rId42"/>
    <p:sldId id="1077" r:id="rId43"/>
    <p:sldId id="1078" r:id="rId44"/>
    <p:sldId id="1079" r:id="rId45"/>
    <p:sldId id="1080" r:id="rId46"/>
    <p:sldId id="1081" r:id="rId47"/>
    <p:sldId id="1082" r:id="rId48"/>
    <p:sldId id="1083" r:id="rId49"/>
    <p:sldId id="1084" r:id="rId50"/>
    <p:sldId id="1085" r:id="rId51"/>
    <p:sldId id="1086" r:id="rId52"/>
    <p:sldId id="1087" r:id="rId53"/>
    <p:sldId id="1088" r:id="rId54"/>
    <p:sldId id="1146" r:id="rId55"/>
    <p:sldId id="1091" r:id="rId56"/>
    <p:sldId id="1092" r:id="rId57"/>
    <p:sldId id="1093" r:id="rId58"/>
    <p:sldId id="1147" r:id="rId59"/>
    <p:sldId id="1094" r:id="rId60"/>
    <p:sldId id="1095" r:id="rId61"/>
    <p:sldId id="1096" r:id="rId62"/>
    <p:sldId id="1097" r:id="rId63"/>
    <p:sldId id="1098" r:id="rId64"/>
    <p:sldId id="1099" r:id="rId65"/>
    <p:sldId id="1100" r:id="rId66"/>
    <p:sldId id="1102" r:id="rId67"/>
    <p:sldId id="1103" r:id="rId68"/>
    <p:sldId id="1104" r:id="rId69"/>
    <p:sldId id="1105" r:id="rId70"/>
    <p:sldId id="1148" r:id="rId71"/>
    <p:sldId id="1107" r:id="rId72"/>
    <p:sldId id="1108" r:id="rId73"/>
    <p:sldId id="1109" r:id="rId74"/>
    <p:sldId id="1110" r:id="rId75"/>
    <p:sldId id="991" r:id="rId76"/>
    <p:sldId id="1111" r:id="rId77"/>
    <p:sldId id="1112" r:id="rId78"/>
    <p:sldId id="1113" r:id="rId79"/>
    <p:sldId id="1114" r:id="rId80"/>
    <p:sldId id="1115" r:id="rId81"/>
    <p:sldId id="1116" r:id="rId82"/>
    <p:sldId id="1117" r:id="rId83"/>
    <p:sldId id="1118" r:id="rId84"/>
    <p:sldId id="1119" r:id="rId85"/>
    <p:sldId id="1120" r:id="rId86"/>
    <p:sldId id="1121" r:id="rId87"/>
    <p:sldId id="1122" r:id="rId88"/>
    <p:sldId id="1123" r:id="rId89"/>
    <p:sldId id="1149" r:id="rId90"/>
    <p:sldId id="1124" r:id="rId91"/>
    <p:sldId id="1126" r:id="rId92"/>
    <p:sldId id="1127" r:id="rId93"/>
    <p:sldId id="1128" r:id="rId94"/>
    <p:sldId id="1129" r:id="rId95"/>
    <p:sldId id="1130" r:id="rId96"/>
    <p:sldId id="1131" r:id="rId97"/>
    <p:sldId id="1132" r:id="rId98"/>
    <p:sldId id="1133" r:id="rId99"/>
    <p:sldId id="1134" r:id="rId100"/>
    <p:sldId id="1135" r:id="rId101"/>
    <p:sldId id="1136" r:id="rId102"/>
    <p:sldId id="1137" r:id="rId103"/>
    <p:sldId id="1152" r:id="rId104"/>
    <p:sldId id="1138" r:id="rId105"/>
    <p:sldId id="1139" r:id="rId106"/>
    <p:sldId id="1140" r:id="rId107"/>
    <p:sldId id="1142" r:id="rId108"/>
    <p:sldId id="1143" r:id="rId109"/>
    <p:sldId id="1144" r:id="rId110"/>
    <p:sldId id="1145" r:id="rId111"/>
    <p:sldId id="1158" r:id="rId112"/>
    <p:sldId id="1159" r:id="rId113"/>
    <p:sldId id="1160" r:id="rId114"/>
    <p:sldId id="1161" r:id="rId115"/>
    <p:sldId id="1162" r:id="rId116"/>
    <p:sldId id="1163" r:id="rId117"/>
    <p:sldId id="1164" r:id="rId118"/>
    <p:sldId id="977" r:id="rId11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p:scale>
          <a:sx n="75" d="100"/>
          <a:sy n="75" d="100"/>
        </p:scale>
        <p:origin x="-1728" y="-82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2018/2/28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slide" Target="slide112.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1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slide" Target="slide4.xml"/><Relationship Id="rId1" Type="http://schemas.openxmlformats.org/officeDocument/2006/relationships/slideLayout" Target="../slideLayouts/slideLayout8.xml"/><Relationship Id="rId5" Type="http://schemas.openxmlformats.org/officeDocument/2006/relationships/image" Target="../media/image3.jpeg"/><Relationship Id="rId4" Type="http://schemas.openxmlformats.org/officeDocument/2006/relationships/slide" Target="slide4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notesSlide" Target="../notesSlides/notesSlide6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105.jpg"/>
          <p:cNvPicPr>
            <a:picLocks noChangeAspect="1" noChangeArrowheads="1"/>
          </p:cNvPicPr>
          <p:nvPr/>
        </p:nvPicPr>
        <p:blipFill rotWithShape="1">
          <a:blip r:embed="rId2">
            <a:extLst>
              <a:ext uri="{28A0092B-C50C-407E-A947-70E740481C1C}">
                <a14:useLocalDpi xmlns:a14="http://schemas.microsoft.com/office/drawing/2010/main" val="0"/>
              </a:ext>
            </a:extLst>
          </a:blip>
          <a:srcRect l="861" t="7156" b="3586"/>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20" name="直接连接符 1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524000" y="2705990"/>
                <a:ext cx="12192000" cy="1375395"/>
                <a:chOff x="-1524000" y="2705990"/>
                <a:chExt cx="12192000" cy="1375395"/>
              </a:xfrm>
            </p:grpSpPr>
            <p:sp>
              <p:nvSpPr>
                <p:cNvPr id="22" name="矩形 2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矩形 17"/>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61171" y="4417633"/>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专题二　掌握关键的高考真题研究能力</a:t>
            </a:r>
          </a:p>
        </p:txBody>
      </p:sp>
      <p:sp>
        <p:nvSpPr>
          <p:cNvPr id="15" name="矩形 14"/>
          <p:cNvSpPr/>
          <p:nvPr/>
        </p:nvSpPr>
        <p:spPr>
          <a:xfrm>
            <a:off x="2961171" y="3906292"/>
            <a:ext cx="6647974" cy="461665"/>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五</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zh-CN"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文言文</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侧重文意的疏通性阅读</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先大致弄清所给句子的意思。语句有两层意思：一是曾公亮的政声卓越，治所夜不闭户；二是过客丢失财物的具体事例。理清了这件事的逻辑顺序，再抓住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他境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公亮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等关键词语就很容易选了。</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819068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638" y="189434"/>
            <a:ext cx="1140720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状元是我国古代科举制度中一种称号，指在最高级别的殿试中获得</a:t>
            </a:r>
            <a:r>
              <a:rPr lang="zh-CN" altLang="zh-CN" sz="2800" kern="100" dirty="0" smtClean="0">
                <a:latin typeface="Times New Roman"/>
                <a:ea typeface="华文细黑"/>
                <a:cs typeface="Times New Roman"/>
              </a:rPr>
              <a:t>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名的人。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上元是我国传统节日，即农历正月十五日元宵节，是春节后第一个</a:t>
            </a:r>
            <a:r>
              <a:rPr lang="zh-CN" altLang="zh-CN" sz="2800" kern="100" dirty="0" smtClean="0">
                <a:latin typeface="Times New Roman"/>
                <a:ea typeface="华文细黑"/>
                <a:cs typeface="Times New Roman"/>
              </a:rPr>
              <a:t>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要</a:t>
            </a:r>
            <a:r>
              <a:rPr lang="zh-CN" altLang="zh-CN" sz="2800" kern="100" dirty="0">
                <a:latin typeface="Times New Roman"/>
                <a:ea typeface="华文细黑"/>
                <a:cs typeface="Times New Roman"/>
              </a:rPr>
              <a:t>节日。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近侍是指接近并随侍帝王左右的人，他们不仅职位很高，对帝王的</a:t>
            </a:r>
            <a:r>
              <a:rPr lang="zh-CN" altLang="zh-CN" sz="2800" kern="100" dirty="0" smtClean="0">
                <a:latin typeface="Times New Roman"/>
                <a:ea typeface="华文细黑"/>
                <a:cs typeface="Times New Roman"/>
              </a:rPr>
              <a:t>影</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响</a:t>
            </a:r>
            <a:r>
              <a:rPr lang="zh-CN" altLang="zh-CN" sz="2800" kern="100" dirty="0">
                <a:latin typeface="Times New Roman"/>
                <a:ea typeface="华文细黑"/>
                <a:cs typeface="Times New Roman"/>
              </a:rPr>
              <a:t>也很大。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告老本指古代社会官员因年老辞去职务，有时也是官员因故辞职的</a:t>
            </a:r>
            <a:r>
              <a:rPr lang="zh-CN" altLang="zh-CN" sz="2800" kern="100" dirty="0" smtClean="0">
                <a:latin typeface="Times New Roman"/>
                <a:ea typeface="华文细黑"/>
                <a:cs typeface="Times New Roman"/>
              </a:rPr>
              <a:t>一</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借口。</a:t>
            </a:r>
            <a:endParaRPr lang="zh-CN" altLang="zh-CN" sz="1050" kern="100" dirty="0">
              <a:effectLst/>
              <a:latin typeface="宋体"/>
              <a:cs typeface="Courier New"/>
            </a:endParaRPr>
          </a:p>
        </p:txBody>
      </p:sp>
      <p:sp>
        <p:nvSpPr>
          <p:cNvPr id="12" name="TextBox 11"/>
          <p:cNvSpPr txBox="1"/>
          <p:nvPr/>
        </p:nvSpPr>
        <p:spPr>
          <a:xfrm>
            <a:off x="308087" y="3386361"/>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7637523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821088" y="621482"/>
            <a:ext cx="10458694"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不仅职位很高，对帝王的影响也很大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说法不准确，皇帝近侍的职位一般都不高，很多都是宦官，对帝王的影响也不一定很大。</a:t>
            </a:r>
            <a:endParaRPr lang="zh-CN" altLang="zh-CN" sz="1050" kern="100" dirty="0">
              <a:effectLst/>
              <a:latin typeface="宋体"/>
              <a:cs typeface="Courier New"/>
            </a:endParaRPr>
          </a:p>
        </p:txBody>
      </p:sp>
    </p:spTree>
    <p:extLst>
      <p:ext uri="{BB962C8B-B14F-4D97-AF65-F5344CB8AC3E}">
        <p14:creationId xmlns:p14="http://schemas.microsoft.com/office/powerpoint/2010/main" val="3686338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2666" y="242803"/>
            <a:ext cx="11521280" cy="5524565"/>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许将初至北境，尽灭契丹威风。他入仕不久，取代岁聘使前往代州，契丹</a:t>
            </a:r>
            <a:r>
              <a:rPr lang="zh-CN" altLang="zh-CN" sz="2600" kern="100" dirty="0" smtClean="0">
                <a:latin typeface="Times New Roman"/>
                <a:ea typeface="华文细黑"/>
                <a:cs typeface="Times New Roman"/>
              </a:rPr>
              <a:t>想</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要</a:t>
            </a:r>
            <a:r>
              <a:rPr lang="zh-CN" altLang="zh-CN" sz="2600" kern="100" dirty="0">
                <a:latin typeface="Times New Roman"/>
                <a:ea typeface="华文细黑"/>
                <a:cs typeface="Times New Roman"/>
              </a:rPr>
              <a:t>宋朝割让代州，蓄意挑衅。他坚决予以反击，使对方未占得便宜而返回。</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许将善于治理，境内牢狱皆空。他在郓州任上，因治理得法，当地没有</a:t>
            </a:r>
            <a:r>
              <a:rPr lang="zh-CN" altLang="zh-CN" sz="2600" kern="100" dirty="0" smtClean="0">
                <a:latin typeface="Times New Roman"/>
                <a:ea typeface="华文细黑"/>
                <a:cs typeface="Times New Roman"/>
              </a:rPr>
              <a:t>犯法</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之</a:t>
            </a:r>
            <a:r>
              <a:rPr lang="zh-CN" altLang="zh-CN" sz="2600" kern="100" dirty="0">
                <a:latin typeface="Times New Roman"/>
                <a:ea typeface="华文细黑"/>
                <a:cs typeface="Times New Roman"/>
              </a:rPr>
              <a:t>人。当地士人爱好议论官政，他未加禁止，而是宽松应对，此俗自然止息。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许将任职兵部，熟悉兵部事务。他担任兵部侍郎时上疏提出，治兵之道</a:t>
            </a:r>
            <a:r>
              <a:rPr lang="zh-CN" altLang="zh-CN" sz="2600" kern="100" dirty="0" smtClean="0">
                <a:latin typeface="Times New Roman"/>
                <a:ea typeface="华文细黑"/>
                <a:cs typeface="Times New Roman"/>
              </a:rPr>
              <a:t>在于</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灵活</a:t>
            </a:r>
            <a:r>
              <a:rPr lang="zh-CN" altLang="zh-CN" sz="2600" kern="100" dirty="0">
                <a:latin typeface="Times New Roman"/>
                <a:ea typeface="华文细黑"/>
                <a:cs typeface="Times New Roman"/>
              </a:rPr>
              <a:t>用兵，才能做到万众犹如一人。神宗问及兵马之数，他也能作出回答。</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许将秉持公正，反对无德之举。其时司马光已去世，却受到朝廷权臣的</a:t>
            </a:r>
            <a:r>
              <a:rPr lang="zh-CN" altLang="zh-CN" sz="2600" kern="100" dirty="0" smtClean="0">
                <a:latin typeface="Times New Roman"/>
                <a:ea typeface="华文细黑"/>
                <a:cs typeface="Times New Roman"/>
              </a:rPr>
              <a:t>不公</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平</a:t>
            </a:r>
            <a:r>
              <a:rPr lang="zh-CN" altLang="zh-CN" sz="2600" kern="100" dirty="0">
                <a:latin typeface="Times New Roman"/>
                <a:ea typeface="华文细黑"/>
                <a:cs typeface="Times New Roman"/>
              </a:rPr>
              <a:t>对待，当皇上征询许将对此事的意见时，他回答说这一做法是不道德的。</a:t>
            </a:r>
            <a:endParaRPr lang="zh-CN" altLang="zh-CN" sz="2600" kern="100" dirty="0">
              <a:effectLst/>
              <a:latin typeface="宋体"/>
              <a:cs typeface="Courier New"/>
            </a:endParaRPr>
          </a:p>
        </p:txBody>
      </p:sp>
      <p:sp>
        <p:nvSpPr>
          <p:cNvPr id="12" name="TextBox 11"/>
          <p:cNvSpPr txBox="1"/>
          <p:nvPr/>
        </p:nvSpPr>
        <p:spPr>
          <a:xfrm>
            <a:off x="209600" y="95068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42106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821088" y="621482"/>
            <a:ext cx="10458694"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项曲解文意，无中生有。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取代岁聘使前往代州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错，文中有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及至北境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的表述，许将是到契丹境内与之谈判。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使对方未占得便宜而返回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错，原文没有提到这一信息。</a:t>
            </a:r>
            <a:endParaRPr lang="zh-CN" altLang="zh-CN" sz="1050" kern="100" dirty="0">
              <a:effectLst/>
              <a:latin typeface="宋体"/>
              <a:cs typeface="Courier New"/>
            </a:endParaRPr>
          </a:p>
        </p:txBody>
      </p:sp>
    </p:spTree>
    <p:extLst>
      <p:ext uri="{BB962C8B-B14F-4D97-AF65-F5344CB8AC3E}">
        <p14:creationId xmlns:p14="http://schemas.microsoft.com/office/powerpoint/2010/main" val="1646125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此事，申饬边臣岂不可，何以使为？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禧惭不能对。</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a:t>
            </a:r>
            <a:r>
              <a:rPr lang="en-US" altLang="zh-CN" sz="2800" kern="100" dirty="0">
                <a:latin typeface="Times New Roman"/>
                <a:ea typeface="华文细黑"/>
              </a:rPr>
              <a:t>__</a:t>
            </a:r>
            <a:r>
              <a:rPr lang="en-US" altLang="zh-CN" sz="2800" kern="100" dirty="0" smtClean="0">
                <a:latin typeface="Times New Roman"/>
                <a:ea typeface="华文细黑"/>
              </a:rPr>
              <a:t>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680192" y="1811710"/>
            <a:ext cx="391907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申饬，何以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为，对</a:t>
            </a:r>
            <a:endParaRPr lang="zh-CN" altLang="zh-CN" sz="1050" kern="100" dirty="0">
              <a:solidFill>
                <a:srgbClr val="C00000"/>
              </a:solidFill>
              <a:effectLst/>
              <a:latin typeface="宋体"/>
              <a:cs typeface="Courier New"/>
            </a:endParaRPr>
          </a:p>
        </p:txBody>
      </p:sp>
      <p:sp>
        <p:nvSpPr>
          <p:cNvPr id="5" name="矩形 4"/>
          <p:cNvSpPr/>
          <p:nvPr/>
        </p:nvSpPr>
        <p:spPr>
          <a:xfrm>
            <a:off x="478582" y="2456673"/>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许</a:t>
            </a:r>
            <a:r>
              <a:rPr lang="zh-CN" altLang="zh-CN" sz="2800" kern="100" dirty="0">
                <a:solidFill>
                  <a:srgbClr val="C00000"/>
                </a:solidFill>
                <a:latin typeface="Times New Roman"/>
                <a:ea typeface="华文细黑"/>
                <a:cs typeface="Times New Roman"/>
              </a:rPr>
              <a:t>将说：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这件事，指示边地官员办理不就行了，要派使者做什么呢？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萧禧羞惭不能回答。</a:t>
            </a:r>
            <a:endParaRPr lang="zh-CN" altLang="zh-CN" sz="1050" kern="100" dirty="0">
              <a:effectLst/>
              <a:latin typeface="宋体"/>
              <a:cs typeface="Courier New"/>
            </a:endParaRPr>
          </a:p>
        </p:txBody>
      </p:sp>
      <p:sp>
        <p:nvSpPr>
          <p:cNvPr id="6" name="矩形 5"/>
          <p:cNvSpPr/>
          <p:nvPr/>
        </p:nvSpPr>
        <p:spPr>
          <a:xfrm>
            <a:off x="447944" y="3877783"/>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申饬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，饬令，指示；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何以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是表示疑问的固定句式，其中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何以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为宾语前置，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是语气词；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，回答。</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1122296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章惇为相，与蔡卞同肆罗织，贬谪元祐诸臣，奏发司马光墓。</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a:t>
            </a:r>
            <a:r>
              <a:rPr lang="en-US" altLang="zh-CN" sz="2800" kern="100" dirty="0">
                <a:latin typeface="Times New Roman"/>
                <a:ea typeface="华文细黑"/>
              </a:rPr>
              <a:t>__</a:t>
            </a:r>
            <a:r>
              <a:rPr lang="en-US" altLang="zh-CN" sz="2800" kern="100" dirty="0" smtClean="0">
                <a:latin typeface="Times New Roman"/>
                <a:ea typeface="华文细黑"/>
              </a:rPr>
              <a:t>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43258" y="1125538"/>
            <a:ext cx="2387852" cy="687600"/>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肆，贬谪，发</a:t>
            </a:r>
          </a:p>
        </p:txBody>
      </p:sp>
      <p:sp>
        <p:nvSpPr>
          <p:cNvPr id="5" name="矩形 4"/>
          <p:cNvSpPr/>
          <p:nvPr/>
        </p:nvSpPr>
        <p:spPr>
          <a:xfrm>
            <a:off x="550894" y="1783135"/>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章</a:t>
            </a:r>
            <a:r>
              <a:rPr lang="zh-CN" altLang="zh-CN" sz="2800" kern="100" dirty="0">
                <a:solidFill>
                  <a:srgbClr val="C00000"/>
                </a:solidFill>
                <a:latin typeface="Times New Roman"/>
                <a:ea typeface="华文细黑"/>
                <a:cs typeface="Times New Roman"/>
              </a:rPr>
              <a:t>惇担任宰相，和蔡卞一起恣意罗织诬陷，贬斥元祐旧臣，奏请开挖司马光坟墓。</a:t>
            </a:r>
            <a:endParaRPr lang="zh-CN" altLang="zh-CN" sz="1050" kern="100" dirty="0">
              <a:solidFill>
                <a:srgbClr val="C00000"/>
              </a:solidFill>
              <a:effectLst/>
              <a:latin typeface="宋体"/>
              <a:cs typeface="Courier New"/>
            </a:endParaRPr>
          </a:p>
        </p:txBody>
      </p:sp>
      <p:sp>
        <p:nvSpPr>
          <p:cNvPr id="6" name="矩形 5"/>
          <p:cNvSpPr/>
          <p:nvPr/>
        </p:nvSpPr>
        <p:spPr>
          <a:xfrm>
            <a:off x="447944" y="3247020"/>
            <a:ext cx="10985379"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肆</a:t>
            </a:r>
            <a:r>
              <a:rPr lang="en-US" altLang="zh-CN" sz="2800" kern="100" dirty="0">
                <a:solidFill>
                  <a:srgbClr val="002060"/>
                </a:solidFill>
                <a:latin typeface="宋体"/>
                <a:ea typeface="华文细黑"/>
                <a:cs typeface="Times New Roman"/>
              </a:rPr>
              <a:t>”</a:t>
            </a:r>
            <a:r>
              <a:rPr lang="zh-CN" altLang="zh-CN" sz="2800" kern="100" spc="-8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肆意而行</a:t>
            </a:r>
            <a:r>
              <a:rPr lang="zh-CN" altLang="zh-CN" sz="2800" kern="100" spc="-8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贬谪</a:t>
            </a:r>
            <a:r>
              <a:rPr lang="en-US" altLang="zh-CN" sz="2800" kern="100" dirty="0">
                <a:solidFill>
                  <a:srgbClr val="002060"/>
                </a:solidFill>
                <a:latin typeface="宋体"/>
                <a:ea typeface="华文细黑"/>
                <a:cs typeface="Times New Roman"/>
              </a:rPr>
              <a:t>”</a:t>
            </a:r>
            <a:r>
              <a:rPr lang="zh-CN" altLang="zh-CN" sz="2800" kern="100" spc="-8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贬斥</a:t>
            </a:r>
            <a:r>
              <a:rPr lang="zh-CN" altLang="zh-CN" sz="2800" kern="100" spc="-8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的宾语为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司马光墓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，结合语境，可以确定其释义应为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打开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，可意译为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开挖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8849274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2723" y="929251"/>
            <a:ext cx="11050733"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对下列句子中加颜色的词的解释，不正确的一项是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吏</a:t>
            </a:r>
            <a:r>
              <a:rPr lang="zh-CN" altLang="zh-CN" sz="2800" kern="100" dirty="0">
                <a:solidFill>
                  <a:srgbClr val="0000FF"/>
                </a:solidFill>
                <a:latin typeface="Times New Roman"/>
                <a:ea typeface="华文细黑"/>
                <a:cs typeface="Times New Roman"/>
              </a:rPr>
              <a:t>籍</a:t>
            </a:r>
            <a:r>
              <a:rPr lang="zh-CN" altLang="zh-CN" sz="2800" kern="100" dirty="0">
                <a:latin typeface="Times New Roman"/>
                <a:ea typeface="华文细黑"/>
                <a:cs typeface="Times New Roman"/>
              </a:rPr>
              <a:t>为盗者系狱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籍</a:t>
            </a:r>
            <a:r>
              <a:rPr lang="zh-CN" altLang="zh-CN" sz="2800" kern="100" dirty="0">
                <a:latin typeface="Times New Roman"/>
                <a:ea typeface="华文细黑"/>
                <a:cs typeface="Times New Roman"/>
              </a:rPr>
              <a:t>：登记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郓俗士子喜聚肆以</a:t>
            </a:r>
            <a:r>
              <a:rPr lang="zh-CN" altLang="zh-CN" sz="2800" kern="100" dirty="0">
                <a:solidFill>
                  <a:srgbClr val="0000FF"/>
                </a:solidFill>
                <a:latin typeface="Times New Roman"/>
                <a:ea typeface="华文细黑"/>
                <a:cs typeface="Times New Roman"/>
              </a:rPr>
              <a:t>谤</a:t>
            </a:r>
            <a:r>
              <a:rPr lang="zh-CN" altLang="zh-CN" sz="2800" kern="100" dirty="0">
                <a:latin typeface="Times New Roman"/>
                <a:ea typeface="华文细黑"/>
                <a:cs typeface="Times New Roman"/>
              </a:rPr>
              <a:t>官政</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谤</a:t>
            </a:r>
            <a:r>
              <a:rPr lang="zh-CN" altLang="zh-CN" sz="2800" kern="100" dirty="0">
                <a:latin typeface="Times New Roman"/>
                <a:ea typeface="华文细黑"/>
                <a:cs typeface="Times New Roman"/>
              </a:rPr>
              <a:t>：公开地议论或批评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方而</a:t>
            </a:r>
            <a:r>
              <a:rPr lang="zh-CN" altLang="zh-CN" sz="2800" kern="100" dirty="0">
                <a:solidFill>
                  <a:srgbClr val="0000FF"/>
                </a:solidFill>
                <a:latin typeface="Times New Roman"/>
                <a:ea typeface="华文细黑"/>
                <a:cs typeface="Times New Roman"/>
              </a:rPr>
              <a:t>圆</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圆</a:t>
            </a:r>
            <a:r>
              <a:rPr lang="zh-CN" altLang="zh-CN" sz="2800" kern="100" dirty="0">
                <a:latin typeface="Times New Roman"/>
                <a:ea typeface="华文细黑"/>
                <a:cs typeface="Times New Roman"/>
              </a:rPr>
              <a:t>：使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灵活</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明日，</a:t>
            </a:r>
            <a:r>
              <a:rPr lang="zh-CN" altLang="zh-CN" sz="2800" kern="100" dirty="0">
                <a:solidFill>
                  <a:srgbClr val="0000FF"/>
                </a:solidFill>
                <a:latin typeface="Times New Roman"/>
                <a:ea typeface="华文细黑"/>
                <a:cs typeface="Times New Roman"/>
              </a:rPr>
              <a:t>访</a:t>
            </a:r>
            <a:r>
              <a:rPr lang="zh-CN" altLang="zh-CN" sz="2800" kern="100" dirty="0">
                <a:latin typeface="Times New Roman"/>
                <a:ea typeface="华文细黑"/>
                <a:cs typeface="Times New Roman"/>
              </a:rPr>
              <a:t>枢臣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访</a:t>
            </a:r>
            <a:r>
              <a:rPr lang="zh-CN" altLang="zh-CN" sz="2800" kern="100" dirty="0">
                <a:latin typeface="Times New Roman"/>
                <a:ea typeface="华文细黑"/>
                <a:cs typeface="Times New Roman"/>
              </a:rPr>
              <a:t>：拜访</a:t>
            </a:r>
            <a:endParaRPr lang="zh-CN" altLang="zh-CN" sz="1050" kern="100" dirty="0">
              <a:effectLst/>
              <a:latin typeface="宋体"/>
              <a:cs typeface="Courier New"/>
            </a:endParaRPr>
          </a:p>
        </p:txBody>
      </p:sp>
      <p:sp>
        <p:nvSpPr>
          <p:cNvPr id="8" name="矩形 7"/>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3</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10" name="矩形 9"/>
          <p:cNvSpPr/>
          <p:nvPr/>
        </p:nvSpPr>
        <p:spPr>
          <a:xfrm>
            <a:off x="512652" y="4274182"/>
            <a:ext cx="110472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访：咨询。</a:t>
            </a:r>
            <a:endParaRPr lang="zh-CN" altLang="zh-CN" sz="1050" kern="100" dirty="0">
              <a:effectLst/>
              <a:latin typeface="宋体"/>
              <a:cs typeface="Courier New"/>
            </a:endParaRPr>
          </a:p>
        </p:txBody>
      </p:sp>
      <p:sp>
        <p:nvSpPr>
          <p:cNvPr id="6" name="TextBox 5"/>
          <p:cNvSpPr txBox="1"/>
          <p:nvPr/>
        </p:nvSpPr>
        <p:spPr>
          <a:xfrm>
            <a:off x="361045" y="3530377"/>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TextBox 8">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0905003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26629" y="370051"/>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许将字冲元，福州闽县人。考中进士第一名。宋神宗召许将入对，任集贤校理、同知礼院，编修中书条例。当初，选拔调动人才，先要经过南曹，其次是考核政绩。综合考查时没有法规，官吏得以改动文书做奸邪的事，被选调的人又不能向上级官吏诉说。许将上奏撤销南曹，开放官舍用来接待前来上诉的人，士人没有无理阻挠刁难的。契丹发兵二十万逼近代州，派遣使者索求代州的土地，每年派遣出使的使者不敢前往，就任命许将前往应对。许将入朝对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我充任侍从之职，朝廷的重要决定不容许不知道。万一契丹谈到代州的事情，</a:t>
            </a:r>
            <a:r>
              <a:rPr lang="zh-CN" altLang="zh-CN" sz="2800" kern="100" dirty="0" smtClean="0">
                <a:latin typeface="Times New Roman"/>
                <a:ea typeface="华文细黑"/>
                <a:cs typeface="Times New Roman"/>
              </a:rPr>
              <a:t>没有用</a:t>
            </a:r>
            <a:r>
              <a:rPr lang="zh-CN" altLang="zh-CN" sz="2800" kern="100" dirty="0">
                <a:latin typeface="Times New Roman"/>
                <a:ea typeface="华文细黑"/>
                <a:cs typeface="Times New Roman"/>
              </a:rPr>
              <a:t>来反驳他</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533826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442059"/>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们的话，就会伤害国家大体。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于是命令许将到枢密院查阅文书。等到了契丹境内，当地居民骑在房梁上聚众观看，说：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看看南朝的状元。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等到练习射箭，许将先射中。契丹派萧禧接待宾客，萧禧果然拿代州来提问，许将随问随答。萧禧又说：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界线没有定下来，两国以和好为重，我将要到贵国去划分边界了。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许将说：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这件事，指示边地官员办理不就行了，要派使者做什么呢？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萧禧羞惭不能回答。许将回来报告，神宗认为他做得很好。第二年，许将任秦州知州，又改为郓州知州。元宵节点灯，官吏登记那些偷盗的人把他们关进狱中，许将说：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这就断绝了他们改过自新的路了。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把他们全部</a:t>
            </a:r>
            <a:r>
              <a:rPr lang="zh-CN" altLang="zh-CN" sz="2800" kern="100" dirty="0" smtClean="0">
                <a:latin typeface="Times New Roman"/>
                <a:ea typeface="华文细黑"/>
                <a:cs typeface="Times New Roman"/>
              </a:rPr>
              <a:t>释放</a:t>
            </a:r>
            <a:r>
              <a:rPr lang="zh-CN" altLang="zh-CN" sz="2800" kern="100" dirty="0">
                <a:latin typeface="Times New Roman"/>
                <a:ea typeface="华文细黑"/>
                <a:cs typeface="Times New Roman"/>
              </a:rPr>
              <a:t>遣散，从此百姓没有</a:t>
            </a:r>
            <a:r>
              <a:rPr lang="zh-CN" altLang="zh-CN" sz="2800" kern="100" dirty="0" smtClean="0">
                <a:latin typeface="Times New Roman"/>
                <a:ea typeface="华文细黑"/>
                <a:cs typeface="Times New Roman"/>
              </a:rPr>
              <a:t>一个</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013408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60740" y="298043"/>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人犯法，很多监狱都空了。父老感叹道：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从王沂公之后五十六年，才又看到监狱空了。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郓州的俗人士子喜欢聚集在讲堂中议论国家的政事，许将虽然没有禁止，但他们的习俗自然而然地止息了。朝廷下诏任命许将为兵部侍郎。他上疏说：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治理军队有制度，名称虽然不同，或纵或横，或方或圆，要让万众像一人。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等到对西方用兵时，神宗派侍从向他询问兵马的数量，许将立即详细奏报；第二天，皇帝询问宰辅重臣，他们却回答不上来。绍圣初年，许将入朝任吏部尚书，章</a:t>
            </a:r>
            <a:r>
              <a:rPr lang="zh-CN" altLang="zh-CN" sz="2800" kern="100" dirty="0">
                <a:latin typeface="Times New Roman"/>
                <a:ea typeface="华文细黑"/>
                <a:cs typeface="宋体"/>
              </a:rPr>
              <a:t>惇</a:t>
            </a:r>
            <a:r>
              <a:rPr lang="zh-CN" altLang="zh-CN" sz="2800" kern="100" dirty="0">
                <a:latin typeface="楷体_GB2312"/>
                <a:ea typeface="华文细黑"/>
                <a:cs typeface="楷体_GB2312"/>
              </a:rPr>
              <a:t>担任宰相</a:t>
            </a:r>
            <a:r>
              <a:rPr lang="zh-CN" altLang="zh-CN" sz="2800" kern="100" dirty="0">
                <a:latin typeface="Times New Roman"/>
                <a:ea typeface="华文细黑"/>
                <a:cs typeface="Times New Roman"/>
              </a:rPr>
              <a:t>，和蔡卞一起恣意罗织诬陷，贬斥元</a:t>
            </a:r>
            <a:r>
              <a:rPr lang="zh-CN" altLang="zh-CN" sz="2800" kern="100" dirty="0">
                <a:latin typeface="Times New Roman"/>
                <a:ea typeface="华文细黑"/>
                <a:cs typeface="宋体"/>
              </a:rPr>
              <a:t>祐</a:t>
            </a:r>
            <a:r>
              <a:rPr lang="zh-CN" altLang="zh-CN" sz="2800" kern="100" dirty="0">
                <a:latin typeface="楷体_GB2312"/>
                <a:ea typeface="华文细黑"/>
                <a:cs typeface="楷体_GB2312"/>
              </a:rPr>
              <a:t>旧臣</a:t>
            </a:r>
            <a:r>
              <a:rPr lang="zh-CN" altLang="zh-CN" sz="2800" kern="100" dirty="0">
                <a:latin typeface="Times New Roman"/>
                <a:ea typeface="华文细黑"/>
                <a:cs typeface="Times New Roman"/>
              </a:rPr>
              <a:t>，奏请开挖司马光坟墓。哲宗拿这件事问许将</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许将回答说：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挖别人的墓，不是有崇高品德的人</a:t>
            </a:r>
            <a:r>
              <a:rPr lang="zh-CN" altLang="zh-CN" sz="2800" kern="100" dirty="0" smtClean="0">
                <a:latin typeface="Times New Roman"/>
                <a:ea typeface="华文细黑"/>
                <a:cs typeface="Times New Roman"/>
              </a:rPr>
              <a:t>所</a:t>
            </a:r>
            <a:endParaRPr lang="zh-CN" altLang="zh-CN" sz="2800" kern="100" dirty="0">
              <a:effectLst/>
              <a:latin typeface="宋体"/>
              <a:cs typeface="Courier New"/>
            </a:endParaRPr>
          </a:p>
        </p:txBody>
      </p:sp>
    </p:spTree>
    <p:extLst>
      <p:ext uri="{BB962C8B-B14F-4D97-AF65-F5344CB8AC3E}">
        <p14:creationId xmlns:p14="http://schemas.microsoft.com/office/powerpoint/2010/main" val="377523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6960" y="103709"/>
            <a:ext cx="11636493"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首相指宰相中居于首位的人，与当今某些国家内阁或政府首脑的含义</a:t>
            </a:r>
            <a:r>
              <a:rPr lang="zh-CN" altLang="zh-CN" sz="2800" kern="100" dirty="0" smtClean="0">
                <a:latin typeface="Times New Roman"/>
                <a:ea typeface="华文细黑"/>
                <a:cs typeface="Times New Roman"/>
              </a:rPr>
              <a:t>并</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相同。</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建储义为确定储君，也即确定皇位的继承人，我国古代通常采用</a:t>
            </a:r>
            <a:r>
              <a:rPr lang="zh-CN" altLang="zh-CN" sz="2800" kern="100" dirty="0" smtClean="0">
                <a:latin typeface="Times New Roman"/>
                <a:ea typeface="华文细黑"/>
                <a:cs typeface="Times New Roman"/>
              </a:rPr>
              <a:t>嫡长子</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继承</a:t>
            </a:r>
            <a:r>
              <a:rPr lang="zh-CN" altLang="zh-CN" sz="2800" kern="100" dirty="0">
                <a:latin typeface="Times New Roman"/>
                <a:ea typeface="华文细黑"/>
                <a:cs typeface="Times New Roman"/>
              </a:rPr>
              <a:t>制。</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古代朝廷中分职设官，各有专司，所以可用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来指称朝廷中的</a:t>
            </a:r>
            <a:r>
              <a:rPr lang="zh-CN" altLang="zh-CN" sz="2800" kern="100" dirty="0" smtClean="0">
                <a:latin typeface="Times New Roman"/>
                <a:ea typeface="华文细黑"/>
                <a:cs typeface="Times New Roman"/>
              </a:rPr>
              <a:t>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级</a:t>
            </a:r>
            <a:r>
              <a:rPr lang="zh-CN" altLang="zh-CN" sz="2800" kern="100" dirty="0">
                <a:latin typeface="Times New Roman"/>
                <a:ea typeface="华文细黑"/>
                <a:cs typeface="Times New Roman"/>
              </a:rPr>
              <a:t>官员。</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契丹是古国名，后来改国号为辽，先后与五代和北宋并立，与中原常</a:t>
            </a:r>
            <a:r>
              <a:rPr lang="zh-CN" altLang="zh-CN" sz="2800" kern="100" dirty="0" smtClean="0">
                <a:latin typeface="Times New Roman"/>
                <a:ea typeface="华文细黑"/>
                <a:cs typeface="Times New Roman"/>
              </a:rPr>
              <a:t>发</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生</a:t>
            </a:r>
            <a:r>
              <a:rPr lang="zh-CN" altLang="zh-CN" sz="2800" kern="100" dirty="0">
                <a:latin typeface="Times New Roman"/>
                <a:ea typeface="华文细黑"/>
                <a:cs typeface="Times New Roman"/>
              </a:rPr>
              <a:t>争端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题型归类：古代文化知识题</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B—(4</a:t>
            </a:r>
            <a:r>
              <a:rPr lang="en-US" altLang="zh-CN" sz="2800" kern="100" dirty="0" smtClean="0">
                <a:latin typeface="Times New Roman"/>
                <a:ea typeface="华文细黑"/>
                <a:cs typeface="Courier New"/>
              </a:rPr>
              <a:t>)</a:t>
            </a:r>
            <a:endParaRPr lang="en-US" altLang="zh-CN" sz="2800" kern="100" dirty="0">
              <a:latin typeface="Times New Roman"/>
              <a:ea typeface="华文细黑"/>
              <a:cs typeface="Courier New"/>
            </a:endParaRPr>
          </a:p>
        </p:txBody>
      </p:sp>
      <p:sp>
        <p:nvSpPr>
          <p:cNvPr id="12" name="TextBox 11"/>
          <p:cNvSpPr txBox="1"/>
          <p:nvPr/>
        </p:nvSpPr>
        <p:spPr>
          <a:xfrm>
            <a:off x="152450" y="314902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72910" y="447414"/>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做的事。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出任颍昌知府，调任大名知府。在大名六年，他多次请求辞去职务，被任命为佑神观使。政和初年，去世，时年七十五岁。朝廷追赠他开府仪同三司，谥号文定。</a:t>
            </a:r>
            <a:endParaRPr lang="zh-CN" altLang="zh-CN" sz="1050" kern="100" dirty="0">
              <a:effectLst/>
              <a:latin typeface="宋体"/>
              <a:cs typeface="Courier New"/>
            </a:endParaRPr>
          </a:p>
        </p:txBody>
      </p:sp>
    </p:spTree>
    <p:extLst>
      <p:ext uri="{BB962C8B-B14F-4D97-AF65-F5344CB8AC3E}">
        <p14:creationId xmlns:p14="http://schemas.microsoft.com/office/powerpoint/2010/main" val="3490529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66143" y="1016513"/>
            <a:ext cx="1085812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在完成上面的文言文阅读训练之后，认真思考：全国卷文言文选材有什么特点？考查的主要题型及其特点是什么？</a:t>
            </a:r>
            <a:endParaRPr lang="zh-CN" altLang="zh-CN" sz="1050" kern="100" dirty="0">
              <a:effectLst/>
              <a:latin typeface="宋体"/>
              <a:cs typeface="Courier New"/>
            </a:endParaRPr>
          </a:p>
        </p:txBody>
      </p:sp>
      <p:grpSp>
        <p:nvGrpSpPr>
          <p:cNvPr id="7" name="组合 6"/>
          <p:cNvGrpSpPr/>
          <p:nvPr/>
        </p:nvGrpSpPr>
        <p:grpSpPr>
          <a:xfrm>
            <a:off x="164" y="261442"/>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3" name="TextBox 12">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0208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32146" y="88851"/>
            <a:ext cx="11526120"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选材特点：</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青睐史传文，主要取材于《二十四史》，篇幅</a:t>
            </a:r>
            <a:r>
              <a:rPr lang="en-US" altLang="zh-CN" sz="2800" kern="100" dirty="0">
                <a:solidFill>
                  <a:srgbClr val="C00000"/>
                </a:solidFill>
                <a:latin typeface="Times New Roman"/>
                <a:ea typeface="华文细黑"/>
                <a:cs typeface="Courier New"/>
              </a:rPr>
              <a:t>600</a:t>
            </a:r>
            <a:r>
              <a:rPr lang="zh-CN" altLang="zh-CN" sz="2800" kern="100" dirty="0">
                <a:solidFill>
                  <a:srgbClr val="C00000"/>
                </a:solidFill>
                <a:latin typeface="Times New Roman"/>
                <a:ea typeface="华文细黑"/>
                <a:cs typeface="Times New Roman"/>
              </a:rPr>
              <a:t>字左右，有强化文化意识的导向。</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以正面人物为主，传主多为清官廉史、忠臣良将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个别人有瑕疪</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，用几件有代表性的事件来表现传主的精神品质。</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展现人物的性格，如好学、孝义、勤政、为民、忠诚、正义、刚毅、淡泊等。</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主要题型及其特点：</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文言断句题：</a:t>
            </a:r>
            <a:r>
              <a:rPr lang="en-US" altLang="zh-CN" sz="2800"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所选句子来自原文，多是叙述性句子。</a:t>
            </a:r>
            <a:r>
              <a:rPr lang="en-US" altLang="zh-CN" sz="2800"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重点考查对句子的真正理解，不大需要借助一些虚词及句式标志。</a:t>
            </a:r>
            <a:r>
              <a:rPr lang="en-US" altLang="zh-CN" sz="2800"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整体难度不大，较难处至多两处。</a:t>
            </a:r>
            <a:endParaRPr lang="zh-CN" altLang="zh-CN" sz="1050" kern="100" dirty="0">
              <a:effectLst/>
              <a:latin typeface="宋体"/>
              <a:cs typeface="Courier New"/>
            </a:endParaRPr>
          </a:p>
        </p:txBody>
      </p:sp>
    </p:spTree>
    <p:extLst>
      <p:ext uri="{BB962C8B-B14F-4D97-AF65-F5344CB8AC3E}">
        <p14:creationId xmlns:p14="http://schemas.microsoft.com/office/powerpoint/2010/main" val="1858389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blinds(horizontal)">
                                      <p:cBhvr>
                                        <p:cTn id="10" dur="750"/>
                                        <p:tgtEl>
                                          <p:spTgt spid="12">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blinds(horizontal)">
                                      <p:cBhvr>
                                        <p:cTn id="14" dur="750"/>
                                        <p:tgtEl>
                                          <p:spTgt spid="12">
                                            <p:txEl>
                                              <p:pRg st="2" end="2"/>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
                                            <p:txEl>
                                              <p:pRg st="3" end="3"/>
                                            </p:txEl>
                                          </p:spTgt>
                                        </p:tgtEl>
                                        <p:attrNameLst>
                                          <p:attrName>style.visibility</p:attrName>
                                        </p:attrNameLst>
                                      </p:cBhvr>
                                      <p:to>
                                        <p:strVal val="visible"/>
                                      </p:to>
                                    </p:set>
                                    <p:animEffect transition="in" filter="blinds(horizontal)">
                                      <p:cBhvr>
                                        <p:cTn id="18" dur="750"/>
                                        <p:tgtEl>
                                          <p:spTgt spid="12">
                                            <p:txEl>
                                              <p:pRg st="3" end="3"/>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blinds(horizontal)">
                                      <p:cBhvr>
                                        <p:cTn id="22" dur="750"/>
                                        <p:tgtEl>
                                          <p:spTgt spid="12">
                                            <p:txEl>
                                              <p:pRg st="4" end="4"/>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2">
                                            <p:txEl>
                                              <p:pRg st="5" end="5"/>
                                            </p:txEl>
                                          </p:spTgt>
                                        </p:tgtEl>
                                        <p:attrNameLst>
                                          <p:attrName>style.visibility</p:attrName>
                                        </p:attrNameLst>
                                      </p:cBhvr>
                                      <p:to>
                                        <p:strVal val="visible"/>
                                      </p:to>
                                    </p:set>
                                    <p:animEffect transition="in" filter="blinds(horizontal)">
                                      <p:cBhvr>
                                        <p:cTn id="26" dur="75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01637" y="450127"/>
            <a:ext cx="11187139"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古代文化知识题：</a:t>
            </a:r>
            <a:r>
              <a:rPr lang="en-US" altLang="zh-CN" sz="2800"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所考查的文学文化知识均是常见常用的，多见于高中古诗文中。</a:t>
            </a:r>
            <a:r>
              <a:rPr lang="en-US" altLang="zh-CN" sz="2800"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随文命题，以识记为主，难度不大。</a:t>
            </a:r>
            <a:r>
              <a:rPr lang="en-US" altLang="zh-CN" sz="2800"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题型为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三正一负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型选择题。</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文意概括和分析题：</a:t>
            </a:r>
            <a:r>
              <a:rPr lang="en-US" altLang="zh-CN" sz="2800"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四个选项几乎覆盖了整个文言文材料，且顺序与文本的顺序有着一定的一致性。</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选项构成是先概括后分析。概括，是对传主某一方面作简明扼要的归纳；分析，是对概括的陈述、解释，多以事例为主。</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只选错误的一项。设误点在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部分，在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中的细节。</a:t>
            </a:r>
            <a:endParaRPr lang="zh-CN" altLang="zh-CN" sz="1050" kern="100" dirty="0">
              <a:effectLst/>
              <a:latin typeface="宋体"/>
              <a:cs typeface="Courier New"/>
            </a:endParaRPr>
          </a:p>
        </p:txBody>
      </p:sp>
    </p:spTree>
    <p:extLst>
      <p:ext uri="{BB962C8B-B14F-4D97-AF65-F5344CB8AC3E}">
        <p14:creationId xmlns:p14="http://schemas.microsoft.com/office/powerpoint/2010/main" val="1746956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773117" y="578042"/>
            <a:ext cx="10644179" cy="263572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文言翻译题：</a:t>
            </a:r>
            <a:r>
              <a:rPr lang="en-US" altLang="zh-CN" sz="2800"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选句为两句，分值重，占文言文总分的一半还多。</a:t>
            </a:r>
            <a:r>
              <a:rPr lang="en-US" altLang="zh-CN" sz="2800"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词汇量大，尤其是重要实词多。</a:t>
            </a:r>
            <a:r>
              <a:rPr lang="en-US" altLang="zh-CN" sz="2800"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考查点突出文言实词这一重点，尤其是实词中的多义词、古今异义词。</a:t>
            </a:r>
            <a:r>
              <a:rPr lang="en-US" altLang="zh-CN" sz="2800" kern="100" dirty="0">
                <a:solidFill>
                  <a:srgbClr val="C00000"/>
                </a:solidFill>
                <a:latin typeface="Times New Roman"/>
                <a:ea typeface="华文细黑"/>
                <a:cs typeface="Courier New"/>
              </a:rPr>
              <a:t>d.</a:t>
            </a:r>
            <a:r>
              <a:rPr lang="zh-CN" altLang="zh-CN" sz="2800" kern="100" dirty="0">
                <a:solidFill>
                  <a:srgbClr val="C00000"/>
                </a:solidFill>
                <a:latin typeface="Times New Roman"/>
                <a:ea typeface="华文细黑"/>
                <a:cs typeface="Times New Roman"/>
              </a:rPr>
              <a:t>总有个别陌生实词，需要临场推断。</a:t>
            </a:r>
            <a:endParaRPr lang="zh-CN" altLang="zh-CN" sz="1050" kern="100" dirty="0">
              <a:effectLst/>
              <a:latin typeface="宋体"/>
              <a:cs typeface="Courier New"/>
            </a:endParaRPr>
          </a:p>
        </p:txBody>
      </p:sp>
    </p:spTree>
    <p:extLst>
      <p:ext uri="{BB962C8B-B14F-4D97-AF65-F5344CB8AC3E}">
        <p14:creationId xmlns:p14="http://schemas.microsoft.com/office/powerpoint/2010/main" val="2792819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7093" y="621482"/>
            <a:ext cx="1085812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全国卷文言文的命题特点，对于文言文阅读复习备考来说有何启示？</a:t>
            </a:r>
            <a:endParaRPr lang="zh-CN" altLang="zh-CN" sz="1050" kern="100" dirty="0">
              <a:effectLst/>
              <a:latin typeface="宋体"/>
              <a:cs typeface="Courier New"/>
            </a:endParaRPr>
          </a:p>
        </p:txBody>
      </p:sp>
      <p:sp>
        <p:nvSpPr>
          <p:cNvPr id="13" name="TextBox 12">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1" name="图片 10">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530877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32146" y="93043"/>
            <a:ext cx="11526120"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重视课本学习。要按照《考试说明》要求，全面梳理教材文言文中的各个知识点，并注意前后勾连，构筑起一个坚实的教材文言文知识网络。</a:t>
            </a:r>
            <a:endParaRPr lang="zh-CN" altLang="zh-CN" sz="1050" kern="100" dirty="0">
              <a:latin typeface="宋体"/>
              <a:cs typeface="Courier New"/>
            </a:endParaRPr>
          </a:p>
          <a:p>
            <a:pPr algn="just">
              <a:lnSpc>
                <a:spcPct val="14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坚持以积累为主，注意知识积累与推断能力相结合。文言文阅读的重点是实词，要做好</a:t>
            </a:r>
            <a:r>
              <a:rPr lang="en-US" altLang="zh-CN" sz="2800" kern="100" dirty="0">
                <a:solidFill>
                  <a:srgbClr val="C00000"/>
                </a:solidFill>
                <a:latin typeface="Times New Roman"/>
                <a:ea typeface="华文细黑"/>
                <a:cs typeface="Courier New"/>
              </a:rPr>
              <a:t>120</a:t>
            </a:r>
            <a:r>
              <a:rPr lang="zh-CN" altLang="zh-CN" sz="2800" kern="100" dirty="0">
                <a:solidFill>
                  <a:srgbClr val="C00000"/>
                </a:solidFill>
                <a:latin typeface="Times New Roman"/>
                <a:ea typeface="华文细黑"/>
                <a:cs typeface="Times New Roman"/>
              </a:rPr>
              <a:t>个基本实词的积累，并扩大到教材文言文中的常见实词。除</a:t>
            </a:r>
            <a:r>
              <a:rPr lang="en-US" altLang="zh-CN" sz="2800" kern="100" dirty="0">
                <a:solidFill>
                  <a:srgbClr val="C00000"/>
                </a:solidFill>
                <a:latin typeface="Times New Roman"/>
                <a:ea typeface="华文细黑"/>
                <a:cs typeface="Courier New"/>
              </a:rPr>
              <a:t>120</a:t>
            </a:r>
            <a:r>
              <a:rPr lang="zh-CN" altLang="zh-CN" sz="2800" kern="100" dirty="0">
                <a:solidFill>
                  <a:srgbClr val="C00000"/>
                </a:solidFill>
                <a:latin typeface="Times New Roman"/>
                <a:ea typeface="华文细黑"/>
                <a:cs typeface="Times New Roman"/>
              </a:rPr>
              <a:t>个基本实词外，还有</a:t>
            </a:r>
            <a:r>
              <a:rPr lang="en-US" altLang="zh-CN" sz="2800" kern="100" dirty="0">
                <a:solidFill>
                  <a:srgbClr val="C00000"/>
                </a:solidFill>
                <a:latin typeface="Times New Roman"/>
                <a:ea typeface="华文细黑"/>
                <a:cs typeface="Courier New"/>
              </a:rPr>
              <a:t>40</a:t>
            </a:r>
            <a:r>
              <a:rPr lang="zh-CN" altLang="zh-CN" sz="2800" kern="100" dirty="0">
                <a:solidFill>
                  <a:srgbClr val="C00000"/>
                </a:solidFill>
                <a:latin typeface="Times New Roman"/>
                <a:ea typeface="华文细黑"/>
                <a:cs typeface="Times New Roman"/>
              </a:rPr>
              <a:t>个常用重点词：按、与、速、赞、让、伐、奋、币、次、购、游、资、原、逆、烈、名、弊、简、吊、董、示、纾、夺、备、抢、获、淹、贷、存、徇、报、多、爽、发、课、比、责、息、赋、称。</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个次常用词：薄、将、披、身、趣、厥、丁、引、更、果、视、稍、庭、绐、绍、床、延、文、居、置。同时，要聚焦关键点作合情合理的推断，尤其是训练做题过程中的推断能力。</a:t>
            </a:r>
            <a:endParaRPr lang="zh-CN" altLang="zh-CN" sz="1050" kern="100" dirty="0">
              <a:effectLst/>
              <a:latin typeface="宋体"/>
              <a:cs typeface="Courier New"/>
            </a:endParaRPr>
          </a:p>
        </p:txBody>
      </p:sp>
    </p:spTree>
    <p:extLst>
      <p:ext uri="{BB962C8B-B14F-4D97-AF65-F5344CB8AC3E}">
        <p14:creationId xmlns:p14="http://schemas.microsoft.com/office/powerpoint/2010/main" val="1101019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817193" y="514198"/>
            <a:ext cx="10750621"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强化训练。其实，文言文学习就是两个词：积累、训练。积累，只有在训练中才得以巩固。训练，尤其是经过一段时间的训练，一定会掌握比较固定的解题方法，并且在短时间内会有明显的成效。</a:t>
            </a:r>
            <a:endParaRPr lang="zh-CN" altLang="zh-CN" sz="1050" kern="100" dirty="0">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175011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105.jpg"/>
          <p:cNvPicPr>
            <a:picLocks noChangeAspect="1" noChangeArrowheads="1"/>
          </p:cNvPicPr>
          <p:nvPr/>
        </p:nvPicPr>
        <p:blipFill rotWithShape="1">
          <a:blip r:embed="rId2">
            <a:extLst>
              <a:ext uri="{28A0092B-C50C-407E-A947-70E740481C1C}">
                <a14:useLocalDpi xmlns:a14="http://schemas.microsoft.com/office/drawing/2010/main" val="0"/>
              </a:ext>
            </a:extLst>
          </a:blip>
          <a:srcRect l="861" t="7156" b="3586"/>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760606" y="621482"/>
            <a:ext cx="10563281"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有司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指有具体职务、具体工作的官吏，并不能指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朝廷中的各级官员</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18460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45418"/>
            <a:ext cx="11521280" cy="6724894"/>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曾公亮初入仕途，为民兴利除弊。他进士及第后任职会稽县，当时湖水</a:t>
            </a:r>
            <a:r>
              <a:rPr lang="zh-CN" altLang="zh-CN" sz="2600" kern="100" dirty="0" smtClean="0">
                <a:latin typeface="Times New Roman"/>
                <a:ea typeface="华文细黑"/>
                <a:cs typeface="Times New Roman"/>
              </a:rPr>
              <a:t>常常</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外溢</a:t>
            </a:r>
            <a:r>
              <a:rPr lang="zh-CN" altLang="zh-CN" sz="2600" kern="100" dirty="0">
                <a:latin typeface="Times New Roman"/>
                <a:ea typeface="华文细黑"/>
                <a:cs typeface="Times New Roman"/>
              </a:rPr>
              <a:t>，民田受害，他兴修水利工程，将水引入曹娥江，民众因此得益。</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曾公亮久经历练，通晓典章制度。他熟知朝廷政务，首相韩琦每每向他咨询</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密</a:t>
            </a:r>
            <a:r>
              <a:rPr lang="zh-CN" altLang="zh-CN" sz="2600" kern="100" dirty="0">
                <a:latin typeface="Times New Roman"/>
                <a:ea typeface="华文细黑"/>
                <a:cs typeface="Times New Roman"/>
              </a:rPr>
              <a:t>州有人偷盗民田产银，他认为判处死刑过重，据理力争，最终改判。</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曾公亮防患未然，止息边地事端。契丹违约在界河捕鱼运盐，他认为萌芽</a:t>
            </a:r>
            <a:r>
              <a:rPr lang="zh-CN" altLang="zh-CN" sz="2600" kern="100" dirty="0" smtClean="0">
                <a:latin typeface="Times New Roman"/>
                <a:ea typeface="华文细黑"/>
                <a:cs typeface="Times New Roman"/>
              </a:rPr>
              <a:t>不</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禁</a:t>
            </a:r>
            <a:r>
              <a:rPr lang="zh-CN" altLang="zh-CN" sz="2600" kern="100" dirty="0">
                <a:latin typeface="Times New Roman"/>
                <a:ea typeface="华文细黑"/>
                <a:cs typeface="Times New Roman"/>
              </a:rPr>
              <a:t>终将酿成大祸，派使者偕同雄州赵滋前往调解，边地双方得以相安无事。</a:t>
            </a:r>
            <a:endParaRPr lang="zh-CN" altLang="zh-CN" sz="2600" kern="100" dirty="0">
              <a:latin typeface="宋体"/>
              <a:cs typeface="Courier New"/>
            </a:endParaRPr>
          </a:p>
          <a:p>
            <a:pPr algn="just">
              <a:lnSpc>
                <a:spcPct val="150000"/>
              </a:lnSpc>
              <a:spcAft>
                <a:spcPts val="0"/>
              </a:spcAft>
            </a:pPr>
            <a:r>
              <a:rPr lang="en-US" altLang="zh-CN" sz="2600" kern="100" dirty="0" smtClean="0">
                <a:latin typeface="Times New Roman"/>
                <a:ea typeface="华文细黑"/>
                <a:cs typeface="Courier New"/>
              </a:rPr>
              <a:t>D.</a:t>
            </a:r>
            <a:r>
              <a:rPr lang="zh-CN" altLang="zh-CN" sz="2600" kern="100" dirty="0" smtClean="0">
                <a:latin typeface="Times New Roman"/>
                <a:ea typeface="华文细黑"/>
                <a:cs typeface="Times New Roman"/>
              </a:rPr>
              <a:t>曾公亮老谋深算，暗中为子孙计。他为人深沉，思虑周密，曾举荐王安石，</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安石受到宠信，他考虑子孙前程，不露痕迹地处处随顺安石，终于得到回报。</a:t>
            </a:r>
            <a:endParaRPr lang="en-US" altLang="zh-CN" sz="2600" kern="100" dirty="0" smtClean="0">
              <a:latin typeface="Times New Roman"/>
              <a:ea typeface="华文细黑"/>
              <a:cs typeface="Times New Roman"/>
            </a:endParaRPr>
          </a:p>
          <a:p>
            <a:pPr algn="just">
              <a:lnSpc>
                <a:spcPct val="150000"/>
              </a:lnSpc>
              <a:spcAft>
                <a:spcPts val="0"/>
              </a:spcAft>
            </a:pPr>
            <a:r>
              <a:rPr lang="zh-CN" altLang="zh-CN" sz="2600" kern="100" dirty="0" smtClean="0">
                <a:latin typeface="Times New Roman"/>
                <a:ea typeface="华文细黑"/>
                <a:cs typeface="Times New Roman"/>
              </a:rPr>
              <a:t>题型</a:t>
            </a:r>
            <a:r>
              <a:rPr lang="zh-CN" altLang="zh-CN" sz="2600" kern="100" dirty="0">
                <a:latin typeface="Times New Roman"/>
                <a:ea typeface="华文细黑"/>
                <a:cs typeface="Times New Roman"/>
              </a:rPr>
              <a:t>归类：文意概括和分析题</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C—(2</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
        <p:nvSpPr>
          <p:cNvPr id="12" name="TextBox 11"/>
          <p:cNvSpPr txBox="1"/>
          <p:nvPr/>
        </p:nvSpPr>
        <p:spPr>
          <a:xfrm>
            <a:off x="190550" y="306975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48195" y="691680"/>
            <a:ext cx="10775603"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使谕以指意，边害讫息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，意即派人把皇帝的旨意告诉赵滋，从而止息了边害。</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调解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一词不当，也并非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派使者偕同雄州赵滋前往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，属曲解文意。</a:t>
            </a:r>
            <a:endParaRPr lang="zh-CN" altLang="zh-CN" sz="1050" kern="100" dirty="0">
              <a:effectLst/>
              <a:latin typeface="宋体"/>
              <a:cs typeface="Courier New"/>
            </a:endParaRPr>
          </a:p>
        </p:txBody>
      </p:sp>
    </p:spTree>
    <p:extLst>
      <p:ext uri="{BB962C8B-B14F-4D97-AF65-F5344CB8AC3E}">
        <p14:creationId xmlns:p14="http://schemas.microsoft.com/office/powerpoint/2010/main" val="3523965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锡宴不赴，是不虔君命也。人主有疾，而必使亲临，处之安乎？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审出得分点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699242" y="1802185"/>
            <a:ext cx="593529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锡，虔，安，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是不虔君命也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句式</a:t>
            </a:r>
            <a:endParaRPr lang="zh-CN" altLang="zh-CN" sz="1050" kern="100" dirty="0">
              <a:solidFill>
                <a:srgbClr val="C00000"/>
              </a:solidFill>
              <a:effectLst/>
              <a:latin typeface="宋体"/>
              <a:cs typeface="Courier New"/>
            </a:endParaRPr>
          </a:p>
        </p:txBody>
      </p:sp>
      <p:sp>
        <p:nvSpPr>
          <p:cNvPr id="5" name="矩形 4"/>
          <p:cNvSpPr/>
          <p:nvPr/>
        </p:nvSpPr>
        <p:spPr>
          <a:xfrm>
            <a:off x="478582" y="2456673"/>
            <a:ext cx="10882429"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赐</a:t>
            </a:r>
            <a:r>
              <a:rPr lang="zh-CN" altLang="zh-CN" sz="2800" kern="100" dirty="0">
                <a:solidFill>
                  <a:srgbClr val="C00000"/>
                </a:solidFill>
                <a:latin typeface="Times New Roman"/>
                <a:ea typeface="华文细黑"/>
                <a:cs typeface="Times New Roman"/>
              </a:rPr>
              <a:t>宴不到场，这是对君主命令的不敬。君主有病，却一定要他亲临宴会，做这样的事能心安吗</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447944" y="3896833"/>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a:solidFill>
                  <a:srgbClr val="C0000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是通假字，通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，赐予；</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，恭敬；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，心安；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是不虔君命也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，判断句。</a:t>
            </a:r>
            <a:endParaRPr lang="zh-CN" altLang="zh-CN" sz="1050" kern="100" dirty="0">
              <a:solidFill>
                <a:srgbClr val="002060"/>
              </a:solidFill>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751758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苏轼尝从容责公亮不能救正，世讥其持禄固宠云。</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a:t>
            </a:r>
          </a:p>
          <a:p>
            <a:pPr algn="just">
              <a:lnSpc>
                <a:spcPct val="150000"/>
              </a:lnSpc>
            </a:pPr>
            <a:r>
              <a:rPr lang="zh-CN" altLang="zh-CN" sz="2800" kern="100" dirty="0">
                <a:latin typeface="Times New Roman"/>
                <a:ea typeface="华文细黑"/>
                <a:cs typeface="Times New Roman"/>
              </a:rPr>
              <a:t>题型归类：文言翻译</a:t>
            </a:r>
            <a:r>
              <a:rPr lang="zh-CN" altLang="zh-CN" sz="2800" kern="100" dirty="0" smtClean="0">
                <a:latin typeface="Times New Roman"/>
                <a:ea typeface="华文细黑"/>
                <a:cs typeface="Times New Roman"/>
              </a:rPr>
              <a:t>题</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对应</a:t>
            </a: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B—(3)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B—(5</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43258" y="1125538"/>
            <a:ext cx="2387852"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责，救正，固</a:t>
            </a:r>
          </a:p>
        </p:txBody>
      </p:sp>
      <p:sp>
        <p:nvSpPr>
          <p:cNvPr id="5" name="矩形 4"/>
          <p:cNvSpPr/>
          <p:nvPr/>
        </p:nvSpPr>
        <p:spPr>
          <a:xfrm>
            <a:off x="541369" y="1773610"/>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苏轼</a:t>
            </a:r>
            <a:r>
              <a:rPr lang="zh-CN" altLang="zh-CN" sz="2800" kern="100" dirty="0">
                <a:solidFill>
                  <a:srgbClr val="C00000"/>
                </a:solidFill>
                <a:latin typeface="Times New Roman"/>
                <a:ea typeface="华文细黑"/>
                <a:cs typeface="Times New Roman"/>
              </a:rPr>
              <a:t>曾从容地责备曾公亮不能纠正弊病，世人讥讽他保持禄位加固宠幸。</a:t>
            </a:r>
            <a:endParaRPr lang="zh-CN" altLang="zh-CN" sz="1050" kern="100" dirty="0">
              <a:effectLst/>
              <a:latin typeface="宋体"/>
              <a:cs typeface="Courier New"/>
            </a:endParaRPr>
          </a:p>
        </p:txBody>
      </p:sp>
      <p:sp>
        <p:nvSpPr>
          <p:cNvPr id="6" name="矩形 5"/>
          <p:cNvSpPr/>
          <p:nvPr/>
        </p:nvSpPr>
        <p:spPr>
          <a:xfrm>
            <a:off x="447944" y="4543822"/>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C0000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，责备；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救正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，纠正弊病；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，加固</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9358058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6519" y="1077913"/>
            <a:ext cx="11050733"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对下列句子中加颜色的词的解释，不正确的一项</a:t>
            </a:r>
            <a:r>
              <a:rPr lang="zh-CN" altLang="zh-CN" sz="2800" kern="100" dirty="0" smtClean="0">
                <a:latin typeface="Times New Roman"/>
                <a:ea typeface="华文细黑"/>
                <a:cs typeface="Times New Roman"/>
              </a:rPr>
              <a:t>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民田镜湖旁，每</a:t>
            </a:r>
            <a:r>
              <a:rPr lang="zh-CN" altLang="zh-CN" sz="2800" kern="100" dirty="0">
                <a:solidFill>
                  <a:srgbClr val="0000FF"/>
                </a:solidFill>
                <a:latin typeface="Times New Roman"/>
                <a:ea typeface="华文细黑"/>
                <a:cs typeface="Times New Roman"/>
              </a:rPr>
              <a:t>患</a:t>
            </a:r>
            <a:r>
              <a:rPr lang="zh-CN" altLang="zh-CN" sz="2800" kern="100" dirty="0">
                <a:latin typeface="Times New Roman"/>
                <a:ea typeface="华文细黑"/>
                <a:cs typeface="Times New Roman"/>
              </a:rPr>
              <a:t>湖溢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患</a:t>
            </a:r>
            <a:r>
              <a:rPr lang="zh-CN" altLang="zh-CN" sz="2800" kern="100" dirty="0">
                <a:latin typeface="Times New Roman"/>
                <a:ea typeface="华文细黑"/>
                <a:cs typeface="Times New Roman"/>
              </a:rPr>
              <a:t>：担心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solidFill>
                  <a:srgbClr val="0000FF"/>
                </a:solidFill>
                <a:latin typeface="Times New Roman"/>
                <a:ea typeface="华文细黑"/>
                <a:cs typeface="Times New Roman"/>
              </a:rPr>
              <a:t>比</a:t>
            </a:r>
            <a:r>
              <a:rPr lang="zh-CN" altLang="zh-CN" sz="2800" kern="100" dirty="0">
                <a:latin typeface="Times New Roman"/>
                <a:ea typeface="华文细黑"/>
                <a:cs typeface="Times New Roman"/>
              </a:rPr>
              <a:t>劫禁物法，盗得不死</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比</a:t>
            </a:r>
            <a:r>
              <a:rPr lang="zh-CN" altLang="zh-CN" sz="2800" kern="100" dirty="0">
                <a:latin typeface="Times New Roman"/>
                <a:ea typeface="华文细黑"/>
                <a:cs typeface="Times New Roman"/>
              </a:rPr>
              <a:t>：比照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帝不</a:t>
            </a:r>
            <a:r>
              <a:rPr lang="zh-CN" altLang="zh-CN" sz="2800" kern="100" dirty="0">
                <a:solidFill>
                  <a:srgbClr val="0000FF"/>
                </a:solidFill>
                <a:latin typeface="Times New Roman"/>
                <a:ea typeface="华文细黑"/>
                <a:cs typeface="Times New Roman"/>
              </a:rPr>
              <a:t>豫</a:t>
            </a:r>
            <a:r>
              <a:rPr lang="zh-CN" altLang="zh-CN" sz="2800" kern="100" dirty="0">
                <a:latin typeface="Times New Roman"/>
                <a:ea typeface="华文细黑"/>
                <a:cs typeface="Times New Roman"/>
              </a:rPr>
              <a:t>，辽使至不能见</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豫</a:t>
            </a:r>
            <a:r>
              <a:rPr lang="zh-CN" altLang="zh-CN" sz="2800" kern="100" dirty="0">
                <a:latin typeface="Times New Roman"/>
                <a:ea typeface="华文细黑"/>
                <a:cs typeface="Times New Roman"/>
              </a:rPr>
              <a:t>：准备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安石</a:t>
            </a:r>
            <a:r>
              <a:rPr lang="zh-CN" altLang="zh-CN" sz="2800" kern="100" dirty="0">
                <a:solidFill>
                  <a:srgbClr val="0000FF"/>
                </a:solidFill>
                <a:latin typeface="Times New Roman"/>
                <a:ea typeface="华文细黑"/>
                <a:cs typeface="Times New Roman"/>
              </a:rPr>
              <a:t>德</a:t>
            </a:r>
            <a:r>
              <a:rPr lang="zh-CN" altLang="zh-CN" sz="2800" kern="100" dirty="0">
                <a:latin typeface="Times New Roman"/>
                <a:ea typeface="华文细黑"/>
                <a:cs typeface="Times New Roman"/>
              </a:rPr>
              <a:t>其助己</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德</a:t>
            </a:r>
            <a:r>
              <a:rPr lang="zh-CN" altLang="zh-CN" sz="2800" kern="100" dirty="0">
                <a:latin typeface="Times New Roman"/>
                <a:ea typeface="华文细黑"/>
                <a:cs typeface="Times New Roman"/>
              </a:rPr>
              <a:t>：感激</a:t>
            </a:r>
            <a:endParaRPr lang="zh-CN" altLang="zh-CN" sz="1050" kern="100" dirty="0">
              <a:effectLst/>
              <a:latin typeface="宋体"/>
              <a:cs typeface="Courier New"/>
            </a:endParaRP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矩形 9"/>
          <p:cNvSpPr/>
          <p:nvPr/>
        </p:nvSpPr>
        <p:spPr>
          <a:xfrm>
            <a:off x="476519" y="4452764"/>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C00000"/>
                </a:solidFill>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豫：安乐。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是皇帝身体不适的委婉说法。</a:t>
            </a:r>
            <a:endParaRPr lang="zh-CN" altLang="zh-CN" sz="1050" kern="100" dirty="0">
              <a:effectLst/>
              <a:latin typeface="宋体"/>
              <a:cs typeface="Courier New"/>
            </a:endParaRP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61045" y="30770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41188037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056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翻译下列句子。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公亮报：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吾境不藏盗，殆从者之廋耳。</a:t>
            </a:r>
            <a:r>
              <a:rPr lang="en-US" altLang="zh-CN" sz="2800" kern="100" dirty="0">
                <a:latin typeface="宋体"/>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3249" y="1788416"/>
            <a:ext cx="10882429"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曾</a:t>
            </a:r>
            <a:r>
              <a:rPr lang="zh-CN" altLang="zh-CN" sz="2800" kern="100" dirty="0">
                <a:solidFill>
                  <a:srgbClr val="C00000"/>
                </a:solidFill>
                <a:latin typeface="Times New Roman"/>
                <a:ea typeface="华文细黑"/>
                <a:cs typeface="Times New Roman"/>
              </a:rPr>
              <a:t>公亮上报说：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我所管辖的境内不窝藏盗贼，恐怕是同行的人隐藏起来了吧。</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字推断</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447944" y="3239923"/>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首相韩琦每咨访焉。</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________________________________</a:t>
            </a:r>
          </a:p>
        </p:txBody>
      </p:sp>
      <p:sp>
        <p:nvSpPr>
          <p:cNvPr id="10" name="矩形 9"/>
          <p:cNvSpPr/>
          <p:nvPr/>
        </p:nvSpPr>
        <p:spPr>
          <a:xfrm>
            <a:off x="541369" y="3805781"/>
            <a:ext cx="10882429"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位居</a:t>
            </a:r>
            <a:r>
              <a:rPr lang="zh-CN" altLang="zh-CN" sz="2800" kern="100" dirty="0">
                <a:solidFill>
                  <a:srgbClr val="C00000"/>
                </a:solidFill>
                <a:latin typeface="Times New Roman"/>
                <a:ea typeface="华文细黑"/>
                <a:cs typeface="Times New Roman"/>
              </a:rPr>
              <a:t>宰相首位的韩琦时时向他咨询。</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得分点</a:t>
            </a:r>
            <a:r>
              <a:rPr lang="zh-CN" altLang="zh-CN" sz="2800" kern="100" dirty="0">
                <a:solidFill>
                  <a:srgbClr val="C00000"/>
                </a:solidFill>
                <a:latin typeface="宋体"/>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首相</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咨访</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同义复词</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焉</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IPAPANNEW"/>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799819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xEl>
                                              <p:pRg st="0" end="0"/>
                                            </p:txEl>
                                          </p:spTgt>
                                        </p:tgtEl>
                                      </p:cBhvr>
                                    </p:animEffect>
                                    <p:set>
                                      <p:cBhvr>
                                        <p:cTn id="20"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550563"/>
            <a:ext cx="11407902"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知上方向之，阴为子孙计</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凡更张庶事</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一切听顺</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而外若不与之者。</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a:t>
            </a:r>
          </a:p>
          <a:p>
            <a:pPr>
              <a:lnSpc>
                <a:spcPct val="150000"/>
              </a:lnSpc>
            </a:pPr>
            <a:r>
              <a:rPr lang="en-US" altLang="zh-CN" sz="2800" kern="100" dirty="0" smtClean="0">
                <a:latin typeface="Times New Roman"/>
                <a:ea typeface="华文细黑"/>
              </a:rPr>
              <a:t>______________________________________________________________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76199" y="1125538"/>
            <a:ext cx="10882429"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          (</a:t>
            </a:r>
            <a:r>
              <a:rPr lang="zh-CN" altLang="zh-CN" sz="2800" kern="100" dirty="0">
                <a:solidFill>
                  <a:srgbClr val="C00000"/>
                </a:solidFill>
                <a:latin typeface="Times New Roman"/>
                <a:ea typeface="华文细黑"/>
                <a:cs typeface="Times New Roman"/>
              </a:rPr>
              <a:t>他</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知道皇上正宠信王安石，</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因此</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暗中为子孙考虑，凡是改革的所有事务，一概听从，但表面上好像不赞同王安石的样子。</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方向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若不与之者</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10" name="TextBox 9">
            <a:hlinkClick r:id="rId3" action="ppaction://hlinksldjump"/>
          </p:cNvPr>
          <p:cNvSpPr txBox="1"/>
          <p:nvPr/>
        </p:nvSpPr>
        <p:spPr>
          <a:xfrm>
            <a:off x="950396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参考译文</a:t>
            </a:r>
          </a:p>
        </p:txBody>
      </p:sp>
    </p:spTree>
    <p:extLst>
      <p:ext uri="{BB962C8B-B14F-4D97-AF65-F5344CB8AC3E}">
        <p14:creationId xmlns:p14="http://schemas.microsoft.com/office/powerpoint/2010/main" val="740522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4970" y="167034"/>
            <a:ext cx="11531892"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smtClean="0">
                <a:solidFill>
                  <a:srgbClr val="0000FF"/>
                </a:solidFill>
                <a:latin typeface="IPAPANNEW"/>
                <a:ea typeface="华文细黑"/>
                <a:cs typeface="Times New Roman"/>
              </a:rPr>
              <a:t>考点要求</a:t>
            </a:r>
            <a:r>
              <a:rPr lang="en-US" altLang="zh-CN" sz="2800" b="1" kern="100" dirty="0" smtClean="0">
                <a:solidFill>
                  <a:srgbClr val="0000FF"/>
                </a:solidFill>
                <a:latin typeface="宋体"/>
                <a:ea typeface="IPAPANNEW"/>
                <a:cs typeface="Times New Roman"/>
              </a:rPr>
              <a:t>]</a:t>
            </a:r>
            <a:r>
              <a:rPr lang="zh-CN" altLang="zh-CN" sz="2800" kern="100" dirty="0" smtClean="0">
                <a:latin typeface="Times New Roman"/>
                <a:ea typeface="华文细黑"/>
                <a:cs typeface="Times New Roman"/>
              </a:rPr>
              <a:t>　</a:t>
            </a:r>
            <a:endParaRPr lang="zh-CN" altLang="zh-CN" sz="1050" kern="100" dirty="0" smtClean="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　</a:t>
            </a:r>
            <a:r>
              <a:rPr lang="en-US" altLang="zh-CN" sz="2800" kern="100" dirty="0">
                <a:latin typeface="Times New Roman"/>
                <a:ea typeface="华文细黑"/>
                <a:cs typeface="Courier New"/>
              </a:rPr>
              <a:t>B</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理解常见文言实词在文中的含义。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理解常见文言虚词在文中的意义和用法。常见文言虚词：而、何、乎、乃、其、且、若、所、为、焉、也、以、因、于、与、则、者、之。</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理解与现代汉语不同的句式和用法。不同的句式和用法：判断句、被动句、宾语前置、成分省略和词类活用。</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了解并掌握常见的古代文化知识。</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理解并翻译文中的句子。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分析综合　</a:t>
            </a:r>
            <a:r>
              <a:rPr lang="en-US" altLang="zh-CN" sz="2800" kern="100" dirty="0">
                <a:latin typeface="Times New Roman"/>
                <a:ea typeface="华文细黑"/>
                <a:cs typeface="Courier New"/>
              </a:rPr>
              <a:t>C</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筛选并整合文中信息；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归纳内容要点，概括中心意思；</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分析概括作者在文中的观点态度</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24683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70265" y="165293"/>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曾公亮，字明仲，是泉州晋江人。考中进士甲科，做了会稽县的县令。百姓在镜湖旁种田，常常担心湖水泛溢。曾公亮立起闸门，将水排入曹娥江，百姓受益。以端明殿学士的身份管理郑州，治政有能干的名声，盗贼都流窜到外地，以至百姓都夜不闭户。曾经有使者丢失袋中东西，下公文追问盗贼，曾公亮上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我所管辖的境内不窝藏盗贼，恐怕是同行的人隐藏起来了吧。</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对随从</a:t>
            </a:r>
            <a:r>
              <a:rPr lang="en-US" altLang="zh-CN" sz="2800" kern="100" dirty="0">
                <a:latin typeface="Times New Roman"/>
                <a:ea typeface="华文细黑"/>
              </a:rPr>
              <a:t>)</a:t>
            </a:r>
            <a:r>
              <a:rPr lang="zh-CN" altLang="zh-CN" sz="2800" kern="100" dirty="0">
                <a:latin typeface="Times New Roman"/>
                <a:ea typeface="华文细黑"/>
                <a:cs typeface="Times New Roman"/>
              </a:rPr>
              <a:t>进行搜查，果然如此。曾公亮清楚熟习公文法令，经历处事久了，熟知朝廷台阁的典章制度，位居宰相首位的韩琦时时向他咨询。仁宗末年，韩琦请求确立储君，与曾公亮等一起共商大计</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密州民田盛产银子，有人偷取银子，大理寺将其</a:t>
            </a:r>
            <a:r>
              <a:rPr lang="zh-CN" altLang="zh-CN" sz="2800" kern="100" dirty="0" smtClean="0">
                <a:latin typeface="Times New Roman"/>
                <a:ea typeface="华文细黑"/>
                <a:cs typeface="Times New Roman"/>
              </a:rPr>
              <a:t>当</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680653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60740" y="237585"/>
            <a:ext cx="11385581" cy="65045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强盗论处。曾公亮说：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这是禁物，偷取它虽是强盗行为，却与从百姓家中盗取财物有区别。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坚持争论，于是</a:t>
            </a:r>
            <a:r>
              <a:rPr lang="en-US" altLang="zh-CN" sz="2800" kern="100" dirty="0">
                <a:latin typeface="Times New Roman"/>
                <a:ea typeface="华文细黑"/>
              </a:rPr>
              <a:t>(</a:t>
            </a:r>
            <a:r>
              <a:rPr lang="zh-CN" altLang="zh-CN" sz="2800" kern="100" dirty="0">
                <a:latin typeface="Times New Roman"/>
                <a:ea typeface="华文细黑"/>
                <a:cs typeface="Times New Roman"/>
              </a:rPr>
              <a:t>皇帝</a:t>
            </a:r>
            <a:r>
              <a:rPr lang="en-US" altLang="zh-CN" sz="2800" kern="100" dirty="0">
                <a:latin typeface="Times New Roman"/>
                <a:ea typeface="华文细黑"/>
              </a:rPr>
              <a:t>)</a:t>
            </a:r>
            <a:r>
              <a:rPr lang="zh-CN" altLang="zh-CN" sz="2800" kern="100" dirty="0">
                <a:latin typeface="Times New Roman"/>
                <a:ea typeface="华文细黑"/>
                <a:cs typeface="Times New Roman"/>
              </a:rPr>
              <a:t>交付给有关部门讨论，比照抢劫盗窃禁物的法令，偷盗的人没有被判死刑。契丹听任人在界河捕鱼</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又多次通行盐船</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官吏不敢制止</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都说：与他们较量，将要生出事端</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曾公亮说：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事情刚开始不加制止，以后将怎么办？雄州赵滋勇猛有计谋</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可以任用</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朝廷派人前去向赵滋传达皇上的旨意，边境的危害终于平息了</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英宗即位</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授予曾公亮中书侍郎兼礼部尚书职位，不久又加封为户部尚书</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皇帝身体不适</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辽使到了不能接见，命曾公亮在客馆设宴，使者不肯赴宴</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曾公亮质问他说</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赐宴不到场，这是对君主命令的不敬。</a:t>
            </a:r>
            <a:r>
              <a:rPr lang="zh-CN" altLang="zh-CN" sz="2800" kern="100" dirty="0" smtClean="0">
                <a:latin typeface="Times New Roman"/>
                <a:ea typeface="华文细黑"/>
                <a:cs typeface="Times New Roman"/>
              </a:rPr>
              <a:t>君主</a:t>
            </a:r>
            <a:r>
              <a:rPr lang="zh-CN" altLang="zh-CN" sz="2800" kern="100" dirty="0">
                <a:latin typeface="Times New Roman"/>
                <a:ea typeface="华文细黑"/>
                <a:cs typeface="Times New Roman"/>
              </a:rPr>
              <a:t>有病</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却一定要他亲临宴会，做这样的事能心安吗？</a:t>
            </a:r>
            <a:r>
              <a:rPr lang="en-US" altLang="zh-CN" sz="2800" kern="100" dirty="0">
                <a:latin typeface="宋体"/>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514484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60740" y="218535"/>
            <a:ext cx="11385581" cy="65045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使者于是前来赴席。熙宁三年，被授职司空兼侍中、河阳三城节度使。第二年，被起用管理永兴军。过了一年，返回京师。不久以太傅之职辞官归居。元丰元年去世，终年八十岁。皇帝亲临悼哭，罢朝三天。曾公亮端庄忠厚，深沉周密，平时谨守法度，循规蹈矩；但天性吝啬，家产增至巨万。当初推荐王安石，等到一起辅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知道皇上正宠信王安石，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暗中为子孙考虑，凡是改革的所有事务，一概听从，但表面上好像不赞同王安石的样子。曾经派儿子曾孝宽参与谋划，在皇上面前几乎没有什么异议，于是皇帝更信任王安石。王安石感激他帮助自己，所以提拔曾孝宽至枢密院来报答他。苏轼曾从容地责备曾公亮不能纠正弊病，世人讥讽他保持禄位加固宠幸。</a:t>
            </a:r>
            <a:endParaRPr lang="zh-CN" altLang="zh-CN" sz="1050" kern="100" dirty="0">
              <a:effectLst/>
              <a:latin typeface="宋体"/>
              <a:cs typeface="Courier New"/>
            </a:endParaRPr>
          </a:p>
        </p:txBody>
      </p:sp>
    </p:spTree>
    <p:extLst>
      <p:ext uri="{BB962C8B-B14F-4D97-AF65-F5344CB8AC3E}">
        <p14:creationId xmlns:p14="http://schemas.microsoft.com/office/powerpoint/2010/main" val="4018771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169" y="136476"/>
            <a:ext cx="11417715"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阅读下面的文言文，完成文后题目。</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谢弘微，陈郡阳夏人也。父思，武昌太守。</a:t>
            </a:r>
            <a:r>
              <a:rPr lang="zh-CN" altLang="zh-CN" sz="2800" kern="100" dirty="0">
                <a:solidFill>
                  <a:srgbClr val="0000FF"/>
                </a:solidFill>
                <a:latin typeface="Times New Roman"/>
                <a:ea typeface="华文细黑"/>
                <a:cs typeface="Times New Roman"/>
              </a:rPr>
              <a:t>从</a:t>
            </a:r>
            <a:r>
              <a:rPr lang="zh-CN" altLang="zh-CN" sz="2800" kern="100" dirty="0">
                <a:latin typeface="Times New Roman"/>
                <a:ea typeface="华文细黑"/>
                <a:cs typeface="Times New Roman"/>
              </a:rPr>
              <a:t>叔峻，司空琰第二子也，无后，以弘微为嗣。弘微本名密，犯所继内讳，故</a:t>
            </a:r>
            <a:r>
              <a:rPr lang="zh-CN" altLang="zh-CN" sz="2800" kern="100" dirty="0">
                <a:solidFill>
                  <a:srgbClr val="0000FF"/>
                </a:solidFill>
                <a:latin typeface="Times New Roman"/>
                <a:ea typeface="华文细黑"/>
                <a:cs typeface="Times New Roman"/>
              </a:rPr>
              <a:t>以字行</a:t>
            </a:r>
            <a:r>
              <a:rPr lang="zh-CN" altLang="zh-CN" sz="2800" kern="100" dirty="0">
                <a:latin typeface="Times New Roman"/>
                <a:ea typeface="华文细黑"/>
                <a:cs typeface="Times New Roman"/>
              </a:rPr>
              <a:t>。</a:t>
            </a:r>
            <a:r>
              <a:rPr lang="zh-CN" altLang="zh-CN" sz="2800" u="wavyHeavy" kern="100" dirty="0">
                <a:uFill>
                  <a:solidFill>
                    <a:srgbClr val="FF0000"/>
                  </a:solidFill>
                </a:uFill>
                <a:latin typeface="Times New Roman"/>
                <a:ea typeface="华文细黑"/>
                <a:cs typeface="Times New Roman"/>
              </a:rPr>
              <a:t>童幼时精神端审时然后言所继叔父混名知人见而异之谓思曰此儿深中夙敏方成佳器有子如此足矣</a:t>
            </a:r>
            <a:r>
              <a:rPr lang="zh-CN" altLang="zh-CN" sz="2800" u="heavy" kern="100" dirty="0">
                <a:latin typeface="Times New Roman"/>
                <a:ea typeface="华文细黑"/>
                <a:cs typeface="Times New Roman"/>
              </a:rPr>
              <a:t>弘微家素贫俭，而所继丰泰</a:t>
            </a:r>
            <a:r>
              <a:rPr lang="zh-CN" altLang="zh-CN" sz="2800" kern="100" dirty="0">
                <a:latin typeface="Times New Roman"/>
                <a:ea typeface="华文细黑"/>
                <a:cs typeface="Times New Roman"/>
              </a:rPr>
              <a:t>，唯受书数千卷，遗财禄秩，一不关豫。混风格高峻，少所交纳，唯与族子灵运、瞻、曜、弘微并以文义赏会。尝共宴处，居在</a:t>
            </a:r>
            <a:r>
              <a:rPr lang="zh-CN" altLang="zh-CN" sz="2800" kern="100" dirty="0">
                <a:solidFill>
                  <a:srgbClr val="0000FF"/>
                </a:solidFill>
                <a:latin typeface="Times New Roman"/>
                <a:ea typeface="华文细黑"/>
                <a:cs typeface="Times New Roman"/>
              </a:rPr>
              <a:t>乌衣巷</a:t>
            </a:r>
            <a:r>
              <a:rPr lang="zh-CN" altLang="zh-CN" sz="2800" kern="100" dirty="0">
                <a:latin typeface="Times New Roman"/>
                <a:ea typeface="华文细黑"/>
                <a:cs typeface="Times New Roman"/>
              </a:rPr>
              <a:t>，故谓之乌衣之游。瞻等才辞辩富，弘微每以约言服之，混特所敬贵，号曰微子。义熙八年</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混以刘毅党见诛，妻晋陵公主以混家事委之弘微。</a:t>
            </a:r>
            <a:r>
              <a:rPr lang="zh-CN" altLang="zh-CN" sz="2800" u="heavy" kern="100" dirty="0">
                <a:latin typeface="Times New Roman"/>
                <a:ea typeface="华文细黑"/>
                <a:cs typeface="Times New Roman"/>
              </a:rPr>
              <a:t>弘微经纪生业，事若在公，一钱尺帛出入，皆有文簿</a:t>
            </a:r>
            <a:r>
              <a:rPr lang="zh-CN" altLang="zh-CN" sz="2800" u="heavy" kern="100" dirty="0" smtClean="0">
                <a:latin typeface="Times New Roman"/>
                <a:ea typeface="华文细黑"/>
                <a:cs typeface="Times New Roman"/>
              </a:rPr>
              <a:t>。</a:t>
            </a:r>
            <a:r>
              <a:rPr lang="zh-CN" altLang="zh-CN" sz="2800" kern="100" dirty="0">
                <a:latin typeface="Times New Roman"/>
                <a:ea typeface="华文细黑"/>
                <a:cs typeface="Times New Roman"/>
              </a:rPr>
              <a:t>高祖受命，晋陵公主降为东乡君</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自混亡</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至</a:t>
            </a:r>
            <a:endParaRPr lang="zh-CN" altLang="zh-CN" sz="2800" u="heavy" kern="100" dirty="0">
              <a:effectLst/>
              <a:latin typeface="宋体"/>
              <a:cs typeface="Courier New"/>
            </a:endParaRPr>
          </a:p>
        </p:txBody>
      </p:sp>
    </p:spTree>
    <p:extLst>
      <p:ext uri="{BB962C8B-B14F-4D97-AF65-F5344CB8AC3E}">
        <p14:creationId xmlns:p14="http://schemas.microsoft.com/office/powerpoint/2010/main" val="973421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618" y="117426"/>
            <a:ext cx="11437277" cy="6687704"/>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smtClean="0">
                <a:latin typeface="Times New Roman"/>
                <a:ea typeface="华文细黑"/>
                <a:cs typeface="Times New Roman"/>
              </a:rPr>
              <a:t>是九载，而室宇修整，仓廪充盈，门徒业使，不异平日，田畴垦辟，有加于旧。中外</a:t>
            </a:r>
            <a:r>
              <a:rPr lang="zh-CN" altLang="zh-CN" sz="2800" kern="100" dirty="0" smtClean="0">
                <a:solidFill>
                  <a:srgbClr val="0000FF"/>
                </a:solidFill>
                <a:latin typeface="Times New Roman"/>
                <a:ea typeface="华文细黑"/>
                <a:cs typeface="Times New Roman"/>
              </a:rPr>
              <a:t>姻亲</a:t>
            </a:r>
            <a:r>
              <a:rPr lang="zh-CN" altLang="zh-CN" sz="2800" kern="100" dirty="0" smtClean="0">
                <a:latin typeface="Times New Roman"/>
                <a:ea typeface="华文细黑"/>
                <a:cs typeface="Times New Roman"/>
              </a:rPr>
              <a:t>，道俗义旧，入门莫不叹息，或为之涕流，感弘微之义也。</a:t>
            </a:r>
            <a:r>
              <a:rPr lang="zh-CN" altLang="zh-CN" sz="2800" u="heavy" kern="100" dirty="0" smtClean="0">
                <a:latin typeface="Times New Roman"/>
                <a:ea typeface="华文细黑"/>
                <a:cs typeface="Times New Roman"/>
              </a:rPr>
              <a:t>性严正，举止必循礼度，事继亲之党，恭谨过常。</a:t>
            </a:r>
            <a:r>
              <a:rPr lang="zh-CN" altLang="zh-CN" sz="2800" kern="100" dirty="0" smtClean="0">
                <a:latin typeface="Times New Roman"/>
                <a:ea typeface="华文细黑"/>
                <a:cs typeface="Times New Roman"/>
              </a:rPr>
              <a:t>太祖镇江陵，弘微为文学。</a:t>
            </a:r>
            <a:r>
              <a:rPr lang="zh-CN" altLang="zh-CN" sz="2800" kern="100" dirty="0" smtClean="0">
                <a:solidFill>
                  <a:srgbClr val="0000FF"/>
                </a:solidFill>
                <a:latin typeface="Times New Roman"/>
                <a:ea typeface="华文细黑"/>
                <a:cs typeface="Times New Roman"/>
              </a:rPr>
              <a:t>母忧</a:t>
            </a:r>
            <a:r>
              <a:rPr lang="zh-CN" altLang="zh-CN" sz="2800" kern="100" dirty="0" smtClean="0">
                <a:latin typeface="Times New Roman"/>
                <a:ea typeface="华文细黑"/>
                <a:cs typeface="Times New Roman"/>
              </a:rPr>
              <a:t>去职。居丧以孝称，</a:t>
            </a:r>
            <a:r>
              <a:rPr lang="zh-CN" altLang="zh-CN" sz="2800" kern="100" dirty="0" smtClean="0">
                <a:solidFill>
                  <a:srgbClr val="0000FF"/>
                </a:solidFill>
                <a:latin typeface="Times New Roman"/>
                <a:ea typeface="华文细黑"/>
                <a:cs typeface="Times New Roman"/>
              </a:rPr>
              <a:t>服阕</a:t>
            </a:r>
            <a:r>
              <a:rPr lang="zh-CN" altLang="zh-CN" sz="2800" kern="100" dirty="0" smtClean="0">
                <a:latin typeface="Times New Roman"/>
                <a:ea typeface="华文细黑"/>
                <a:cs typeface="Times New Roman"/>
              </a:rPr>
              <a:t>逾年，菜蔬不改。兄曜历御史中丞，元嘉四年卒。弘微蔬食积时，哀戚过礼，服虽除，犹不啖鱼肉。弘微少孤，事兄如父，兄弟友穆之至，举世莫及也。弘微口不言人短长，</a:t>
            </a:r>
            <a:r>
              <a:rPr lang="zh-CN" altLang="zh-CN" sz="2800" u="heavy" kern="100" dirty="0" smtClean="0">
                <a:latin typeface="Times New Roman"/>
                <a:ea typeface="华文细黑"/>
                <a:cs typeface="Times New Roman"/>
              </a:rPr>
              <a:t>而曜好臧否人物，曜每言论，弘微常以它语乱之。</a:t>
            </a:r>
            <a:r>
              <a:rPr lang="zh-CN" altLang="zh-CN" sz="2800" kern="100" dirty="0" smtClean="0">
                <a:latin typeface="Times New Roman"/>
                <a:ea typeface="华文细黑"/>
                <a:cs typeface="Times New Roman"/>
              </a:rPr>
              <a:t>九年，东乡君薨，资财钜万，园宅十余所，奴僮犹有数百人。弘微一无所取，自以</a:t>
            </a:r>
            <a:r>
              <a:rPr lang="zh-CN" altLang="zh-CN" sz="2800" kern="100" dirty="0" smtClean="0">
                <a:solidFill>
                  <a:srgbClr val="0000FF"/>
                </a:solidFill>
                <a:latin typeface="Times New Roman"/>
                <a:ea typeface="华文细黑"/>
                <a:cs typeface="Times New Roman"/>
              </a:rPr>
              <a:t>私禄</a:t>
            </a:r>
            <a:r>
              <a:rPr lang="zh-CN" altLang="zh-CN" sz="2800" kern="100" dirty="0" smtClean="0">
                <a:latin typeface="Times New Roman"/>
                <a:ea typeface="华文细黑"/>
                <a:cs typeface="Times New Roman"/>
              </a:rPr>
              <a:t>营葬。曰：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亲戚争财，为鄙之甚。今分多共少，不</a:t>
            </a:r>
            <a:r>
              <a:rPr lang="zh-CN" altLang="zh-CN" sz="2800" kern="100" dirty="0">
                <a:latin typeface="Times New Roman"/>
                <a:ea typeface="华文细黑"/>
                <a:cs typeface="Times New Roman"/>
              </a:rPr>
              <a:t>至有乏，身死之后，岂复见关。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十年，卒，时年四十二。上甚痛惜之，使二卫千人营毕葬事。追</a:t>
            </a:r>
            <a:r>
              <a:rPr lang="zh-CN" altLang="zh-CN" sz="2800" kern="100" dirty="0">
                <a:solidFill>
                  <a:srgbClr val="0000FF"/>
                </a:solidFill>
                <a:latin typeface="Times New Roman"/>
                <a:ea typeface="华文细黑"/>
                <a:cs typeface="Times New Roman"/>
              </a:rPr>
              <a:t>赠</a:t>
            </a:r>
            <a:r>
              <a:rPr lang="zh-CN" altLang="zh-CN" sz="2800" kern="100" dirty="0">
                <a:latin typeface="Times New Roman"/>
                <a:ea typeface="华文细黑"/>
                <a:cs typeface="Times New Roman"/>
              </a:rPr>
              <a:t>太常。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节选自《宋书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谢弘微传》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827047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圈点勾画：圈点出显示主要时间及传主事迹的词语，标明显示传主性格作风的词语。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25831302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260388"/>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文章重点叙述了谢弘微的哪些事迹？</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556532"/>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出继从叔，只接受新家数千卷书籍，全不关心其余财物。</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乌衣之游，常能简言服众。</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照顾亡叔家人及产业尽心尽责，清正廉洁。</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事母至孝，事兄如父。</a:t>
            </a:r>
            <a:endParaRPr lang="zh-CN" altLang="zh-CN" sz="1050" kern="100" dirty="0">
              <a:effectLst/>
              <a:latin typeface="宋体"/>
              <a:cs typeface="Courier New"/>
            </a:endParaRPr>
          </a:p>
        </p:txBody>
      </p:sp>
      <p:sp>
        <p:nvSpPr>
          <p:cNvPr id="5" name="矩形 4"/>
          <p:cNvSpPr/>
          <p:nvPr/>
        </p:nvSpPr>
        <p:spPr>
          <a:xfrm>
            <a:off x="335774" y="4228298"/>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概括谢弘微的性格作风。</a:t>
            </a:r>
            <a:endParaRPr lang="zh-CN" altLang="zh-CN" sz="1050" kern="100" dirty="0">
              <a:effectLst/>
              <a:latin typeface="宋体"/>
              <a:cs typeface="Courier New"/>
            </a:endParaRPr>
          </a:p>
        </p:txBody>
      </p:sp>
      <p:sp>
        <p:nvSpPr>
          <p:cNvPr id="6" name="矩形 5"/>
          <p:cNvSpPr/>
          <p:nvPr/>
        </p:nvSpPr>
        <p:spPr>
          <a:xfrm>
            <a:off x="335774" y="4972761"/>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热爱读书，富有才学，严肃正直，笃于亲情，临财清廉。</a:t>
            </a:r>
            <a:endParaRPr lang="zh-CN" altLang="zh-CN" sz="1050" kern="100" dirty="0">
              <a:effectLst/>
              <a:latin typeface="宋体"/>
              <a:cs typeface="Courier New"/>
            </a:endParaRPr>
          </a:p>
        </p:txBody>
      </p:sp>
    </p:spTree>
    <p:extLst>
      <p:ext uri="{BB962C8B-B14F-4D97-AF65-F5344CB8AC3E}">
        <p14:creationId xmlns:p14="http://schemas.microsoft.com/office/powerpoint/2010/main" val="29504742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xEl>
                                              <p:pRg st="3" end="3"/>
                                            </p:txEl>
                                          </p:spTgt>
                                        </p:tgtEl>
                                      </p:cBhvr>
                                    </p:animEffect>
                                    <p:set>
                                      <p:cBhvr>
                                        <p:cTn id="41" dur="1" fill="hold">
                                          <p:stCondLst>
                                            <p:cond delay="499"/>
                                          </p:stCondLst>
                                        </p:cTn>
                                        <p:tgtEl>
                                          <p:spTgt spid="9">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6">
                                            <p:txEl>
                                              <p:pRg st="0" end="0"/>
                                            </p:txEl>
                                          </p:spTgt>
                                        </p:tgtEl>
                                      </p:cBhvr>
                                    </p:animEffect>
                                    <p:set>
                                      <p:cBhvr>
                                        <p:cTn id="44"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4001"/>
            <a:ext cx="1146832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童幼时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精神端审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时然后言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所继叔父混名知人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见而异之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谓思曰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a:t>
            </a:r>
            <a:r>
              <a:rPr lang="zh-CN" altLang="zh-CN" sz="2800" kern="100" dirty="0" smtClean="0">
                <a:latin typeface="Times New Roman"/>
                <a:ea typeface="华文细黑"/>
                <a:cs typeface="Times New Roman"/>
              </a:rPr>
              <a:t>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深</a:t>
            </a:r>
            <a:r>
              <a:rPr lang="zh-CN" altLang="zh-CN" sz="2800" kern="100" dirty="0">
                <a:latin typeface="Times New Roman"/>
                <a:ea typeface="华文细黑"/>
                <a:cs typeface="Times New Roman"/>
              </a:rPr>
              <a:t>中夙敏方成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佳器有子如此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足矣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童幼时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精神端审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时然后言所继叔父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混名知人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见而异之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谓思曰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a:t>
            </a:r>
            <a:r>
              <a:rPr lang="zh-CN" altLang="zh-CN" sz="2800" kern="100" dirty="0" smtClean="0">
                <a:latin typeface="Times New Roman"/>
                <a:ea typeface="华文细黑"/>
                <a:cs typeface="Times New Roman"/>
              </a:rPr>
              <a:t>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深</a:t>
            </a:r>
            <a:r>
              <a:rPr lang="zh-CN" altLang="zh-CN" sz="2800" kern="100" dirty="0">
                <a:latin typeface="Times New Roman"/>
                <a:ea typeface="华文细黑"/>
                <a:cs typeface="Times New Roman"/>
              </a:rPr>
              <a:t>中夙敏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方成佳器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有子如此</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足矣</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童幼时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精神端审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时然后言所继叔父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混名知人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见而异之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谓思曰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a:t>
            </a:r>
            <a:r>
              <a:rPr lang="zh-CN" altLang="zh-CN" sz="2800" kern="100" dirty="0" smtClean="0">
                <a:latin typeface="Times New Roman"/>
                <a:ea typeface="华文细黑"/>
                <a:cs typeface="Times New Roman"/>
              </a:rPr>
              <a:t>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深</a:t>
            </a:r>
            <a:r>
              <a:rPr lang="zh-CN" altLang="zh-CN" sz="2800" kern="100" dirty="0">
                <a:latin typeface="Times New Roman"/>
                <a:ea typeface="华文细黑"/>
                <a:cs typeface="Times New Roman"/>
              </a:rPr>
              <a:t>中夙敏方成</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佳器有子如此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足矣</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童幼时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精神端审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时然后言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所继叔父混名知人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见而异之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谓思曰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此</a:t>
            </a:r>
            <a:r>
              <a:rPr lang="zh-CN" altLang="zh-CN" sz="2800" kern="100" dirty="0" smtClean="0">
                <a:latin typeface="Times New Roman"/>
                <a:ea typeface="华文细黑"/>
                <a:cs typeface="Times New Roman"/>
              </a:rPr>
              <a:t>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深</a:t>
            </a:r>
            <a:r>
              <a:rPr lang="zh-CN" altLang="zh-CN" sz="2800" kern="100" dirty="0">
                <a:latin typeface="Times New Roman"/>
                <a:ea typeface="华文细黑"/>
                <a:cs typeface="Times New Roman"/>
              </a:rPr>
              <a:t>中夙敏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方成佳器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有子如此</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足矣</a:t>
            </a:r>
            <a:r>
              <a:rPr lang="en-US" altLang="zh-CN" sz="2800" kern="100" dirty="0">
                <a:latin typeface="IPAPANNEW"/>
                <a:ea typeface="华文细黑"/>
                <a:cs typeface="Times New Roman"/>
              </a:rPr>
              <a:t>/</a:t>
            </a:r>
            <a:endParaRPr lang="zh-CN" altLang="zh-CN" sz="2800" kern="100" dirty="0">
              <a:effectLst/>
              <a:latin typeface="宋体"/>
              <a:cs typeface="Courier New"/>
            </a:endParaRP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14933" y="52902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502744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首先，通读选文，了解大意。其次，理清画波浪线句子中的人物关系</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a:t>
            </a:r>
            <a:r>
              <a:rPr lang="en-US" altLang="zh-CN" sz="2800" kern="100" dirty="0">
                <a:solidFill>
                  <a:srgbClr val="002060"/>
                </a:solidFill>
                <a:latin typeface="Times New Roman"/>
                <a:ea typeface="华文细黑"/>
                <a:cs typeface="Courier New"/>
              </a:rPr>
              <a:t>1)</a:t>
            </a:r>
            <a:r>
              <a:rPr lang="zh-CN" altLang="zh-CN" sz="2800" kern="100" dirty="0">
                <a:solidFill>
                  <a:srgbClr val="002060"/>
                </a:solidFill>
                <a:latin typeface="Times New Roman"/>
                <a:ea typeface="华文细黑"/>
                <a:cs typeface="Times New Roman"/>
              </a:rPr>
              <a:t>谢弘微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童幼时，精神端审，时然后言</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a:t>
            </a:r>
            <a:r>
              <a:rPr lang="en-US" altLang="zh-CN" sz="2800" kern="100" dirty="0">
                <a:solidFill>
                  <a:srgbClr val="002060"/>
                </a:solidFill>
                <a:latin typeface="Times New Roman"/>
                <a:ea typeface="华文细黑"/>
                <a:cs typeface="Courier New"/>
              </a:rPr>
              <a:t>2)</a:t>
            </a:r>
            <a:r>
              <a:rPr lang="zh-CN" altLang="zh-CN" sz="2800" kern="100" dirty="0">
                <a:solidFill>
                  <a:srgbClr val="002060"/>
                </a:solidFill>
                <a:latin typeface="Times New Roman"/>
                <a:ea typeface="华文细黑"/>
                <a:cs typeface="Times New Roman"/>
              </a:rPr>
              <a:t>过继后的叔父谢混有知人之明</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谢混向谢思夸赞谢弘微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此儿深中夙敏，方成佳器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。同时注意，表示时间的词语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童幼时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，提示语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，虚词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47128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638" y="308621"/>
            <a:ext cx="1140720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以字行，是指在古代社会生活中，某人的字得以通行使用，他的名</a:t>
            </a:r>
            <a:r>
              <a:rPr lang="zh-CN" altLang="zh-CN" sz="2800" kern="100" dirty="0" smtClean="0">
                <a:latin typeface="Times New Roman"/>
                <a:ea typeface="华文细黑"/>
                <a:cs typeface="Times New Roman"/>
              </a:rPr>
              <a:t>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不常用。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姻亲，指由于婚姻关系结成的亲戚，它与血亲有同有异，只是血亲</a:t>
            </a:r>
            <a:r>
              <a:rPr lang="zh-CN" altLang="zh-CN" sz="2800" kern="100" dirty="0" smtClean="0">
                <a:latin typeface="Times New Roman"/>
                <a:ea typeface="华文细黑"/>
                <a:cs typeface="Times New Roman"/>
              </a:rPr>
              <a:t>中</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一部分。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母忧是指母亲的丧事，古代官员遭逢父母去世时，按照规定需要</a:t>
            </a:r>
            <a:r>
              <a:rPr lang="zh-CN" altLang="zh-CN" sz="2800" kern="100" dirty="0" smtClean="0">
                <a:latin typeface="Times New Roman"/>
                <a:ea typeface="华文细黑"/>
                <a:cs typeface="Times New Roman"/>
              </a:rPr>
              <a:t>离职</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居家</a:t>
            </a:r>
            <a:r>
              <a:rPr lang="zh-CN" altLang="zh-CN" sz="2800" kern="100" dirty="0">
                <a:latin typeface="Times New Roman"/>
                <a:ea typeface="华文细黑"/>
                <a:cs typeface="Times New Roman"/>
              </a:rPr>
              <a:t>守丧。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私禄中的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指俸禄，即古代官员的薪水，这里强调未用东乡君</a:t>
            </a:r>
            <a:r>
              <a:rPr lang="zh-CN" altLang="zh-CN" sz="2800" kern="100" dirty="0" smtClean="0">
                <a:latin typeface="Times New Roman"/>
                <a:ea typeface="华文细黑"/>
                <a:cs typeface="Times New Roman"/>
              </a:rPr>
              <a:t>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钱财</a:t>
            </a:r>
            <a:r>
              <a:rPr lang="zh-CN" altLang="zh-CN" sz="2800" kern="100" dirty="0">
                <a:latin typeface="Times New Roman"/>
                <a:ea typeface="华文细黑"/>
                <a:cs typeface="Times New Roman"/>
              </a:rPr>
              <a:t>营葬。</a:t>
            </a:r>
            <a:endParaRPr lang="zh-CN" altLang="zh-CN" sz="1050" kern="100" dirty="0">
              <a:effectLst/>
              <a:latin typeface="宋体"/>
              <a:cs typeface="Courier New"/>
            </a:endParaRPr>
          </a:p>
        </p:txBody>
      </p:sp>
      <p:sp>
        <p:nvSpPr>
          <p:cNvPr id="12" name="TextBox 11"/>
          <p:cNvSpPr txBox="1"/>
          <p:nvPr/>
        </p:nvSpPr>
        <p:spPr>
          <a:xfrm>
            <a:off x="298562" y="220565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5403192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6196246" y="2656870"/>
            <a:ext cx="1846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6196246" y="2133650"/>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Ⅰ</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1" name="TextBox 30">
            <a:hlinkClick r:id="rId3" action="ppaction://hlinksldjump"/>
          </p:cNvPr>
          <p:cNvSpPr txBox="1"/>
          <p:nvPr/>
        </p:nvSpPr>
        <p:spPr>
          <a:xfrm>
            <a:off x="6196246" y="4344576"/>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Ⅲ</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6196246" y="3242383"/>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Ⅱ</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6196246" y="3763412"/>
            <a:ext cx="184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96246" y="4869954"/>
            <a:ext cx="1846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5">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760606" y="621482"/>
            <a:ext cx="10563281" cy="3887731"/>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对于文化常识类题目，考生必须具有一定的知识储备才能顺利完成。有时也可以根据文本意思进行推断</a:t>
            </a:r>
            <a:r>
              <a:rPr lang="zh-CN" altLang="zh-CN" sz="2800" kern="100" dirty="0" smtClean="0">
                <a:solidFill>
                  <a:srgbClr val="002060"/>
                </a:solidFill>
                <a:latin typeface="Times New Roman"/>
                <a:ea typeface="华文细黑"/>
                <a:cs typeface="Times New Roman"/>
              </a:rPr>
              <a:t>。</a:t>
            </a: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项姻亲，是指由于婚姻关系结成的亲戚。血亲，是指有血缘关系的亲属，是以具有共同祖先为特征的亲属关系。从原文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中外姻亲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一句看，这里的姻亲应包含血亲，血亲只是姻亲的一部分。所以，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它与血亲有同有异，只是血亲中的一部分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10260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57757"/>
            <a:ext cx="11521280" cy="5524565"/>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弘微出继从叔，一心只爱读书。他是陈郡阳夏人，从叔谢峻将他作为后嗣</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新</a:t>
            </a:r>
            <a:r>
              <a:rPr lang="zh-CN" altLang="zh-CN" sz="2600" kern="100" dirty="0">
                <a:latin typeface="Times New Roman"/>
                <a:ea typeface="华文细黑"/>
                <a:cs typeface="Times New Roman"/>
              </a:rPr>
              <a:t>家比原来家庭富有，但他只是接受数千卷书籍，其余财物全不留意。</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弘微简言服众，此举受到重视。他参与集会，常与子弟们诗文唱和，住在</a:t>
            </a:r>
            <a:r>
              <a:rPr lang="zh-CN" altLang="zh-CN" sz="2600" kern="100" dirty="0" smtClean="0">
                <a:latin typeface="Times New Roman"/>
                <a:ea typeface="华文细黑"/>
                <a:cs typeface="Times New Roman"/>
              </a:rPr>
              <a:t>乌</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衣</a:t>
            </a:r>
            <a:r>
              <a:rPr lang="zh-CN" altLang="zh-CN" sz="2600" kern="100" dirty="0">
                <a:latin typeface="Times New Roman"/>
                <a:ea typeface="华文细黑"/>
                <a:cs typeface="Times New Roman"/>
              </a:rPr>
              <a:t>巷，称为乌衣之游；又极有文才口才，受到叔父谢混赏识，称为微子。</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弘微为人审慎，治业井井有条。谢混去世以后，他掌管产业，犹如替公家</a:t>
            </a:r>
            <a:r>
              <a:rPr lang="zh-CN" altLang="zh-CN" sz="2600" kern="100" dirty="0" smtClean="0">
                <a:latin typeface="Times New Roman"/>
                <a:ea typeface="华文细黑"/>
                <a:cs typeface="Times New Roman"/>
              </a:rPr>
              <a:t>办</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事</a:t>
            </a:r>
            <a:r>
              <a:rPr lang="zh-CN" altLang="zh-CN" sz="2600" kern="100" dirty="0">
                <a:latin typeface="Times New Roman"/>
                <a:ea typeface="华文细黑"/>
                <a:cs typeface="Times New Roman"/>
              </a:rPr>
              <a:t>，账目分明；九年以后，多个方面得到很大发展，人们见后无不感叹。</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弘微事兄如父，临财清正廉洁。他对谢曜感情极深，谢曜去世，他哀戚过礼</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除</a:t>
            </a:r>
            <a:r>
              <a:rPr lang="zh-CN" altLang="zh-CN" sz="2600" kern="100" dirty="0">
                <a:latin typeface="Times New Roman"/>
                <a:ea typeface="华文细黑"/>
                <a:cs typeface="Times New Roman"/>
              </a:rPr>
              <a:t>孝后仍不食荤腥。东乡君死，留下巨万资财、园宅，他一无所取。</a:t>
            </a:r>
            <a:endParaRPr lang="zh-CN" altLang="zh-CN" sz="2600" kern="100" dirty="0">
              <a:effectLst/>
              <a:latin typeface="宋体"/>
              <a:cs typeface="Courier New"/>
            </a:endParaRPr>
          </a:p>
        </p:txBody>
      </p:sp>
      <p:sp>
        <p:nvSpPr>
          <p:cNvPr id="12" name="TextBox 11"/>
          <p:cNvSpPr txBox="1"/>
          <p:nvPr/>
        </p:nvSpPr>
        <p:spPr>
          <a:xfrm>
            <a:off x="190550" y="200868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334566" y="5590034"/>
            <a:ext cx="11161240" cy="646499"/>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与子弟们诗文唱和，住在乌衣巷</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的是谢混，不是谢弘微。</a:t>
            </a:r>
            <a:endParaRPr lang="zh-CN" altLang="zh-CN" sz="2600" kern="100" dirty="0">
              <a:effectLst/>
              <a:latin typeface="宋体"/>
              <a:cs typeface="Courier New"/>
            </a:endParaRP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782460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
                                            <p:txEl>
                                              <p:pRg st="0" end="0"/>
                                            </p:txEl>
                                          </p:spTgt>
                                        </p:tgtEl>
                                      </p:cBhvr>
                                    </p:animEffect>
                                    <p:set>
                                      <p:cBhvr>
                                        <p:cTn id="23"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性严正，举止必循礼度，事继亲之党，恭谨过常。</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96216" y="1802185"/>
            <a:ext cx="2459860"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严正，循，党</a:t>
            </a:r>
          </a:p>
        </p:txBody>
      </p:sp>
      <p:sp>
        <p:nvSpPr>
          <p:cNvPr id="5" name="矩形 4"/>
          <p:cNvSpPr/>
          <p:nvPr/>
        </p:nvSpPr>
        <p:spPr>
          <a:xfrm>
            <a:off x="478582" y="2456673"/>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                   (</a:t>
            </a:r>
            <a:r>
              <a:rPr lang="zh-CN" altLang="zh-CN" sz="2800" kern="100" dirty="0">
                <a:solidFill>
                  <a:srgbClr val="C00000"/>
                </a:solidFill>
                <a:latin typeface="Times New Roman"/>
                <a:ea typeface="华文细黑"/>
                <a:cs typeface="Times New Roman"/>
              </a:rPr>
              <a:t>谢弘微</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品性严肃正直，行为坚持遵守礼制法度，侍奉过继家的亲族，恭敬谨慎过于常礼。</a:t>
            </a:r>
            <a:endParaRPr lang="zh-CN" altLang="zh-CN" sz="1050" kern="100" dirty="0">
              <a:effectLst/>
              <a:latin typeface="宋体"/>
              <a:cs typeface="Courier New"/>
            </a:endParaRPr>
          </a:p>
        </p:txBody>
      </p:sp>
      <p:sp>
        <p:nvSpPr>
          <p:cNvPr id="6" name="矩形 5"/>
          <p:cNvSpPr/>
          <p:nvPr/>
        </p:nvSpPr>
        <p:spPr>
          <a:xfrm>
            <a:off x="447944" y="3877783"/>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a:solidFill>
                  <a:srgbClr val="C0000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严正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，严肃正直；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，遵守；</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，亲族。</a:t>
            </a:r>
            <a:endParaRPr lang="zh-CN" altLang="zh-CN" sz="1050" kern="100" dirty="0">
              <a:solidFill>
                <a:srgbClr val="002060"/>
              </a:solidFill>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698475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而曜好臧否人物，曜每言论，弘微常以它语乱之。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43258" y="1125538"/>
            <a:ext cx="2387852" cy="691768"/>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臧否，以，乱</a:t>
            </a:r>
          </a:p>
        </p:txBody>
      </p:sp>
      <p:sp>
        <p:nvSpPr>
          <p:cNvPr id="5" name="矩形 4"/>
          <p:cNvSpPr/>
          <p:nvPr/>
        </p:nvSpPr>
        <p:spPr>
          <a:xfrm>
            <a:off x="550894" y="1783135"/>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而</a:t>
            </a:r>
            <a:r>
              <a:rPr lang="zh-CN" altLang="zh-CN" sz="2800" kern="100" dirty="0">
                <a:solidFill>
                  <a:srgbClr val="C00000"/>
                </a:solidFill>
                <a:latin typeface="Times New Roman"/>
                <a:ea typeface="华文细黑"/>
                <a:cs typeface="Times New Roman"/>
              </a:rPr>
              <a:t>谢曜喜爱褒贬人物，谢曜每每发表议论，弘微常说其他的事岔开话头。</a:t>
            </a:r>
            <a:endParaRPr lang="zh-CN" altLang="zh-CN" sz="1050" kern="100" dirty="0">
              <a:solidFill>
                <a:srgbClr val="C00000"/>
              </a:solidFill>
              <a:effectLst/>
              <a:latin typeface="宋体"/>
              <a:cs typeface="Courier New"/>
            </a:endParaRPr>
          </a:p>
        </p:txBody>
      </p:sp>
      <p:sp>
        <p:nvSpPr>
          <p:cNvPr id="6" name="矩形 5"/>
          <p:cNvSpPr/>
          <p:nvPr/>
        </p:nvSpPr>
        <p:spPr>
          <a:xfrm>
            <a:off x="447944" y="324702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C0000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臧否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，褒贬；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，介词，用；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，打乱，扰乱。</a:t>
            </a:r>
            <a:endParaRPr lang="zh-CN" altLang="zh-CN" sz="1050" kern="100" dirty="0">
              <a:solidFill>
                <a:srgbClr val="002060"/>
              </a:solidFill>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971265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371" y="698823"/>
            <a:ext cx="11499437" cy="4877978"/>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从，同一宗族次于至亲者，文中的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从叔峻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即为此意。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乌衣巷，指晋代王谢两家豪门大族的宅第，两族子弟都喜欢穿乌衣</a:t>
            </a:r>
            <a:r>
              <a:rPr lang="zh-CN" altLang="zh-CN" sz="2800" kern="100" dirty="0" smtClean="0">
                <a:latin typeface="Times New Roman"/>
                <a:ea typeface="华文细黑"/>
                <a:cs typeface="Times New Roman"/>
              </a:rPr>
              <a:t>以</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显</a:t>
            </a:r>
            <a:r>
              <a:rPr lang="zh-CN" altLang="zh-CN" sz="2800" kern="100" dirty="0">
                <a:latin typeface="Times New Roman"/>
                <a:ea typeface="华文细黑"/>
                <a:cs typeface="Times New Roman"/>
              </a:rPr>
              <a:t>身份尊贵，因此得名。</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服阕，又称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服除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终了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服阕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守孝</a:t>
            </a:r>
            <a:r>
              <a:rPr lang="zh-CN" altLang="zh-CN" sz="2800" kern="100" dirty="0" smtClean="0">
                <a:latin typeface="Times New Roman"/>
                <a:ea typeface="华文细黑"/>
                <a:cs typeface="Times New Roman"/>
              </a:rPr>
              <a:t>期</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满除去</a:t>
            </a:r>
            <a:r>
              <a:rPr lang="zh-CN" altLang="zh-CN" sz="2800" kern="100" dirty="0">
                <a:latin typeface="Times New Roman"/>
                <a:ea typeface="华文细黑"/>
                <a:cs typeface="Times New Roman"/>
              </a:rPr>
              <a:t>孝服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赠</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又叫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追赠</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指古代皇帝为已死的官员及其亲属给予的</a:t>
            </a:r>
            <a:r>
              <a:rPr lang="zh-CN" altLang="zh-CN" sz="2800" kern="100" dirty="0" smtClean="0">
                <a:latin typeface="Times New Roman"/>
                <a:ea typeface="华文细黑"/>
                <a:cs typeface="Times New Roman"/>
              </a:rPr>
              <a:t>加</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封</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赠典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是古代朝廷推恩重臣</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把官爵授给已死官员而举行的</a:t>
            </a:r>
            <a:r>
              <a:rPr lang="zh-CN" altLang="zh-CN" sz="2800" kern="100" dirty="0" smtClean="0">
                <a:latin typeface="Times New Roman"/>
                <a:ea typeface="华文细黑"/>
                <a:cs typeface="Times New Roman"/>
              </a:rPr>
              <a:t>典礼。</a:t>
            </a:r>
            <a:endParaRPr lang="zh-CN" altLang="zh-CN" sz="1050" kern="100" dirty="0">
              <a:effectLst/>
              <a:latin typeface="宋体"/>
              <a:cs typeface="Courier New"/>
            </a:endParaRPr>
          </a:p>
        </p:txBody>
      </p:sp>
      <p:sp>
        <p:nvSpPr>
          <p:cNvPr id="8" name="矩形 7"/>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10" name="矩形 9"/>
          <p:cNvSpPr/>
          <p:nvPr/>
        </p:nvSpPr>
        <p:spPr>
          <a:xfrm>
            <a:off x="291968" y="5504309"/>
            <a:ext cx="11495839" cy="1329571"/>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把官爵授给已死官员而举行的典礼</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错，应为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把官爵授给官员已死父母及祖先而举行的典礼</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152450" y="429389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509572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056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翻译下列句子。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弘微家素贫俭，而所继丰泰。</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3249" y="1788416"/>
            <a:ext cx="10882429"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谢</a:t>
            </a:r>
            <a:r>
              <a:rPr lang="zh-CN" altLang="zh-CN" sz="2800" kern="100" dirty="0">
                <a:solidFill>
                  <a:srgbClr val="C00000"/>
                </a:solidFill>
                <a:latin typeface="Times New Roman"/>
                <a:ea typeface="华文细黑"/>
                <a:cs typeface="Times New Roman"/>
              </a:rPr>
              <a:t>弘微自己家里一向贫穷、节俭，而嗣父家产业都很丰盈。</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所继</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effectLst/>
              <a:latin typeface="宋体"/>
              <a:cs typeface="Courier New"/>
            </a:endParaRPr>
          </a:p>
        </p:txBody>
      </p:sp>
      <p:sp>
        <p:nvSpPr>
          <p:cNvPr id="8" name="矩形 7"/>
          <p:cNvSpPr/>
          <p:nvPr/>
        </p:nvSpPr>
        <p:spPr>
          <a:xfrm>
            <a:off x="447944" y="323992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弘微经纪生业，事若在公，一钱尺帛出入，皆有文簿。</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_____________________________________________________________________</a:t>
            </a:r>
            <a:r>
              <a:rPr lang="en-US" altLang="zh-CN" sz="2800" kern="100" dirty="0">
                <a:latin typeface="Times New Roman"/>
                <a:ea typeface="华文细黑"/>
              </a:rPr>
              <a:t>_</a:t>
            </a:r>
            <a:r>
              <a:rPr lang="en-US" altLang="zh-CN" sz="2800" kern="100" dirty="0" smtClean="0">
                <a:latin typeface="Times New Roman"/>
                <a:ea typeface="华文细黑"/>
              </a:rPr>
              <a:t>__</a:t>
            </a:r>
          </a:p>
        </p:txBody>
      </p:sp>
      <p:sp>
        <p:nvSpPr>
          <p:cNvPr id="10" name="矩形 9"/>
          <p:cNvSpPr/>
          <p:nvPr/>
        </p:nvSpPr>
        <p:spPr>
          <a:xfrm>
            <a:off x="585717" y="3805781"/>
            <a:ext cx="10774682"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谢</a:t>
            </a:r>
            <a:r>
              <a:rPr lang="zh-CN" altLang="zh-CN" sz="2800" kern="100" dirty="0">
                <a:solidFill>
                  <a:srgbClr val="C00000"/>
                </a:solidFill>
                <a:latin typeface="Times New Roman"/>
                <a:ea typeface="华文细黑"/>
                <a:cs typeface="Times New Roman"/>
              </a:rPr>
              <a:t>弘微经营料理产业，办事好像执行公务，收入或支出一文钱、一尺布，都有文簿记录。</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一钱尺帛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文簿</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effectLst/>
              <a:latin typeface="宋体"/>
              <a:cs typeface="Courier New"/>
            </a:endParaRPr>
          </a:p>
        </p:txBody>
      </p:sp>
      <p:sp>
        <p:nvSpPr>
          <p:cNvPr id="11" name="TextBox 10">
            <a:hlinkClick r:id="rId3" action="ppaction://hlinksldjump"/>
          </p:cNvPr>
          <p:cNvSpPr txBox="1"/>
          <p:nvPr/>
        </p:nvSpPr>
        <p:spPr>
          <a:xfrm>
            <a:off x="950396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参考译文</a:t>
            </a:r>
          </a:p>
        </p:txBody>
      </p:sp>
      <p:pic>
        <p:nvPicPr>
          <p:cNvPr id="12" name="图片 11">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4089018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xEl>
                                              <p:pRg st="0" end="0"/>
                                            </p:txEl>
                                          </p:spTgt>
                                        </p:tgtEl>
                                      </p:cBhvr>
                                    </p:animEffect>
                                    <p:set>
                                      <p:cBhvr>
                                        <p:cTn id="20"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26629" y="370051"/>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谢弘微，是陈郡阳夏人。父亲谢思，任武昌太守。堂叔谢峻，是司空谢琰的第二个儿子，谢峻自己没有儿子，就把谢弘微作为嗣子。谢弘微本名谢密，因为犯了嗣母的名讳，所以就用字来替代名。谢弘微孩童时期，精神端庄谨慎，遇上适当的时机才开口说话。过继后的叔叔谢混以了解人闻名，见到谢弘微，认为他不同于寻常之人。谢混对谢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这个孩子深沉早慧，将来定会成为才能出众之人，能有这样的儿子，可以心满意足了。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谢弘微自己家里一向贫穷、节俭，而嗣父家产业都很丰盈</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但他只承继了嗣父的几千卷书</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其他遗产俸禄</a:t>
            </a:r>
            <a:r>
              <a:rPr lang="zh-CN" altLang="zh-CN" sz="2800" kern="100" spc="-800" dirty="0">
                <a:latin typeface="Times New Roman"/>
                <a:ea typeface="华文细黑"/>
                <a:cs typeface="Times New Roman"/>
              </a:rPr>
              <a:t>，</a:t>
            </a:r>
            <a:r>
              <a:rPr lang="zh-CN" altLang="zh-CN" sz="2800" kern="100" dirty="0" smtClean="0">
                <a:latin typeface="Times New Roman"/>
                <a:ea typeface="华文细黑"/>
                <a:cs typeface="Times New Roman"/>
              </a:rPr>
              <a:t>全</a:t>
            </a:r>
            <a:r>
              <a:rPr lang="zh-CN" altLang="zh-CN" sz="2800" kern="100" dirty="0">
                <a:latin typeface="Times New Roman"/>
                <a:ea typeface="华文细黑"/>
                <a:cs typeface="Times New Roman"/>
              </a:rPr>
              <a:t>不</a:t>
            </a:r>
            <a:r>
              <a:rPr lang="zh-CN" altLang="zh-CN" sz="2800" kern="100" dirty="0" smtClean="0">
                <a:latin typeface="Times New Roman"/>
                <a:ea typeface="华文细黑"/>
                <a:cs typeface="Times New Roman"/>
              </a:rPr>
              <a:t>过问</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谢混</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490708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442059"/>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风格高尚峻洁，很少同人结交，只和同族兄弟的儿子谢灵运、谢瞻、谢曜、谢弘微等人以文学互相赏析而聚会。常常共同宴饮相处，住在乌衣巷，所以称为乌衣之游。谢瞻等人富有才华，能言善辩，谢弘微却每每以简要的话说服他们，谢混特别敬重珍视他这一点，称他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微子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熙八年，谢混因为是刘毅的同党被诛杀。谢混的妻子晋陵公主把谢混家里的事情托付给谢弘微打理。谢弘微经营料理产业，办事好像执行公务，收入或支出一文钱、一尺布，都有文簿记录。宋武帝做了皇帝，晋陵公主被降封为东乡君。自从谢混被诛杀，到这时已经九年了，而房舍整齐，仓库丰满，门客和供役使的人与平日无异</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田地开垦，比过去</a:t>
            </a:r>
            <a:r>
              <a:rPr lang="zh-CN" altLang="zh-CN" sz="2800" kern="100" dirty="0" smtClean="0">
                <a:latin typeface="Times New Roman"/>
                <a:ea typeface="华文细黑"/>
                <a:cs typeface="Times New Roman"/>
              </a:rPr>
              <a:t>还</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762475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60740" y="218535"/>
            <a:ext cx="11385581"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有所增加。本族和外姓的亲戚、朋友故旧，进门后无不叹息，有的为此流下了眼泪，深为谢弘微的义行所感动。谢弘微品性严肃正直，行为坚持遵守礼制法度，侍奉过继家的亲族，恭敬谨慎过于常礼。当初，太祖镇守江陵的时候，谢弘微做主管教育的文学一职。因母亲去世而离职。守丧因为孝顺被人称赞，超过了服丧的期限还在吃蔬菜和素食。他的哥哥谢曜历任御史中丞，元嘉四年去世。谢弘微只吃蔬菜和素食，哀痛超过礼法，丧服虽然除去，却仍不吃鱼和肉。谢弘微从小失去父母，侍奉兄长如同侍奉父亲，兄弟之间极其友爱和睦，没有人能比得上。谢弘微口中不说别人的</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非，而谢曜喜爱褒贬人物，谢曜</a:t>
            </a:r>
            <a:r>
              <a:rPr lang="zh-CN" altLang="zh-CN" sz="2800" kern="100" dirty="0" smtClean="0">
                <a:latin typeface="Times New Roman"/>
                <a:ea typeface="华文细黑"/>
                <a:cs typeface="Times New Roman"/>
              </a:rPr>
              <a:t>每</a:t>
            </a:r>
            <a:r>
              <a:rPr lang="zh-CN" altLang="zh-CN" sz="2800" kern="100" dirty="0">
                <a:latin typeface="Times New Roman"/>
                <a:ea typeface="华文细黑"/>
                <a:cs typeface="Times New Roman"/>
              </a:rPr>
              <a:t>每发表议论，</a:t>
            </a:r>
            <a:r>
              <a:rPr lang="zh-CN" altLang="zh-CN" sz="2800" kern="100" dirty="0" smtClean="0">
                <a:latin typeface="Times New Roman"/>
                <a:ea typeface="华文细黑"/>
                <a:cs typeface="Times New Roman"/>
              </a:rPr>
              <a:t>弘</a:t>
            </a:r>
            <a:r>
              <a:rPr lang="zh-CN" altLang="zh-CN" sz="2800" kern="100" dirty="0">
                <a:latin typeface="Times New Roman"/>
                <a:ea typeface="华文细黑"/>
                <a:cs typeface="Times New Roman"/>
              </a:rPr>
              <a:t>微</a:t>
            </a:r>
            <a:endParaRPr lang="zh-CN" altLang="zh-CN" sz="2800" kern="100" dirty="0">
              <a:effectLst/>
              <a:latin typeface="宋体"/>
              <a:cs typeface="Courier New"/>
            </a:endParaRPr>
          </a:p>
        </p:txBody>
      </p:sp>
    </p:spTree>
    <p:extLst>
      <p:ext uri="{BB962C8B-B14F-4D97-AF65-F5344CB8AC3E}">
        <p14:creationId xmlns:p14="http://schemas.microsoft.com/office/powerpoint/2010/main" val="3826050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72910" y="447414"/>
            <a:ext cx="11161240"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常说其他的事岔开话头。元嘉九年，东乡君去世，遗留财富千万，园宅十几所，奴仆还有几百人。谢弘微一概不要，自己用私人的俸禄将她埋葬。谢弘微说：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亲戚争财产，非常被人看不起。现在财产多则分用，少则共用，不至于会穷乏，身死以后，这些财产还有什么用呢？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元嘉十年去世，时年四十二岁。皇上十分哀痛叹惜，让二卫千人办理丧葬事务。追赠他为太常。</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143176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0000000\82.jpg"/>
          <p:cNvPicPr>
            <a:picLocks noChangeAspect="1" noChangeArrowheads="1"/>
          </p:cNvPicPr>
          <p:nvPr/>
        </p:nvPicPr>
        <p:blipFill rotWithShape="1">
          <a:blip r:embed="rId2">
            <a:extLst>
              <a:ext uri="{28A0092B-C50C-407E-A947-70E740481C1C}">
                <a14:useLocalDpi xmlns:a14="http://schemas.microsoft.com/office/drawing/2010/main" val="0"/>
              </a:ext>
            </a:extLst>
          </a:blip>
          <a:srcRect l="45227" b="3207"/>
          <a:stretch/>
        </p:blipFill>
        <p:spPr bwMode="auto">
          <a:xfrm>
            <a:off x="8294685" y="-24820"/>
            <a:ext cx="3895727" cy="6884408"/>
          </a:xfrm>
          <a:prstGeom prst="rect">
            <a:avLst/>
          </a:prstGeom>
          <a:noFill/>
          <a:extLst>
            <a:ext uri="{909E8E84-426E-40DD-AFC4-6F175D3DCCD1}">
              <a14:hiddenFill xmlns:a14="http://schemas.microsoft.com/office/drawing/2010/main">
                <a:solidFill>
                  <a:srgbClr val="FFFFFF"/>
                </a:solidFill>
              </a14:hiddenFill>
            </a:ext>
          </a:extLst>
        </p:spPr>
      </p:pic>
      <p:sp>
        <p:nvSpPr>
          <p:cNvPr id="8"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Ⅰ</a:t>
            </a:r>
            <a:endParaRPr lang="zh-CN" altLang="en-US" sz="55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044366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Ⅱ</a:t>
            </a:r>
            <a:endParaRPr lang="zh-CN" altLang="en-US" sz="5500" dirty="0">
              <a:latin typeface="Times New Roman" pitchFamily="18" charset="0"/>
              <a:ea typeface="微软雅黑" pitchFamily="34" charset="-122"/>
              <a:cs typeface="Times New Roman" pitchFamily="18" charset="0"/>
            </a:endParaRPr>
          </a:p>
        </p:txBody>
      </p:sp>
      <p:pic>
        <p:nvPicPr>
          <p:cNvPr id="4" name="Picture 2" descr="C:\Users\Administrator\Desktop\0000000\82.jpg"/>
          <p:cNvPicPr>
            <a:picLocks noChangeAspect="1" noChangeArrowheads="1"/>
          </p:cNvPicPr>
          <p:nvPr/>
        </p:nvPicPr>
        <p:blipFill rotWithShape="1">
          <a:blip r:embed="rId2">
            <a:extLst>
              <a:ext uri="{28A0092B-C50C-407E-A947-70E740481C1C}">
                <a14:useLocalDpi xmlns:a14="http://schemas.microsoft.com/office/drawing/2010/main" val="0"/>
              </a:ext>
            </a:extLst>
          </a:blip>
          <a:srcRect l="45227" b="3207"/>
          <a:stretch/>
        </p:blipFill>
        <p:spPr bwMode="auto">
          <a:xfrm>
            <a:off x="8294685" y="-24820"/>
            <a:ext cx="3895727" cy="6884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655" y="160859"/>
            <a:ext cx="1153189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阅读下面的文言文，完成文后题目。</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陈登云，字从龙，唐山人。万历五年进士。除鄢陵知县，征授御史。出</a:t>
            </a:r>
            <a:r>
              <a:rPr lang="zh-CN" altLang="zh-CN" sz="2800" kern="100" dirty="0">
                <a:solidFill>
                  <a:srgbClr val="0000FF"/>
                </a:solidFill>
                <a:latin typeface="Times New Roman"/>
                <a:ea typeface="华文细黑"/>
                <a:cs typeface="Times New Roman"/>
              </a:rPr>
              <a:t>按</a:t>
            </a:r>
            <a:r>
              <a:rPr lang="zh-CN" altLang="zh-CN" sz="2800" kern="100" dirty="0">
                <a:latin typeface="Times New Roman"/>
                <a:ea typeface="华文细黑"/>
                <a:cs typeface="Times New Roman"/>
              </a:rPr>
              <a:t>辽东，疏陈安攘十策，又请速首功之赏。改巡山西。还朝，会廷臣方争</a:t>
            </a:r>
            <a:r>
              <a:rPr lang="zh-CN" altLang="zh-CN" sz="2800" kern="100" dirty="0">
                <a:solidFill>
                  <a:srgbClr val="0000FF"/>
                </a:solidFill>
                <a:latin typeface="Times New Roman"/>
                <a:ea typeface="华文细黑"/>
                <a:cs typeface="Times New Roman"/>
              </a:rPr>
              <a:t>建储</a:t>
            </a:r>
            <a:r>
              <a:rPr lang="zh-CN" altLang="zh-CN" sz="2800" kern="100" dirty="0">
                <a:latin typeface="Times New Roman"/>
                <a:ea typeface="华文细黑"/>
                <a:cs typeface="Times New Roman"/>
              </a:rPr>
              <a:t>。登云谓议不早决，由贵妃家阴</a:t>
            </a:r>
            <a:r>
              <a:rPr lang="zh-CN" altLang="zh-CN" sz="2800" kern="100" dirty="0">
                <a:solidFill>
                  <a:srgbClr val="0000FF"/>
                </a:solidFill>
                <a:latin typeface="Times New Roman"/>
                <a:ea typeface="华文细黑"/>
                <a:cs typeface="Times New Roman"/>
              </a:rPr>
              <a:t>沮</a:t>
            </a:r>
            <a:r>
              <a:rPr lang="zh-CN" altLang="zh-CN" sz="2800" kern="100" dirty="0">
                <a:latin typeface="Times New Roman"/>
                <a:ea typeface="华文细黑"/>
                <a:cs typeface="Times New Roman"/>
              </a:rPr>
              <a:t>之。十六年六月遂因灾异抗疏，劾妃父郑承宪，言：</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承宪怀祸藏奸窥觊储贰且广结术士之流曩陛下重惩科场冒籍承宪妻每扬言事由己发用以恐喝勋贵簧鼓朝绅</a:t>
            </a:r>
            <a:r>
              <a:rPr lang="zh-CN" altLang="zh-CN" sz="2800" kern="100" dirty="0">
                <a:latin typeface="Times New Roman"/>
                <a:ea typeface="华文细黑"/>
                <a:cs typeface="Times New Roman"/>
              </a:rPr>
              <a:t>不但惠安遭其虐焰，即</a:t>
            </a:r>
            <a:r>
              <a:rPr lang="zh-CN" altLang="zh-CN" sz="2800" kern="100" dirty="0">
                <a:solidFill>
                  <a:srgbClr val="0000FF"/>
                </a:solidFill>
                <a:latin typeface="Times New Roman"/>
                <a:ea typeface="华文细黑"/>
                <a:cs typeface="Times New Roman"/>
              </a:rPr>
              <a:t>中宫</a:t>
            </a:r>
            <a:r>
              <a:rPr lang="zh-CN" altLang="zh-CN" sz="2800" kern="100" dirty="0">
                <a:latin typeface="Times New Roman"/>
                <a:ea typeface="华文细黑"/>
                <a:cs typeface="Times New Roman"/>
              </a:rPr>
              <a:t>与</a:t>
            </a:r>
            <a:r>
              <a:rPr lang="zh-CN" altLang="zh-CN" sz="2800" kern="100" dirty="0">
                <a:solidFill>
                  <a:srgbClr val="0000FF"/>
                </a:solidFill>
                <a:latin typeface="Times New Roman"/>
                <a:ea typeface="华文细黑"/>
                <a:cs typeface="Times New Roman"/>
              </a:rPr>
              <a:t>太后</a:t>
            </a:r>
            <a:r>
              <a:rPr lang="zh-CN" altLang="zh-CN" sz="2800" kern="100" dirty="0">
                <a:latin typeface="Times New Roman"/>
                <a:ea typeface="华文细黑"/>
                <a:cs typeface="Times New Roman"/>
              </a:rPr>
              <a:t>家亦谨避其锋矣。</a:t>
            </a:r>
            <a:r>
              <a:rPr lang="zh-CN" altLang="zh-CN" sz="2800" kern="100" dirty="0">
                <a:solidFill>
                  <a:srgbClr val="0000FF"/>
                </a:solidFill>
                <a:latin typeface="Times New Roman"/>
                <a:ea typeface="华文细黑"/>
                <a:cs typeface="Times New Roman"/>
              </a:rPr>
              <a:t>陛下</a:t>
            </a:r>
            <a:r>
              <a:rPr lang="zh-CN" altLang="zh-CN" sz="2800" kern="100" dirty="0">
                <a:latin typeface="Times New Roman"/>
                <a:ea typeface="华文细黑"/>
                <a:cs typeface="Times New Roman"/>
              </a:rPr>
              <a:t>享国久长，自由敬德所致，而承宪每对人言</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以为不立东宫之效。干挠盛典，蓄隐邪谋，他日何所不至？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疏入</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贵妃、承宪皆怒，同列亦为登云危</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帝竟</a:t>
            </a:r>
            <a:r>
              <a:rPr lang="zh-CN" altLang="zh-CN" sz="2800" kern="100" dirty="0">
                <a:solidFill>
                  <a:srgbClr val="0000FF"/>
                </a:solidFill>
                <a:latin typeface="Times New Roman"/>
                <a:ea typeface="华文细黑"/>
                <a:cs typeface="Times New Roman"/>
              </a:rPr>
              <a:t>留</a:t>
            </a:r>
            <a:r>
              <a:rPr lang="zh-CN" altLang="zh-CN" sz="2800" kern="100" dirty="0" smtClean="0">
                <a:solidFill>
                  <a:srgbClr val="0000FF"/>
                </a:solidFill>
                <a:latin typeface="Times New Roman"/>
                <a:ea typeface="华文细黑"/>
                <a:cs typeface="Times New Roman"/>
              </a:rPr>
              <a:t>中</a:t>
            </a:r>
            <a:r>
              <a:rPr lang="zh-CN" altLang="zh-CN" sz="2800" kern="100" dirty="0">
                <a:latin typeface="Times New Roman"/>
                <a:ea typeface="华文细黑"/>
                <a:cs typeface="Times New Roman"/>
              </a:rPr>
              <a:t>不下</a:t>
            </a:r>
            <a:r>
              <a:rPr lang="zh-CN" altLang="zh-CN" sz="2800" kern="100" dirty="0" smtClean="0">
                <a:latin typeface="Times New Roman"/>
                <a:ea typeface="华文细黑"/>
                <a:cs typeface="Times New Roman"/>
              </a:rPr>
              <a:t>。</a:t>
            </a:r>
            <a:r>
              <a:rPr lang="zh-CN" altLang="zh-CN" sz="2800" kern="100" dirty="0" smtClean="0">
                <a:solidFill>
                  <a:prstClr val="black"/>
                </a:solidFill>
                <a:latin typeface="Times New Roman"/>
                <a:ea typeface="华文细黑"/>
                <a:cs typeface="Times New Roman"/>
              </a:rPr>
              <a:t>久</a:t>
            </a:r>
            <a:r>
              <a:rPr lang="zh-CN" altLang="zh-CN" sz="2800" kern="100" dirty="0">
                <a:solidFill>
                  <a:prstClr val="black"/>
                </a:solidFill>
                <a:latin typeface="Times New Roman"/>
                <a:ea typeface="华文细黑"/>
                <a:cs typeface="Times New Roman"/>
              </a:rPr>
              <a:t>之</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疏论</a:t>
            </a:r>
            <a:r>
              <a:rPr lang="zh-CN" altLang="zh-CN" sz="2800" kern="100" dirty="0">
                <a:solidFill>
                  <a:srgbClr val="0000FF"/>
                </a:solidFill>
                <a:latin typeface="Times New Roman"/>
                <a:ea typeface="华文细黑"/>
                <a:cs typeface="Times New Roman"/>
              </a:rPr>
              <a:t>吏部</a:t>
            </a:r>
            <a:r>
              <a:rPr lang="zh-CN" altLang="zh-CN" sz="2800" kern="100" dirty="0">
                <a:solidFill>
                  <a:prstClr val="black"/>
                </a:solidFill>
                <a:latin typeface="Times New Roman"/>
                <a:ea typeface="华文细黑"/>
                <a:cs typeface="Times New Roman"/>
              </a:rPr>
              <a:t>尚书陆光祖，又论贬四川提学副使冯时可，论罢应天巡抚</a:t>
            </a:r>
            <a:endParaRPr lang="zh-CN" altLang="zh-CN" sz="2800" kern="100" dirty="0">
              <a:effectLst/>
              <a:latin typeface="宋体"/>
              <a:cs typeface="Courier New"/>
            </a:endParaRPr>
          </a:p>
        </p:txBody>
      </p:sp>
    </p:spTree>
    <p:extLst>
      <p:ext uri="{BB962C8B-B14F-4D97-AF65-F5344CB8AC3E}">
        <p14:creationId xmlns:p14="http://schemas.microsoft.com/office/powerpoint/2010/main" val="3757568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0673" y="165293"/>
            <a:ext cx="1166716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李涞、顺天巡抚王致祥，又论礼部侍郎韩世能、尚书罗万化、南京太仆卿徐用检。朝右皆惮之。时方考选科道，登云因疏言：</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近岁言官，壬午以前怵于威，则摧刚为柔；壬午以后昵于情，则化直为佞。</a:t>
            </a:r>
            <a:r>
              <a:rPr lang="zh-CN" altLang="zh-CN" sz="2800" u="heavy" kern="100" dirty="0" smtClean="0">
                <a:latin typeface="Times New Roman"/>
                <a:ea typeface="华文细黑"/>
                <a:cs typeface="Times New Roman"/>
              </a:rPr>
              <a:t>其间岂无刚直之人，而弗胜龃龉，多不能安其身。</a:t>
            </a:r>
            <a:r>
              <a:rPr lang="zh-CN" altLang="zh-CN" sz="2800" kern="100" dirty="0" smtClean="0">
                <a:latin typeface="Times New Roman"/>
                <a:ea typeface="华文细黑"/>
                <a:cs typeface="Times New Roman"/>
              </a:rPr>
              <a:t>二十年来，以刚直擢京卿者百止一二耳。背公植党，逐嗜乞怜，如所谓</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七豺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八狗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者，言路顾居其半。夫</a:t>
            </a:r>
            <a:r>
              <a:rPr lang="zh-CN" altLang="zh-CN" sz="2800" kern="100" dirty="0" smtClean="0">
                <a:solidFill>
                  <a:srgbClr val="0000FF"/>
                </a:solidFill>
                <a:latin typeface="Times New Roman"/>
                <a:ea typeface="华文细黑"/>
                <a:cs typeface="Times New Roman"/>
              </a:rPr>
              <a:t>台谏</a:t>
            </a:r>
            <a:r>
              <a:rPr lang="zh-CN" altLang="zh-CN" sz="2800" kern="100" dirty="0" smtClean="0">
                <a:latin typeface="Times New Roman"/>
                <a:ea typeface="华文细黑"/>
                <a:cs typeface="Times New Roman"/>
              </a:rPr>
              <a:t>为天下持是非，而使人贱辱至此，安望其</a:t>
            </a:r>
            <a:r>
              <a:rPr lang="zh-CN" altLang="zh-CN" sz="2800" kern="100" dirty="0" smtClean="0">
                <a:solidFill>
                  <a:srgbClr val="0000FF"/>
                </a:solidFill>
                <a:latin typeface="Times New Roman"/>
                <a:ea typeface="华文细黑"/>
                <a:cs typeface="Times New Roman"/>
              </a:rPr>
              <a:t>抗颜</a:t>
            </a:r>
            <a:r>
              <a:rPr lang="zh-CN" altLang="zh-CN" sz="2800" kern="100" dirty="0" smtClean="0">
                <a:latin typeface="Times New Roman"/>
                <a:ea typeface="华文细黑"/>
                <a:cs typeface="Times New Roman"/>
              </a:rPr>
              <a:t>直绳，为国家锄大奸、歼巨蠹哉！与其误用而斥之，不若慎于始进。</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因条数事以献。出按河南。岁大饥，人相食。</a:t>
            </a:r>
            <a:r>
              <a:rPr lang="zh-CN" altLang="zh-CN" sz="2800" u="heavy" kern="100" dirty="0" smtClean="0">
                <a:latin typeface="Times New Roman"/>
                <a:ea typeface="华文细黑"/>
                <a:cs typeface="Times New Roman"/>
              </a:rPr>
              <a:t>副使崔应麟见民啖泽中雁矢，囊示登云，登云即进之于朝。</a:t>
            </a:r>
            <a:r>
              <a:rPr lang="zh-CN" altLang="zh-CN" sz="2800" kern="100" dirty="0" smtClean="0">
                <a:latin typeface="Times New Roman"/>
                <a:ea typeface="华文细黑"/>
                <a:cs typeface="Times New Roman"/>
              </a:rPr>
              <a:t>帝立遣寺丞锺化民赍帑金振之。登云巡方者三，风裁峻</a:t>
            </a:r>
            <a:r>
              <a:rPr lang="zh-CN" altLang="zh-CN" sz="2800" kern="100" dirty="0">
                <a:latin typeface="Times New Roman"/>
                <a:ea typeface="华文细黑"/>
                <a:cs typeface="Times New Roman"/>
              </a:rPr>
              <a:t>厉。以久次当擢京卿，累</a:t>
            </a:r>
            <a:r>
              <a:rPr lang="zh-CN" altLang="zh-CN" sz="2800" kern="100" dirty="0">
                <a:solidFill>
                  <a:srgbClr val="0000FF"/>
                </a:solidFill>
                <a:latin typeface="Times New Roman"/>
                <a:ea typeface="华文细黑"/>
                <a:cs typeface="Times New Roman"/>
              </a:rPr>
              <a:t>寝</a:t>
            </a:r>
            <a:r>
              <a:rPr lang="zh-CN" altLang="zh-CN" sz="2800" kern="100" dirty="0">
                <a:latin typeface="Times New Roman"/>
                <a:ea typeface="华文细黑"/>
                <a:cs typeface="Times New Roman"/>
              </a:rPr>
              <a:t>不下，遂</a:t>
            </a:r>
            <a:r>
              <a:rPr lang="zh-CN" altLang="zh-CN" sz="2800" kern="100" dirty="0">
                <a:solidFill>
                  <a:srgbClr val="0000FF"/>
                </a:solidFill>
                <a:latin typeface="Times New Roman"/>
                <a:ea typeface="华文细黑"/>
                <a:cs typeface="Times New Roman"/>
              </a:rPr>
              <a:t>移疾</a:t>
            </a:r>
            <a:r>
              <a:rPr lang="zh-CN" altLang="zh-CN" sz="2800" kern="100" dirty="0">
                <a:latin typeface="Times New Roman"/>
                <a:ea typeface="华文细黑"/>
                <a:cs typeface="Times New Roman"/>
              </a:rPr>
              <a:t>归。寻卒。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节选自《明史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陈登云传》</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1781416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圈点勾画：圈点出显示传主主要任职时间、地点及其所做事情的词语，标明显示传主性格作风的词语。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11261629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241338"/>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文章重点叙述了陈登云的哪些事情？</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537482"/>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万历十六年六月上疏弹劾贵妃一家为非作歹之事，不久，又检举多名重臣。</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在考选科道之际，上疏陈述朝中言官之弊，建言选用时要慎重。</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巡视河南，向皇上如实汇报灾情，使皇帝派人赈济灾民。</a:t>
            </a:r>
            <a:endParaRPr lang="zh-CN" altLang="zh-CN" sz="1050" kern="100" dirty="0">
              <a:effectLst/>
              <a:latin typeface="宋体"/>
              <a:cs typeface="Courier New"/>
            </a:endParaRPr>
          </a:p>
        </p:txBody>
      </p:sp>
      <p:sp>
        <p:nvSpPr>
          <p:cNvPr id="5" name="矩形 4"/>
          <p:cNvSpPr/>
          <p:nvPr/>
        </p:nvSpPr>
        <p:spPr>
          <a:xfrm>
            <a:off x="335774" y="4180673"/>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概括陈登云的性格作风。</a:t>
            </a:r>
            <a:endParaRPr lang="zh-CN" altLang="zh-CN" sz="1050" kern="100" dirty="0">
              <a:effectLst/>
              <a:latin typeface="宋体"/>
              <a:cs typeface="Courier New"/>
            </a:endParaRPr>
          </a:p>
        </p:txBody>
      </p:sp>
      <p:sp>
        <p:nvSpPr>
          <p:cNvPr id="6" name="矩形 5"/>
          <p:cNvSpPr/>
          <p:nvPr/>
        </p:nvSpPr>
        <p:spPr>
          <a:xfrm>
            <a:off x="335774" y="4896561"/>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性格耿直，敢于直言，不畏权贵，体察民情，关心百姓。</a:t>
            </a:r>
            <a:endParaRPr lang="zh-CN" altLang="zh-CN" sz="1050" kern="100" dirty="0">
              <a:effectLst/>
              <a:latin typeface="宋体"/>
              <a:cs typeface="Courier New"/>
            </a:endParaRPr>
          </a:p>
        </p:txBody>
      </p:sp>
    </p:spTree>
    <p:extLst>
      <p:ext uri="{BB962C8B-B14F-4D97-AF65-F5344CB8AC3E}">
        <p14:creationId xmlns:p14="http://schemas.microsoft.com/office/powerpoint/2010/main" val="34064081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xEl>
                                              <p:pRg st="0" end="0"/>
                                            </p:txEl>
                                          </p:spTgt>
                                        </p:tgtEl>
                                      </p:cBhvr>
                                    </p:animEffect>
                                    <p:set>
                                      <p:cBhvr>
                                        <p:cTn id="36"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275" y="568524"/>
            <a:ext cx="11583005"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下列对文中画波浪线部分的断句，正确的一项是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承宪怀祸藏奸</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窥觊储贰且广结术士之流</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曩陛下重惩科场</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冒籍承宪妻每</a:t>
            </a:r>
            <a:r>
              <a:rPr lang="zh-CN" altLang="zh-CN" sz="2600" kern="100" dirty="0" smtClean="0">
                <a:latin typeface="IPAPANNEW"/>
                <a:ea typeface="华文细黑"/>
                <a:cs typeface="Times New Roman"/>
              </a:rPr>
              <a:t>扬言</a:t>
            </a:r>
            <a:endParaRPr lang="en-US" altLang="zh-CN" sz="2600" kern="100" dirty="0" smtClean="0">
              <a:latin typeface="IPAPANNEW"/>
              <a:ea typeface="华文细黑"/>
              <a:cs typeface="Times New Roman"/>
            </a:endParaRP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事由</a:t>
            </a:r>
            <a:r>
              <a:rPr lang="zh-CN" altLang="zh-CN" sz="2600" kern="100" dirty="0">
                <a:latin typeface="IPAPANNEW"/>
                <a:ea typeface="华文细黑"/>
                <a:cs typeface="Times New Roman"/>
              </a:rPr>
              <a:t>己发</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用以恐喝勋贵</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簧鼓朝绅</a:t>
            </a:r>
            <a:r>
              <a:rPr lang="en-US" altLang="zh-CN" sz="2600" kern="100" dirty="0">
                <a:latin typeface="IPAPANNEW"/>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承宪怀祸藏奸</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窥觊储贰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且广结术士之流</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曩陛下重惩科场冒籍</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承宪妻每扬言</a:t>
            </a:r>
            <a:r>
              <a:rPr lang="en-US" altLang="zh-CN" sz="2600" kern="100" dirty="0" smtClean="0">
                <a:latin typeface="IPAPANNEW"/>
                <a:ea typeface="华文细黑"/>
                <a:cs typeface="Times New Roman"/>
              </a:rPr>
              <a:t>/</a:t>
            </a: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事由</a:t>
            </a:r>
            <a:r>
              <a:rPr lang="zh-CN" altLang="zh-CN" sz="2600" kern="100" dirty="0">
                <a:latin typeface="IPAPANNEW"/>
                <a:ea typeface="华文细黑"/>
                <a:cs typeface="Times New Roman"/>
              </a:rPr>
              <a:t>己发用以恐喝勋贵</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簧鼓朝绅</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承宪怀祸藏奸</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窥觊储贰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且广结术士之流</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曩陛下重惩科场冒籍</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承宪妻每</a:t>
            </a:r>
            <a:r>
              <a:rPr lang="zh-CN" altLang="zh-CN" sz="2600" kern="100" dirty="0" smtClean="0">
                <a:latin typeface="Times New Roman"/>
                <a:ea typeface="华文细黑"/>
                <a:cs typeface="Times New Roman"/>
              </a:rPr>
              <a:t>扬言</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事由</a:t>
            </a:r>
            <a:r>
              <a:rPr lang="zh-CN" altLang="zh-CN" sz="2600" kern="100" dirty="0">
                <a:latin typeface="Times New Roman"/>
                <a:ea typeface="华文细黑"/>
                <a:cs typeface="Times New Roman"/>
              </a:rPr>
              <a:t>己发</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用以恐喝勋贵</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簧鼓朝绅</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承宪怀祸藏奸</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窥觊储贰且广结术士之流</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曩陛下重惩科场</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冒籍承宪妻每扬言</a:t>
            </a:r>
            <a:r>
              <a:rPr lang="en-US" altLang="zh-CN" sz="2600" kern="100" dirty="0" smtClean="0">
                <a:latin typeface="IPAPANNEW"/>
                <a:ea typeface="华文细黑"/>
                <a:cs typeface="Times New Roman"/>
              </a:rPr>
              <a:t>/</a:t>
            </a: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Times New Roman"/>
                <a:ea typeface="华文细黑"/>
                <a:cs typeface="Times New Roman"/>
              </a:rPr>
              <a:t>事由</a:t>
            </a:r>
            <a:r>
              <a:rPr lang="zh-CN" altLang="zh-CN" sz="2600" kern="100" dirty="0">
                <a:latin typeface="Times New Roman"/>
                <a:ea typeface="华文细黑"/>
                <a:cs typeface="Times New Roman"/>
              </a:rPr>
              <a:t>己发用以恐喝勋贵</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簧鼓朝绅</a:t>
            </a:r>
            <a:r>
              <a:rPr lang="en-US" altLang="zh-CN" sz="2600" kern="100" dirty="0" smtClean="0">
                <a:latin typeface="IPAPANNEW"/>
                <a:ea typeface="华文细黑"/>
                <a:cs typeface="Times New Roman"/>
              </a:rPr>
              <a:t>/</a:t>
            </a:r>
          </a:p>
          <a:p>
            <a:pPr algn="just">
              <a:lnSpc>
                <a:spcPct val="140000"/>
              </a:lnSpc>
              <a:spcAft>
                <a:spcPts val="0"/>
              </a:spcAft>
            </a:pPr>
            <a:r>
              <a:rPr lang="zh-CN" altLang="zh-CN" sz="2600" kern="100" dirty="0">
                <a:latin typeface="Times New Roman"/>
                <a:ea typeface="华文细黑"/>
                <a:cs typeface="Times New Roman"/>
              </a:rPr>
              <a:t>题型归类：文言断句题</a:t>
            </a:r>
            <a:endParaRPr lang="zh-CN" altLang="zh-CN" sz="2600" kern="100" dirty="0">
              <a:latin typeface="宋体"/>
              <a:cs typeface="Courier New"/>
            </a:endParaRPr>
          </a:p>
          <a:p>
            <a:pPr algn="just">
              <a:lnSpc>
                <a:spcPct val="14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B—(5</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171500" y="334292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426821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50590" y="621482"/>
            <a:ext cx="10883359" cy="32414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关键在弄懂句意。所断之句由三个句子构成，一是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承宪怀祸藏奸窥觊储贰且广结术士之流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，陈述了郑承宪的罪恶</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二</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曩陛下重惩科场冒籍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，陈述了陛下的做法，为下句做铺垫</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三</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承宪妻每扬言事由己发用以恐喝勋贵簧鼓朝绅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，陈述了郑承宪妻子的罪过。明白了这些，选对就很容易了。</a:t>
            </a:r>
            <a:endParaRPr lang="zh-CN" altLang="zh-CN" sz="1050" kern="100" dirty="0">
              <a:effectLst/>
              <a:latin typeface="宋体"/>
              <a:cs typeface="Courier New"/>
            </a:endParaRPr>
          </a:p>
        </p:txBody>
      </p:sp>
    </p:spTree>
    <p:extLst>
      <p:ext uri="{BB962C8B-B14F-4D97-AF65-F5344CB8AC3E}">
        <p14:creationId xmlns:p14="http://schemas.microsoft.com/office/powerpoint/2010/main" val="323231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6960" y="56084"/>
            <a:ext cx="11636493"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中宫是皇后所居之宫，后来又可以借指皇后，这与东宫又可借指太子</a:t>
            </a:r>
            <a:r>
              <a:rPr lang="zh-CN" altLang="zh-CN" sz="2800" kern="100" dirty="0" smtClean="0">
                <a:latin typeface="Times New Roman"/>
                <a:ea typeface="华文细黑"/>
                <a:cs typeface="Times New Roman"/>
              </a:rPr>
              <a:t>是</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同样</a:t>
            </a:r>
            <a:r>
              <a:rPr lang="zh-CN" altLang="zh-CN" sz="2800" kern="100" dirty="0">
                <a:latin typeface="Times New Roman"/>
                <a:ea typeface="华文细黑"/>
                <a:cs typeface="Times New Roman"/>
              </a:rPr>
              <a:t>道理。</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陛下指宫殿中立有护卫的台阶下，因群臣不可直呼帝王，于是借用为</a:t>
            </a:r>
            <a:r>
              <a:rPr lang="zh-CN" altLang="zh-CN" sz="2800" kern="100" dirty="0" smtClean="0">
                <a:latin typeface="Times New Roman"/>
                <a:ea typeface="华文细黑"/>
                <a:cs typeface="Times New Roman"/>
              </a:rPr>
              <a:t>对</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帝王</a:t>
            </a:r>
            <a:r>
              <a:rPr lang="zh-CN" altLang="zh-CN" sz="2800" kern="100" dirty="0">
                <a:latin typeface="Times New Roman"/>
                <a:ea typeface="华文细黑"/>
                <a:cs typeface="Times New Roman"/>
              </a:rPr>
              <a:t>的尊称。</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吏部是古代六部之一，掌管文官任免、考核、升降、调动等，长官为</a:t>
            </a:r>
            <a:r>
              <a:rPr lang="zh-CN" altLang="zh-CN" sz="2800" kern="100" dirty="0" smtClean="0">
                <a:latin typeface="Times New Roman"/>
                <a:ea typeface="华文细黑"/>
                <a:cs typeface="Times New Roman"/>
              </a:rPr>
              <a:t>吏</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部</a:t>
            </a:r>
            <a:r>
              <a:rPr lang="zh-CN" altLang="zh-CN" sz="2800" kern="100" dirty="0">
                <a:latin typeface="Times New Roman"/>
                <a:ea typeface="华文细黑"/>
                <a:cs typeface="Times New Roman"/>
              </a:rPr>
              <a:t>尚书。</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移疾指官员上书称病，实际是官员受到权臣诋毁，不得不请求退职的</a:t>
            </a:r>
            <a:r>
              <a:rPr lang="zh-CN" altLang="zh-CN" sz="2800" kern="100" dirty="0" smtClean="0">
                <a:latin typeface="Times New Roman"/>
                <a:ea typeface="华文细黑"/>
                <a:cs typeface="Times New Roman"/>
              </a:rPr>
              <a:t>委</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婉</a:t>
            </a:r>
            <a:r>
              <a:rPr lang="zh-CN" altLang="zh-CN" sz="2800" kern="100" dirty="0">
                <a:latin typeface="Times New Roman"/>
                <a:ea typeface="华文细黑"/>
                <a:cs typeface="Times New Roman"/>
              </a:rPr>
              <a:t>说法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题型归类：古代文化知识题</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B—(4</a:t>
            </a:r>
            <a:r>
              <a:rPr lang="en-US" altLang="zh-CN" sz="2800" kern="100" dirty="0" smtClean="0">
                <a:latin typeface="Times New Roman"/>
                <a:ea typeface="华文细黑"/>
                <a:cs typeface="Courier New"/>
              </a:rPr>
              <a:t>)</a:t>
            </a:r>
          </a:p>
        </p:txBody>
      </p:sp>
      <p:sp>
        <p:nvSpPr>
          <p:cNvPr id="12" name="TextBox 11"/>
          <p:cNvSpPr txBox="1"/>
          <p:nvPr/>
        </p:nvSpPr>
        <p:spPr>
          <a:xfrm>
            <a:off x="152450" y="431181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8038435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760606" y="621482"/>
            <a:ext cx="10563281"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在表述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移疾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时，将个别现象扩大为全部的内容。大多数时候，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移疾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是用上书称病的方式请求退职。</a:t>
            </a:r>
            <a:endParaRPr lang="zh-CN" altLang="zh-CN" sz="1050" kern="100" dirty="0">
              <a:effectLst/>
              <a:latin typeface="宋体"/>
              <a:cs typeface="Courier New"/>
            </a:endParaRPr>
          </a:p>
        </p:txBody>
      </p:sp>
    </p:spTree>
    <p:extLst>
      <p:ext uri="{BB962C8B-B14F-4D97-AF65-F5344CB8AC3E}">
        <p14:creationId xmlns:p14="http://schemas.microsoft.com/office/powerpoint/2010/main" val="665730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21618"/>
            <a:ext cx="11521280" cy="6724894"/>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陈登云不畏权贵，弹劾贵妃之父。他出于对朝廷的忠心，即便对郑承宪</a:t>
            </a:r>
            <a:r>
              <a:rPr lang="zh-CN" altLang="zh-CN" sz="2600" kern="100" dirty="0" smtClean="0">
                <a:latin typeface="Times New Roman"/>
                <a:ea typeface="华文细黑"/>
                <a:cs typeface="Times New Roman"/>
              </a:rPr>
              <a:t>这样</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国戚，也大胆揭发对方为非作歹，包藏祸心，幸而皇上并未因此发怒。</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陈登云敢于直言，检举多名重臣。他在朝既久，发现诸多问题，于是奏告</a:t>
            </a:r>
            <a:r>
              <a:rPr lang="zh-CN" altLang="zh-CN" sz="2600" kern="100" dirty="0" smtClean="0">
                <a:latin typeface="Times New Roman"/>
                <a:ea typeface="华文细黑"/>
                <a:cs typeface="Times New Roman"/>
              </a:rPr>
              <a:t>一</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干</a:t>
            </a:r>
            <a:r>
              <a:rPr lang="zh-CN" altLang="zh-CN" sz="2600" kern="100" dirty="0">
                <a:latin typeface="Times New Roman"/>
                <a:ea typeface="华文细黑"/>
                <a:cs typeface="Times New Roman"/>
              </a:rPr>
              <a:t>大臣，其中有些人因此遭到贬职或罢免，以至朝廷大官们都很畏惧他。</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陈登云上疏指出，选才慎于始进。他认为二十年来，刚直者很少被提拔进京</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在朝</a:t>
            </a:r>
            <a:r>
              <a:rPr lang="zh-CN" altLang="zh-CN" sz="2600" kern="100" dirty="0">
                <a:latin typeface="Times New Roman"/>
                <a:ea typeface="华文细黑"/>
                <a:cs typeface="Times New Roman"/>
              </a:rPr>
              <a:t>者却背公结党，谄媚权贵，与其误用后罢免，不如进用时慎重。</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陈登云关心百姓，奏请救助灾区。在他巡视河南期间，当地年成歉收，</a:t>
            </a:r>
            <a:r>
              <a:rPr lang="zh-CN" altLang="zh-CN" sz="2600" kern="100" dirty="0" smtClean="0">
                <a:latin typeface="Times New Roman"/>
                <a:ea typeface="华文细黑"/>
                <a:cs typeface="Times New Roman"/>
              </a:rPr>
              <a:t>百姓</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相</a:t>
            </a:r>
            <a:r>
              <a:rPr lang="zh-CN" altLang="zh-CN" sz="2600" kern="100" dirty="0">
                <a:latin typeface="Times New Roman"/>
                <a:ea typeface="华文细黑"/>
                <a:cs typeface="Times New Roman"/>
              </a:rPr>
              <a:t>食，他向朝廷呈告灾情，皇上当即派遣寺丞锺化民筹措钱款赈济灾民</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zh-CN" altLang="zh-CN" sz="2600" kern="100" dirty="0">
                <a:latin typeface="Times New Roman"/>
                <a:ea typeface="华文细黑"/>
                <a:cs typeface="Times New Roman"/>
              </a:rPr>
              <a:t>题型归类：文意概括和分析题</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C—(2</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
        <p:nvSpPr>
          <p:cNvPr id="12" name="TextBox 11"/>
          <p:cNvSpPr txBox="1"/>
          <p:nvPr/>
        </p:nvSpPr>
        <p:spPr>
          <a:xfrm>
            <a:off x="190550" y="43731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0614051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169" y="549474"/>
            <a:ext cx="11417715"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阅读下面的文言文，完成文后题目。</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曾公亮，字明仲，泉州晋江人。举进士甲科，知会稽县。民田镜湖旁，每</a:t>
            </a:r>
            <a:r>
              <a:rPr lang="zh-CN" altLang="zh-CN" sz="2800" kern="100" dirty="0">
                <a:solidFill>
                  <a:srgbClr val="0000FF"/>
                </a:solidFill>
                <a:latin typeface="Times New Roman"/>
                <a:ea typeface="华文细黑"/>
                <a:cs typeface="Times New Roman"/>
              </a:rPr>
              <a:t>患</a:t>
            </a:r>
            <a:r>
              <a:rPr lang="zh-CN" altLang="zh-CN" sz="2800" kern="100" dirty="0">
                <a:latin typeface="Times New Roman"/>
                <a:ea typeface="华文细黑"/>
                <a:cs typeface="Times New Roman"/>
              </a:rPr>
              <a:t>湖溢。公亮立斗门，泄水入曹娥江，民受其利。以端明殿学士知郑州，</a:t>
            </a:r>
            <a:r>
              <a:rPr lang="zh-CN" altLang="zh-CN" sz="2800" u="wavyHeavy" kern="100" dirty="0">
                <a:uFill>
                  <a:solidFill>
                    <a:srgbClr val="FF0000"/>
                  </a:solidFill>
                </a:uFill>
                <a:latin typeface="Times New Roman"/>
                <a:ea typeface="华文细黑"/>
                <a:cs typeface="Times New Roman"/>
              </a:rPr>
              <a:t>为政有能声盗悉窜他境至夜户不闭尝有使客亡橐中物移书诘盗公亮报吾境不藏盗殆从者之</a:t>
            </a:r>
            <a:r>
              <a:rPr lang="zh-CN" altLang="zh-CN" sz="2800" u="wavyHeavy" kern="100" dirty="0">
                <a:uFill>
                  <a:solidFill>
                    <a:srgbClr val="FF0000"/>
                  </a:solidFill>
                </a:uFill>
                <a:latin typeface="Times New Roman"/>
                <a:ea typeface="华文细黑"/>
                <a:cs typeface="宋体"/>
              </a:rPr>
              <a:t>廋</a:t>
            </a:r>
            <a:r>
              <a:rPr lang="zh-CN" altLang="zh-CN" sz="2800" u="wavyHeavy" kern="100" dirty="0">
                <a:uFill>
                  <a:solidFill>
                    <a:srgbClr val="FF0000"/>
                  </a:solidFill>
                </a:uFill>
                <a:latin typeface="楷体_GB2312"/>
                <a:ea typeface="华文细黑"/>
                <a:cs typeface="楷体_GB2312"/>
              </a:rPr>
              <a:t>耳索之果然</a:t>
            </a:r>
            <a:r>
              <a:rPr lang="zh-CN" altLang="zh-CN" sz="2800" kern="100" dirty="0">
                <a:latin typeface="Times New Roman"/>
                <a:ea typeface="华文细黑"/>
                <a:cs typeface="Times New Roman"/>
              </a:rPr>
              <a:t>公亮明练文法，更践久，习知朝廷台阁典宪，</a:t>
            </a:r>
            <a:r>
              <a:rPr lang="zh-CN" altLang="zh-CN" sz="2800" u="heavy" kern="100" dirty="0">
                <a:solidFill>
                  <a:srgbClr val="0000FF"/>
                </a:solidFill>
                <a:uFill>
                  <a:solidFill>
                    <a:schemeClr val="tx1"/>
                  </a:solidFill>
                </a:uFill>
                <a:latin typeface="Times New Roman"/>
                <a:ea typeface="华文细黑"/>
                <a:cs typeface="Times New Roman"/>
              </a:rPr>
              <a:t>首相</a:t>
            </a:r>
            <a:r>
              <a:rPr lang="zh-CN" altLang="zh-CN" sz="2800" u="heavy" kern="100" dirty="0">
                <a:latin typeface="Times New Roman"/>
                <a:ea typeface="华文细黑"/>
                <a:cs typeface="Times New Roman"/>
              </a:rPr>
              <a:t>韩琦每咨访焉</a:t>
            </a:r>
            <a:r>
              <a:rPr lang="zh-CN" altLang="zh-CN" sz="2800" kern="100" dirty="0">
                <a:latin typeface="Times New Roman"/>
                <a:ea typeface="华文细黑"/>
                <a:cs typeface="Times New Roman"/>
              </a:rPr>
              <a:t>。仁宗末年，琦请</a:t>
            </a:r>
            <a:r>
              <a:rPr lang="zh-CN" altLang="zh-CN" sz="2800" kern="100" dirty="0">
                <a:solidFill>
                  <a:srgbClr val="0000FF"/>
                </a:solidFill>
                <a:latin typeface="Times New Roman"/>
                <a:ea typeface="华文细黑"/>
                <a:cs typeface="Times New Roman"/>
              </a:rPr>
              <a:t>建储</a:t>
            </a:r>
            <a:r>
              <a:rPr lang="zh-CN" altLang="zh-CN" sz="2800" kern="100" dirty="0">
                <a:latin typeface="Times New Roman"/>
                <a:ea typeface="华文细黑"/>
                <a:cs typeface="Times New Roman"/>
              </a:rPr>
              <a:t>，与公亮等共定大议。密州民田产银，或盗取之，大理当以强。公亮曰：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此禁物也，取之虽强，与盗物民家</a:t>
            </a: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间矣。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固争之，遂下</a:t>
            </a:r>
            <a:r>
              <a:rPr lang="zh-CN" altLang="zh-CN" sz="2800" kern="100" dirty="0">
                <a:solidFill>
                  <a:srgbClr val="0000FF"/>
                </a:solidFill>
                <a:latin typeface="Times New Roman"/>
                <a:ea typeface="华文细黑"/>
                <a:cs typeface="Times New Roman"/>
              </a:rPr>
              <a:t>有司</a:t>
            </a:r>
            <a:r>
              <a:rPr lang="zh-CN" altLang="zh-CN" sz="2800" kern="100" dirty="0">
                <a:latin typeface="Times New Roman"/>
                <a:ea typeface="华文细黑"/>
                <a:cs typeface="Times New Roman"/>
              </a:rPr>
              <a:t>议，</a:t>
            </a:r>
            <a:r>
              <a:rPr lang="zh-CN" altLang="zh-CN" sz="2800" kern="100" dirty="0">
                <a:solidFill>
                  <a:srgbClr val="0000FF"/>
                </a:solidFill>
                <a:latin typeface="Times New Roman"/>
                <a:ea typeface="华文细黑"/>
                <a:cs typeface="Times New Roman"/>
              </a:rPr>
              <a:t>比</a:t>
            </a:r>
            <a:r>
              <a:rPr lang="zh-CN" altLang="zh-CN" sz="2800" kern="100" dirty="0">
                <a:latin typeface="Times New Roman"/>
                <a:ea typeface="华文细黑"/>
                <a:cs typeface="Times New Roman"/>
              </a:rPr>
              <a:t>劫禁物法，盗得不死。</a:t>
            </a:r>
            <a:r>
              <a:rPr lang="zh-CN" altLang="zh-CN" sz="2800" kern="100" dirty="0">
                <a:solidFill>
                  <a:srgbClr val="0000FF"/>
                </a:solidFill>
                <a:latin typeface="Times New Roman"/>
                <a:ea typeface="华文细黑"/>
                <a:cs typeface="Times New Roman"/>
              </a:rPr>
              <a:t>契丹</a:t>
            </a:r>
            <a:r>
              <a:rPr lang="zh-CN" altLang="zh-CN" sz="2800" kern="100" dirty="0">
                <a:latin typeface="Times New Roman"/>
                <a:ea typeface="华文细黑"/>
                <a:cs typeface="Times New Roman"/>
              </a:rPr>
              <a:t>纵人渔界河，又数通盐舟，吏不敢禁，皆谓：与之校</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48195" y="549474"/>
            <a:ext cx="10775603" cy="5180393"/>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对关键词语理解有误。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持有、携带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之意，不能理解为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筹措</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另外</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项用了推断进行干扰，原文写了陈登云检举多名重臣，并未写检举后的结果，选项表述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其中有些人因此遭到贬职或罢免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，这个结果可从后文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朝右皆惮之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推断出来</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特别</a:t>
            </a:r>
            <a:r>
              <a:rPr lang="zh-CN" altLang="zh-CN" sz="2800" kern="100" dirty="0">
                <a:solidFill>
                  <a:srgbClr val="002060"/>
                </a:solidFill>
                <a:latin typeface="Times New Roman"/>
                <a:ea typeface="华文细黑"/>
                <a:cs typeface="Times New Roman"/>
              </a:rPr>
              <a:t>说明：</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项也错，原文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擢京卿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不能理解为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被提拔进京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京卿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是一种官职，这一点从原文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以久次当擢京卿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可以看出。陈登云这段话说的主要是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言官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谏官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在朝者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05369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其间岂无刚直之人，而弗胜龃龉，多不能安其身。</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24208" y="1802185"/>
            <a:ext cx="2478910"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胜，龃龉，安</a:t>
            </a:r>
          </a:p>
        </p:txBody>
      </p:sp>
      <p:sp>
        <p:nvSpPr>
          <p:cNvPr id="5" name="矩形 4"/>
          <p:cNvSpPr/>
          <p:nvPr/>
        </p:nvSpPr>
        <p:spPr>
          <a:xfrm>
            <a:off x="478582" y="2456673"/>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其中</a:t>
            </a:r>
            <a:r>
              <a:rPr lang="zh-CN" altLang="zh-CN" sz="2800" kern="100" dirty="0">
                <a:solidFill>
                  <a:srgbClr val="C00000"/>
                </a:solidFill>
                <a:latin typeface="Times New Roman"/>
                <a:ea typeface="华文细黑"/>
                <a:cs typeface="Times New Roman"/>
              </a:rPr>
              <a:t>难道没有刚正的人，但禁不住抵触排挤，大多无法安身</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6" name="矩形 5"/>
          <p:cNvSpPr/>
          <p:nvPr/>
        </p:nvSpPr>
        <p:spPr>
          <a:xfrm>
            <a:off x="447944" y="3896833"/>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，禁得住；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龃龉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，抵触，排挤；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，安身。</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2154768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副使崔应麟见民啖泽中雁矢，囊示登云，登云即进之于朝。</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a:t>
            </a:r>
            <a:r>
              <a:rPr lang="en-US" altLang="zh-CN" sz="2800" kern="100" dirty="0">
                <a:latin typeface="Times New Roman"/>
                <a:ea typeface="华文细黑"/>
              </a:rPr>
              <a:t>___</a:t>
            </a:r>
            <a:r>
              <a:rPr lang="en-US" altLang="zh-CN" sz="2800" kern="100" dirty="0" smtClean="0">
                <a:latin typeface="Times New Roman"/>
                <a:ea typeface="华文细黑"/>
              </a:rPr>
              <a:t>___</a:t>
            </a:r>
          </a:p>
          <a:p>
            <a:pPr algn="just">
              <a:lnSpc>
                <a:spcPct val="150000"/>
              </a:lnSpc>
              <a:spcAft>
                <a:spcPts val="0"/>
              </a:spcAft>
            </a:pPr>
            <a:r>
              <a:rPr lang="zh-CN" altLang="zh-CN" sz="2800" kern="100" dirty="0">
                <a:latin typeface="Times New Roman"/>
                <a:ea typeface="华文细黑"/>
                <a:cs typeface="Times New Roman"/>
              </a:rPr>
              <a:t>题型归类：文言翻译题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B—(5)</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81358" y="1125538"/>
            <a:ext cx="2387852" cy="687600"/>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啖，矢，囊</a:t>
            </a:r>
          </a:p>
        </p:txBody>
      </p:sp>
      <p:sp>
        <p:nvSpPr>
          <p:cNvPr id="5" name="矩形 4"/>
          <p:cNvSpPr/>
          <p:nvPr/>
        </p:nvSpPr>
        <p:spPr>
          <a:xfrm>
            <a:off x="541369" y="1773610"/>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副</a:t>
            </a:r>
            <a:r>
              <a:rPr lang="zh-CN" altLang="zh-CN" sz="2800" kern="100" dirty="0">
                <a:solidFill>
                  <a:srgbClr val="C00000"/>
                </a:solidFill>
                <a:latin typeface="Times New Roman"/>
                <a:ea typeface="华文细黑"/>
                <a:cs typeface="Times New Roman"/>
              </a:rPr>
              <a:t>使崔应麟见到百姓吃湖泽中的雁粪，便装入袋中给陈登云看，陈登云随即送至朝廷。</a:t>
            </a:r>
            <a:endParaRPr lang="zh-CN" altLang="zh-CN" sz="1050" kern="100" dirty="0">
              <a:solidFill>
                <a:srgbClr val="C00000"/>
              </a:solidFill>
              <a:effectLst/>
              <a:latin typeface="宋体"/>
              <a:cs typeface="Courier New"/>
            </a:endParaRPr>
          </a:p>
        </p:txBody>
      </p:sp>
      <p:sp>
        <p:nvSpPr>
          <p:cNvPr id="6" name="矩形 5"/>
          <p:cNvSpPr/>
          <p:nvPr/>
        </p:nvSpPr>
        <p:spPr>
          <a:xfrm>
            <a:off x="447944" y="4543822"/>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，粪便；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，名词用作动词，用口袋装。</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8986625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6519" y="1077913"/>
            <a:ext cx="11050733"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对下列句子中加颜色的词的解释，不正确的一项是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出</a:t>
            </a:r>
            <a:r>
              <a:rPr lang="zh-CN" altLang="zh-CN" sz="2800" kern="100" dirty="0">
                <a:solidFill>
                  <a:srgbClr val="0000FF"/>
                </a:solidFill>
                <a:latin typeface="Times New Roman"/>
                <a:ea typeface="华文细黑"/>
                <a:cs typeface="Times New Roman"/>
              </a:rPr>
              <a:t>按</a:t>
            </a:r>
            <a:r>
              <a:rPr lang="zh-CN" altLang="zh-CN" sz="2800" kern="100" dirty="0">
                <a:latin typeface="Times New Roman"/>
                <a:ea typeface="华文细黑"/>
                <a:cs typeface="Times New Roman"/>
              </a:rPr>
              <a:t>辽东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按</a:t>
            </a:r>
            <a:r>
              <a:rPr lang="zh-CN" altLang="zh-CN" sz="2800" kern="100" dirty="0">
                <a:latin typeface="Times New Roman"/>
                <a:ea typeface="华文细黑"/>
                <a:cs typeface="Times New Roman"/>
              </a:rPr>
              <a:t>：巡视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由贵妃家阴</a:t>
            </a:r>
            <a:r>
              <a:rPr lang="zh-CN" altLang="zh-CN" sz="2800" kern="100" dirty="0">
                <a:solidFill>
                  <a:srgbClr val="0000FF"/>
                </a:solidFill>
                <a:latin typeface="Times New Roman"/>
                <a:ea typeface="华文细黑"/>
                <a:cs typeface="Times New Roman"/>
              </a:rPr>
              <a:t>沮</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沮：阻挠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安望其</a:t>
            </a:r>
            <a:r>
              <a:rPr lang="zh-CN" altLang="zh-CN" sz="2800" kern="100" dirty="0">
                <a:solidFill>
                  <a:srgbClr val="0000FF"/>
                </a:solidFill>
                <a:latin typeface="Times New Roman"/>
                <a:ea typeface="华文细黑"/>
                <a:cs typeface="Times New Roman"/>
              </a:rPr>
              <a:t>抗颜</a:t>
            </a:r>
            <a:r>
              <a:rPr lang="zh-CN" altLang="zh-CN" sz="2800" kern="100" dirty="0">
                <a:latin typeface="Times New Roman"/>
                <a:ea typeface="华文细黑"/>
                <a:cs typeface="Times New Roman"/>
              </a:rPr>
              <a:t>直绳</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抗颜：冒犯皇帝的颜面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累</a:t>
            </a:r>
            <a:r>
              <a:rPr lang="zh-CN" altLang="zh-CN" sz="2800" kern="100" dirty="0">
                <a:solidFill>
                  <a:srgbClr val="0000FF"/>
                </a:solidFill>
                <a:latin typeface="Times New Roman"/>
                <a:ea typeface="华文细黑"/>
                <a:cs typeface="Times New Roman"/>
              </a:rPr>
              <a:t>寝</a:t>
            </a:r>
            <a:r>
              <a:rPr lang="zh-CN" altLang="zh-CN" sz="2800" kern="100" dirty="0">
                <a:latin typeface="Times New Roman"/>
                <a:ea typeface="华文细黑"/>
                <a:cs typeface="Times New Roman"/>
              </a:rPr>
              <a:t>不下</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寝</a:t>
            </a:r>
            <a:r>
              <a:rPr lang="zh-CN" altLang="zh-CN" sz="2800" kern="100" dirty="0">
                <a:latin typeface="Times New Roman"/>
                <a:ea typeface="华文细黑"/>
                <a:cs typeface="Times New Roman"/>
              </a:rPr>
              <a:t>：搁置</a:t>
            </a:r>
            <a:endParaRPr lang="zh-CN" altLang="zh-CN" sz="1050" kern="100" dirty="0">
              <a:effectLst/>
              <a:latin typeface="宋体"/>
              <a:cs typeface="Courier New"/>
            </a:endParaRP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矩形 9"/>
          <p:cNvSpPr/>
          <p:nvPr/>
        </p:nvSpPr>
        <p:spPr>
          <a:xfrm>
            <a:off x="476519" y="4452764"/>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抗颜：态度严正。</a:t>
            </a:r>
            <a:endParaRPr lang="zh-CN" altLang="zh-CN" sz="1050" kern="100" dirty="0">
              <a:effectLst/>
              <a:latin typeface="宋体"/>
              <a:cs typeface="Courier New"/>
            </a:endParaRP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61045" y="30770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23092909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549" y="189434"/>
            <a:ext cx="11294265" cy="4924401"/>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下列对文中加颜色词语的相关内容的解说，不正确的一项是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建储意为确定储君，也即确定皇位的继承人，我国古代通常采用嫡长子</a:t>
            </a:r>
            <a:r>
              <a:rPr lang="zh-CN" altLang="zh-CN" sz="2600" kern="100" dirty="0" smtClean="0">
                <a:latin typeface="Times New Roman"/>
                <a:ea typeface="华文细黑"/>
                <a:cs typeface="Times New Roman"/>
              </a:rPr>
              <a:t>继</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承制</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太后是指皇帝的母亲，一般居住在中宫。</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留中是封建社会皇帝对臣子的奏章采取的一种做法，即把臣子的奏章留</a:t>
            </a:r>
            <a:r>
              <a:rPr lang="zh-CN" altLang="zh-CN" sz="2600" kern="100" dirty="0" smtClean="0">
                <a:latin typeface="Times New Roman"/>
                <a:ea typeface="华文细黑"/>
                <a:cs typeface="Times New Roman"/>
              </a:rPr>
              <a:t>在</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宫禁</a:t>
            </a:r>
            <a:r>
              <a:rPr lang="zh-CN" altLang="zh-CN" sz="2600" kern="100" dirty="0">
                <a:latin typeface="Times New Roman"/>
                <a:ea typeface="华文细黑"/>
                <a:cs typeface="Times New Roman"/>
              </a:rPr>
              <a:t>中，不交议也不批复。</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台谏，包括台官和谏官。台官，唐宋时指御史台的官员，明朝通称御史</a:t>
            </a:r>
            <a:r>
              <a:rPr lang="zh-CN" altLang="zh-CN" sz="2600" kern="100" dirty="0" smtClean="0">
                <a:latin typeface="Times New Roman"/>
                <a:ea typeface="华文细黑"/>
                <a:cs typeface="Times New Roman"/>
              </a:rPr>
              <a:t>为</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台</a:t>
            </a:r>
            <a:r>
              <a:rPr lang="zh-CN" altLang="zh-CN" sz="2600" kern="100" dirty="0">
                <a:latin typeface="Times New Roman"/>
                <a:ea typeface="华文细黑"/>
                <a:cs typeface="Times New Roman"/>
              </a:rPr>
              <a:t>谏，其职责是在朝规谏皇帝，出朝奉命巡视，主要是纠察百官之失。</a:t>
            </a:r>
            <a:endParaRPr lang="zh-CN" altLang="zh-CN" sz="2600" kern="100" dirty="0">
              <a:effectLst/>
              <a:latin typeface="宋体"/>
              <a:cs typeface="Courier New"/>
            </a:endParaRPr>
          </a:p>
        </p:txBody>
      </p:sp>
      <p:sp>
        <p:nvSpPr>
          <p:cNvPr id="12" name="TextBox 11"/>
          <p:cNvSpPr txBox="1"/>
          <p:nvPr/>
        </p:nvSpPr>
        <p:spPr>
          <a:xfrm>
            <a:off x="298562" y="19896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438549" y="5004445"/>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太后不住在中宫，中宫是皇后所居之宫。</a:t>
            </a:r>
            <a:endParaRPr lang="zh-CN" altLang="zh-CN" sz="1050" kern="100" dirty="0">
              <a:effectLst/>
              <a:latin typeface="宋体"/>
              <a:cs typeface="Courier New"/>
            </a:endParaRP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TextBox 10">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2532157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
                                            <p:txEl>
                                              <p:pRg st="0" end="0"/>
                                            </p:txEl>
                                          </p:spTgt>
                                        </p:tgtEl>
                                      </p:cBhvr>
                                    </p:animEffect>
                                    <p:set>
                                      <p:cBhvr>
                                        <p:cTn id="23"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2" grpId="0"/>
      <p:bldP spid="12" grpId="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442059"/>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陈登云，字从龙，唐山人。是万历五年</a:t>
            </a:r>
            <a:r>
              <a:rPr lang="en-US" altLang="zh-CN" sz="2800" kern="100" dirty="0">
                <a:latin typeface="Times New Roman"/>
                <a:ea typeface="华文细黑"/>
              </a:rPr>
              <a:t>(1577)</a:t>
            </a:r>
            <a:r>
              <a:rPr lang="zh-CN" altLang="zh-CN" sz="2800" kern="100" dirty="0">
                <a:latin typeface="Times New Roman"/>
                <a:ea typeface="华文细黑"/>
                <a:cs typeface="Times New Roman"/>
              </a:rPr>
              <a:t>的进士。授职鄢陵知县，</a:t>
            </a:r>
            <a:r>
              <a:rPr lang="en-US" altLang="zh-CN" sz="2800" kern="100" dirty="0">
                <a:latin typeface="Times New Roman"/>
                <a:ea typeface="华文细黑"/>
              </a:rPr>
              <a:t>(</a:t>
            </a:r>
            <a:r>
              <a:rPr lang="zh-CN" altLang="zh-CN" sz="2800" kern="100" dirty="0">
                <a:latin typeface="Times New Roman"/>
                <a:ea typeface="华文细黑"/>
                <a:cs typeface="Times New Roman"/>
              </a:rPr>
              <a:t>因政绩好</a:t>
            </a:r>
            <a:r>
              <a:rPr lang="en-US" altLang="zh-CN" sz="2800" kern="100" dirty="0">
                <a:latin typeface="Times New Roman"/>
                <a:ea typeface="华文细黑"/>
              </a:rPr>
              <a:t>)</a:t>
            </a:r>
            <a:r>
              <a:rPr lang="zh-CN" altLang="zh-CN" sz="2800" kern="100" dirty="0">
                <a:latin typeface="Times New Roman"/>
                <a:ea typeface="华文细黑"/>
                <a:cs typeface="Times New Roman"/>
              </a:rPr>
              <a:t>被征召回朝授予御史。外出巡视辽东，上奏章陈述安定边境的十条对策，又上奏请求加速建立赏赐首功的制度。皇帝改派他巡视山西。陈登云回到朝廷，恰逢朝廷的大臣正在争论设立太子的事情。陈登云认为朝议迟迟不能决定，是由于贵妃家人暗中阻挠。万历十六年</a:t>
            </a:r>
            <a:r>
              <a:rPr lang="en-US" altLang="zh-CN" sz="2800" kern="100" dirty="0">
                <a:latin typeface="Times New Roman"/>
                <a:ea typeface="华文细黑"/>
              </a:rPr>
              <a:t>(1588)</a:t>
            </a:r>
            <a:r>
              <a:rPr lang="zh-CN" altLang="zh-CN" sz="2800" kern="100" dirty="0">
                <a:latin typeface="Times New Roman"/>
                <a:ea typeface="华文细黑"/>
                <a:cs typeface="Times New Roman"/>
              </a:rPr>
              <a:t>六月因发生灾害上疏直言，弹劾贵妃父亲郑承宪，说：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郑承宪包藏祸心，觊觎储君。而且广泛交结术士一类的人。当初陛下重惩科场冒名顶替之人，郑承宪的妻子每每扬言事情是由自己揭发的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用来恐吓</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575286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370051"/>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功臣权贵之人，用巧言蛊惑朝廷士绅。不但惠安遭到他们算计，即使皇后与太后家也谨慎避开他们的锋芒。陛下统治国家已很久了，这是因为尊重圣德的结果，而郑承宪每次对人说，认为是不立太子的结果。扰乱设立储君，暗中谋划奸邪之事，以后还有什么事他干不出来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奏章呈上，贵妃、郑承宪都大怒，同朝官员也替陈登云畏惧，但皇帝把奏章留在宫禁中，不交议也不批复。过了很久，他上疏弹劾吏部尚书陆光祖，又奏告贬谪四川提学副使冯时可，奏告罢免应天巡抚李涞、顺天巡抚王致祥，又奏告礼部侍郎韩世能、尚书罗万化、南京太仆卿徐用检。朝廷的大臣都很怕他。当时，正好考选科道，陈登云因而</a:t>
            </a:r>
            <a:r>
              <a:rPr lang="zh-CN" altLang="zh-CN" sz="2800" kern="100" dirty="0" smtClean="0">
                <a:latin typeface="Times New Roman"/>
                <a:ea typeface="华文细黑"/>
                <a:cs typeface="Times New Roman"/>
              </a:rPr>
              <a:t>上</a:t>
            </a:r>
            <a:r>
              <a:rPr lang="zh-CN" altLang="zh-CN" sz="2800" kern="100" dirty="0">
                <a:latin typeface="Times New Roman"/>
                <a:ea typeface="华文细黑"/>
                <a:cs typeface="Times New Roman"/>
              </a:rPr>
              <a:t>疏说：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近来</a:t>
            </a:r>
            <a:r>
              <a:rPr lang="zh-CN" altLang="zh-CN" sz="2800" kern="100" dirty="0" smtClean="0">
                <a:latin typeface="Times New Roman"/>
                <a:ea typeface="华文细黑"/>
                <a:cs typeface="Times New Roman"/>
              </a:rPr>
              <a:t>御</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640837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308621"/>
            <a:ext cx="11385581"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史官员，壬午年以前害怕淫威，就摧残刚正为柔顺；壬午年以后拘于情面，就把正直变为谄媚。其中难道没有刚正的人，但禁不住抵触排挤，大多无法安身。二十年来，因为刚强正直提升为京官的只有百分之一二。背着朝廷培植党羽，追求贪欲摇尾乞怜，像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七豺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八狗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的，谏官反而占了一半。谏官是为天下主持是非的，却让人轻视羞辱到这种地步，怎么能希望他态度严正公平执法，为国家除掉奸人、消灭败类呢！与其因误用而贬退，不如谨慎地考察当初进用的人选。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趁机条陈数件事献给皇上。外出巡视河南。那年发生大饥荒，人相互吞食。副使崔应麟见到百姓吃湖泽中的雁粪，便装入</a:t>
            </a:r>
            <a:r>
              <a:rPr lang="zh-CN" altLang="zh-CN" sz="2800" kern="100" dirty="0" smtClean="0">
                <a:latin typeface="Times New Roman"/>
                <a:ea typeface="华文细黑"/>
                <a:cs typeface="Times New Roman"/>
              </a:rPr>
              <a:t>袋</a:t>
            </a:r>
            <a:r>
              <a:rPr lang="zh-CN" altLang="zh-CN" sz="2800" kern="100" dirty="0">
                <a:latin typeface="Times New Roman"/>
                <a:ea typeface="华文细黑"/>
                <a:cs typeface="Times New Roman"/>
              </a:rPr>
              <a:t>中给陈登云看，陈登云</a:t>
            </a:r>
            <a:r>
              <a:rPr lang="zh-CN" altLang="zh-CN" sz="2800" kern="100" dirty="0" smtClean="0">
                <a:latin typeface="Times New Roman"/>
                <a:ea typeface="华文细黑"/>
                <a:cs typeface="Times New Roman"/>
              </a:rPr>
              <a:t>随</a:t>
            </a:r>
            <a:r>
              <a:rPr lang="zh-CN" altLang="zh-CN" sz="2800" kern="100" dirty="0">
                <a:latin typeface="Times New Roman"/>
                <a:ea typeface="华文细黑"/>
                <a:cs typeface="Times New Roman"/>
              </a:rPr>
              <a:t>即送至</a:t>
            </a:r>
            <a:endParaRPr lang="zh-CN" altLang="zh-CN" sz="2800" kern="100" dirty="0">
              <a:effectLst/>
              <a:latin typeface="宋体"/>
              <a:cs typeface="Courier New"/>
            </a:endParaRPr>
          </a:p>
        </p:txBody>
      </p:sp>
    </p:spTree>
    <p:extLst>
      <p:ext uri="{BB962C8B-B14F-4D97-AF65-F5344CB8AC3E}">
        <p14:creationId xmlns:p14="http://schemas.microsoft.com/office/powerpoint/2010/main" val="4924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98502" y="514198"/>
            <a:ext cx="10941320"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朝廷。皇上立即派遣寺丞锺化民带着国库中的银币赈济百姓。陈登云多次巡视地方，裁断事情严厉。因长期驻守地方按规定应当提升为京官，却多次被搁置不下发，于是他称病归家。不久之后就死了。</a:t>
            </a:r>
            <a:endParaRPr lang="zh-CN" altLang="zh-CN" sz="1050" kern="100" dirty="0">
              <a:effectLst/>
              <a:latin typeface="宋体"/>
              <a:cs typeface="Courier New"/>
            </a:endParaRPr>
          </a:p>
        </p:txBody>
      </p:sp>
    </p:spTree>
    <p:extLst>
      <p:ext uri="{BB962C8B-B14F-4D97-AF65-F5344CB8AC3E}">
        <p14:creationId xmlns:p14="http://schemas.microsoft.com/office/powerpoint/2010/main" val="3920255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4180" y="165293"/>
            <a:ext cx="1153189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二、</a:t>
            </a:r>
            <a:r>
              <a:rPr lang="en-US" altLang="zh-CN" sz="2800" b="1" kern="100" dirty="0" smtClean="0">
                <a:latin typeface="Times New Roman"/>
                <a:ea typeface="华文细黑"/>
                <a:cs typeface="Courier New"/>
              </a:rPr>
              <a:t>(2017·</a:t>
            </a:r>
            <a:r>
              <a:rPr lang="zh-CN" altLang="zh-CN" sz="2800" b="1" kern="100" dirty="0" smtClean="0">
                <a:latin typeface="Times New Roman"/>
                <a:ea typeface="华文细黑"/>
                <a:cs typeface="Times New Roman"/>
              </a:rPr>
              <a:t>全国</a:t>
            </a:r>
            <a:r>
              <a:rPr lang="en-US" altLang="zh-CN" sz="2800" b="1" kern="100" dirty="0" smtClean="0">
                <a:latin typeface="宋体"/>
                <a:ea typeface="华文细黑"/>
                <a:cs typeface="Times New Roman"/>
              </a:rPr>
              <a:t>Ⅱ</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阅读下面的文言文，完成文后题目。</a:t>
            </a:r>
            <a:endParaRPr lang="zh-CN" altLang="zh-CN" sz="1050" kern="100" dirty="0" smtClean="0">
              <a:latin typeface="宋体"/>
              <a:cs typeface="Courier New"/>
            </a:endParaRPr>
          </a:p>
          <a:p>
            <a:pPr indent="720000" algn="just">
              <a:lnSpc>
                <a:spcPct val="150000"/>
              </a:lnSpc>
            </a:pPr>
            <a:r>
              <a:rPr lang="zh-CN" altLang="zh-CN" sz="2800" kern="100" dirty="0" smtClean="0">
                <a:latin typeface="Times New Roman"/>
                <a:ea typeface="华文细黑"/>
                <a:cs typeface="Times New Roman"/>
              </a:rPr>
              <a:t>赵</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字伯阳</a:t>
            </a:r>
            <a:r>
              <a:rPr lang="zh-CN" altLang="zh-CN" sz="2800" kern="100" dirty="0" smtClean="0">
                <a:latin typeface="Times New Roman"/>
                <a:ea typeface="华文细黑"/>
                <a:cs typeface="Times New Roman"/>
              </a:rPr>
              <a:t>，南阳宛人也。少有节操。从兄为人所杀，无子，</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年十五</a:t>
            </a:r>
            <a:r>
              <a:rPr lang="zh-CN" altLang="zh-CN" sz="2800" kern="100" dirty="0" smtClean="0">
                <a:latin typeface="Times New Roman"/>
                <a:ea typeface="华文细黑"/>
                <a:cs typeface="Times New Roman"/>
              </a:rPr>
              <a:t>，常思报之。乃挟兵结客，后遂往复仇。而仇家皆疾病，无相</a:t>
            </a:r>
            <a:r>
              <a:rPr lang="zh-CN" altLang="zh-CN" sz="2800" kern="100" dirty="0" smtClean="0">
                <a:solidFill>
                  <a:srgbClr val="0000FF"/>
                </a:solidFill>
                <a:latin typeface="Times New Roman"/>
                <a:ea typeface="华文细黑"/>
                <a:cs typeface="Times New Roman"/>
              </a:rPr>
              <a:t>距</a:t>
            </a:r>
            <a:r>
              <a:rPr lang="zh-CN" altLang="zh-CN" sz="2800" kern="100" dirty="0" smtClean="0">
                <a:latin typeface="Times New Roman"/>
                <a:ea typeface="华文细黑"/>
                <a:cs typeface="Times New Roman"/>
              </a:rPr>
              <a:t>者。</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以因疾报杀</a:t>
            </a:r>
            <a:r>
              <a:rPr lang="zh-CN" altLang="zh-CN" sz="2800" kern="100" dirty="0" smtClean="0">
                <a:latin typeface="Times New Roman"/>
                <a:ea typeface="华文细黑"/>
                <a:cs typeface="Times New Roman"/>
              </a:rPr>
              <a:t>，非仁者心，且释之而去。顾谓仇曰：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尔曹若健，远相避也。</a:t>
            </a:r>
            <a:r>
              <a:rPr lang="en-US" altLang="zh-CN" sz="2800" kern="100" dirty="0" smtClean="0">
                <a:latin typeface="宋体"/>
                <a:ea typeface="华文细黑"/>
                <a:cs typeface="Times New Roman"/>
              </a:rPr>
              <a:t>”</a:t>
            </a:r>
            <a:r>
              <a:rPr lang="zh-CN" altLang="zh-CN" sz="2800" u="wavyHeavy" kern="100" dirty="0" smtClean="0">
                <a:uFill>
                  <a:solidFill>
                    <a:srgbClr val="FF0000"/>
                  </a:solidFill>
                </a:uFill>
                <a:latin typeface="Times New Roman"/>
                <a:ea typeface="华文细黑"/>
                <a:cs typeface="Times New Roman"/>
              </a:rPr>
              <a:t>更始即位舞阴大姓李氏拥城不下更始遣柱天将军李宝降之不肯云闻宛之赵氏有孤孙</a:t>
            </a:r>
            <a:r>
              <a:rPr lang="zh-CN" altLang="zh-CN" sz="2800" u="wavyHeavy" kern="100" dirty="0" smtClean="0">
                <a:uFill>
                  <a:solidFill>
                    <a:srgbClr val="FF0000"/>
                  </a:solidFill>
                </a:uFill>
                <a:latin typeface="Times New Roman"/>
                <a:ea typeface="华文细黑"/>
                <a:cs typeface="宋体"/>
              </a:rPr>
              <a:t>憙</a:t>
            </a:r>
            <a:r>
              <a:rPr lang="zh-CN" altLang="zh-CN" sz="2800" u="wavyHeavy" kern="100" dirty="0" smtClean="0">
                <a:uFill>
                  <a:solidFill>
                    <a:srgbClr val="FF0000"/>
                  </a:solidFill>
                </a:uFill>
                <a:latin typeface="楷体_GB2312"/>
                <a:ea typeface="华文细黑"/>
                <a:cs typeface="楷体_GB2312"/>
              </a:rPr>
              <a:t>信义著名愿得降之</a:t>
            </a:r>
            <a:r>
              <a:rPr lang="zh-CN" altLang="zh-CN" sz="2800" kern="100" dirty="0" smtClean="0">
                <a:latin typeface="Times New Roman"/>
                <a:ea typeface="华文细黑"/>
                <a:cs typeface="Times New Roman"/>
              </a:rPr>
              <a:t>更始乃征</a:t>
            </a:r>
            <a:r>
              <a:rPr lang="zh-CN" altLang="zh-CN" sz="2800" kern="100" dirty="0" smtClean="0">
                <a:latin typeface="Times New Roman"/>
                <a:ea typeface="华文细黑"/>
                <a:cs typeface="宋体"/>
              </a:rPr>
              <a:t>憙</a:t>
            </a:r>
            <a:r>
              <a:rPr lang="zh-CN" altLang="zh-CN" sz="2800" kern="100" dirty="0" smtClean="0">
                <a:latin typeface="Times New Roman"/>
                <a:ea typeface="华文细黑"/>
                <a:cs typeface="Times New Roman"/>
              </a:rPr>
              <a:t>。</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年未二十</a:t>
            </a:r>
            <a:r>
              <a:rPr lang="zh-CN" altLang="zh-CN" sz="2800" kern="100" dirty="0" smtClean="0">
                <a:latin typeface="Times New Roman"/>
                <a:ea typeface="华文细黑"/>
                <a:cs typeface="Times New Roman"/>
              </a:rPr>
              <a:t>，既引见，即除为</a:t>
            </a:r>
            <a:r>
              <a:rPr lang="zh-CN" altLang="zh-CN" sz="2800" kern="100" dirty="0" smtClean="0">
                <a:solidFill>
                  <a:srgbClr val="0000FF"/>
                </a:solidFill>
                <a:latin typeface="Times New Roman"/>
                <a:ea typeface="华文细黑"/>
                <a:cs typeface="Times New Roman"/>
              </a:rPr>
              <a:t>郎中</a:t>
            </a:r>
            <a:r>
              <a:rPr lang="zh-CN" altLang="zh-CN" sz="2800" kern="100" dirty="0" smtClean="0">
                <a:latin typeface="Times New Roman"/>
                <a:ea typeface="华文细黑"/>
                <a:cs typeface="Times New Roman"/>
              </a:rPr>
              <a:t>，行偏将军事，使诣舞阴，而李氏遂降。光武破寻、邑，</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被创</a:t>
            </a:r>
            <a:r>
              <a:rPr lang="zh-CN" altLang="zh-CN" sz="2800" kern="100" dirty="0" smtClean="0">
                <a:latin typeface="Times New Roman"/>
                <a:ea typeface="华文细黑"/>
                <a:cs typeface="Times New Roman"/>
              </a:rPr>
              <a:t>，有战劳，还拜中郎将，封勇功侯。邓奉反于南阳，</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素与奉善</a:t>
            </a:r>
            <a:r>
              <a:rPr lang="zh-CN" altLang="zh-CN" sz="2800" kern="100" dirty="0" smtClean="0">
                <a:latin typeface="Times New Roman"/>
                <a:ea typeface="华文细黑"/>
                <a:cs typeface="Times New Roman"/>
              </a:rPr>
              <a:t>，数遗书切</a:t>
            </a:r>
            <a:r>
              <a:rPr lang="zh-CN" altLang="zh-CN" sz="2800" kern="100" dirty="0" smtClean="0">
                <a:solidFill>
                  <a:srgbClr val="0000FF"/>
                </a:solidFill>
                <a:latin typeface="Times New Roman"/>
                <a:ea typeface="华文细黑"/>
                <a:cs typeface="Times New Roman"/>
              </a:rPr>
              <a:t>责</a:t>
            </a:r>
            <a:r>
              <a:rPr lang="zh-CN" altLang="zh-CN" sz="2800" kern="100" dirty="0" smtClean="0">
                <a:latin typeface="Times New Roman"/>
                <a:ea typeface="华文细黑"/>
                <a:cs typeface="Times New Roman"/>
              </a:rPr>
              <a:t>之，而谗者因言</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与奉合谋</a:t>
            </a:r>
            <a:r>
              <a:rPr lang="zh-CN" altLang="zh-CN" sz="2800" kern="100" dirty="0" smtClean="0">
                <a:latin typeface="Times New Roman"/>
                <a:ea typeface="华文细黑"/>
                <a:cs typeface="Times New Roman"/>
              </a:rPr>
              <a:t>，帝以为疑。及奉败，帝得</a:t>
            </a:r>
            <a:r>
              <a:rPr lang="zh-CN" altLang="zh-CN" sz="2800" kern="100" dirty="0" smtClean="0">
                <a:latin typeface="Times New Roman"/>
                <a:ea typeface="华文细黑"/>
                <a:cs typeface="宋体"/>
              </a:rPr>
              <a:t>憙</a:t>
            </a:r>
            <a:r>
              <a:rPr lang="zh-CN" altLang="zh-CN" sz="2800" kern="100" dirty="0" smtClean="0">
                <a:latin typeface="楷体_GB2312"/>
                <a:ea typeface="华文细黑"/>
                <a:cs typeface="楷体_GB2312"/>
              </a:rPr>
              <a:t>书</a:t>
            </a:r>
            <a:r>
              <a:rPr lang="zh-CN" altLang="zh-CN" sz="2800" kern="100" dirty="0" smtClean="0">
                <a:latin typeface="Times New Roman"/>
                <a:ea typeface="华文细黑"/>
                <a:cs typeface="Times New Roman"/>
              </a:rPr>
              <a:t>，乃惊曰：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真长者也</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后拜怀</a:t>
            </a:r>
            <a:r>
              <a:rPr lang="zh-CN" altLang="zh-CN" sz="2800" kern="100" dirty="0" smtClean="0">
                <a:latin typeface="Times New Roman"/>
                <a:ea typeface="华文细黑"/>
                <a:cs typeface="Times New Roman"/>
              </a:rPr>
              <a:t>令</a:t>
            </a:r>
            <a:r>
              <a:rPr lang="zh-CN" altLang="zh-CN" sz="2800" spc="-800" dirty="0">
                <a:latin typeface="Times New Roman"/>
                <a:ea typeface="华文细黑"/>
                <a:cs typeface="Times New Roman"/>
              </a:rPr>
              <a:t>。</a:t>
            </a:r>
            <a:r>
              <a:rPr lang="zh-CN" altLang="zh-CN" sz="2800" kern="100" dirty="0" smtClean="0">
                <a:latin typeface="Times New Roman"/>
                <a:ea typeface="华文细黑"/>
                <a:cs typeface="Times New Roman"/>
              </a:rPr>
              <a:t>大姓</a:t>
            </a:r>
            <a:r>
              <a:rPr lang="zh-CN" altLang="zh-CN" sz="2800" kern="100" dirty="0">
                <a:latin typeface="Times New Roman"/>
                <a:ea typeface="华文细黑"/>
                <a:cs typeface="Times New Roman"/>
              </a:rPr>
              <a:t>李子春先为琅邪相，</a:t>
            </a:r>
            <a:endParaRPr lang="zh-CN" altLang="zh-CN" sz="2800" u="heavy" kern="100" dirty="0">
              <a:effectLst/>
              <a:latin typeface="宋体"/>
              <a:cs typeface="Courier New"/>
            </a:endParaRPr>
          </a:p>
        </p:txBody>
      </p:sp>
    </p:spTree>
    <p:extLst>
      <p:ext uri="{BB962C8B-B14F-4D97-AF65-F5344CB8AC3E}">
        <p14:creationId xmlns:p14="http://schemas.microsoft.com/office/powerpoint/2010/main" val="1709413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0673" y="78185"/>
            <a:ext cx="11667167"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spc="-100" dirty="0">
                <a:latin typeface="Times New Roman"/>
                <a:ea typeface="华文细黑"/>
                <a:cs typeface="Times New Roman"/>
              </a:rPr>
              <a:t>且生事。公亮言：</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萌芽不禁，后将奈何？雄州赵滋勇而有谋，可任也。</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使谕以指意，边害讫息。英宗即位，加中书侍郎兼礼部尚书，寻加户部尚书。帝不</a:t>
            </a:r>
            <a:r>
              <a:rPr lang="zh-CN" altLang="zh-CN" sz="2800" kern="100" spc="-100" dirty="0">
                <a:solidFill>
                  <a:srgbClr val="0000FF"/>
                </a:solidFill>
                <a:latin typeface="Times New Roman"/>
                <a:ea typeface="华文细黑"/>
                <a:cs typeface="Times New Roman"/>
              </a:rPr>
              <a:t>豫</a:t>
            </a:r>
            <a:r>
              <a:rPr lang="zh-CN" altLang="zh-CN" sz="2800" kern="100" spc="-100" dirty="0">
                <a:latin typeface="Times New Roman"/>
                <a:ea typeface="华文细黑"/>
                <a:cs typeface="Times New Roman"/>
              </a:rPr>
              <a:t>，辽使至不能见，命公亮宴于馆，使者不肯赴。公亮质之曰：</a:t>
            </a:r>
            <a:r>
              <a:rPr lang="en-US" altLang="zh-CN" sz="2800" kern="100" spc="-100" dirty="0">
                <a:latin typeface="宋体"/>
                <a:ea typeface="华文细黑"/>
                <a:cs typeface="Times New Roman"/>
              </a:rPr>
              <a:t>“</a:t>
            </a:r>
            <a:r>
              <a:rPr lang="zh-CN" altLang="zh-CN" sz="2800" u="heavy" kern="100" spc="-100" dirty="0">
                <a:latin typeface="Times New Roman"/>
                <a:ea typeface="华文细黑"/>
                <a:cs typeface="Times New Roman"/>
              </a:rPr>
              <a:t>锡宴不赴，是不虔君命也。人主有疾，而必使亲临，处之安乎？</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使者即就席。熙宁三年，拜司空兼侍中、河阳三城节度使。明年，起判永兴军。居一岁，还京师。旋以太傅致仕。元丰元年卒，年八十。帝临哭，辍朝三日。公亮方厚庄重，沉深周密，平居谨绳墨，蹈规矩；然性吝啬，殖货至巨万。初荐王安石，及同辅政，</a:t>
            </a:r>
            <a:r>
              <a:rPr lang="zh-CN" altLang="zh-CN" sz="2800" u="heavy" kern="100" spc="-100" dirty="0">
                <a:latin typeface="Times New Roman"/>
                <a:ea typeface="华文细黑"/>
                <a:cs typeface="Times New Roman"/>
              </a:rPr>
              <a:t>知上方向之，阴为子孙计，凡更张庶事，一切听顺，而外若不与之者。</a:t>
            </a:r>
            <a:r>
              <a:rPr lang="zh-CN" altLang="zh-CN" sz="2800" kern="100" spc="-100" dirty="0">
                <a:latin typeface="Times New Roman"/>
                <a:ea typeface="华文细黑"/>
                <a:cs typeface="Times New Roman"/>
              </a:rPr>
              <a:t>尝遣子孝宽参其谋，至上前略无所异，于是帝益信任安石。安石</a:t>
            </a:r>
            <a:r>
              <a:rPr lang="zh-CN" altLang="zh-CN" sz="2800" kern="100" spc="-100" dirty="0">
                <a:solidFill>
                  <a:srgbClr val="0000FF"/>
                </a:solidFill>
                <a:latin typeface="Times New Roman"/>
                <a:ea typeface="华文细黑"/>
                <a:cs typeface="Times New Roman"/>
              </a:rPr>
              <a:t>德</a:t>
            </a:r>
            <a:r>
              <a:rPr lang="zh-CN" altLang="zh-CN" sz="2800" kern="100" spc="-100" dirty="0">
                <a:latin typeface="Times New Roman"/>
                <a:ea typeface="华文细黑"/>
                <a:cs typeface="Times New Roman"/>
              </a:rPr>
              <a:t>其助己，故引擢孝宽至枢密以报之。</a:t>
            </a:r>
            <a:r>
              <a:rPr lang="zh-CN" altLang="zh-CN" sz="2800" u="heavy" kern="100" spc="-100" dirty="0">
                <a:latin typeface="Times New Roman"/>
                <a:ea typeface="华文细黑"/>
                <a:cs typeface="Times New Roman"/>
              </a:rPr>
              <a:t>苏轼尝从容责公亮不能救正，世讥其持禄固宠云。</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节选自《宋史</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曾公亮传》</a:t>
            </a:r>
            <a:r>
              <a:rPr lang="en-US" altLang="zh-CN" sz="2800" kern="100" spc="-100" dirty="0">
                <a:latin typeface="Times New Roman"/>
                <a:ea typeface="华文细黑"/>
                <a:cs typeface="Courier New"/>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8431" y="83518"/>
            <a:ext cx="11551650"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豪猾并兼，为人所患。</a:t>
            </a:r>
            <a:r>
              <a:rPr lang="zh-CN" altLang="zh-CN" sz="2800" kern="100" dirty="0">
                <a:latin typeface="宋体"/>
                <a:ea typeface="华文细黑"/>
                <a:cs typeface="宋体"/>
              </a:rPr>
              <a:t>憙</a:t>
            </a:r>
            <a:r>
              <a:rPr lang="zh-CN" altLang="zh-CN" sz="2800" kern="100" dirty="0">
                <a:solidFill>
                  <a:srgbClr val="0000FF"/>
                </a:solidFill>
                <a:latin typeface="Times New Roman"/>
                <a:ea typeface="华文细黑"/>
                <a:cs typeface="Times New Roman"/>
              </a:rPr>
              <a:t>下车</a:t>
            </a:r>
            <a:r>
              <a:rPr lang="zh-CN" altLang="zh-CN" sz="2800" kern="100" dirty="0">
                <a:latin typeface="Times New Roman"/>
                <a:ea typeface="华文细黑"/>
                <a:cs typeface="Times New Roman"/>
              </a:rPr>
              <a:t>，闻其二孙杀人事未发觉，即穷诘其奸，</a:t>
            </a:r>
            <a:r>
              <a:rPr lang="zh-CN" altLang="zh-CN" sz="2800" kern="100" dirty="0">
                <a:solidFill>
                  <a:srgbClr val="0000FF"/>
                </a:solidFill>
                <a:latin typeface="Times New Roman"/>
                <a:ea typeface="华文细黑"/>
                <a:cs typeface="Times New Roman"/>
              </a:rPr>
              <a:t>收考</a:t>
            </a:r>
            <a:r>
              <a:rPr lang="zh-CN" altLang="zh-CN" sz="2800" kern="100" dirty="0">
                <a:latin typeface="Times New Roman"/>
                <a:ea typeface="华文细黑"/>
                <a:cs typeface="Times New Roman"/>
              </a:rPr>
              <a:t>子春，二孙自杀。京师为请者数十，终不听。时赵王良疾病将终，</a:t>
            </a:r>
            <a:r>
              <a:rPr lang="zh-CN" altLang="zh-CN" sz="2800" kern="100" dirty="0">
                <a:solidFill>
                  <a:srgbClr val="0000FF"/>
                </a:solidFill>
                <a:latin typeface="Times New Roman"/>
                <a:ea typeface="华文细黑"/>
                <a:cs typeface="Times New Roman"/>
              </a:rPr>
              <a:t>车驾</a:t>
            </a:r>
            <a:r>
              <a:rPr lang="zh-CN" altLang="zh-CN" sz="2800" kern="100" dirty="0">
                <a:latin typeface="Times New Roman"/>
                <a:ea typeface="华文细黑"/>
                <a:cs typeface="Times New Roman"/>
              </a:rPr>
              <a:t>亲临王，问所欲言。王曰：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素与李子春厚，今犯罪，怀令赵</a:t>
            </a:r>
            <a:r>
              <a:rPr lang="zh-CN" altLang="zh-CN" sz="2800" kern="100" dirty="0">
                <a:latin typeface="宋体"/>
                <a:ea typeface="华文细黑"/>
                <a:cs typeface="宋体"/>
              </a:rPr>
              <a:t>憙</a:t>
            </a:r>
            <a:r>
              <a:rPr lang="zh-CN" altLang="zh-CN" sz="2800" kern="100" dirty="0">
                <a:latin typeface="楷体_GB2312"/>
                <a:ea typeface="华文细黑"/>
                <a:cs typeface="楷体_GB2312"/>
              </a:rPr>
              <a:t>欲杀之</a:t>
            </a:r>
            <a:r>
              <a:rPr lang="zh-CN" altLang="zh-CN" sz="2800" kern="100" dirty="0">
                <a:latin typeface="Times New Roman"/>
                <a:ea typeface="华文细黑"/>
                <a:cs typeface="Times New Roman"/>
              </a:rPr>
              <a:t>，愿乞其命。</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帝曰：</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吏奉法，律不可枉也，更道它所欲。</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王无复言。</a:t>
            </a:r>
            <a:r>
              <a:rPr lang="zh-CN" altLang="zh-CN" sz="2800" kern="100" dirty="0">
                <a:latin typeface="Times New Roman"/>
                <a:ea typeface="华文细黑"/>
                <a:cs typeface="Times New Roman"/>
              </a:rPr>
              <a:t>其年，迁</a:t>
            </a:r>
            <a:r>
              <a:rPr lang="zh-CN" altLang="zh-CN" sz="2800" kern="100" dirty="0">
                <a:latin typeface="宋体"/>
                <a:ea typeface="华文细黑"/>
                <a:cs typeface="宋体"/>
              </a:rPr>
              <a:t>憙</a:t>
            </a:r>
            <a:r>
              <a:rPr lang="zh-CN" altLang="zh-CN" sz="2800" kern="100" dirty="0">
                <a:latin typeface="楷体_GB2312"/>
                <a:ea typeface="华文细黑"/>
                <a:cs typeface="楷体_GB2312"/>
              </a:rPr>
              <a:t>平原</a:t>
            </a:r>
            <a:r>
              <a:rPr lang="zh-CN" altLang="zh-CN" sz="2800" kern="100" dirty="0">
                <a:solidFill>
                  <a:srgbClr val="0000FF"/>
                </a:solidFill>
                <a:latin typeface="Times New Roman"/>
                <a:ea typeface="华文细黑"/>
                <a:cs typeface="Times New Roman"/>
              </a:rPr>
              <a:t>太守</a:t>
            </a:r>
            <a:r>
              <a:rPr lang="zh-CN" altLang="zh-CN" sz="2800" kern="100" dirty="0">
                <a:latin typeface="Times New Roman"/>
                <a:ea typeface="华文细黑"/>
                <a:cs typeface="Times New Roman"/>
              </a:rPr>
              <a:t>。时平原多盗贼，</a:t>
            </a:r>
            <a:r>
              <a:rPr lang="zh-CN" altLang="zh-CN" sz="2800" kern="100" dirty="0">
                <a:latin typeface="宋体"/>
                <a:ea typeface="华文细黑"/>
                <a:cs typeface="宋体"/>
              </a:rPr>
              <a:t>憙</a:t>
            </a:r>
            <a:r>
              <a:rPr lang="zh-CN" altLang="zh-CN" sz="2800" kern="100" dirty="0">
                <a:latin typeface="楷体_GB2312"/>
                <a:ea typeface="华文细黑"/>
                <a:cs typeface="楷体_GB2312"/>
              </a:rPr>
              <a:t>与诸郡讨捕</a:t>
            </a:r>
            <a:r>
              <a:rPr lang="zh-CN" altLang="zh-CN" sz="2800" kern="100" dirty="0">
                <a:latin typeface="Times New Roman"/>
                <a:ea typeface="华文细黑"/>
                <a:cs typeface="Times New Roman"/>
              </a:rPr>
              <a:t>，斩其渠帅，余党当</a:t>
            </a:r>
            <a:r>
              <a:rPr lang="zh-CN" altLang="zh-CN" sz="2800" kern="100" dirty="0">
                <a:solidFill>
                  <a:srgbClr val="0000FF"/>
                </a:solidFill>
                <a:latin typeface="Times New Roman"/>
                <a:ea typeface="华文细黑"/>
                <a:cs typeface="Times New Roman"/>
              </a:rPr>
              <a:t>坐</a:t>
            </a:r>
            <a:r>
              <a:rPr lang="zh-CN" altLang="zh-CN" sz="2800" kern="100" dirty="0">
                <a:latin typeface="Times New Roman"/>
                <a:ea typeface="华文细黑"/>
                <a:cs typeface="Times New Roman"/>
              </a:rPr>
              <a:t>者数千人。</a:t>
            </a:r>
            <a:r>
              <a:rPr lang="zh-CN" altLang="zh-CN" sz="2800" kern="100" dirty="0">
                <a:latin typeface="宋体"/>
                <a:ea typeface="华文细黑"/>
                <a:cs typeface="宋体"/>
              </a:rPr>
              <a:t>憙</a:t>
            </a:r>
            <a:r>
              <a:rPr lang="zh-CN" altLang="zh-CN" sz="2800" kern="100" dirty="0">
                <a:latin typeface="楷体_GB2312"/>
                <a:ea typeface="华文细黑"/>
                <a:cs typeface="楷体_GB2312"/>
              </a:rPr>
              <a:t>上言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恶恶止其身，可一切徙</a:t>
            </a:r>
            <a:r>
              <a:rPr lang="zh-CN" altLang="zh-CN" sz="2800" kern="100" dirty="0">
                <a:solidFill>
                  <a:srgbClr val="0000FF"/>
                </a:solidFill>
                <a:latin typeface="Times New Roman"/>
                <a:ea typeface="华文细黑"/>
                <a:cs typeface="Times New Roman"/>
              </a:rPr>
              <a:t>京师</a:t>
            </a:r>
            <a:r>
              <a:rPr lang="zh-CN" altLang="zh-CN" sz="2800" kern="100" dirty="0">
                <a:latin typeface="Times New Roman"/>
                <a:ea typeface="华文细黑"/>
                <a:cs typeface="Times New Roman"/>
              </a:rPr>
              <a:t>近郡。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帝从之，乃悉移置颍川、陈留。于是擢举义行，诛锄奸恶。</a:t>
            </a:r>
            <a:r>
              <a:rPr lang="zh-CN" altLang="zh-CN" sz="2800" u="heavy" kern="100" dirty="0">
                <a:latin typeface="Times New Roman"/>
                <a:ea typeface="华文细黑"/>
                <a:cs typeface="Times New Roman"/>
              </a:rPr>
              <a:t>后青州大蝗，侵入平原界辄死，岁屡有年，百姓歌之。</a:t>
            </a:r>
            <a:r>
              <a:rPr lang="zh-CN" altLang="zh-CN" sz="2800" kern="100" dirty="0">
                <a:latin typeface="Times New Roman"/>
                <a:ea typeface="华文细黑"/>
                <a:cs typeface="Times New Roman"/>
              </a:rPr>
              <a:t>二十七年，拜</a:t>
            </a:r>
            <a:r>
              <a:rPr lang="zh-CN" altLang="zh-CN" sz="2800" kern="100" dirty="0">
                <a:solidFill>
                  <a:srgbClr val="0000FF"/>
                </a:solidFill>
                <a:latin typeface="Times New Roman"/>
                <a:ea typeface="华文细黑"/>
                <a:cs typeface="Times New Roman"/>
              </a:rPr>
              <a:t>太尉</a:t>
            </a:r>
            <a:r>
              <a:rPr lang="zh-CN" altLang="zh-CN" sz="2800" kern="100" dirty="0">
                <a:latin typeface="Times New Roman"/>
                <a:ea typeface="华文细黑"/>
                <a:cs typeface="Times New Roman"/>
              </a:rPr>
              <a:t>，赐爵关内侯。时南单于称臣，乌桓、鲜卑并来入朝，帝令</a:t>
            </a:r>
            <a:r>
              <a:rPr lang="zh-CN" altLang="zh-CN" sz="2800" kern="100" dirty="0">
                <a:latin typeface="宋体"/>
                <a:ea typeface="华文细黑"/>
                <a:cs typeface="宋体"/>
              </a:rPr>
              <a:t>憙</a:t>
            </a:r>
            <a:r>
              <a:rPr lang="zh-CN" altLang="zh-CN" sz="2800" kern="100" dirty="0">
                <a:solidFill>
                  <a:srgbClr val="0000FF"/>
                </a:solidFill>
                <a:latin typeface="Times New Roman"/>
                <a:ea typeface="华文细黑"/>
                <a:cs typeface="Times New Roman"/>
              </a:rPr>
              <a:t>典</a:t>
            </a:r>
            <a:r>
              <a:rPr lang="zh-CN" altLang="zh-CN" sz="2800" kern="100" dirty="0">
                <a:latin typeface="Times New Roman"/>
                <a:ea typeface="华文细黑"/>
                <a:cs typeface="Times New Roman"/>
              </a:rPr>
              <a:t>边事，思为久长规。建初五年，</a:t>
            </a:r>
            <a:r>
              <a:rPr lang="zh-CN" altLang="zh-CN" sz="2800" kern="100" dirty="0">
                <a:latin typeface="宋体"/>
                <a:ea typeface="华文细黑"/>
                <a:cs typeface="宋体"/>
              </a:rPr>
              <a:t>憙</a:t>
            </a:r>
            <a:r>
              <a:rPr lang="zh-CN" altLang="zh-CN" sz="2800" kern="100" dirty="0">
                <a:latin typeface="楷体_GB2312"/>
                <a:ea typeface="华文细黑"/>
                <a:cs typeface="楷体_GB2312"/>
              </a:rPr>
              <a:t>疾病</a:t>
            </a:r>
            <a:r>
              <a:rPr lang="zh-CN" altLang="zh-CN" sz="2800" kern="100" dirty="0">
                <a:latin typeface="Times New Roman"/>
                <a:ea typeface="华文细黑"/>
                <a:cs typeface="Times New Roman"/>
              </a:rPr>
              <a:t>，帝亲幸视。及</a:t>
            </a:r>
            <a:r>
              <a:rPr lang="zh-CN" altLang="zh-CN" sz="2800" kern="100" dirty="0">
                <a:solidFill>
                  <a:srgbClr val="0000FF"/>
                </a:solidFill>
                <a:latin typeface="Times New Roman"/>
                <a:ea typeface="华文细黑"/>
                <a:cs typeface="Times New Roman"/>
              </a:rPr>
              <a:t>薨</a:t>
            </a:r>
            <a:r>
              <a:rPr lang="zh-CN" altLang="zh-CN" sz="2800" kern="100" dirty="0">
                <a:latin typeface="Times New Roman"/>
                <a:ea typeface="华文细黑"/>
                <a:cs typeface="Times New Roman"/>
              </a:rPr>
              <a:t>，车驾往临吊。时年八十四。谥曰正侯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节选自《后汉书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赵</a:t>
            </a:r>
            <a:r>
              <a:rPr lang="zh-CN" altLang="zh-CN" sz="2800" kern="100" dirty="0">
                <a:latin typeface="宋体"/>
                <a:ea typeface="华文细黑"/>
                <a:cs typeface="宋体"/>
              </a:rPr>
              <a:t>憙</a:t>
            </a:r>
            <a:r>
              <a:rPr lang="zh-CN" altLang="zh-CN" sz="2800" kern="100" dirty="0">
                <a:latin typeface="仿宋_GB2312"/>
                <a:ea typeface="华文细黑"/>
                <a:cs typeface="仿宋_GB2312"/>
              </a:rPr>
              <a:t>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6873701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圈点勾画：圈点出显示传主主要任职时间、地点及其所做事情的词语，标明显示传主性格作风的词语。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9978567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7426"/>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文章重点叙述了赵憙的哪些事迹？</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413570"/>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年轻时义释仇家；更始初，信降对手；做怀令，拒绝求情，严惩豪猾李子春；任平原太守时，推举义行，诛锄奸恶；官拜太尉，受命对边事作长久规划。</a:t>
            </a:r>
            <a:endParaRPr lang="zh-CN" altLang="zh-CN" sz="1050" kern="100" dirty="0">
              <a:effectLst/>
              <a:latin typeface="宋体"/>
              <a:cs typeface="Courier New"/>
            </a:endParaRPr>
          </a:p>
        </p:txBody>
      </p:sp>
      <p:sp>
        <p:nvSpPr>
          <p:cNvPr id="5" name="矩形 4"/>
          <p:cNvSpPr/>
          <p:nvPr/>
        </p:nvSpPr>
        <p:spPr>
          <a:xfrm>
            <a:off x="335774" y="3358840"/>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概括赵憙的性格作风。</a:t>
            </a:r>
            <a:endParaRPr lang="zh-CN" altLang="zh-CN" sz="1050" kern="100" dirty="0">
              <a:effectLst/>
              <a:latin typeface="宋体"/>
              <a:cs typeface="Courier New"/>
            </a:endParaRPr>
          </a:p>
        </p:txBody>
      </p:sp>
      <p:sp>
        <p:nvSpPr>
          <p:cNvPr id="6" name="矩形 5"/>
          <p:cNvSpPr/>
          <p:nvPr/>
        </p:nvSpPr>
        <p:spPr>
          <a:xfrm>
            <a:off x="335774" y="4149874"/>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耿直磊落，秉公执法，忠于职守，忠于国家。</a:t>
            </a:r>
            <a:endParaRPr lang="zh-CN" altLang="zh-CN" sz="1050" kern="100" dirty="0">
              <a:effectLst/>
              <a:latin typeface="宋体"/>
              <a:cs typeface="Courier New"/>
            </a:endParaRPr>
          </a:p>
        </p:txBody>
      </p:sp>
    </p:spTree>
    <p:extLst>
      <p:ext uri="{BB962C8B-B14F-4D97-AF65-F5344CB8AC3E}">
        <p14:creationId xmlns:p14="http://schemas.microsoft.com/office/powerpoint/2010/main" val="391545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4001"/>
            <a:ext cx="1146832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更始即位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舞阴大姓李氏拥城不下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更始遣柱天将军李宝降之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不肯</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云</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闻</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宛之赵</a:t>
            </a:r>
            <a:r>
              <a:rPr lang="zh-CN" altLang="zh-CN" sz="2800" kern="100" dirty="0">
                <a:latin typeface="IPAPANNEW"/>
                <a:ea typeface="华文细黑"/>
                <a:cs typeface="Times New Roman"/>
              </a:rPr>
              <a:t>氏有孤孙憙</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信义著名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愿得降之</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更始即位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舞阴大姓李氏拥城不下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更始遣柱天将军李宝降之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不肯云</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闻</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宛之赵</a:t>
            </a:r>
            <a:r>
              <a:rPr lang="zh-CN" altLang="zh-CN" sz="2800" kern="100" dirty="0">
                <a:latin typeface="Times New Roman"/>
                <a:ea typeface="华文细黑"/>
                <a:cs typeface="Times New Roman"/>
              </a:rPr>
              <a:t>氏有孤孙憙</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信义著名</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愿得降之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更始即位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舞阴大姓李氏拥城不下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更始遣柱天将军李宝降之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不肯云</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闻</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宛之赵</a:t>
            </a:r>
            <a:r>
              <a:rPr lang="zh-CN" altLang="zh-CN" sz="2800" kern="100" dirty="0">
                <a:latin typeface="Times New Roman"/>
                <a:ea typeface="华文细黑"/>
                <a:cs typeface="Times New Roman"/>
              </a:rPr>
              <a:t>氏有孤</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孙憙信义著名</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愿得降之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更始即位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舞阴大姓李氏拥城不下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更始遣柱天将军李宝降之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不肯</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云</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闻</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宛之赵</a:t>
            </a:r>
            <a:r>
              <a:rPr lang="zh-CN" altLang="zh-CN" sz="2800" kern="100" dirty="0">
                <a:latin typeface="IPAPANNEW"/>
                <a:ea typeface="华文细黑"/>
                <a:cs typeface="Times New Roman"/>
              </a:rPr>
              <a:t>氏有孤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孙憙信义著名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愿得降之</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14933" y="141357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8168007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37707" y="621482"/>
            <a:ext cx="11102115" cy="324217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根据语境，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舞阴大姓李氏拥城不下</a:t>
            </a:r>
            <a:r>
              <a:rPr lang="en-US" altLang="zh-CN" sz="2800" kern="100" dirty="0">
                <a:solidFill>
                  <a:srgbClr val="002060"/>
                </a:solidFill>
                <a:latin typeface="IPAPANNEW"/>
                <a:ea typeface="华文细黑"/>
                <a:cs typeface="Times New Roman"/>
              </a:rPr>
              <a:t>/</a:t>
            </a:r>
            <a:r>
              <a:rPr lang="zh-CN" altLang="zh-CN" sz="2800" kern="100" dirty="0">
                <a:solidFill>
                  <a:srgbClr val="002060"/>
                </a:solidFill>
                <a:latin typeface="IPAPANNEW"/>
                <a:ea typeface="华文细黑"/>
                <a:cs typeface="Times New Roman"/>
              </a:rPr>
              <a:t>更始遣柱天将军李宝降之</a:t>
            </a:r>
            <a:r>
              <a:rPr lang="en-US" altLang="zh-CN" sz="2800" kern="100" dirty="0">
                <a:solidFill>
                  <a:srgbClr val="002060"/>
                </a:solidFill>
                <a:latin typeface="IPAPANNEW"/>
                <a:ea typeface="华文细黑"/>
                <a:cs typeface="Times New Roman"/>
              </a:rPr>
              <a:t>/</a:t>
            </a:r>
            <a:r>
              <a:rPr lang="zh-CN" altLang="zh-CN" sz="2800" kern="100" dirty="0">
                <a:solidFill>
                  <a:srgbClr val="002060"/>
                </a:solidFill>
                <a:latin typeface="Times New Roman"/>
                <a:ea typeface="华文细黑"/>
                <a:cs typeface="Times New Roman"/>
              </a:rPr>
              <a:t>不肯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，是说李氏不肯投降，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后是他不肯投降的理由，排除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赵氏有孤孙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赵氏有独孙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孤孙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指赵</a:t>
            </a:r>
            <a:r>
              <a:rPr lang="zh-CN" altLang="zh-CN" sz="2800" kern="100" dirty="0">
                <a:solidFill>
                  <a:srgbClr val="002060"/>
                </a:solidFill>
                <a:latin typeface="宋体"/>
                <a:ea typeface="华文细黑"/>
                <a:cs typeface="宋体"/>
              </a:rPr>
              <a:t>憙</a:t>
            </a:r>
            <a:r>
              <a:rPr lang="zh-CN" altLang="zh-CN" sz="2800" kern="100" dirty="0">
                <a:solidFill>
                  <a:srgbClr val="002060"/>
                </a:solidFill>
                <a:latin typeface="Times New Roman"/>
                <a:ea typeface="华文细黑"/>
                <a:cs typeface="Times New Roman"/>
              </a:rPr>
              <a:t>，中间不能断开，排除</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endParaRPr lang="zh-CN" altLang="zh-CN" sz="1050" kern="100" dirty="0">
              <a:effectLst/>
              <a:latin typeface="宋体"/>
              <a:cs typeface="Courier New"/>
            </a:endParaRPr>
          </a:p>
        </p:txBody>
      </p:sp>
    </p:spTree>
    <p:extLst>
      <p:ext uri="{BB962C8B-B14F-4D97-AF65-F5344CB8AC3E}">
        <p14:creationId xmlns:p14="http://schemas.microsoft.com/office/powerpoint/2010/main" val="1320407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046" y="82019"/>
            <a:ext cx="11636493"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下车，古代可以代指新任官吏就职，后来又常用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下车伊始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官吏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初</a:t>
            </a:r>
            <a:r>
              <a:rPr lang="zh-CN" altLang="zh-CN" sz="2800" kern="100" dirty="0">
                <a:latin typeface="Times New Roman"/>
                <a:ea typeface="华文细黑"/>
                <a:cs typeface="Times New Roman"/>
              </a:rPr>
              <a:t>到任所。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收考，指先行将嫌犯拘捕关进监狱，然后再作考察，进行犯罪事实的</a:t>
            </a:r>
            <a:r>
              <a:rPr lang="zh-CN" altLang="zh-CN" sz="2800" kern="100" dirty="0" smtClean="0">
                <a:latin typeface="Times New Roman"/>
                <a:ea typeface="华文细黑"/>
                <a:cs typeface="Times New Roman"/>
              </a:rPr>
              <a:t>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证</a:t>
            </a:r>
            <a:r>
              <a:rPr lang="zh-CN" altLang="zh-CN" sz="2800" kern="100" dirty="0">
                <a:latin typeface="Times New Roman"/>
                <a:ea typeface="华文细黑"/>
                <a:cs typeface="Times New Roman"/>
              </a:rPr>
              <a:t>工作。</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车驾，原指帝王所乘的车，有时因不能直接称呼帝王，于是又可用作</a:t>
            </a:r>
            <a:r>
              <a:rPr lang="zh-CN" altLang="zh-CN" sz="2800" kern="100" dirty="0" smtClean="0">
                <a:latin typeface="Times New Roman"/>
                <a:ea typeface="华文细黑"/>
                <a:cs typeface="Times New Roman"/>
              </a:rPr>
              <a:t>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王</a:t>
            </a:r>
            <a:r>
              <a:rPr lang="zh-CN" altLang="zh-CN" sz="2800" kern="100" dirty="0">
                <a:latin typeface="Times New Roman"/>
                <a:ea typeface="华文细黑"/>
                <a:cs typeface="Times New Roman"/>
              </a:rPr>
              <a:t>的代称。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京师，古代指国家的都城，《三国演义》中就经常提到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京师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现代</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泛指</a:t>
            </a:r>
            <a:r>
              <a:rPr lang="zh-CN" altLang="zh-CN" sz="2800" kern="100" dirty="0">
                <a:latin typeface="Times New Roman"/>
                <a:ea typeface="华文细黑"/>
                <a:cs typeface="Times New Roman"/>
              </a:rPr>
              <a:t>首都。</a:t>
            </a:r>
            <a:endParaRPr lang="zh-CN" altLang="zh-CN" sz="1050" kern="100" dirty="0">
              <a:effectLst/>
              <a:latin typeface="宋体"/>
              <a:cs typeface="Courier New"/>
            </a:endParaRPr>
          </a:p>
        </p:txBody>
      </p:sp>
      <p:sp>
        <p:nvSpPr>
          <p:cNvPr id="12" name="TextBox 11"/>
          <p:cNvSpPr txBox="1"/>
          <p:nvPr/>
        </p:nvSpPr>
        <p:spPr>
          <a:xfrm>
            <a:off x="190550" y="216222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353046" y="5878066"/>
            <a:ext cx="8694488"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00206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收考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指拘捕拷问。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是拷问的意思。</a:t>
            </a:r>
            <a:endParaRPr lang="zh-CN" altLang="zh-CN" sz="1050" kern="100" dirty="0">
              <a:solidFill>
                <a:srgbClr val="002060"/>
              </a:solidFill>
              <a:effectLst/>
              <a:latin typeface="宋体"/>
              <a:cs typeface="Courier New"/>
            </a:endParaRPr>
          </a:p>
        </p:txBody>
      </p:sp>
      <p:sp>
        <p:nvSpPr>
          <p:cNvPr id="13" name="TextBox 12"/>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7637523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1">
                                            <p:txEl>
                                              <p:pRg st="0" end="0"/>
                                            </p:txEl>
                                          </p:spTgt>
                                        </p:tgtEl>
                                      </p:cBhvr>
                                    </p:animEffect>
                                    <p:set>
                                      <p:cBhvr>
                                        <p:cTn id="23"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p:bldP spid="12"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6529" y="45418"/>
            <a:ext cx="11599317" cy="5524565"/>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赵憙耿直磊落，为人光明正大。他自小有节操，从兄被害，为给从兄报仇</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他</a:t>
            </a:r>
            <a:r>
              <a:rPr lang="zh-CN" altLang="zh-CN" sz="2600" kern="100" dirty="0">
                <a:latin typeface="Times New Roman"/>
                <a:ea typeface="华文细黑"/>
                <a:cs typeface="Times New Roman"/>
              </a:rPr>
              <a:t>有备而往，但知道仇家患病后，不愿乘人之困，因而暂时放过仇家。</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赵憙忠于朝廷，除恶得到支持。他虽与邓奉友善，但屡次谴责邓谋反，</a:t>
            </a:r>
            <a:r>
              <a:rPr lang="zh-CN" altLang="zh-CN" sz="2600" kern="100" dirty="0" smtClean="0">
                <a:latin typeface="Times New Roman"/>
                <a:ea typeface="华文细黑"/>
                <a:cs typeface="Times New Roman"/>
              </a:rPr>
              <a:t>最终</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受到</a:t>
            </a:r>
            <a:r>
              <a:rPr lang="zh-CN" altLang="zh-CN" sz="2600" kern="100" dirty="0">
                <a:latin typeface="Times New Roman"/>
                <a:ea typeface="华文细黑"/>
                <a:cs typeface="Times New Roman"/>
              </a:rPr>
              <a:t>皇上赞赏。担任怀令时，坚持诛杀李子春，皇上也拒绝了赵王求情。</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赵憙制止祸患，大力推崇义行。他担任平原太守时，诛杀盗贼首领，但</a:t>
            </a:r>
            <a:r>
              <a:rPr lang="zh-CN" altLang="zh-CN" sz="2600" kern="100" dirty="0" smtClean="0">
                <a:latin typeface="Times New Roman"/>
                <a:ea typeface="华文细黑"/>
                <a:cs typeface="Times New Roman"/>
              </a:rPr>
              <a:t>对待</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余党</a:t>
            </a:r>
            <a:r>
              <a:rPr lang="zh-CN" altLang="zh-CN" sz="2600" kern="100" dirty="0">
                <a:latin typeface="Times New Roman"/>
                <a:ea typeface="华文细黑"/>
                <a:cs typeface="Times New Roman"/>
              </a:rPr>
              <a:t>却能区别处理，只是将他们迁往异地，并教导他们应该弃恶从善。</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赵憙忠于职守，身后深享哀荣。他官拜太尉时，南单于称臣，乌桓等来朝</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于是</a:t>
            </a:r>
            <a:r>
              <a:rPr lang="zh-CN" altLang="zh-CN" sz="2600" kern="100" dirty="0">
                <a:latin typeface="Times New Roman"/>
                <a:ea typeface="华文细黑"/>
                <a:cs typeface="Times New Roman"/>
              </a:rPr>
              <a:t>受命对边事作长久规划。他患病去世期间，皇上亲自前往慰问吊唁。</a:t>
            </a:r>
            <a:endParaRPr lang="zh-CN" altLang="zh-CN" sz="2600" kern="100" dirty="0">
              <a:effectLst/>
              <a:latin typeface="宋体"/>
              <a:cs typeface="Courier New"/>
            </a:endParaRPr>
          </a:p>
        </p:txBody>
      </p:sp>
      <p:sp>
        <p:nvSpPr>
          <p:cNvPr id="12" name="TextBox 11"/>
          <p:cNvSpPr txBox="1"/>
          <p:nvPr/>
        </p:nvSpPr>
        <p:spPr>
          <a:xfrm>
            <a:off x="133400" y="312044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矩形 5"/>
          <p:cNvSpPr/>
          <p:nvPr/>
        </p:nvSpPr>
        <p:spPr>
          <a:xfrm>
            <a:off x="260148" y="5477695"/>
            <a:ext cx="11595698" cy="1323415"/>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Times New Roman"/>
                <a:ea typeface="华文细黑"/>
                <a:cs typeface="Courier New"/>
              </a:rPr>
              <a:t>C</a:t>
            </a:r>
            <a:r>
              <a:rPr lang="zh-CN" altLang="zh-CN" sz="2600" kern="100" dirty="0">
                <a:solidFill>
                  <a:srgbClr val="002060"/>
                </a:solidFill>
                <a:latin typeface="Times New Roman"/>
                <a:ea typeface="华文细黑"/>
                <a:cs typeface="Times New Roman"/>
              </a:rPr>
              <a:t>项张冠李戴。根据原文中</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帝从之，乃悉移置颍川、陈留</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可知，将盗贼余党迁往异地的不是赵</a:t>
            </a:r>
            <a:r>
              <a:rPr lang="zh-CN" altLang="zh-CN" sz="2600" kern="100" dirty="0">
                <a:solidFill>
                  <a:srgbClr val="002060"/>
                </a:solidFill>
                <a:latin typeface="宋体"/>
                <a:ea typeface="华文细黑"/>
                <a:cs typeface="宋体"/>
              </a:rPr>
              <a:t>憙</a:t>
            </a:r>
            <a:r>
              <a:rPr lang="zh-CN" altLang="zh-CN" sz="2600" kern="100" dirty="0">
                <a:solidFill>
                  <a:srgbClr val="002060"/>
                </a:solidFill>
                <a:latin typeface="Times New Roman"/>
                <a:ea typeface="华文细黑"/>
                <a:cs typeface="Times New Roman"/>
              </a:rPr>
              <a:t>，而是皇上。</a:t>
            </a:r>
            <a:endParaRPr lang="zh-CN" altLang="zh-CN" sz="260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42106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
                                            <p:txEl>
                                              <p:pRg st="0" end="0"/>
                                            </p:txEl>
                                          </p:spTgt>
                                        </p:tgtEl>
                                      </p:cBhvr>
                                    </p:animEffect>
                                    <p:set>
                                      <p:cBhvr>
                                        <p:cTn id="23"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2" grpId="0"/>
      <p:bldP spid="12"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帝曰：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吏奉法，律不可枉也，更道它所欲。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王无复言。</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96216" y="1802185"/>
            <a:ext cx="2459860" cy="687600"/>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奉，枉，所欲</a:t>
            </a:r>
          </a:p>
        </p:txBody>
      </p:sp>
      <p:sp>
        <p:nvSpPr>
          <p:cNvPr id="5" name="矩形 4"/>
          <p:cNvSpPr/>
          <p:nvPr/>
        </p:nvSpPr>
        <p:spPr>
          <a:xfrm>
            <a:off x="478582" y="2456673"/>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皇上</a:t>
            </a:r>
            <a:r>
              <a:rPr lang="zh-CN" altLang="zh-CN" sz="2800" kern="100" dirty="0">
                <a:solidFill>
                  <a:srgbClr val="C00000"/>
                </a:solidFill>
                <a:latin typeface="Times New Roman"/>
                <a:ea typeface="华文细黑"/>
                <a:cs typeface="Times New Roman"/>
              </a:rPr>
              <a:t>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官吏奉行法典，律令是不可违犯的，再说说其他要求。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赵王没有再说话。</a:t>
            </a:r>
            <a:endParaRPr lang="zh-CN" altLang="zh-CN" sz="1050" kern="100" dirty="0">
              <a:solidFill>
                <a:srgbClr val="C00000"/>
              </a:solidFill>
              <a:effectLst/>
              <a:latin typeface="宋体"/>
              <a:cs typeface="Courier New"/>
            </a:endParaRPr>
          </a:p>
        </p:txBody>
      </p:sp>
      <p:sp>
        <p:nvSpPr>
          <p:cNvPr id="6" name="矩形 5"/>
          <p:cNvSpPr/>
          <p:nvPr/>
        </p:nvSpPr>
        <p:spPr>
          <a:xfrm>
            <a:off x="447944" y="3877783"/>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，奉行；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，违犯；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，要求。</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1122296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后青州大蝗，侵入平原界辄死，岁屡有年，百姓歌之。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a:t>
            </a:r>
            <a:r>
              <a:rPr lang="en-US" altLang="zh-CN" sz="2800" kern="100" dirty="0">
                <a:latin typeface="Times New Roman"/>
                <a:ea typeface="华文细黑"/>
              </a:rPr>
              <a:t>_____</a:t>
            </a:r>
            <a:r>
              <a:rPr lang="en-US" altLang="zh-CN" sz="2800" kern="100" dirty="0" smtClean="0">
                <a:latin typeface="Times New Roman"/>
                <a:ea typeface="华文细黑"/>
              </a:rPr>
              <a:t>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14683" y="1125538"/>
            <a:ext cx="4404076"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蝗，辄，年，省略主语</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蝗</a:t>
            </a:r>
            <a:r>
              <a:rPr lang="en-US" altLang="zh-CN" sz="2800" kern="100" dirty="0">
                <a:solidFill>
                  <a:srgbClr val="C00000"/>
                </a:solidFill>
                <a:latin typeface="Times New Roman"/>
                <a:ea typeface="华文细黑"/>
                <a:cs typeface="Times New Roman"/>
              </a:rPr>
              <a:t>)</a:t>
            </a:r>
            <a:endParaRPr lang="zh-CN" altLang="zh-CN" sz="2800" kern="100" dirty="0">
              <a:solidFill>
                <a:srgbClr val="C00000"/>
              </a:solidFill>
              <a:latin typeface="Times New Roman"/>
              <a:ea typeface="华文细黑"/>
              <a:cs typeface="Times New Roman"/>
            </a:endParaRPr>
          </a:p>
        </p:txBody>
      </p:sp>
      <p:sp>
        <p:nvSpPr>
          <p:cNvPr id="5" name="矩形 4"/>
          <p:cNvSpPr/>
          <p:nvPr/>
        </p:nvSpPr>
        <p:spPr>
          <a:xfrm>
            <a:off x="550894" y="1783135"/>
            <a:ext cx="10882429" cy="1341946"/>
          </a:xfrm>
          <a:prstGeom prst="rect">
            <a:avLst/>
          </a:prstGeom>
        </p:spPr>
        <p:txBody>
          <a:bodyPr wrap="square" lIns="121898" tIns="60948" rIns="121898" bIns="60948">
            <a:spAutoFit/>
          </a:bodyPr>
          <a:lstStyle/>
          <a:p>
            <a:pPr algn="just">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后来</a:t>
            </a:r>
            <a:r>
              <a:rPr lang="zh-CN" altLang="zh-CN" sz="2800" kern="100" dirty="0">
                <a:solidFill>
                  <a:srgbClr val="C00000"/>
                </a:solidFill>
                <a:latin typeface="Times New Roman"/>
                <a:ea typeface="华文细黑"/>
                <a:cs typeface="Times New Roman"/>
              </a:rPr>
              <a:t>青州出现蝗灾，蝗虫进入平原地界就死去，连年丰收，百姓歌颂。</a:t>
            </a:r>
          </a:p>
        </p:txBody>
      </p:sp>
      <p:sp>
        <p:nvSpPr>
          <p:cNvPr id="6" name="矩形 5"/>
          <p:cNvSpPr/>
          <p:nvPr/>
        </p:nvSpPr>
        <p:spPr>
          <a:xfrm>
            <a:off x="447944" y="3218445"/>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C0000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，名词用作动词，出现蝗灾；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，收成；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侵入平原界辄死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前省略主语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蝗虫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8849274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29" y="909514"/>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对下列句子中加颜色的词的解释，不正确的一项是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无相</a:t>
            </a:r>
            <a:r>
              <a:rPr lang="zh-CN" altLang="zh-CN" sz="2800" kern="100" dirty="0">
                <a:solidFill>
                  <a:srgbClr val="0000FF"/>
                </a:solidFill>
                <a:latin typeface="Times New Roman"/>
                <a:ea typeface="华文细黑"/>
                <a:cs typeface="Times New Roman"/>
              </a:rPr>
              <a:t>距</a:t>
            </a:r>
            <a:r>
              <a:rPr lang="zh-CN" altLang="zh-CN" sz="2800" kern="100" dirty="0">
                <a:latin typeface="Times New Roman"/>
                <a:ea typeface="华文细黑"/>
                <a:cs typeface="Times New Roman"/>
              </a:rPr>
              <a:t>者　　　　　　　　距：抵挡</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数遗书切</a:t>
            </a:r>
            <a:r>
              <a:rPr lang="zh-CN" altLang="zh-CN" sz="2800" kern="100" dirty="0">
                <a:solidFill>
                  <a:srgbClr val="0000FF"/>
                </a:solidFill>
                <a:latin typeface="Times New Roman"/>
                <a:ea typeface="华文细黑"/>
                <a:cs typeface="Times New Roman"/>
              </a:rPr>
              <a:t>责</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责</a:t>
            </a:r>
            <a:r>
              <a:rPr lang="zh-CN" altLang="zh-CN" sz="2800" kern="100" dirty="0">
                <a:latin typeface="Times New Roman"/>
                <a:ea typeface="华文细黑"/>
                <a:cs typeface="Times New Roman"/>
              </a:rPr>
              <a:t>：斥责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余党当</a:t>
            </a:r>
            <a:r>
              <a:rPr lang="zh-CN" altLang="zh-CN" sz="2800" kern="100" dirty="0">
                <a:solidFill>
                  <a:srgbClr val="0000FF"/>
                </a:solidFill>
                <a:latin typeface="Times New Roman"/>
                <a:ea typeface="华文细黑"/>
                <a:cs typeface="Times New Roman"/>
              </a:rPr>
              <a:t>坐</a:t>
            </a:r>
            <a:r>
              <a:rPr lang="zh-CN" altLang="zh-CN" sz="2800" kern="100" dirty="0">
                <a:latin typeface="Times New Roman"/>
                <a:ea typeface="华文细黑"/>
                <a:cs typeface="Times New Roman"/>
              </a:rPr>
              <a:t>者数千人</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坐</a:t>
            </a:r>
            <a:r>
              <a:rPr lang="zh-CN" altLang="zh-CN" sz="2800" kern="100" dirty="0">
                <a:latin typeface="Times New Roman"/>
                <a:ea typeface="华文细黑"/>
                <a:cs typeface="Times New Roman"/>
              </a:rPr>
              <a:t>：犯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罪</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帝令憙</a:t>
            </a:r>
            <a:r>
              <a:rPr lang="zh-CN" altLang="zh-CN" sz="2800" kern="100" dirty="0">
                <a:solidFill>
                  <a:srgbClr val="0000FF"/>
                </a:solidFill>
                <a:latin typeface="Times New Roman"/>
                <a:ea typeface="华文细黑"/>
                <a:cs typeface="Times New Roman"/>
              </a:rPr>
              <a:t>典</a:t>
            </a:r>
            <a:r>
              <a:rPr lang="zh-CN" altLang="zh-CN" sz="2800" kern="100" dirty="0">
                <a:latin typeface="Times New Roman"/>
                <a:ea typeface="华文细黑"/>
                <a:cs typeface="Times New Roman"/>
              </a:rPr>
              <a:t>边事</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典</a:t>
            </a:r>
            <a:r>
              <a:rPr lang="zh-CN" altLang="zh-CN" sz="2800" kern="100" dirty="0">
                <a:latin typeface="Times New Roman"/>
                <a:ea typeface="华文细黑"/>
                <a:cs typeface="Times New Roman"/>
              </a:rPr>
              <a:t>：主管</a:t>
            </a:r>
            <a:endParaRPr lang="zh-CN" altLang="zh-CN" sz="1050" kern="100" dirty="0">
              <a:effectLst/>
              <a:latin typeface="宋体"/>
              <a:cs typeface="Courier New"/>
            </a:endParaRPr>
          </a:p>
        </p:txBody>
      </p:sp>
      <p:sp>
        <p:nvSpPr>
          <p:cNvPr id="8" name="矩形 7"/>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10" name="矩形 9"/>
          <p:cNvSpPr/>
          <p:nvPr/>
        </p:nvSpPr>
        <p:spPr>
          <a:xfrm>
            <a:off x="482073" y="4143679"/>
            <a:ext cx="11157749"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坐：判罪。</a:t>
            </a:r>
            <a:endParaRPr lang="zh-CN" altLang="zh-CN" sz="1050" kern="100" dirty="0">
              <a:effectLst/>
              <a:latin typeface="宋体"/>
              <a:cs typeface="Courier New"/>
            </a:endParaRPr>
          </a:p>
        </p:txBody>
      </p:sp>
      <p:sp>
        <p:nvSpPr>
          <p:cNvPr id="6" name="TextBox 5"/>
          <p:cNvSpPr txBox="1"/>
          <p:nvPr/>
        </p:nvSpPr>
        <p:spPr>
          <a:xfrm>
            <a:off x="344091" y="288230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0905003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圈点勾画：圈点出显示传主主要任职时间、地点及其所做事情的词语，标明显示传主性格作风的词语。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046" y="233131"/>
            <a:ext cx="11636493"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郎中，战国始置，后从隋唐到清朝，朝廷各部都设立郎中一职，分掌</a:t>
            </a:r>
            <a:r>
              <a:rPr lang="zh-CN" altLang="zh-CN" sz="2800" kern="100" dirty="0" smtClean="0">
                <a:latin typeface="Times New Roman"/>
                <a:ea typeface="华文细黑"/>
                <a:cs typeface="Times New Roman"/>
              </a:rPr>
              <a:t>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司</a:t>
            </a:r>
            <a:r>
              <a:rPr lang="zh-CN" altLang="zh-CN" sz="2800" kern="100" dirty="0">
                <a:latin typeface="Times New Roman"/>
                <a:ea typeface="华文细黑"/>
                <a:cs typeface="Times New Roman"/>
              </a:rPr>
              <a:t>事务，位于尚书、侍郎之下。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太守，又称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郡守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，州郡最高行政和军事长官。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太尉，元代以前的官职名称，是辅佐皇帝的最高武官，汉代称为大司马。</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薨，本文是指诸侯之死，后世有封爵的大官之死也称薨。此外，君主</a:t>
            </a:r>
            <a:r>
              <a:rPr lang="zh-CN" altLang="zh-CN" sz="2800" kern="100" dirty="0" smtClean="0">
                <a:latin typeface="Times New Roman"/>
                <a:ea typeface="华文细黑"/>
                <a:cs typeface="Times New Roman"/>
              </a:rPr>
              <a:t>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代称</a:t>
            </a:r>
            <a:r>
              <a:rPr lang="zh-CN" altLang="zh-CN" sz="2800" kern="100" dirty="0">
                <a:latin typeface="Times New Roman"/>
                <a:ea typeface="华文细黑"/>
                <a:cs typeface="Times New Roman"/>
              </a:rPr>
              <a:t>帝王死为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驾崩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TextBox 11"/>
          <p:cNvSpPr txBox="1"/>
          <p:nvPr/>
        </p:nvSpPr>
        <p:spPr>
          <a:xfrm>
            <a:off x="209600" y="225634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353046" y="4797946"/>
            <a:ext cx="10566696"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smtClean="0">
                <a:solidFill>
                  <a:srgbClr val="002060"/>
                </a:solidFill>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太守只是州郡最高行政长官，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军事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不在其中。</a:t>
            </a:r>
            <a:endParaRPr lang="zh-CN" altLang="zh-CN" sz="1050" kern="100" dirty="0">
              <a:solidFill>
                <a:srgbClr val="002060"/>
              </a:solidFill>
              <a:effectLst/>
              <a:latin typeface="宋体"/>
              <a:cs typeface="Courier New"/>
            </a:endParaRPr>
          </a:p>
        </p:txBody>
      </p:sp>
      <p:sp>
        <p:nvSpPr>
          <p:cNvPr id="13" name="TextBox 12"/>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TextBox 7">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pic>
        <p:nvPicPr>
          <p:cNvPr id="9" name="图片 8">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1952575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1">
                                            <p:txEl>
                                              <p:pRg st="0" end="0"/>
                                            </p:txEl>
                                          </p:spTgt>
                                        </p:tgtEl>
                                      </p:cBhvr>
                                    </p:animEffect>
                                    <p:set>
                                      <p:cBhvr>
                                        <p:cTn id="23"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p:bldP spid="12" grpId="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26629" y="370051"/>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字伯阳</a:t>
            </a:r>
            <a:r>
              <a:rPr lang="zh-CN" altLang="zh-CN" sz="2800" kern="100" dirty="0">
                <a:latin typeface="Times New Roman"/>
                <a:ea typeface="华文细黑"/>
                <a:cs typeface="Times New Roman"/>
              </a:rPr>
              <a:t>，南阳宛县人。赵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年轻时有节操</a:t>
            </a:r>
            <a:r>
              <a:rPr lang="zh-CN" altLang="zh-CN" sz="2800" kern="100" dirty="0">
                <a:latin typeface="Times New Roman"/>
                <a:ea typeface="华文细黑"/>
                <a:cs typeface="Times New Roman"/>
              </a:rPr>
              <a:t>。堂兄被人杀害，没留下儿子，赵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当时十五岁</a:t>
            </a:r>
            <a:r>
              <a:rPr lang="zh-CN" altLang="zh-CN" sz="2800" kern="100" dirty="0">
                <a:latin typeface="Times New Roman"/>
                <a:ea typeface="华文细黑"/>
                <a:cs typeface="Times New Roman"/>
              </a:rPr>
              <a:t>，时常想着报仇。于是带着兵器结纳宾客，后来就去复仇。但是仇人们全部生了病，没有人能抵抗。赵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认为趁别人生病报仇杀人</a:t>
            </a:r>
            <a:r>
              <a:rPr lang="zh-CN" altLang="zh-CN" sz="2800" kern="100" dirty="0">
                <a:latin typeface="Times New Roman"/>
                <a:ea typeface="华文细黑"/>
                <a:cs typeface="Times New Roman"/>
              </a:rPr>
              <a:t>，不是仁爱的人所为，就暂且放过他们离开了。临走前回头对仇人说：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你们如果病好了，应远远避开我。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更始帝刘玄即位，舞阴大姓李氏占据县城不肯投降，更始帝派柱天将军李宝去招降，李氏不肯投降，说：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听说宛县赵氏有个孤孙赵</a:t>
            </a:r>
            <a:r>
              <a:rPr lang="zh-CN" altLang="zh-CN" sz="2800" kern="100" dirty="0">
                <a:latin typeface="Times New Roman"/>
                <a:ea typeface="华文细黑"/>
                <a:cs typeface="宋体"/>
              </a:rPr>
              <a:t>憙</a:t>
            </a:r>
            <a:r>
              <a:rPr lang="zh-CN" altLang="zh-CN" sz="2800" kern="100" dirty="0">
                <a:latin typeface="Times New Roman"/>
                <a:ea typeface="华文细黑"/>
                <a:cs typeface="Times New Roman"/>
              </a:rPr>
              <a:t>，以信义闻名，我愿意向他投降。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更始帝就召见赵</a:t>
            </a:r>
            <a:r>
              <a:rPr lang="zh-CN" altLang="zh-CN" sz="2800" kern="100" dirty="0">
                <a:latin typeface="Times New Roman"/>
                <a:ea typeface="华文细黑"/>
                <a:cs typeface="宋体"/>
              </a:rPr>
              <a:t>憙</a:t>
            </a:r>
            <a:r>
              <a:rPr lang="zh-CN" altLang="zh-CN" sz="2800" kern="100" dirty="0">
                <a:latin typeface="Times New Roman"/>
                <a:ea typeface="华文细黑"/>
                <a:cs typeface="Times New Roman"/>
              </a:rPr>
              <a:t>。赵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年纪不满二十岁</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等到引见后，就</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533826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344091" y="362025"/>
            <a:ext cx="114994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被任命为郎中，代理偏将军事务，派他到舞阴去，而李氏终于投降。光武帝刘秀打败王寻、王邑时，赵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受伤</a:t>
            </a:r>
            <a:r>
              <a:rPr lang="zh-CN" altLang="zh-CN" sz="2800" kern="100" dirty="0">
                <a:latin typeface="Times New Roman"/>
                <a:ea typeface="华文细黑"/>
                <a:cs typeface="Times New Roman"/>
              </a:rPr>
              <a:t>，有战功，回朝后被任命为中郎将，封勇功侯。邓奉在南阳反叛，赵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一向和邓奉友善</a:t>
            </a:r>
            <a:r>
              <a:rPr lang="zh-CN" altLang="zh-CN" sz="2800" kern="100" dirty="0">
                <a:latin typeface="Times New Roman"/>
                <a:ea typeface="华文细黑"/>
                <a:cs typeface="Times New Roman"/>
              </a:rPr>
              <a:t>，多次写信严厉地责骂他，而那些说坏话的人就说赵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和邓奉合谋</a:t>
            </a:r>
            <a:r>
              <a:rPr lang="zh-CN" altLang="zh-CN" sz="2800" kern="100" dirty="0">
                <a:latin typeface="Times New Roman"/>
                <a:ea typeface="华文细黑"/>
                <a:cs typeface="Times New Roman"/>
              </a:rPr>
              <a:t>，光武帝怀疑此事。等到邓奉失败，光武帝得到赵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的信</a:t>
            </a:r>
            <a:r>
              <a:rPr lang="zh-CN" altLang="zh-CN" sz="2800" kern="100" dirty="0">
                <a:latin typeface="Times New Roman"/>
                <a:ea typeface="华文细黑"/>
                <a:cs typeface="Times New Roman"/>
              </a:rPr>
              <a:t>，才吃惊地说：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真是有德行的人</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后来被任命为怀县县令。大姓李子春先前任琅邪相，他强横不守法度兼并侵吞别人财产，大家都很怕他。赵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到任</a:t>
            </a:r>
            <a:r>
              <a:rPr lang="zh-CN" altLang="zh-CN" sz="2800" kern="100" dirty="0">
                <a:latin typeface="Times New Roman"/>
                <a:ea typeface="华文细黑"/>
                <a:cs typeface="Times New Roman"/>
              </a:rPr>
              <a:t>，听说他两个孙子杀人而没有被查出来，就不断地追查其中的奸情，</a:t>
            </a:r>
            <a:r>
              <a:rPr lang="zh-CN" altLang="zh-CN" sz="2800" kern="100" dirty="0" smtClean="0">
                <a:latin typeface="Times New Roman"/>
                <a:ea typeface="华文细黑"/>
                <a:cs typeface="Times New Roman"/>
              </a:rPr>
              <a:t>拘</a:t>
            </a:r>
            <a:r>
              <a:rPr lang="zh-CN" altLang="zh-CN" sz="2800" kern="100" dirty="0">
                <a:latin typeface="Times New Roman"/>
                <a:ea typeface="华文细黑"/>
                <a:cs typeface="Times New Roman"/>
              </a:rPr>
              <a:t>捕拷问李子春</a:t>
            </a:r>
            <a:r>
              <a:rPr lang="zh-CN" altLang="zh-CN" sz="2800" kern="100" dirty="0" smtClean="0">
                <a:latin typeface="Times New Roman"/>
                <a:ea typeface="华文细黑"/>
                <a:cs typeface="Times New Roman"/>
              </a:rPr>
              <a:t>，他</a:t>
            </a:r>
            <a:r>
              <a:rPr lang="zh-CN" altLang="zh-CN" sz="2800" kern="100" dirty="0">
                <a:latin typeface="Times New Roman"/>
                <a:ea typeface="华文细黑"/>
                <a:cs typeface="Times New Roman"/>
              </a:rPr>
              <a:t>两个孙子自杀了。京城中替李子春说情的有几十人，他最终都没有理会。</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013408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3812" y="146243"/>
            <a:ext cx="1149943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当时</a:t>
            </a:r>
            <a:r>
              <a:rPr lang="zh-CN" altLang="zh-CN" sz="2800" kern="100" dirty="0">
                <a:latin typeface="Times New Roman"/>
                <a:ea typeface="华文细黑"/>
                <a:cs typeface="Times New Roman"/>
              </a:rPr>
              <a:t>赵王刘良生病将死</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光武帝亲自去看望赵王</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问他还想要说什么。赵王说：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我一向和李子春交情深厚，如今他犯罪</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怀县县令赵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要杀他</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希望能让他活命</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皇上说</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官吏奉行法典</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律令是不可违犯的，再说说其他要求</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赵王没有再说话。这一年，赵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升任平原太守</a:t>
            </a:r>
            <a:r>
              <a:rPr lang="zh-CN" altLang="zh-CN" sz="2800" kern="100" dirty="0">
                <a:latin typeface="Times New Roman"/>
                <a:ea typeface="华文细黑"/>
                <a:cs typeface="Times New Roman"/>
              </a:rPr>
              <a:t>。当时平原有许多盗贼</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和各郡一起讨伐捕捉</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杀死他们的头领，其余同党应判罪的有几千人。赵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上书称</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憎恶邪恶的人只应限于他自身，可以把其余同党全部迁徙到离京城近的郡中</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光武帝听从了他的建议，就把那</a:t>
            </a:r>
            <a:r>
              <a:rPr lang="zh-CN" altLang="zh-CN" sz="2800" kern="100" dirty="0" smtClean="0">
                <a:latin typeface="Times New Roman"/>
                <a:ea typeface="华文细黑"/>
                <a:cs typeface="Times New Roman"/>
              </a:rPr>
              <a:t>批</a:t>
            </a:r>
            <a:r>
              <a:rPr lang="zh-CN" altLang="zh-CN" sz="2800" kern="100" dirty="0">
                <a:latin typeface="Times New Roman"/>
                <a:ea typeface="华文细黑"/>
                <a:cs typeface="Times New Roman"/>
              </a:rPr>
              <a:t>人全部搬迁安置到颍川</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陈留</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于是推荐提拔有善行的人，诛杀铲除坏人</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后来青州出现蝗灾</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蝗虫进入平原地界就死去，连年丰收，</a:t>
            </a:r>
            <a:r>
              <a:rPr lang="zh-CN" altLang="zh-CN" sz="2800" kern="100" dirty="0" smtClean="0">
                <a:latin typeface="Times New Roman"/>
                <a:ea typeface="华文细黑"/>
                <a:cs typeface="Times New Roman"/>
              </a:rPr>
              <a:t>百</a:t>
            </a:r>
            <a:r>
              <a:rPr lang="zh-CN" altLang="zh-CN" sz="2800" kern="100" dirty="0">
                <a:latin typeface="Times New Roman"/>
                <a:ea typeface="华文细黑"/>
                <a:cs typeface="Times New Roman"/>
              </a:rPr>
              <a:t>姓歌颂。建武二十七年，赵</a:t>
            </a:r>
            <a:r>
              <a:rPr lang="zh-CN" altLang="zh-CN" sz="2800" kern="100" dirty="0">
                <a:latin typeface="Times New Roman"/>
                <a:ea typeface="华文细黑"/>
                <a:cs typeface="宋体"/>
              </a:rPr>
              <a:t>憙</a:t>
            </a:r>
            <a:r>
              <a:rPr lang="zh-CN" altLang="zh-CN" sz="2800" kern="100" dirty="0">
                <a:latin typeface="楷体_GB2312"/>
                <a:ea typeface="华文细黑"/>
                <a:cs typeface="楷体_GB2312"/>
              </a:rPr>
              <a:t>升任太尉</a:t>
            </a:r>
            <a:r>
              <a:rPr lang="zh-CN" altLang="zh-CN" sz="2800" kern="100" dirty="0">
                <a:latin typeface="Times New Roman"/>
                <a:ea typeface="华文细黑"/>
                <a:cs typeface="Times New Roman"/>
              </a:rPr>
              <a:t>，赐爵位关内侯</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当时南</a:t>
            </a:r>
            <a:r>
              <a:rPr lang="zh-CN" altLang="zh-CN" sz="2800" kern="100" dirty="0" smtClean="0">
                <a:latin typeface="Times New Roman"/>
                <a:ea typeface="华文细黑"/>
                <a:cs typeface="Times New Roman"/>
              </a:rPr>
              <a:t>单</a:t>
            </a:r>
            <a:r>
              <a:rPr lang="zh-CN" altLang="zh-CN" sz="2800" kern="100" dirty="0">
                <a:latin typeface="Times New Roman"/>
                <a:ea typeface="华文细黑"/>
                <a:cs typeface="Times New Roman"/>
              </a:rPr>
              <a:t>于</a:t>
            </a:r>
            <a:r>
              <a:rPr lang="zh-CN" altLang="zh-CN" sz="2800" kern="100" dirty="0" smtClean="0">
                <a:latin typeface="Times New Roman"/>
                <a:ea typeface="华文细黑"/>
                <a:cs typeface="Times New Roman"/>
              </a:rPr>
              <a:t>降</a:t>
            </a:r>
            <a:r>
              <a:rPr lang="zh-CN" altLang="zh-CN" sz="2800" kern="100" dirty="0">
                <a:latin typeface="Times New Roman"/>
                <a:ea typeface="华文细黑"/>
                <a:cs typeface="Times New Roman"/>
              </a:rPr>
              <a:t>服</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77523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790664" y="447414"/>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乌桓、鲜卑一起来朝贡，光武帝命令赵</a:t>
            </a:r>
            <a:r>
              <a:rPr lang="zh-CN" altLang="zh-CN" sz="2800" kern="100" dirty="0">
                <a:latin typeface="宋体"/>
                <a:ea typeface="华文细黑"/>
                <a:cs typeface="宋体"/>
              </a:rPr>
              <a:t>憙</a:t>
            </a:r>
            <a:r>
              <a:rPr lang="zh-CN" altLang="zh-CN" sz="2800" kern="100" dirty="0">
                <a:latin typeface="楷体_GB2312"/>
                <a:ea typeface="华文细黑"/>
                <a:cs typeface="楷体_GB2312"/>
              </a:rPr>
              <a:t>主管边疆事务</a:t>
            </a:r>
            <a:r>
              <a:rPr lang="zh-CN" altLang="zh-CN" sz="2800" kern="100" dirty="0">
                <a:latin typeface="Times New Roman"/>
                <a:ea typeface="华文细黑"/>
                <a:cs typeface="Times New Roman"/>
              </a:rPr>
              <a:t>，想一个长治久安的办法。建初五年，赵</a:t>
            </a:r>
            <a:r>
              <a:rPr lang="zh-CN" altLang="zh-CN" sz="2800" kern="100" dirty="0">
                <a:latin typeface="宋体"/>
                <a:ea typeface="华文细黑"/>
                <a:cs typeface="宋体"/>
              </a:rPr>
              <a:t>憙</a:t>
            </a:r>
            <a:r>
              <a:rPr lang="zh-CN" altLang="zh-CN" sz="2800" kern="100" dirty="0">
                <a:latin typeface="楷体_GB2312"/>
                <a:ea typeface="华文细黑"/>
                <a:cs typeface="楷体_GB2312"/>
              </a:rPr>
              <a:t>病重</a:t>
            </a:r>
            <a:r>
              <a:rPr lang="zh-CN" altLang="zh-CN" sz="2800" kern="100" dirty="0">
                <a:latin typeface="Times New Roman"/>
                <a:ea typeface="华文细黑"/>
                <a:cs typeface="Times New Roman"/>
              </a:rPr>
              <a:t>，汉章帝亲自前去探视。等到他去世的时候，汉章帝前去祭吊。时年八十四岁。谥号正侯。</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490529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Ⅲ</a:t>
            </a:r>
            <a:endParaRPr lang="zh-CN" altLang="en-US" sz="5500" dirty="0">
              <a:latin typeface="Times New Roman" pitchFamily="18" charset="0"/>
              <a:ea typeface="微软雅黑" pitchFamily="34" charset="-122"/>
              <a:cs typeface="Times New Roman" pitchFamily="18" charset="0"/>
            </a:endParaRPr>
          </a:p>
        </p:txBody>
      </p:sp>
      <p:pic>
        <p:nvPicPr>
          <p:cNvPr id="4" name="Picture 2" descr="C:\Users\Administrator\Desktop\0000000\82.jpg"/>
          <p:cNvPicPr>
            <a:picLocks noChangeAspect="1" noChangeArrowheads="1"/>
          </p:cNvPicPr>
          <p:nvPr/>
        </p:nvPicPr>
        <p:blipFill rotWithShape="1">
          <a:blip r:embed="rId2">
            <a:extLst>
              <a:ext uri="{28A0092B-C50C-407E-A947-70E740481C1C}">
                <a14:useLocalDpi xmlns:a14="http://schemas.microsoft.com/office/drawing/2010/main" val="0"/>
              </a:ext>
            </a:extLst>
          </a:blip>
          <a:srcRect l="45227" b="3207"/>
          <a:stretch/>
        </p:blipFill>
        <p:spPr bwMode="auto">
          <a:xfrm>
            <a:off x="8294685" y="-24820"/>
            <a:ext cx="3895727" cy="6884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937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2219" y="362025"/>
            <a:ext cx="11417715"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阅读下面的文言文，完成文后题目。</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傅</a:t>
            </a:r>
            <a:r>
              <a:rPr lang="zh-CN" altLang="zh-CN" sz="2800" kern="100" dirty="0">
                <a:latin typeface="Times New Roman"/>
                <a:ea typeface="华文细黑"/>
                <a:cs typeface="宋体"/>
              </a:rPr>
              <a:t>珪</a:t>
            </a:r>
            <a:r>
              <a:rPr lang="zh-CN" altLang="zh-CN" sz="2800" kern="100" dirty="0">
                <a:latin typeface="Times New Roman"/>
                <a:ea typeface="华文细黑"/>
                <a:cs typeface="Times New Roman"/>
              </a:rPr>
              <a:t>，字邦瑞，清苑人。成化二十三年</a:t>
            </a:r>
            <a:r>
              <a:rPr lang="zh-CN" altLang="zh-CN" sz="2800" kern="100" dirty="0">
                <a:solidFill>
                  <a:srgbClr val="0000FF"/>
                </a:solidFill>
                <a:latin typeface="Times New Roman"/>
                <a:ea typeface="华文细黑"/>
                <a:cs typeface="Times New Roman"/>
              </a:rPr>
              <a:t>进士</a:t>
            </a:r>
            <a:r>
              <a:rPr lang="zh-CN" altLang="zh-CN" sz="2800" kern="100" dirty="0">
                <a:latin typeface="Times New Roman"/>
                <a:ea typeface="华文细黑"/>
                <a:cs typeface="Times New Roman"/>
              </a:rPr>
              <a:t>。改庶吉士。弘治中，授编修，寻兼司经局校书。与修《大明会典》成，迁左中允。武宗立，以东宫恩，进左谕德，充讲官，纂修《孝宗实录》。时词臣不附刘瑾，瑾恶之。</a:t>
            </a:r>
            <a:r>
              <a:rPr lang="zh-CN" altLang="zh-CN" sz="2800" u="wavyHeavy" kern="100" dirty="0">
                <a:uFill>
                  <a:solidFill>
                    <a:srgbClr val="FF0000"/>
                  </a:solidFill>
                </a:uFill>
                <a:latin typeface="Times New Roman"/>
                <a:ea typeface="华文细黑"/>
                <a:cs typeface="Times New Roman"/>
              </a:rPr>
              <a:t>谓《会典》成于刘健等多所糜费镌与修者官降</a:t>
            </a:r>
            <a:r>
              <a:rPr lang="zh-CN" altLang="zh-CN" sz="2800" u="wavyHeavy" kern="100" dirty="0">
                <a:uFill>
                  <a:solidFill>
                    <a:srgbClr val="FF0000"/>
                  </a:solidFill>
                </a:uFill>
                <a:latin typeface="Times New Roman"/>
                <a:ea typeface="华文细黑"/>
                <a:cs typeface="宋体"/>
              </a:rPr>
              <a:t>珪</a:t>
            </a:r>
            <a:r>
              <a:rPr lang="zh-CN" altLang="zh-CN" sz="2800" u="wavyHeavy" kern="100" dirty="0">
                <a:uFill>
                  <a:solidFill>
                    <a:srgbClr val="FF0000"/>
                  </a:solidFill>
                </a:uFill>
                <a:latin typeface="楷体_GB2312"/>
                <a:ea typeface="华文细黑"/>
                <a:cs typeface="楷体_GB2312"/>
              </a:rPr>
              <a:t>修撰俄以《实录》成进左中允再迁翰林学士历吏部左右侍郎</a:t>
            </a:r>
            <a:r>
              <a:rPr lang="zh-CN" altLang="zh-CN" sz="2800" kern="100" dirty="0">
                <a:latin typeface="Times New Roman"/>
                <a:ea typeface="华文细黑"/>
                <a:cs typeface="Times New Roman"/>
              </a:rPr>
              <a:t>正德六年代费宏为</a:t>
            </a:r>
            <a:r>
              <a:rPr lang="zh-CN" altLang="zh-CN" sz="2800" kern="100" dirty="0">
                <a:solidFill>
                  <a:srgbClr val="0000FF"/>
                </a:solidFill>
                <a:latin typeface="Times New Roman"/>
                <a:ea typeface="华文细黑"/>
                <a:cs typeface="Times New Roman"/>
              </a:rPr>
              <a:t>礼部</a:t>
            </a:r>
            <a:r>
              <a:rPr lang="zh-CN" altLang="zh-CN" sz="2800" kern="100" dirty="0">
                <a:latin typeface="Times New Roman"/>
                <a:ea typeface="华文细黑"/>
                <a:cs typeface="Times New Roman"/>
              </a:rPr>
              <a:t>尚书。礼部事视他部为简，自</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数有执争</a:t>
            </a:r>
            <a:r>
              <a:rPr lang="zh-CN" altLang="zh-CN" sz="2800" kern="100" dirty="0">
                <a:latin typeface="Times New Roman"/>
                <a:ea typeface="华文细黑"/>
                <a:cs typeface="Times New Roman"/>
              </a:rPr>
              <a:t>，章奏遂多。帝好佛，自称大庆法王。番僧乞田百顷为法王下院，中旨下部，称大庆法王与圣旨并。</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佯不知</a:t>
            </a:r>
            <a:r>
              <a:rPr lang="zh-CN" altLang="zh-CN" sz="2800" kern="100" dirty="0">
                <a:latin typeface="Times New Roman"/>
                <a:ea typeface="华文细黑"/>
                <a:cs typeface="Times New Roman"/>
              </a:rPr>
              <a:t>，执奏：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孰</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大庆法王，敢与至尊并书</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大不敬。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诏勿问，</a:t>
            </a:r>
            <a:endParaRPr lang="zh-CN" altLang="zh-CN" sz="2800" kern="100" dirty="0">
              <a:effectLst/>
              <a:latin typeface="宋体"/>
              <a:cs typeface="Courier New"/>
            </a:endParaRPr>
          </a:p>
        </p:txBody>
      </p:sp>
    </p:spTree>
    <p:extLst>
      <p:ext uri="{BB962C8B-B14F-4D97-AF65-F5344CB8AC3E}">
        <p14:creationId xmlns:p14="http://schemas.microsoft.com/office/powerpoint/2010/main" val="37575686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22337" y="59135"/>
            <a:ext cx="11783839" cy="6687704"/>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smtClean="0">
                <a:latin typeface="Times New Roman"/>
                <a:ea typeface="华文细黑"/>
                <a:cs typeface="Times New Roman"/>
              </a:rPr>
              <a:t>田亦竟止。</a:t>
            </a:r>
            <a:r>
              <a:rPr lang="zh-CN" altLang="zh-CN" sz="2800" kern="100" dirty="0" smtClean="0">
                <a:latin typeface="Times New Roman"/>
                <a:ea typeface="华文细黑"/>
                <a:cs typeface="宋体"/>
              </a:rPr>
              <a:t>珪</a:t>
            </a:r>
            <a:r>
              <a:rPr lang="zh-CN" altLang="zh-CN" sz="2800" kern="100" dirty="0" smtClean="0">
                <a:latin typeface="楷体_GB2312"/>
                <a:ea typeface="华文细黑"/>
                <a:cs typeface="楷体_GB2312"/>
              </a:rPr>
              <a:t>居闲类木讷者</a:t>
            </a:r>
            <a:r>
              <a:rPr lang="zh-CN" altLang="zh-CN" sz="2800" kern="100" dirty="0" smtClean="0">
                <a:latin typeface="Times New Roman"/>
                <a:ea typeface="华文细黑"/>
                <a:cs typeface="Times New Roman"/>
              </a:rPr>
              <a:t>。及当大事，毅然执持，人不能夺，卒以此忤权幸去。</a:t>
            </a:r>
            <a:r>
              <a:rPr lang="zh-CN" altLang="zh-CN" sz="2800" kern="100" dirty="0" smtClean="0">
                <a:solidFill>
                  <a:srgbClr val="0000FF"/>
                </a:solidFill>
                <a:latin typeface="Times New Roman"/>
                <a:ea typeface="华文细黑"/>
                <a:cs typeface="Times New Roman"/>
              </a:rPr>
              <a:t>教坊司</a:t>
            </a:r>
            <a:r>
              <a:rPr lang="zh-CN" altLang="zh-CN" sz="2800" kern="100" dirty="0" smtClean="0">
                <a:latin typeface="Times New Roman"/>
                <a:ea typeface="华文细黑"/>
                <a:cs typeface="Times New Roman"/>
              </a:rPr>
              <a:t>臧贤请易牙牌，制如朝士，又请改铸方印，</a:t>
            </a:r>
            <a:r>
              <a:rPr lang="zh-CN" altLang="zh-CN" sz="2800" kern="100" dirty="0" smtClean="0">
                <a:latin typeface="Times New Roman"/>
                <a:ea typeface="华文细黑"/>
                <a:cs typeface="宋体"/>
              </a:rPr>
              <a:t>珪</a:t>
            </a:r>
            <a:r>
              <a:rPr lang="zh-CN" altLang="zh-CN" sz="2800" kern="100" dirty="0" smtClean="0">
                <a:latin typeface="楷体_GB2312"/>
                <a:ea typeface="华文细黑"/>
                <a:cs typeface="楷体_GB2312"/>
              </a:rPr>
              <a:t>格不行</a:t>
            </a:r>
            <a:r>
              <a:rPr lang="zh-CN" altLang="zh-CN" sz="2800" kern="100" dirty="0" smtClean="0">
                <a:latin typeface="Times New Roman"/>
                <a:ea typeface="华文细黑"/>
                <a:cs typeface="Times New Roman"/>
              </a:rPr>
              <a:t>。</a:t>
            </a:r>
            <a:r>
              <a:rPr lang="zh-CN" altLang="zh-CN" sz="2800" u="heavy" kern="100" dirty="0" smtClean="0">
                <a:latin typeface="Times New Roman"/>
                <a:ea typeface="华文细黑"/>
                <a:cs typeface="Times New Roman"/>
              </a:rPr>
              <a:t>贤日夜腾谤于诸阉间，冀去</a:t>
            </a:r>
            <a:r>
              <a:rPr lang="zh-CN" altLang="zh-CN" sz="2800" u="heavy" kern="100" dirty="0" smtClean="0">
                <a:latin typeface="Times New Roman"/>
                <a:ea typeface="华文细黑"/>
                <a:cs typeface="宋体"/>
              </a:rPr>
              <a:t>珪</a:t>
            </a:r>
            <a:r>
              <a:rPr lang="zh-CN" altLang="zh-CN" sz="2800" u="heavy" kern="100" dirty="0" smtClean="0">
                <a:latin typeface="Times New Roman"/>
                <a:ea typeface="华文细黑"/>
                <a:cs typeface="Times New Roman"/>
              </a:rPr>
              <a:t>。</a:t>
            </a:r>
            <a:r>
              <a:rPr lang="zh-CN" altLang="zh-CN" sz="2800" kern="100" dirty="0" smtClean="0">
                <a:latin typeface="Times New Roman"/>
                <a:ea typeface="华文细黑"/>
                <a:cs typeface="Times New Roman"/>
              </a:rPr>
              <a:t>御史张羽奏云南灾，</a:t>
            </a:r>
            <a:r>
              <a:rPr lang="zh-CN" altLang="zh-CN" sz="2800" kern="100" dirty="0" smtClean="0">
                <a:latin typeface="Times New Roman"/>
                <a:ea typeface="华文细黑"/>
                <a:cs typeface="宋体"/>
              </a:rPr>
              <a:t>珪</a:t>
            </a:r>
            <a:r>
              <a:rPr lang="zh-CN" altLang="zh-CN" sz="2800" kern="100" dirty="0" smtClean="0">
                <a:latin typeface="楷体_GB2312"/>
                <a:ea typeface="华文细黑"/>
                <a:cs typeface="楷体_GB2312"/>
              </a:rPr>
              <a:t>因极言四方灾变可畏</a:t>
            </a:r>
            <a:r>
              <a:rPr lang="zh-CN" altLang="zh-CN" sz="2800" kern="100" dirty="0" smtClean="0">
                <a:latin typeface="Times New Roman"/>
                <a:ea typeface="华文细黑"/>
                <a:cs typeface="Times New Roman"/>
              </a:rPr>
              <a:t>。八年五月，复奏四月灾，因言：</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春秋二百四十二年，灾变六十九事。今自去秋来，地震天鸣，雹降星殒，龙虎出见，地裂山崩，凡四十有二，而水旱不与焉，灾未有若是甚者。</a:t>
            </a:r>
            <a:r>
              <a:rPr lang="en-US" altLang="zh-CN" sz="2800" kern="100" dirty="0" smtClean="0">
                <a:latin typeface="宋体"/>
                <a:ea typeface="华文细黑"/>
                <a:cs typeface="Times New Roman"/>
              </a:rPr>
              <a:t>”</a:t>
            </a:r>
            <a:r>
              <a:rPr lang="zh-CN" altLang="zh-CN" sz="2800" u="heavy" kern="100" dirty="0" smtClean="0">
                <a:latin typeface="Times New Roman"/>
                <a:ea typeface="华文细黑"/>
                <a:cs typeface="Times New Roman"/>
              </a:rPr>
              <a:t>极陈时弊十事，语多斥权幸，权幸益深嫉之。会</a:t>
            </a:r>
            <a:r>
              <a:rPr lang="zh-CN" altLang="zh-CN" sz="2800" u="heavy" kern="100" dirty="0" smtClean="0">
                <a:solidFill>
                  <a:srgbClr val="0000FF"/>
                </a:solidFill>
                <a:uFill>
                  <a:solidFill>
                    <a:schemeClr val="tx1"/>
                  </a:solidFill>
                </a:uFill>
                <a:latin typeface="Times New Roman"/>
                <a:ea typeface="华文细黑"/>
                <a:cs typeface="Times New Roman"/>
              </a:rPr>
              <a:t>户部</a:t>
            </a:r>
            <a:r>
              <a:rPr lang="zh-CN" altLang="zh-CN" sz="2800" u="heavy" kern="100" dirty="0" smtClean="0">
                <a:latin typeface="Times New Roman"/>
                <a:ea typeface="华文细黑"/>
                <a:cs typeface="Times New Roman"/>
              </a:rPr>
              <a:t>尚书孙交亦以守正见忤，遂矫旨令二人</a:t>
            </a:r>
            <a:r>
              <a:rPr lang="zh-CN" altLang="zh-CN" sz="2800" u="heavy" kern="100" dirty="0" smtClean="0">
                <a:solidFill>
                  <a:srgbClr val="0000FF"/>
                </a:solidFill>
                <a:uFill>
                  <a:solidFill>
                    <a:schemeClr val="tx1"/>
                  </a:solidFill>
                </a:uFill>
                <a:latin typeface="Times New Roman"/>
                <a:ea typeface="华文细黑"/>
                <a:cs typeface="Times New Roman"/>
              </a:rPr>
              <a:t>致仕</a:t>
            </a:r>
            <a:r>
              <a:rPr lang="zh-CN" altLang="zh-CN" sz="2800" u="heavy" kern="100" dirty="0" smtClean="0">
                <a:latin typeface="Times New Roman"/>
                <a:ea typeface="华文细黑"/>
                <a:cs typeface="Times New Roman"/>
              </a:rPr>
              <a:t>。</a:t>
            </a:r>
            <a:r>
              <a:rPr lang="zh-CN" altLang="zh-CN" sz="2800" kern="100" dirty="0" smtClean="0">
                <a:solidFill>
                  <a:srgbClr val="0000FF"/>
                </a:solidFill>
                <a:latin typeface="Times New Roman"/>
                <a:ea typeface="华文细黑"/>
                <a:cs typeface="Times New Roman"/>
              </a:rPr>
              <a:t>两京</a:t>
            </a:r>
            <a:r>
              <a:rPr lang="zh-CN" altLang="zh-CN" sz="2800" kern="100" dirty="0" smtClean="0">
                <a:latin typeface="Times New Roman"/>
                <a:ea typeface="华文细黑"/>
                <a:cs typeface="Times New Roman"/>
              </a:rPr>
              <a:t>言官交章请留，不听。</a:t>
            </a:r>
            <a:r>
              <a:rPr lang="zh-CN" altLang="zh-CN" sz="2800" u="wavyHeavy" kern="100" dirty="0" smtClean="0">
                <a:uFill>
                  <a:solidFill>
                    <a:srgbClr val="FF0000"/>
                  </a:solidFill>
                </a:uFill>
                <a:latin typeface="Times New Roman"/>
                <a:ea typeface="华文细黑"/>
                <a:cs typeface="宋体"/>
              </a:rPr>
              <a:t>珪</a:t>
            </a:r>
            <a:r>
              <a:rPr lang="zh-CN" altLang="zh-CN" sz="2800" u="wavyHeavy" kern="100" dirty="0" smtClean="0">
                <a:uFill>
                  <a:solidFill>
                    <a:srgbClr val="FF0000"/>
                  </a:solidFill>
                </a:uFill>
                <a:latin typeface="楷体_GB2312"/>
                <a:ea typeface="华文细黑"/>
                <a:cs typeface="楷体_GB2312"/>
              </a:rPr>
              <a:t>归三年</a:t>
            </a:r>
            <a:r>
              <a:rPr lang="zh-CN" altLang="zh-CN" sz="2800" u="wavyHeavy" kern="100" dirty="0" smtClean="0">
                <a:solidFill>
                  <a:srgbClr val="0000FF"/>
                </a:solidFill>
                <a:uFill>
                  <a:solidFill>
                    <a:srgbClr val="FF0000"/>
                  </a:solidFill>
                </a:uFill>
                <a:latin typeface="Times New Roman"/>
                <a:ea typeface="华文细黑"/>
                <a:cs typeface="Times New Roman"/>
              </a:rPr>
              <a:t>御史</a:t>
            </a:r>
            <a:r>
              <a:rPr lang="zh-CN" altLang="zh-CN" sz="2800" u="wavyHeavy" kern="100" dirty="0" smtClean="0">
                <a:uFill>
                  <a:solidFill>
                    <a:srgbClr val="FF0000"/>
                  </a:solidFill>
                </a:uFill>
                <a:latin typeface="Times New Roman"/>
                <a:ea typeface="华文细黑"/>
                <a:cs typeface="Times New Roman"/>
              </a:rPr>
              <a:t>卢雍称</a:t>
            </a:r>
            <a:r>
              <a:rPr lang="zh-CN" altLang="zh-CN" sz="2800" u="wavyHeavy" kern="100" dirty="0" smtClean="0">
                <a:uFill>
                  <a:solidFill>
                    <a:srgbClr val="FF0000"/>
                  </a:solidFill>
                </a:uFill>
                <a:latin typeface="Times New Roman"/>
                <a:ea typeface="华文细黑"/>
                <a:cs typeface="宋体"/>
              </a:rPr>
              <a:t>珪</a:t>
            </a:r>
            <a:r>
              <a:rPr lang="zh-CN" altLang="zh-CN" sz="2800" u="wavyHeavy" kern="100" dirty="0" smtClean="0">
                <a:uFill>
                  <a:solidFill>
                    <a:srgbClr val="FF0000"/>
                  </a:solidFill>
                </a:uFill>
                <a:latin typeface="楷体_GB2312"/>
                <a:ea typeface="华文细黑"/>
                <a:cs typeface="楷体_GB2312"/>
              </a:rPr>
              <a:t>在位有古大臣风家无储蓄日给为累乞颁月</a:t>
            </a:r>
            <a:r>
              <a:rPr lang="zh-CN" altLang="zh-CN" sz="2800" u="wavyHeavy" kern="100" dirty="0">
                <a:uFill>
                  <a:solidFill>
                    <a:srgbClr val="FF0000"/>
                  </a:solidFill>
                </a:uFill>
                <a:latin typeface="楷体_GB2312"/>
                <a:ea typeface="华文细黑"/>
                <a:cs typeface="楷体_GB2312"/>
              </a:rPr>
              <a:t>廪岁隶以示优礼</a:t>
            </a:r>
            <a:r>
              <a:rPr lang="zh-CN" altLang="zh-CN" sz="2800" u="heavy" kern="100" dirty="0">
                <a:latin typeface="Times New Roman"/>
                <a:ea typeface="华文细黑"/>
                <a:cs typeface="Times New Roman"/>
              </a:rPr>
              <a:t>又谓</a:t>
            </a:r>
            <a:r>
              <a:rPr lang="zh-CN" altLang="zh-CN" sz="2800" u="heavy" kern="100" dirty="0">
                <a:latin typeface="宋体"/>
                <a:ea typeface="华文细黑"/>
                <a:cs typeface="宋体"/>
              </a:rPr>
              <a:t>珪</a:t>
            </a:r>
            <a:r>
              <a:rPr lang="zh-CN" altLang="zh-CN" sz="2800" u="heavy" kern="100" dirty="0">
                <a:latin typeface="楷体_GB2312"/>
                <a:ea typeface="华文细黑"/>
                <a:cs typeface="楷体_GB2312"/>
              </a:rPr>
              <a:t>刚直忠谠</a:t>
            </a:r>
            <a:r>
              <a:rPr lang="zh-CN" altLang="zh-CN" sz="2800" u="heavy" kern="100" dirty="0">
                <a:latin typeface="Times New Roman"/>
                <a:ea typeface="华文细黑"/>
                <a:cs typeface="Times New Roman"/>
              </a:rPr>
              <a:t>，当起用。吏部请如雍言，不报。</a:t>
            </a:r>
            <a:r>
              <a:rPr lang="zh-CN" altLang="zh-CN" sz="2800" kern="100" dirty="0">
                <a:latin typeface="Times New Roman"/>
                <a:ea typeface="华文细黑"/>
                <a:cs typeface="Times New Roman"/>
              </a:rPr>
              <a:t>而</a:t>
            </a:r>
            <a:r>
              <a:rPr lang="zh-CN" altLang="zh-CN" sz="2800" kern="100" dirty="0">
                <a:latin typeface="宋体"/>
                <a:ea typeface="华文细黑"/>
                <a:cs typeface="宋体"/>
              </a:rPr>
              <a:t>珪</a:t>
            </a:r>
            <a:r>
              <a:rPr lang="zh-CN" altLang="zh-CN" sz="2800" kern="100" dirty="0">
                <a:latin typeface="楷体_GB2312"/>
                <a:ea typeface="华文细黑"/>
                <a:cs typeface="楷体_GB2312"/>
              </a:rPr>
              <a:t>适卒</a:t>
            </a:r>
            <a:r>
              <a:rPr lang="zh-CN" altLang="zh-CN" sz="2800" kern="100" dirty="0">
                <a:latin typeface="Times New Roman"/>
                <a:ea typeface="华文细黑"/>
                <a:cs typeface="Times New Roman"/>
              </a:rPr>
              <a:t>，年五十七。嘉靖元年录先朝守正大臣，追赠太子少保，谥文毅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4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节选自《明史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傅</a:t>
            </a:r>
            <a:r>
              <a:rPr lang="zh-CN" altLang="zh-CN" sz="2800" kern="100" dirty="0">
                <a:latin typeface="宋体"/>
                <a:ea typeface="华文细黑"/>
                <a:cs typeface="宋体"/>
              </a:rPr>
              <a:t>珪</a:t>
            </a:r>
            <a:r>
              <a:rPr lang="zh-CN" altLang="zh-CN" sz="2800" kern="100" dirty="0">
                <a:latin typeface="仿宋_GB2312"/>
                <a:ea typeface="华文细黑"/>
                <a:cs typeface="仿宋_GB2312"/>
              </a:rPr>
              <a:t>传》</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17814164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圈点勾画：圈点出显示传主主要任职时间、地点及其所做事情的词语，标明显示传主性格作风的词语。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11261629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260388"/>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文章重点叙述了傅珪的哪些事情？</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556532"/>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参与编修《大明会典》，编辑修订《孝宗实录》。</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针对皇上的好佛行为，巧妙地拒绝了皇上赐给番僧百顷土地的旨意。</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正德八年上疏极陈时弊，语斥权幸。</a:t>
            </a:r>
            <a:endParaRPr lang="zh-CN" altLang="zh-CN" sz="1050" kern="100" dirty="0">
              <a:effectLst/>
              <a:latin typeface="宋体"/>
              <a:cs typeface="Courier New"/>
            </a:endParaRPr>
          </a:p>
        </p:txBody>
      </p:sp>
      <p:sp>
        <p:nvSpPr>
          <p:cNvPr id="5" name="矩形 4"/>
          <p:cNvSpPr/>
          <p:nvPr/>
        </p:nvSpPr>
        <p:spPr>
          <a:xfrm>
            <a:off x="335774" y="3573810"/>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概括傅珪的性格作风。</a:t>
            </a:r>
            <a:endParaRPr lang="zh-CN" altLang="zh-CN" sz="1050" kern="100" dirty="0">
              <a:effectLst/>
              <a:latin typeface="宋体"/>
              <a:cs typeface="Courier New"/>
            </a:endParaRPr>
          </a:p>
        </p:txBody>
      </p:sp>
      <p:sp>
        <p:nvSpPr>
          <p:cNvPr id="6" name="矩形 5"/>
          <p:cNvSpPr/>
          <p:nvPr/>
        </p:nvSpPr>
        <p:spPr>
          <a:xfrm>
            <a:off x="335774" y="4318273"/>
            <a:ext cx="11385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虽平时少言寡语，但遇大事能刚正不阿，坚持己见，直言劝谏却又讲究策略，为官清廉。</a:t>
            </a:r>
            <a:endParaRPr lang="zh-CN" altLang="zh-CN" sz="1050" kern="100" dirty="0">
              <a:effectLst/>
              <a:latin typeface="宋体"/>
              <a:cs typeface="Courier New"/>
            </a:endParaRPr>
          </a:p>
        </p:txBody>
      </p:sp>
    </p:spTree>
    <p:extLst>
      <p:ext uri="{BB962C8B-B14F-4D97-AF65-F5344CB8AC3E}">
        <p14:creationId xmlns:p14="http://schemas.microsoft.com/office/powerpoint/2010/main" val="34064081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xEl>
                                              <p:pRg st="0" end="0"/>
                                            </p:txEl>
                                          </p:spTgt>
                                        </p:tgtEl>
                                      </p:cBhvr>
                                    </p:animEffect>
                                    <p:set>
                                      <p:cBhvr>
                                        <p:cTn id="36"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260388"/>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文章重点叙述了曾公亮的哪些主要事迹？</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556532"/>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任会稽知县，为百姓解除水患。</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任郑州知州，政声卓越，治所夜不闭户。</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任京官时，针对民偷盗一案，据理力争，使案子改判；及时止住了边境契丹人的违约行为；在辽使拜见皇帝一事上维护了国体。</a:t>
            </a:r>
            <a:endParaRPr lang="zh-CN" altLang="zh-CN" sz="1050" kern="100" dirty="0">
              <a:effectLst/>
              <a:latin typeface="宋体"/>
              <a:cs typeface="Courier New"/>
            </a:endParaRPr>
          </a:p>
        </p:txBody>
      </p:sp>
      <p:sp>
        <p:nvSpPr>
          <p:cNvPr id="5" name="矩形 4"/>
          <p:cNvSpPr/>
          <p:nvPr/>
        </p:nvSpPr>
        <p:spPr>
          <a:xfrm>
            <a:off x="335774" y="4228298"/>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概括曾公亮的性格作风。</a:t>
            </a:r>
            <a:endParaRPr lang="zh-CN" altLang="zh-CN" sz="1050" kern="100" dirty="0">
              <a:effectLst/>
              <a:latin typeface="宋体"/>
              <a:cs typeface="Courier New"/>
            </a:endParaRPr>
          </a:p>
        </p:txBody>
      </p:sp>
      <p:sp>
        <p:nvSpPr>
          <p:cNvPr id="6" name="矩形 5"/>
          <p:cNvSpPr/>
          <p:nvPr/>
        </p:nvSpPr>
        <p:spPr>
          <a:xfrm>
            <a:off x="335774" y="4972761"/>
            <a:ext cx="11385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为官有才干，有政绩，通晓典章制度。为人深沉，思虑周密，老谋深算，天性吝啬。</a:t>
            </a:r>
            <a:endParaRPr lang="zh-CN" altLang="zh-CN" sz="1050" kern="100" dirty="0">
              <a:effectLst/>
              <a:latin typeface="宋体"/>
              <a:cs typeface="Courier New"/>
            </a:endParaRPr>
          </a:p>
        </p:txBody>
      </p:sp>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xEl>
                                              <p:pRg st="0" end="0"/>
                                            </p:txEl>
                                          </p:spTgt>
                                        </p:tgtEl>
                                      </p:cBhvr>
                                    </p:animEffect>
                                    <p:set>
                                      <p:cBhvr>
                                        <p:cTn id="36"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1133" y="564332"/>
            <a:ext cx="11593288"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下列对文中画波浪线部分的断句，正确的一项是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谓《会典》成于刘健等</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多所糜费</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镌与修者</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官降珪修撰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俄以《实录》成</a:t>
            </a:r>
            <a:r>
              <a:rPr lang="en-US" altLang="zh-CN" sz="2600" kern="100" dirty="0">
                <a:latin typeface="IPAPANNEW"/>
                <a:ea typeface="华文细黑"/>
                <a:cs typeface="Times New Roman"/>
              </a:rPr>
              <a:t>/</a:t>
            </a:r>
            <a:r>
              <a:rPr lang="zh-CN" altLang="zh-CN" sz="2600" kern="100" dirty="0" smtClean="0">
                <a:latin typeface="IPAPANNEW"/>
                <a:ea typeface="华文细黑"/>
                <a:cs typeface="Times New Roman"/>
              </a:rPr>
              <a:t>进</a:t>
            </a:r>
            <a:endParaRPr lang="en-US" altLang="zh-CN" sz="2600" kern="100" dirty="0" smtClean="0">
              <a:latin typeface="IPAPANNEW"/>
              <a:ea typeface="华文细黑"/>
              <a:cs typeface="Times New Roman"/>
            </a:endParaRP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左</a:t>
            </a:r>
            <a:r>
              <a:rPr lang="zh-CN" altLang="zh-CN" sz="2600" kern="100" dirty="0">
                <a:latin typeface="IPAPANNEW"/>
                <a:ea typeface="华文细黑"/>
                <a:cs typeface="Times New Roman"/>
              </a:rPr>
              <a:t>中允</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再迁翰林学士</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历吏部左</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右侍郎</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谓《会典》成于刘健等</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多所糜费</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镌与修者官</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降珪修撰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俄以《实录》成</a:t>
            </a:r>
            <a:r>
              <a:rPr lang="en-US" altLang="zh-CN" sz="2600" kern="100" dirty="0">
                <a:latin typeface="IPAPANNEW"/>
                <a:ea typeface="华文细黑"/>
                <a:cs typeface="Times New Roman"/>
              </a:rPr>
              <a:t>/</a:t>
            </a:r>
            <a:r>
              <a:rPr lang="zh-CN" altLang="zh-CN" sz="2600" kern="100" dirty="0" smtClean="0">
                <a:latin typeface="IPAPANNEW"/>
                <a:ea typeface="华文细黑"/>
                <a:cs typeface="Times New Roman"/>
              </a:rPr>
              <a:t>进</a:t>
            </a:r>
            <a:endParaRPr lang="en-US" altLang="zh-CN" sz="2600" kern="100" dirty="0" smtClean="0">
              <a:latin typeface="IPAPANNEW"/>
              <a:ea typeface="华文细黑"/>
              <a:cs typeface="Times New Roman"/>
            </a:endParaRP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左</a:t>
            </a:r>
            <a:r>
              <a:rPr lang="zh-CN" altLang="zh-CN" sz="2600" kern="100" dirty="0">
                <a:latin typeface="IPAPANNEW"/>
                <a:ea typeface="华文细黑"/>
                <a:cs typeface="Times New Roman"/>
              </a:rPr>
              <a:t>中允</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再迁翰林学士</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历吏部左</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右侍郎</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谓《会典》成于刘健等</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多所糜费</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镌与修者官</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降珪修撰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俄以《实录》成进</a:t>
            </a:r>
            <a:r>
              <a:rPr lang="en-US" altLang="zh-CN" sz="2600" kern="100" dirty="0" smtClean="0">
                <a:latin typeface="IPAPANNEW"/>
                <a:ea typeface="华文细黑"/>
                <a:cs typeface="Times New Roman"/>
              </a:rPr>
              <a:t>/</a:t>
            </a: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左</a:t>
            </a:r>
            <a:r>
              <a:rPr lang="zh-CN" altLang="zh-CN" sz="2600" kern="100" dirty="0">
                <a:latin typeface="IPAPANNEW"/>
                <a:ea typeface="华文细黑"/>
                <a:cs typeface="Times New Roman"/>
              </a:rPr>
              <a:t>中允再迁翰林学士</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历吏部左</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右侍郎</a:t>
            </a:r>
            <a:r>
              <a:rPr lang="en-US" altLang="zh-CN" sz="2600" kern="100" dirty="0">
                <a:latin typeface="IPAPANNEW"/>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谓《会典》成于刘健等</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多所糜费</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镌与修者</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官降珪修撰</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俄以《实录》成进</a:t>
            </a:r>
            <a:r>
              <a:rPr lang="en-US" altLang="zh-CN" sz="2600" kern="100" dirty="0" smtClean="0">
                <a:latin typeface="IPAPANNEW"/>
                <a:ea typeface="华文细黑"/>
                <a:cs typeface="Times New Roman"/>
              </a:rPr>
              <a:t>/</a:t>
            </a:r>
          </a:p>
          <a:p>
            <a:pPr algn="just">
              <a:lnSpc>
                <a:spcPct val="140000"/>
              </a:lnSpc>
              <a:spcAft>
                <a:spcPts val="0"/>
              </a:spcAft>
            </a:pPr>
            <a:r>
              <a:rPr lang="en-US" altLang="zh-CN" sz="2600" kern="100" dirty="0">
                <a:latin typeface="IPAPANNEW"/>
                <a:ea typeface="华文细黑"/>
                <a:cs typeface="Times New Roman"/>
              </a:rPr>
              <a:t> </a:t>
            </a:r>
            <a:r>
              <a:rPr lang="en-US" altLang="zh-CN" sz="2600" kern="100" dirty="0" smtClean="0">
                <a:latin typeface="IPAPANNEW"/>
                <a:ea typeface="华文细黑"/>
                <a:cs typeface="Times New Roman"/>
              </a:rPr>
              <a:t>   </a:t>
            </a:r>
            <a:r>
              <a:rPr lang="zh-CN" altLang="zh-CN" sz="2600" kern="100" dirty="0" smtClean="0">
                <a:latin typeface="IPAPANNEW"/>
                <a:ea typeface="华文细黑"/>
                <a:cs typeface="Times New Roman"/>
              </a:rPr>
              <a:t>左</a:t>
            </a:r>
            <a:r>
              <a:rPr lang="zh-CN" altLang="zh-CN" sz="2600" kern="100" dirty="0">
                <a:latin typeface="IPAPANNEW"/>
                <a:ea typeface="华文细黑"/>
                <a:cs typeface="Times New Roman"/>
              </a:rPr>
              <a:t>中允再迁翰林学士</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历吏部左</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右侍郎</a:t>
            </a:r>
            <a:r>
              <a:rPr lang="en-US" altLang="zh-CN" sz="2600" kern="100" dirty="0" smtClean="0">
                <a:latin typeface="IPAPANNEW"/>
                <a:ea typeface="华文细黑"/>
                <a:cs typeface="Times New Roman"/>
              </a:rPr>
              <a:t>/</a:t>
            </a:r>
          </a:p>
          <a:p>
            <a:pPr algn="just">
              <a:lnSpc>
                <a:spcPct val="140000"/>
              </a:lnSpc>
              <a:spcAft>
                <a:spcPts val="0"/>
              </a:spcAft>
            </a:pPr>
            <a:r>
              <a:rPr lang="zh-CN" altLang="zh-CN" sz="2600" kern="100" dirty="0">
                <a:latin typeface="Times New Roman"/>
                <a:ea typeface="华文细黑"/>
                <a:cs typeface="Times New Roman"/>
              </a:rPr>
              <a:t>题型归类：文言断句题</a:t>
            </a:r>
            <a:endParaRPr lang="zh-CN" altLang="zh-CN" sz="2600" kern="100" dirty="0">
              <a:latin typeface="宋体"/>
              <a:cs typeface="Courier New"/>
            </a:endParaRPr>
          </a:p>
          <a:p>
            <a:pPr algn="just">
              <a:lnSpc>
                <a:spcPct val="14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B—(5</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
        <p:nvSpPr>
          <p:cNvPr id="23" name="矩形 22"/>
          <p:cNvSpPr>
            <a:spLocks noChangeAspect="1"/>
          </p:cNvSpPr>
          <p:nvPr/>
        </p:nvSpPr>
        <p:spPr>
          <a:xfrm>
            <a:off x="-1" y="455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154546" y="22658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426821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25958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先抓住句中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再迁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三个表职位变迁的动词，根据文意，它们都应放在句首，可以排除</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在句中作动词，根据句意表达，它前面需要停顿，于是排除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23231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010" y="94184"/>
            <a:ext cx="11636493"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礼部为六部之一，掌管礼仪、祭祀、土地、户籍等职事，部长官称为</a:t>
            </a:r>
            <a:r>
              <a:rPr lang="zh-CN" altLang="zh-CN" sz="2800" kern="100" dirty="0" smtClean="0">
                <a:latin typeface="Times New Roman"/>
                <a:ea typeface="华文细黑"/>
                <a:cs typeface="Times New Roman"/>
              </a:rPr>
              <a:t>礼</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部</a:t>
            </a:r>
            <a:r>
              <a:rPr lang="zh-CN" altLang="zh-CN" sz="2800" kern="100" dirty="0">
                <a:latin typeface="Times New Roman"/>
                <a:ea typeface="华文细黑"/>
                <a:cs typeface="Times New Roman"/>
              </a:rPr>
              <a:t>尚书。</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教坊司是管理宫廷音乐的官署，专管雅乐以外的音乐、歌舞的教习等</a:t>
            </a:r>
            <a:r>
              <a:rPr lang="zh-CN" altLang="zh-CN" sz="2800" kern="100" dirty="0" smtClean="0">
                <a:latin typeface="Times New Roman"/>
                <a:ea typeface="华文细黑"/>
                <a:cs typeface="Times New Roman"/>
              </a:rPr>
              <a:t>演</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出</a:t>
            </a:r>
            <a:r>
              <a:rPr lang="zh-CN" altLang="zh-CN" sz="2800" kern="100" dirty="0">
                <a:latin typeface="Times New Roman"/>
                <a:ea typeface="华文细黑"/>
                <a:cs typeface="Times New Roman"/>
              </a:rPr>
              <a:t>事务。</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致仕本义是将享受的禄位交还给君王，表示官员辞去官职或到规定</a:t>
            </a:r>
            <a:r>
              <a:rPr lang="zh-CN" altLang="zh-CN" sz="2800" kern="100" dirty="0" smtClean="0">
                <a:latin typeface="Times New Roman"/>
                <a:ea typeface="华文细黑"/>
                <a:cs typeface="Times New Roman"/>
              </a:rPr>
              <a:t>年龄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离职。</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历史上的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有多种所指，文中则指明代永乐年间迁都以后的</a:t>
            </a:r>
            <a:r>
              <a:rPr lang="zh-CN" altLang="zh-CN" sz="2800" kern="100" dirty="0" smtClean="0">
                <a:latin typeface="Times New Roman"/>
                <a:ea typeface="华文细黑"/>
                <a:cs typeface="Times New Roman"/>
              </a:rPr>
              <a:t>南北</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两</a:t>
            </a:r>
            <a:r>
              <a:rPr lang="zh-CN" altLang="zh-CN" sz="2800" kern="100" dirty="0">
                <a:latin typeface="Times New Roman"/>
                <a:ea typeface="华文细黑"/>
                <a:cs typeface="Times New Roman"/>
              </a:rPr>
              <a:t>处京城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题型归类：古代文化知识题</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B—(4</a:t>
            </a:r>
            <a:r>
              <a:rPr lang="en-US" altLang="zh-CN" sz="2800" kern="100" dirty="0" smtClean="0">
                <a:latin typeface="Times New Roman"/>
                <a:ea typeface="华文细黑"/>
                <a:cs typeface="Courier New"/>
              </a:rPr>
              <a:t>)</a:t>
            </a:r>
            <a:endParaRPr lang="en-US" altLang="zh-CN" sz="2800" kern="100" dirty="0" smtClean="0">
              <a:latin typeface="宋体"/>
              <a:cs typeface="Courier New"/>
            </a:endParaRPr>
          </a:p>
        </p:txBody>
      </p:sp>
      <p:sp>
        <p:nvSpPr>
          <p:cNvPr id="12" name="TextBox 11"/>
          <p:cNvSpPr txBox="1"/>
          <p:nvPr/>
        </p:nvSpPr>
        <p:spPr>
          <a:xfrm>
            <a:off x="152450" y="77275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8038435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760606" y="621482"/>
            <a:ext cx="10563281" cy="138499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smtClean="0">
                <a:solidFill>
                  <a:srgbClr val="002060"/>
                </a:solidFill>
                <a:latin typeface="Times New Roman"/>
                <a:ea typeface="华文细黑"/>
              </a:rPr>
              <a:t>A</a:t>
            </a:r>
            <a:r>
              <a:rPr lang="zh-CN" altLang="zh-CN" sz="2800" kern="100" dirty="0">
                <a:solidFill>
                  <a:srgbClr val="002060"/>
                </a:solidFill>
                <a:latin typeface="Times New Roman"/>
                <a:ea typeface="华文细黑"/>
                <a:cs typeface="Times New Roman"/>
              </a:rPr>
              <a:t>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土地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户籍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等职事由户部负责，不属于礼部的职责范围。</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665730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1025" y="73993"/>
            <a:ext cx="11752858" cy="6724894"/>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下列对原文有关内容的概括和分析，不正确的一项是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spc="-100" dirty="0">
                <a:latin typeface="Times New Roman"/>
                <a:ea typeface="华文细黑"/>
                <a:cs typeface="Times New Roman"/>
              </a:rPr>
              <a:t>傅珪进入仕途，参与纂修文献。弘治年间，他兼任司经局校书，参与编修</a:t>
            </a:r>
            <a:r>
              <a:rPr lang="zh-CN" altLang="zh-CN" sz="2600" kern="100" spc="-100" dirty="0" smtClean="0">
                <a:latin typeface="Times New Roman"/>
                <a:ea typeface="华文细黑"/>
                <a:cs typeface="Times New Roman"/>
              </a:rPr>
              <a:t>《大明</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会典》</a:t>
            </a:r>
            <a:r>
              <a:rPr lang="zh-CN" altLang="zh-CN" sz="2600" kern="100" spc="-100" dirty="0">
                <a:latin typeface="Times New Roman"/>
                <a:ea typeface="华文细黑"/>
                <a:cs typeface="Times New Roman"/>
              </a:rPr>
              <a:t>得以升职；武宗继位，他进位左谕德，充讲官，修撰《孝宗实录》。</a:t>
            </a:r>
            <a:endParaRPr lang="zh-CN" altLang="zh-CN" sz="2600" kern="100" spc="-100" dirty="0">
              <a:latin typeface="宋体"/>
              <a:cs typeface="Courier New"/>
            </a:endParaRPr>
          </a:p>
          <a:p>
            <a:pPr algn="just">
              <a:lnSpc>
                <a:spcPct val="150000"/>
              </a:lnSpc>
            </a:pPr>
            <a:r>
              <a:rPr lang="en-US" altLang="zh-CN" sz="2600" kern="100" dirty="0">
                <a:latin typeface="Times New Roman"/>
                <a:ea typeface="华文细黑"/>
                <a:cs typeface="Courier New"/>
              </a:rPr>
              <a:t>B.</a:t>
            </a:r>
            <a:r>
              <a:rPr lang="zh-CN" altLang="zh-CN" sz="2600" kern="100" spc="-100" dirty="0">
                <a:latin typeface="Times New Roman"/>
                <a:ea typeface="华文细黑"/>
                <a:cs typeface="Times New Roman"/>
              </a:rPr>
              <a:t>傅珪任职礼部，劝谏讲究策略。他担任礼部尚书时，由于屡有争端，上奏增多</a:t>
            </a:r>
            <a:r>
              <a:rPr lang="zh-CN" altLang="zh-CN" sz="2600" kern="100" spc="-100" dirty="0" smtClean="0">
                <a:latin typeface="Times New Roman"/>
                <a:ea typeface="华文细黑"/>
                <a:cs typeface="Times New Roman"/>
              </a:rPr>
              <a:t>；</a:t>
            </a:r>
            <a:endParaRPr lang="en-US" altLang="zh-CN" sz="2600" kern="100" spc="-100" dirty="0" smtClean="0">
              <a:latin typeface="Times New Roman"/>
              <a:ea typeface="华文细黑"/>
              <a:cs typeface="Times New Roman"/>
            </a:endParaRPr>
          </a:p>
          <a:p>
            <a:pPr algn="just">
              <a:lnSpc>
                <a:spcPct val="150000"/>
              </a:lnSpc>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番</a:t>
            </a:r>
            <a:r>
              <a:rPr lang="zh-CN" altLang="zh-CN" sz="2600" kern="100" spc="-100" dirty="0">
                <a:latin typeface="Times New Roman"/>
                <a:ea typeface="华文细黑"/>
                <a:cs typeface="Times New Roman"/>
              </a:rPr>
              <a:t>僧因帝好佛求地百顷，他佯作不知皇上自称大庆法王，不理会给地的事。</a:t>
            </a:r>
          </a:p>
          <a:p>
            <a:pPr algn="just">
              <a:lnSpc>
                <a:spcPct val="150000"/>
              </a:lnSpc>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傅珪守正不</a:t>
            </a:r>
            <a:r>
              <a:rPr lang="zh-CN" altLang="zh-CN" sz="2600" kern="100" spc="-100" dirty="0">
                <a:latin typeface="Times New Roman"/>
                <a:ea typeface="华文细黑"/>
                <a:cs typeface="Times New Roman"/>
              </a:rPr>
              <a:t>阿，反遭诬蔑报复。每遇大事，他都能坚持己见，不肯随意改易，</a:t>
            </a:r>
            <a:r>
              <a:rPr lang="zh-CN" altLang="zh-CN" sz="2600" kern="100" spc="-100" dirty="0" smtClean="0">
                <a:latin typeface="Times New Roman"/>
                <a:ea typeface="华文细黑"/>
                <a:cs typeface="Times New Roman"/>
              </a:rPr>
              <a:t>因</a:t>
            </a:r>
            <a:endParaRPr lang="en-US" altLang="zh-CN" sz="2600" kern="100" spc="-100" dirty="0" smtClean="0">
              <a:latin typeface="Times New Roman"/>
              <a:ea typeface="华文细黑"/>
              <a:cs typeface="Times New Roman"/>
            </a:endParaRPr>
          </a:p>
          <a:p>
            <a:pPr algn="just">
              <a:lnSpc>
                <a:spcPct val="150000"/>
              </a:lnSpc>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而</a:t>
            </a:r>
            <a:r>
              <a:rPr lang="zh-CN" altLang="zh-CN" sz="2600" kern="100" spc="-100" dirty="0">
                <a:latin typeface="Times New Roman"/>
                <a:ea typeface="华文细黑"/>
                <a:cs typeface="Times New Roman"/>
              </a:rPr>
              <a:t>触怒许多人；后因得罪权贵被迫退休，虽有言官请留，他仍坚持离职。</a:t>
            </a:r>
          </a:p>
          <a:p>
            <a:pPr algn="just">
              <a:lnSpc>
                <a:spcPct val="150000"/>
              </a:lnSpc>
            </a:pPr>
            <a:r>
              <a:rPr lang="en-US" altLang="zh-CN" sz="2600" kern="100" dirty="0">
                <a:latin typeface="Times New Roman"/>
                <a:ea typeface="华文细黑"/>
                <a:cs typeface="Courier New"/>
              </a:rPr>
              <a:t>D.</a:t>
            </a:r>
            <a:r>
              <a:rPr lang="zh-CN" altLang="zh-CN" sz="2600" kern="100" spc="-100" dirty="0">
                <a:latin typeface="Times New Roman"/>
                <a:ea typeface="华文细黑"/>
                <a:cs typeface="Times New Roman"/>
              </a:rPr>
              <a:t>傅珪为官清廉，死后受到好评。御史卢雍称赞他在位时有古代大臣风范，归乡</a:t>
            </a:r>
            <a:r>
              <a:rPr lang="zh-CN" altLang="zh-CN" sz="2600" kern="100" spc="-100" dirty="0" smtClean="0">
                <a:latin typeface="Times New Roman"/>
                <a:ea typeface="华文细黑"/>
                <a:cs typeface="Times New Roman"/>
              </a:rPr>
              <a:t>后</a:t>
            </a:r>
            <a:endParaRPr lang="en-US" altLang="zh-CN" sz="2600" kern="100" spc="-100" dirty="0" smtClean="0">
              <a:latin typeface="Times New Roman"/>
              <a:ea typeface="华文细黑"/>
              <a:cs typeface="Times New Roman"/>
            </a:endParaRPr>
          </a:p>
          <a:p>
            <a:pPr algn="just">
              <a:lnSpc>
                <a:spcPct val="150000"/>
              </a:lnSpc>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家</a:t>
            </a:r>
            <a:r>
              <a:rPr lang="zh-CN" altLang="zh-CN" sz="2600" kern="100" spc="-100" dirty="0">
                <a:latin typeface="Times New Roman"/>
                <a:ea typeface="华文细黑"/>
                <a:cs typeface="Times New Roman"/>
              </a:rPr>
              <a:t>无积蓄，艰难度日；嘉靖元年，他被列为先朝守正大臣，追谥为文毅。</a:t>
            </a:r>
            <a:endParaRPr lang="en-US" altLang="zh-CN" sz="2600" kern="100" spc="-100" dirty="0">
              <a:latin typeface="Times New Roman"/>
              <a:ea typeface="华文细黑"/>
              <a:cs typeface="Times New Roman"/>
            </a:endParaRPr>
          </a:p>
          <a:p>
            <a:pPr algn="just">
              <a:lnSpc>
                <a:spcPct val="150000"/>
              </a:lnSpc>
              <a:spcAft>
                <a:spcPts val="0"/>
              </a:spcAft>
            </a:pPr>
            <a:r>
              <a:rPr lang="zh-CN" altLang="zh-CN" sz="2600" kern="100" dirty="0">
                <a:latin typeface="Times New Roman"/>
                <a:ea typeface="华文细黑"/>
                <a:cs typeface="Times New Roman"/>
              </a:rPr>
              <a:t>题型归类：文意概括和分析题</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C—(2</a:t>
            </a:r>
            <a:r>
              <a:rPr lang="en-US" altLang="zh-CN" sz="2600" kern="100" dirty="0" smtClean="0">
                <a:latin typeface="Times New Roman"/>
                <a:ea typeface="华文细黑"/>
                <a:cs typeface="Courier New"/>
              </a:rPr>
              <a:t>)</a:t>
            </a:r>
          </a:p>
        </p:txBody>
      </p:sp>
      <p:sp>
        <p:nvSpPr>
          <p:cNvPr id="12" name="TextBox 11"/>
          <p:cNvSpPr txBox="1"/>
          <p:nvPr/>
        </p:nvSpPr>
        <p:spPr>
          <a:xfrm>
            <a:off x="46534" y="308880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0614051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840138" y="691680"/>
            <a:ext cx="10458694"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虽有言官请留，他仍坚持离职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与原文有很大出入。原文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遂矫旨令二人致仕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应理解为于是权贵假托皇帝诏命让二人辞官。</a:t>
            </a:r>
            <a:endParaRPr lang="zh-CN" altLang="zh-CN" sz="1050" kern="100" dirty="0">
              <a:effectLst/>
              <a:latin typeface="宋体"/>
              <a:cs typeface="Courier New"/>
            </a:endParaRPr>
          </a:p>
        </p:txBody>
      </p:sp>
    </p:spTree>
    <p:extLst>
      <p:ext uri="{BB962C8B-B14F-4D97-AF65-F5344CB8AC3E}">
        <p14:creationId xmlns:p14="http://schemas.microsoft.com/office/powerpoint/2010/main" val="1505369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极陈时弊十事，语多斥权幸，权幸益深嫉之。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915266" y="1802185"/>
            <a:ext cx="2099820"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陈，斥，嫉</a:t>
            </a:r>
          </a:p>
        </p:txBody>
      </p:sp>
      <p:sp>
        <p:nvSpPr>
          <p:cNvPr id="5" name="矩形 4"/>
          <p:cNvSpPr/>
          <p:nvPr/>
        </p:nvSpPr>
        <p:spPr>
          <a:xfrm>
            <a:off x="478582" y="2456673"/>
            <a:ext cx="10882429"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极力</a:t>
            </a:r>
            <a:r>
              <a:rPr lang="zh-CN" altLang="zh-CN" sz="2800" kern="100" dirty="0">
                <a:solidFill>
                  <a:srgbClr val="C00000"/>
                </a:solidFill>
                <a:latin typeface="Times New Roman"/>
                <a:ea typeface="华文细黑"/>
                <a:cs typeface="Times New Roman"/>
              </a:rPr>
              <a:t>奏陈其时社会弊病十件事，话语多指斥受宠的权贵，权贵愈加痛恨他。</a:t>
            </a:r>
            <a:endParaRPr lang="zh-CN" altLang="zh-CN" sz="1050" kern="100" dirty="0">
              <a:solidFill>
                <a:srgbClr val="C00000"/>
              </a:solidFill>
              <a:effectLst/>
              <a:latin typeface="宋体"/>
              <a:cs typeface="Courier New"/>
            </a:endParaRPr>
          </a:p>
        </p:txBody>
      </p:sp>
      <p:sp>
        <p:nvSpPr>
          <p:cNvPr id="6" name="矩形 5"/>
          <p:cNvSpPr/>
          <p:nvPr/>
        </p:nvSpPr>
        <p:spPr>
          <a:xfrm>
            <a:off x="447944" y="3842792"/>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a:t>
            </a:r>
            <a:r>
              <a:rPr lang="zh-CN" altLang="zh-CN" sz="2800" kern="100" dirty="0">
                <a:solidFill>
                  <a:srgbClr val="C00000"/>
                </a:solidFill>
                <a:latin typeface="Times New Roman"/>
                <a:ea typeface="华文细黑"/>
                <a:cs typeface="Times New Roman"/>
              </a:rPr>
              <a:t>　</a:t>
            </a: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，陈述；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，痛恨。</a:t>
            </a:r>
            <a:endParaRPr lang="zh-CN" altLang="zh-CN" sz="1050" kern="100" dirty="0">
              <a:solidFill>
                <a:srgbClr val="002060"/>
              </a:solidFill>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2154768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又谓珪刚直忠谠，当起用。吏部请如雍言，不报。</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出得分点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a:t>
            </a:r>
          </a:p>
          <a:p>
            <a:pPr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的译文：</a:t>
            </a:r>
            <a:r>
              <a:rPr lang="en-US" altLang="zh-CN" sz="2800" kern="100" dirty="0" smtClean="0">
                <a:latin typeface="Times New Roman"/>
                <a:ea typeface="华文细黑"/>
              </a:rPr>
              <a:t>___________________________________________________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rPr>
              <a:t>__________________</a:t>
            </a:r>
            <a:r>
              <a:rPr lang="en-US" altLang="zh-CN" sz="2800" kern="100" dirty="0">
                <a:latin typeface="Times New Roman"/>
                <a:ea typeface="华文细黑"/>
              </a:rPr>
              <a:t>___</a:t>
            </a:r>
            <a:r>
              <a:rPr lang="en-US" altLang="zh-CN" sz="2800" kern="100" dirty="0" smtClean="0">
                <a:latin typeface="Times New Roman"/>
                <a:ea typeface="华文细黑"/>
              </a:rPr>
              <a:t>__</a:t>
            </a:r>
          </a:p>
          <a:p>
            <a:pPr algn="just">
              <a:lnSpc>
                <a:spcPct val="150000"/>
              </a:lnSpc>
              <a:spcAft>
                <a:spcPts val="0"/>
              </a:spcAft>
            </a:pPr>
            <a:r>
              <a:rPr lang="zh-CN" altLang="zh-CN" sz="2800" kern="100" dirty="0">
                <a:latin typeface="Times New Roman"/>
                <a:ea typeface="华文细黑"/>
                <a:cs typeface="Times New Roman"/>
              </a:rPr>
              <a:t>题型归类：文言翻译题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B—(3)</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B—(5)</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843258" y="1125538"/>
            <a:ext cx="2387852" cy="687600"/>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忠谠，如，报</a:t>
            </a:r>
          </a:p>
        </p:txBody>
      </p:sp>
      <p:sp>
        <p:nvSpPr>
          <p:cNvPr id="5" name="矩形 4"/>
          <p:cNvSpPr/>
          <p:nvPr/>
        </p:nvSpPr>
        <p:spPr>
          <a:xfrm>
            <a:off x="541369" y="1773610"/>
            <a:ext cx="1088242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又</a:t>
            </a:r>
            <a:r>
              <a:rPr lang="zh-CN" altLang="zh-CN" sz="2800" kern="100" dirty="0">
                <a:solidFill>
                  <a:srgbClr val="C00000"/>
                </a:solidFill>
                <a:latin typeface="Times New Roman"/>
                <a:ea typeface="华文细黑"/>
                <a:cs typeface="Times New Roman"/>
              </a:rPr>
              <a:t>认为傅珪刚正忠实，敢于直言，应当起用。吏部按照卢雍的话上奏，没有回复。</a:t>
            </a:r>
          </a:p>
        </p:txBody>
      </p:sp>
      <p:sp>
        <p:nvSpPr>
          <p:cNvPr id="6" name="矩形 5"/>
          <p:cNvSpPr/>
          <p:nvPr/>
        </p:nvSpPr>
        <p:spPr>
          <a:xfrm>
            <a:off x="447944" y="4543822"/>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忠谠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，忠诚正直；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，按照；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，回复，答复。</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8986625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8257" y="755973"/>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珪归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三年御史卢雍称珪</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在位有古大臣风家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无储蓄</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日给为累</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乞颁</a:t>
            </a:r>
            <a:r>
              <a:rPr lang="zh-CN" altLang="zh-CN" sz="2800" kern="100" dirty="0" smtClean="0">
                <a:latin typeface="IPAPANNEW"/>
                <a:ea typeface="华文细黑"/>
                <a:cs typeface="Times New Roman"/>
              </a:rPr>
              <a:t>月</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廪</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岁隶</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以示优礼</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珪归三年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御史卢雍称珪在位有古大臣风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家无储蓄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日给为累</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乞颁月廪</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岁</a:t>
            </a:r>
            <a:r>
              <a:rPr lang="zh-CN" altLang="zh-CN" sz="2800" kern="100" dirty="0">
                <a:latin typeface="IPAPANNEW"/>
                <a:ea typeface="华文细黑"/>
                <a:cs typeface="Times New Roman"/>
              </a:rPr>
              <a:t>隶</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以示优礼</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珪归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三年御史卢雍称珪在位有古大臣风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家无储蓄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日给为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累乞颁月廪</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岁</a:t>
            </a:r>
            <a:r>
              <a:rPr lang="zh-CN" altLang="zh-CN" sz="2800" kern="100" dirty="0">
                <a:latin typeface="IPAPANNEW"/>
                <a:ea typeface="华文细黑"/>
                <a:cs typeface="Times New Roman"/>
              </a:rPr>
              <a:t>隶</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以示优礼</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珪归三年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御史卢雍称珪在位有古大臣风家</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无储蓄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日给为</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累乞颁月</a:t>
            </a:r>
            <a:r>
              <a:rPr lang="zh-CN" altLang="zh-CN" sz="2800" kern="100" dirty="0" smtClean="0">
                <a:latin typeface="Times New Roman"/>
                <a:ea typeface="华文细黑"/>
                <a:cs typeface="Times New Roman"/>
              </a:rPr>
              <a:t>廪</a:t>
            </a:r>
            <a:r>
              <a:rPr lang="en-US" altLang="zh-CN" sz="2800" kern="100" dirty="0" smtClean="0">
                <a:latin typeface="Times New Roman"/>
                <a:ea typeface="华文细黑"/>
                <a:cs typeface="Times New Roman"/>
              </a:rPr>
              <a:t> </a:t>
            </a: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zh-CN" altLang="zh-CN" sz="2800" kern="100" dirty="0">
                <a:latin typeface="IPAPANNEW"/>
                <a:ea typeface="华文细黑"/>
                <a:cs typeface="Times New Roman"/>
              </a:rPr>
              <a:t>岁隶</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以示优礼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a:spLocks noChangeAspect="1"/>
          </p:cNvSpPr>
          <p:nvPr/>
        </p:nvSpPr>
        <p:spPr>
          <a:xfrm>
            <a:off x="-1" y="189434"/>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补充训练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8</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p:cNvSpPr txBox="1"/>
          <p:nvPr/>
        </p:nvSpPr>
        <p:spPr>
          <a:xfrm>
            <a:off x="272083" y="2772197"/>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23092909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8257" y="21035"/>
            <a:ext cx="11385581"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进士是科举考试的最高功名。通过礼部考试的贡士再参加由皇帝</a:t>
            </a:r>
            <a:r>
              <a:rPr lang="zh-CN" altLang="zh-CN" sz="2800" kern="100" dirty="0" smtClean="0">
                <a:latin typeface="Times New Roman"/>
                <a:ea typeface="华文细黑"/>
                <a:cs typeface="Times New Roman"/>
              </a:rPr>
              <a:t>主考</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殿试，凡被录取者皆称进士。</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户部为六部之一，掌管土地户口、赋税财政、工程营造等。部长</a:t>
            </a:r>
            <a:r>
              <a:rPr lang="zh-CN" altLang="zh-CN" sz="2800" kern="100" dirty="0" smtClean="0">
                <a:latin typeface="Times New Roman"/>
                <a:ea typeface="华文细黑"/>
                <a:cs typeface="Times New Roman"/>
              </a:rPr>
              <a:t>官称</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尚书</a:t>
            </a:r>
            <a:r>
              <a:rPr lang="zh-CN" altLang="zh-CN" sz="2800" kern="100" dirty="0">
                <a:latin typeface="Times New Roman"/>
                <a:ea typeface="华文细黑"/>
                <a:cs typeface="Times New Roman"/>
              </a:rPr>
              <a:t>，副职称侍郎。</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历史上的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有多种所指，文中则指明代永乐年间迁都以后的</a:t>
            </a:r>
            <a:r>
              <a:rPr lang="zh-CN" altLang="zh-CN" sz="2800" kern="100" dirty="0" smtClean="0">
                <a:latin typeface="Times New Roman"/>
                <a:ea typeface="华文细黑"/>
                <a:cs typeface="Times New Roman"/>
              </a:rPr>
              <a:t>南</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北</a:t>
            </a:r>
            <a:r>
              <a:rPr lang="zh-CN" altLang="zh-CN" sz="2800" kern="100" dirty="0">
                <a:latin typeface="Times New Roman"/>
                <a:ea typeface="华文细黑"/>
                <a:cs typeface="Times New Roman"/>
              </a:rPr>
              <a:t>两处京城。东汉时的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指首都洛阳和西汉旧都长安。宋时</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两京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指北宋的都城汴梁和南宋的都城临安。</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御史是古代的一种官名，其职责多有变化。自秦朝开始，御史专为</a:t>
            </a:r>
            <a:r>
              <a:rPr lang="zh-CN" altLang="zh-CN" sz="2800" kern="100" dirty="0" smtClean="0">
                <a:latin typeface="Times New Roman"/>
                <a:ea typeface="华文细黑"/>
                <a:cs typeface="Times New Roman"/>
              </a:rPr>
              <a:t>监</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察</a:t>
            </a:r>
            <a:r>
              <a:rPr lang="zh-CN" altLang="zh-CN" sz="2800" kern="100" dirty="0">
                <a:latin typeface="Times New Roman"/>
                <a:ea typeface="华文细黑"/>
                <a:cs typeface="Times New Roman"/>
              </a:rPr>
              <a:t>性质的官职，一直延续到清朝。</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p:cNvSpPr txBox="1"/>
          <p:nvPr/>
        </p:nvSpPr>
        <p:spPr>
          <a:xfrm>
            <a:off x="272083" y="184561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9" name="矩形 8"/>
          <p:cNvSpPr/>
          <p:nvPr/>
        </p:nvSpPr>
        <p:spPr>
          <a:xfrm>
            <a:off x="398257" y="5997699"/>
            <a:ext cx="7785181" cy="726328"/>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工程营造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属于工部的职责范围。</a:t>
            </a:r>
            <a:endParaRPr lang="zh-CN" altLang="zh-CN" sz="1050" kern="100" dirty="0">
              <a:effectLst/>
              <a:latin typeface="宋体"/>
              <a:cs typeface="Courier New"/>
            </a:endParaRPr>
          </a:p>
        </p:txBody>
      </p:sp>
      <p:sp>
        <p:nvSpPr>
          <p:cNvPr id="10" name="TextBox 9"/>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0180486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9">
                                            <p:txEl>
                                              <p:pRg st="0" end="0"/>
                                            </p:txEl>
                                          </p:spTgt>
                                        </p:tgtEl>
                                      </p:cBhvr>
                                    </p:animEffect>
                                    <p:set>
                                      <p:cBhvr>
                                        <p:cTn id="23"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568524"/>
            <a:ext cx="11468322" cy="6284773"/>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下列对文中画波浪线部分的断句，正确的一项是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为政有能声</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盗悉窜他境</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至夜户不闭</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尝有使客亡橐中物移书</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诘盗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公</a:t>
            </a:r>
            <a:r>
              <a:rPr lang="zh-CN" altLang="zh-CN" sz="2600" kern="100" dirty="0" smtClean="0">
                <a:latin typeface="IPAPANNEW"/>
                <a:ea typeface="华文细黑"/>
                <a:cs typeface="Times New Roman"/>
              </a:rPr>
              <a:t>亮报</a:t>
            </a:r>
            <a:r>
              <a:rPr lang="en-US" altLang="zh-CN" sz="2600" kern="100" dirty="0">
                <a:latin typeface="IPAPANNEW"/>
                <a:ea typeface="华文细黑"/>
                <a:cs typeface="Times New Roman"/>
              </a:rPr>
              <a:t>/</a:t>
            </a:r>
            <a:r>
              <a:rPr lang="zh-CN" altLang="zh-CN" sz="2600" kern="100" dirty="0" smtClean="0">
                <a:latin typeface="Times New Roman"/>
                <a:ea typeface="华文细黑"/>
                <a:cs typeface="Times New Roman"/>
              </a:rPr>
              <a:t>吾</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境</a:t>
            </a:r>
            <a:r>
              <a:rPr lang="zh-CN" altLang="zh-CN" sz="2600" kern="100" dirty="0">
                <a:latin typeface="Times New Roman"/>
                <a:ea typeface="华文细黑"/>
                <a:cs typeface="Times New Roman"/>
              </a:rPr>
              <a:t>不藏盗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殆从者之廋耳</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索之</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果然</a:t>
            </a:r>
            <a:r>
              <a:rPr lang="en-US" altLang="zh-CN" sz="2600" kern="100" dirty="0">
                <a:latin typeface="IPAPANNEW"/>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为政有能声</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盗悉窜他境</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至夜户不闭</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尝有使客亡橐中物</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移书诘盗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公</a:t>
            </a:r>
            <a:r>
              <a:rPr lang="zh-CN" altLang="zh-CN" sz="2600" kern="100" dirty="0" smtClean="0">
                <a:latin typeface="IPAPANNEW"/>
                <a:ea typeface="华文细黑"/>
                <a:cs typeface="Times New Roman"/>
              </a:rPr>
              <a:t>亮报</a:t>
            </a:r>
            <a:r>
              <a:rPr lang="en-US" altLang="zh-CN" sz="2600" kern="100" dirty="0" smtClean="0">
                <a:latin typeface="IPAPANNEW"/>
                <a:ea typeface="华文细黑"/>
                <a:cs typeface="Times New Roman"/>
              </a:rPr>
              <a:t>/</a:t>
            </a:r>
            <a:r>
              <a:rPr lang="zh-CN" altLang="zh-CN" sz="2600" kern="100" dirty="0" smtClean="0">
                <a:latin typeface="Times New Roman"/>
                <a:ea typeface="华文细黑"/>
                <a:cs typeface="Times New Roman"/>
              </a:rPr>
              <a:t>吾</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境</a:t>
            </a:r>
            <a:r>
              <a:rPr lang="zh-CN" altLang="zh-CN" sz="2600" kern="100" dirty="0">
                <a:latin typeface="Times New Roman"/>
                <a:ea typeface="华文细黑"/>
                <a:cs typeface="Times New Roman"/>
              </a:rPr>
              <a:t>不藏盗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殆从者之廋耳</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索之</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果然</a:t>
            </a:r>
            <a:r>
              <a:rPr lang="en-US" altLang="zh-CN" sz="2600" kern="100" dirty="0">
                <a:latin typeface="IPAPANNEW"/>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为政有能声</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盗悉窜</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他境至夜户不闭</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尝有使客亡橐中物移书</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诘盗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公</a:t>
            </a:r>
            <a:r>
              <a:rPr lang="zh-CN" altLang="zh-CN" sz="2600" kern="100" dirty="0" smtClean="0">
                <a:latin typeface="IPAPANNEW"/>
                <a:ea typeface="华文细黑"/>
                <a:cs typeface="Times New Roman"/>
              </a:rPr>
              <a:t>亮报</a:t>
            </a:r>
            <a:r>
              <a:rPr lang="en-US" altLang="zh-CN" sz="2600" kern="100" dirty="0">
                <a:latin typeface="IPAPANNEW"/>
                <a:ea typeface="华文细黑"/>
                <a:cs typeface="Times New Roman"/>
              </a:rPr>
              <a:t>/</a:t>
            </a:r>
            <a:r>
              <a:rPr lang="zh-CN" altLang="zh-CN" sz="2600" kern="100" dirty="0" smtClean="0">
                <a:latin typeface="Times New Roman"/>
                <a:ea typeface="华文细黑"/>
                <a:cs typeface="Times New Roman"/>
              </a:rPr>
              <a:t>吾</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境</a:t>
            </a:r>
            <a:r>
              <a:rPr lang="zh-CN" altLang="zh-CN" sz="2600" kern="100" dirty="0">
                <a:latin typeface="Times New Roman"/>
                <a:ea typeface="华文细黑"/>
                <a:cs typeface="Times New Roman"/>
              </a:rPr>
              <a:t>不藏盗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殆从者之廋耳</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索之</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果然</a:t>
            </a:r>
            <a:r>
              <a:rPr lang="en-US" altLang="zh-CN" sz="2600" kern="100" dirty="0">
                <a:latin typeface="IPAPANNEW"/>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为政有能声</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盗悉窜</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他境至夜户不闭</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尝有使客亡橐中物</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移书诘盗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公</a:t>
            </a:r>
            <a:r>
              <a:rPr lang="zh-CN" altLang="zh-CN" sz="2600" kern="100" dirty="0" smtClean="0">
                <a:latin typeface="IPAPANNEW"/>
                <a:ea typeface="华文细黑"/>
                <a:cs typeface="Times New Roman"/>
              </a:rPr>
              <a:t>亮报</a:t>
            </a:r>
            <a:r>
              <a:rPr lang="en-US" altLang="zh-CN" sz="2600" kern="100" dirty="0">
                <a:latin typeface="IPAPANNEW"/>
                <a:ea typeface="华文细黑"/>
                <a:cs typeface="Times New Roman"/>
              </a:rPr>
              <a:t>/</a:t>
            </a:r>
            <a:r>
              <a:rPr lang="zh-CN" altLang="zh-CN" sz="2600" kern="100" dirty="0" smtClean="0">
                <a:latin typeface="Times New Roman"/>
                <a:ea typeface="华文细黑"/>
                <a:cs typeface="Times New Roman"/>
              </a:rPr>
              <a:t>吾</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境</a:t>
            </a:r>
            <a:r>
              <a:rPr lang="zh-CN" altLang="zh-CN" sz="2600" kern="100" dirty="0">
                <a:latin typeface="Times New Roman"/>
                <a:ea typeface="华文细黑"/>
                <a:cs typeface="Times New Roman"/>
              </a:rPr>
              <a:t>不藏盗</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殆从者之廋耳</a:t>
            </a:r>
            <a:r>
              <a:rPr lang="en-US" altLang="zh-CN" sz="2600" kern="100" dirty="0">
                <a:latin typeface="IPAPANNEW"/>
                <a:ea typeface="华文细黑"/>
                <a:cs typeface="Times New Roman"/>
              </a:rPr>
              <a:t>/</a:t>
            </a:r>
            <a:r>
              <a:rPr lang="zh-CN" altLang="zh-CN" sz="2600" kern="100" dirty="0">
                <a:latin typeface="Times New Roman"/>
                <a:ea typeface="华文细黑"/>
                <a:cs typeface="Times New Roman"/>
              </a:rPr>
              <a:t>索之</a:t>
            </a:r>
            <a:r>
              <a:rPr lang="en-US" altLang="zh-CN" sz="2600" kern="100" dirty="0">
                <a:latin typeface="IPAPANNEW"/>
                <a:ea typeface="华文细黑"/>
                <a:cs typeface="Times New Roman"/>
              </a:rPr>
              <a:t>/</a:t>
            </a:r>
            <a:r>
              <a:rPr lang="zh-CN" altLang="zh-CN" sz="2600" kern="100" dirty="0">
                <a:latin typeface="IPAPANNEW"/>
                <a:ea typeface="华文细黑"/>
                <a:cs typeface="Times New Roman"/>
              </a:rPr>
              <a:t>果然</a:t>
            </a:r>
            <a:r>
              <a:rPr lang="en-US" altLang="zh-CN" sz="2600" kern="100" dirty="0" smtClean="0">
                <a:latin typeface="IPAPANNEW"/>
                <a:ea typeface="华文细黑"/>
                <a:cs typeface="Times New Roman"/>
              </a:rPr>
              <a:t>/</a:t>
            </a:r>
          </a:p>
          <a:p>
            <a:pPr algn="just">
              <a:lnSpc>
                <a:spcPct val="140000"/>
              </a:lnSpc>
              <a:spcAft>
                <a:spcPts val="0"/>
              </a:spcAft>
            </a:pPr>
            <a:r>
              <a:rPr lang="zh-CN" altLang="zh-CN" sz="2600" kern="100" dirty="0">
                <a:latin typeface="Times New Roman"/>
                <a:ea typeface="华文细黑"/>
                <a:cs typeface="Times New Roman"/>
              </a:rPr>
              <a:t>题型归类：文言断句题</a:t>
            </a:r>
            <a:endParaRPr lang="zh-CN" altLang="zh-CN" sz="2600" kern="100" dirty="0">
              <a:latin typeface="宋体"/>
              <a:cs typeface="Courier New"/>
            </a:endParaRPr>
          </a:p>
          <a:p>
            <a:pPr algn="just">
              <a:lnSpc>
                <a:spcPct val="140000"/>
              </a:lnSpc>
              <a:spcAft>
                <a:spcPts val="0"/>
              </a:spcAft>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B—(5</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14933" y="220565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056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翻译下列句子。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贤日夜腾谤于诸阉间，冀去珪。</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________________________________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3249" y="1788416"/>
            <a:ext cx="10882429"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臧贤</a:t>
            </a:r>
            <a:r>
              <a:rPr lang="zh-CN" altLang="zh-CN" sz="2800" kern="100" dirty="0">
                <a:solidFill>
                  <a:srgbClr val="C00000"/>
                </a:solidFill>
                <a:latin typeface="Times New Roman"/>
                <a:ea typeface="华文细黑"/>
                <a:cs typeface="Times New Roman"/>
              </a:rPr>
              <a:t>日夜在太监们当中肆意诽谤傅珪，希望将傅珪赶出朝廷。</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，传播</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流言</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，希望；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IPAPANNEW"/>
                <a:ea typeface="华文细黑"/>
                <a:cs typeface="Times New Roman"/>
              </a:rPr>
              <a:t>，使动用法</a:t>
            </a:r>
            <a:r>
              <a:rPr lang="en-US" altLang="zh-CN" sz="2800" kern="100" dirty="0">
                <a:solidFill>
                  <a:srgbClr val="C00000"/>
                </a:solidFill>
                <a:latin typeface="IPAPANNEW"/>
                <a:ea typeface="华文细黑"/>
                <a:cs typeface="Times New Roman"/>
              </a:rPr>
              <a:t>]</a:t>
            </a:r>
            <a:endParaRPr lang="zh-CN" altLang="zh-CN" sz="1050" kern="100" dirty="0">
              <a:effectLst/>
              <a:latin typeface="宋体"/>
              <a:cs typeface="Courier New"/>
            </a:endParaRPr>
          </a:p>
        </p:txBody>
      </p:sp>
      <p:sp>
        <p:nvSpPr>
          <p:cNvPr id="8" name="矩形 7"/>
          <p:cNvSpPr/>
          <p:nvPr/>
        </p:nvSpPr>
        <p:spPr>
          <a:xfrm>
            <a:off x="447944" y="323992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会户部尚书孙交亦以守正见忤，遂矫旨令二人致仕。</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a:t>
            </a:r>
          </a:p>
          <a:p>
            <a:pPr>
              <a:lnSpc>
                <a:spcPct val="150000"/>
              </a:lnSpc>
            </a:pPr>
            <a:r>
              <a:rPr lang="en-US" altLang="zh-CN" sz="2800" kern="100" dirty="0" smtClean="0">
                <a:latin typeface="Times New Roman"/>
                <a:ea typeface="华文细黑"/>
              </a:rPr>
              <a:t>____________________</a:t>
            </a:r>
            <a:r>
              <a:rPr lang="en-US" altLang="zh-CN" sz="2800" kern="100" dirty="0">
                <a:latin typeface="Times New Roman"/>
                <a:ea typeface="华文细黑"/>
              </a:rPr>
              <a:t>____</a:t>
            </a:r>
            <a:r>
              <a:rPr lang="en-US" altLang="zh-CN" sz="2800" kern="100" dirty="0" smtClean="0">
                <a:latin typeface="Times New Roman"/>
                <a:ea typeface="华文细黑"/>
              </a:rPr>
              <a:t>________________________________________________</a:t>
            </a:r>
          </a:p>
        </p:txBody>
      </p:sp>
      <p:sp>
        <p:nvSpPr>
          <p:cNvPr id="10" name="矩形 9"/>
          <p:cNvSpPr/>
          <p:nvPr/>
        </p:nvSpPr>
        <p:spPr>
          <a:xfrm>
            <a:off x="541369" y="3805781"/>
            <a:ext cx="10882429"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正赶上</a:t>
            </a:r>
            <a:r>
              <a:rPr lang="zh-CN" altLang="zh-CN" sz="2800" kern="100" dirty="0">
                <a:solidFill>
                  <a:srgbClr val="C00000"/>
                </a:solidFill>
                <a:latin typeface="Times New Roman"/>
                <a:ea typeface="华文细黑"/>
                <a:cs typeface="Times New Roman"/>
              </a:rPr>
              <a:t>户部尚书孙交也因为恪守正道被认为忤逆，于是权贵假托皇帝诏命让二人辞职。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得分点：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矫旨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致仕</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7" name="TextBox 6">
            <a:hlinkClick r:id="rId3" action="ppaction://hlinksldjump"/>
          </p:cNvPr>
          <p:cNvSpPr txBox="1"/>
          <p:nvPr/>
        </p:nvSpPr>
        <p:spPr>
          <a:xfrm>
            <a:off x="950396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参考译文</a:t>
            </a:r>
          </a:p>
        </p:txBody>
      </p:sp>
    </p:spTree>
    <p:extLst>
      <p:ext uri="{BB962C8B-B14F-4D97-AF65-F5344CB8AC3E}">
        <p14:creationId xmlns:p14="http://schemas.microsoft.com/office/powerpoint/2010/main" val="26961115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xEl>
                                              <p:pRg st="0" end="0"/>
                                            </p:txEl>
                                          </p:spTgt>
                                        </p:tgtEl>
                                      </p:cBhvr>
                                    </p:animEffect>
                                    <p:set>
                                      <p:cBhvr>
                                        <p:cTn id="20"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70265" y="298043"/>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傅</a:t>
            </a:r>
            <a:r>
              <a:rPr lang="zh-CN" altLang="zh-CN" sz="2800" kern="100" dirty="0">
                <a:latin typeface="Times New Roman"/>
                <a:ea typeface="华文细黑"/>
                <a:cs typeface="宋体"/>
              </a:rPr>
              <a:t>珪</a:t>
            </a:r>
            <a:r>
              <a:rPr lang="zh-CN" altLang="zh-CN" sz="2800" kern="100" dirty="0">
                <a:latin typeface="Times New Roman"/>
                <a:ea typeface="华文细黑"/>
                <a:cs typeface="Times New Roman"/>
              </a:rPr>
              <a:t>，字邦瑞，是清苑人。明成化二十三年进士。被选为庶吉士。弘治年间，被授予编修，不久又兼任司经局校书。参与编修《大明会典》，完成后，升迁为左中允。明武宗登基，凭借东宫的厚待，晋升为左谕德，担任讲官，编辑修订《孝宗实录》。当时文学大臣有不依附刘瑾的，刘瑾嫉恨他们。刘瑾说，《大明会典》是刘健等人完成的，耗费过多，参与编修的官员被降职，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被降为修撰</a:t>
            </a:r>
            <a:r>
              <a:rPr lang="zh-CN" altLang="zh-CN" sz="2800" kern="100" dirty="0">
                <a:latin typeface="Times New Roman"/>
                <a:ea typeface="华文细黑"/>
                <a:cs typeface="Times New Roman"/>
              </a:rPr>
              <a:t>。不久又因为《孝宗实录》编纂完成，晋升为左中允，又升迁为翰林学士，后又担任吏部左、右侍郎。明正德六年，替代费宏担任礼部尚书。礼部的事务比照</a:t>
            </a:r>
            <a:r>
              <a:rPr lang="zh-CN" altLang="zh-CN" sz="2800" kern="100" dirty="0" smtClean="0">
                <a:latin typeface="Times New Roman"/>
                <a:ea typeface="华文细黑"/>
                <a:cs typeface="Times New Roman"/>
              </a:rPr>
              <a:t>其他</a:t>
            </a:r>
            <a:r>
              <a:rPr lang="zh-CN" altLang="zh-CN" sz="2800" kern="100" dirty="0">
                <a:latin typeface="Times New Roman"/>
                <a:ea typeface="华文细黑"/>
                <a:cs typeface="Times New Roman"/>
              </a:rPr>
              <a:t>部</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575286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70265" y="237585"/>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司相对简单，从傅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开始屡有争端</a:t>
            </a:r>
            <a:r>
              <a:rPr lang="zh-CN" altLang="zh-CN" sz="2800" kern="100" dirty="0">
                <a:latin typeface="Times New Roman"/>
                <a:ea typeface="华文细黑"/>
                <a:cs typeface="Times New Roman"/>
              </a:rPr>
              <a:t>，奏章于是多了起来。明武宗喜好佛法，自称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大庆法王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。番僧请赐百顷田地作为大庆法王的下院，皇帝的诏令直接下到礼部，宣称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大庆法王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与圣旨一起下诏。傅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假装不知道</a:t>
            </a:r>
            <a:r>
              <a:rPr lang="zh-CN" altLang="zh-CN" sz="2800" kern="100" dirty="0">
                <a:latin typeface="Times New Roman"/>
                <a:ea typeface="华文细黑"/>
                <a:cs typeface="Times New Roman"/>
              </a:rPr>
              <a:t>，持章表上奏皇上：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大庆法王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，竟敢和天子一同下诏，对皇上太不尊敬。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皇帝下诏令不追究，征田的事也只好停止。傅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平居无事时</a:t>
            </a:r>
            <a:r>
              <a:rPr lang="zh-CN" altLang="zh-CN" sz="2800" kern="100" dirty="0">
                <a:latin typeface="Times New Roman"/>
                <a:ea typeface="华文细黑"/>
                <a:cs typeface="Times New Roman"/>
              </a:rPr>
              <a:t>，像质朴而不善辞令的人。一旦遇到大事，坚毅果断坚持立场，别人不能改变，最终因此忤逆受</a:t>
            </a:r>
            <a:r>
              <a:rPr lang="en-US" altLang="zh-CN" sz="2800" kern="100" dirty="0">
                <a:latin typeface="Times New Roman"/>
                <a:ea typeface="华文细黑"/>
              </a:rPr>
              <a:t>(</a:t>
            </a:r>
            <a:r>
              <a:rPr lang="zh-CN" altLang="zh-CN" sz="2800" kern="100" dirty="0">
                <a:latin typeface="Times New Roman"/>
                <a:ea typeface="华文细黑"/>
                <a:cs typeface="Times New Roman"/>
              </a:rPr>
              <a:t>皇上</a:t>
            </a:r>
            <a:r>
              <a:rPr lang="en-US" altLang="zh-CN" sz="2800" kern="100" dirty="0">
                <a:latin typeface="Times New Roman"/>
                <a:ea typeface="华文细黑"/>
              </a:rPr>
              <a:t>)</a:t>
            </a:r>
            <a:r>
              <a:rPr lang="zh-CN" altLang="zh-CN" sz="2800" kern="100" dirty="0">
                <a:latin typeface="Times New Roman"/>
                <a:ea typeface="华文细黑"/>
                <a:cs typeface="Times New Roman"/>
              </a:rPr>
              <a:t>宠爱的权贵而离开朝廷。教坊司臧贤请求更换牙牌，标准像朝廷官员一样，又请求改铸方印，傅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抗拒不执行</a:t>
            </a:r>
            <a:r>
              <a:rPr lang="zh-CN" altLang="zh-CN" sz="2800" kern="100" dirty="0">
                <a:latin typeface="Times New Roman"/>
                <a:ea typeface="华文细黑"/>
                <a:cs typeface="Times New Roman"/>
              </a:rPr>
              <a:t>。臧贤日夜在太监们当中肆意诽谤傅</a:t>
            </a:r>
            <a:r>
              <a:rPr lang="zh-CN" altLang="zh-CN" sz="2800" kern="100" dirty="0">
                <a:latin typeface="Times New Roman"/>
                <a:ea typeface="华文细黑"/>
                <a:cs typeface="宋体"/>
              </a:rPr>
              <a:t>珪</a:t>
            </a:r>
            <a:r>
              <a:rPr lang="zh-CN" altLang="zh-CN" sz="2800" kern="100" dirty="0">
                <a:latin typeface="Times New Roman"/>
                <a:ea typeface="华文细黑"/>
                <a:cs typeface="Times New Roman"/>
              </a:rPr>
              <a:t>，希望将傅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赶出朝廷</a:t>
            </a:r>
            <a:r>
              <a:rPr lang="zh-CN" altLang="zh-CN" sz="2800" kern="100" dirty="0">
                <a:latin typeface="Times New Roman"/>
                <a:ea typeface="华文细黑"/>
                <a:cs typeface="Times New Roman"/>
              </a:rPr>
              <a:t>。御史张羽上奏云南发生灾情，傅</a:t>
            </a:r>
            <a:r>
              <a:rPr lang="zh-CN" altLang="zh-CN" sz="2800" kern="100" dirty="0">
                <a:latin typeface="Times New Roman"/>
                <a:ea typeface="华文细黑"/>
                <a:cs typeface="宋体"/>
              </a:rPr>
              <a:t>珪</a:t>
            </a:r>
            <a:r>
              <a:rPr lang="zh-CN" altLang="zh-CN" sz="2800" kern="100" dirty="0">
                <a:latin typeface="楷体_GB2312"/>
                <a:ea typeface="华文细黑"/>
                <a:cs typeface="楷体_GB2312"/>
              </a:rPr>
              <a:t>于是竭力陈说</a:t>
            </a:r>
            <a:r>
              <a:rPr lang="zh-CN" altLang="zh-CN" sz="2800" kern="100" dirty="0" smtClean="0">
                <a:latin typeface="楷体_GB2312"/>
                <a:ea typeface="华文细黑"/>
                <a:cs typeface="楷体_GB2312"/>
              </a:rPr>
              <a:t>四</a:t>
            </a:r>
            <a:r>
              <a:rPr lang="zh-CN" altLang="zh-CN" sz="2800" kern="100" dirty="0">
                <a:latin typeface="楷体_GB2312"/>
                <a:ea typeface="华文细黑"/>
                <a:cs typeface="楷体_GB2312"/>
              </a:rPr>
              <a:t>方灾变十分可怕</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八</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640837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346315" y="136760"/>
            <a:ext cx="11614431" cy="6686935"/>
          </a:xfrm>
          <a:prstGeom prst="rect">
            <a:avLst/>
          </a:prstGeom>
        </p:spPr>
        <p:txBody>
          <a:bodyPr wrap="square" lIns="121898" tIns="60948" rIns="121898" bIns="60948">
            <a:spAutoFit/>
          </a:bodyPr>
          <a:lstStyle/>
          <a:p>
            <a:pPr algn="just">
              <a:lnSpc>
                <a:spcPct val="140000"/>
              </a:lnSpc>
            </a:pPr>
            <a:r>
              <a:rPr lang="zh-CN" altLang="zh-CN" sz="2800" kern="100" spc="-100" dirty="0">
                <a:latin typeface="Times New Roman"/>
                <a:ea typeface="华文细黑"/>
                <a:cs typeface="Times New Roman"/>
              </a:rPr>
              <a:t>年五月，又上奏四月出现灾情，于是说：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整个二百四十二年间，灾变不过六十九件事。而现在从去年秋天以来，地震动天打雷，冰雹降落星辰陨落，龙虎出现，地裂山崩，共有四十二件事，而且水灾、旱灾不算，灾祸从来没有像现在这么厉害的。</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极力奏陈其时社会弊病十件事，话语多指斥受宠的权贵，权贵愈加痛恨他。正赶上户部尚书孙交也因为恪守正道被认为忤逆，于是权贵假托皇帝诏命让二人辞职。两京的言官上奏章请求挽留，权贵不予理睬。傅</a:t>
            </a:r>
            <a:r>
              <a:rPr lang="zh-CN" altLang="zh-CN" sz="2800" kern="100" spc="-100" dirty="0">
                <a:latin typeface="Times New Roman"/>
                <a:ea typeface="华文细黑"/>
                <a:cs typeface="宋体"/>
              </a:rPr>
              <a:t>珪</a:t>
            </a:r>
            <a:r>
              <a:rPr lang="zh-CN" altLang="zh-CN" sz="2800" kern="100" spc="-100" dirty="0">
                <a:latin typeface="楷体_GB2312"/>
                <a:ea typeface="华文细黑"/>
                <a:cs typeface="楷体_GB2312"/>
              </a:rPr>
              <a:t>回家三年</a:t>
            </a:r>
            <a:r>
              <a:rPr lang="zh-CN" altLang="zh-CN" sz="2800" kern="100" spc="-100" dirty="0">
                <a:latin typeface="Times New Roman"/>
                <a:ea typeface="华文细黑"/>
                <a:cs typeface="Times New Roman"/>
              </a:rPr>
              <a:t>，御史卢雍赞扬傅</a:t>
            </a:r>
            <a:r>
              <a:rPr lang="zh-CN" altLang="zh-CN" sz="2800" kern="100" spc="-100" dirty="0">
                <a:latin typeface="Times New Roman"/>
                <a:ea typeface="华文细黑"/>
                <a:cs typeface="宋体"/>
              </a:rPr>
              <a:t>珪</a:t>
            </a:r>
            <a:r>
              <a:rPr lang="zh-CN" altLang="zh-CN" sz="2800" kern="100" spc="-100" dirty="0">
                <a:latin typeface="楷体_GB2312"/>
                <a:ea typeface="华文细黑"/>
                <a:cs typeface="楷体_GB2312"/>
              </a:rPr>
              <a:t>在位</a:t>
            </a:r>
            <a:r>
              <a:rPr lang="zh-CN" altLang="zh-CN" sz="2800" kern="100" spc="-100" dirty="0">
                <a:latin typeface="Times New Roman"/>
                <a:ea typeface="华文细黑"/>
                <a:cs typeface="Times New Roman"/>
              </a:rPr>
              <a:t>时有古代大臣的风范，家中没有积存的钱物，每天的生活都十分艰难，请求颁发月廪、岁隶，以表示对他的优待礼遇。又认为傅</a:t>
            </a:r>
            <a:r>
              <a:rPr lang="zh-CN" altLang="zh-CN" sz="2800" kern="100" spc="-100" dirty="0">
                <a:latin typeface="Times New Roman"/>
                <a:ea typeface="华文细黑"/>
                <a:cs typeface="宋体"/>
              </a:rPr>
              <a:t>珪</a:t>
            </a:r>
            <a:r>
              <a:rPr lang="zh-CN" altLang="zh-CN" sz="2800" kern="100" spc="-100" dirty="0">
                <a:latin typeface="楷体_GB2312"/>
                <a:ea typeface="华文细黑"/>
                <a:cs typeface="楷体_GB2312"/>
              </a:rPr>
              <a:t>刚正忠</a:t>
            </a:r>
            <a:r>
              <a:rPr lang="zh-CN" altLang="zh-CN" sz="2800" kern="100" spc="-100" dirty="0">
                <a:latin typeface="Times New Roman"/>
                <a:ea typeface="华文细黑"/>
                <a:cs typeface="Times New Roman"/>
              </a:rPr>
              <a:t>实，敢于直言，</a:t>
            </a:r>
            <a:r>
              <a:rPr lang="zh-CN" altLang="zh-CN" sz="2800" kern="100" spc="-100" dirty="0" smtClean="0">
                <a:latin typeface="Times New Roman"/>
                <a:ea typeface="华文细黑"/>
                <a:cs typeface="Times New Roman"/>
              </a:rPr>
              <a:t>应</a:t>
            </a:r>
            <a:r>
              <a:rPr lang="zh-CN" altLang="zh-CN" sz="2800" kern="100" spc="-100" dirty="0">
                <a:latin typeface="Times New Roman"/>
                <a:ea typeface="华文细黑"/>
                <a:cs typeface="Times New Roman"/>
              </a:rPr>
              <a:t>当起用。吏部按照卢雍的话上奏</a:t>
            </a:r>
            <a:r>
              <a:rPr lang="zh-CN" altLang="zh-CN" sz="2800" kern="100" spc="-100" dirty="0" smtClean="0">
                <a:latin typeface="Times New Roman"/>
                <a:ea typeface="华文细黑"/>
                <a:cs typeface="Times New Roman"/>
              </a:rPr>
              <a:t>，</a:t>
            </a:r>
            <a:r>
              <a:rPr lang="zh-CN" altLang="zh-CN" sz="2800" kern="100" spc="-100" dirty="0">
                <a:latin typeface="Times New Roman"/>
                <a:ea typeface="华文细黑"/>
                <a:cs typeface="Times New Roman"/>
              </a:rPr>
              <a:t>没有回复</a:t>
            </a:r>
            <a:r>
              <a:rPr lang="zh-CN" altLang="zh-CN" sz="2800" kern="100" spc="-100" dirty="0" smtClean="0">
                <a:latin typeface="Times New Roman"/>
                <a:ea typeface="华文细黑"/>
                <a:cs typeface="Times New Roman"/>
              </a:rPr>
              <a:t>。</a:t>
            </a:r>
            <a:r>
              <a:rPr lang="zh-CN" altLang="zh-CN" sz="2800" kern="100" spc="-100" dirty="0">
                <a:latin typeface="Times New Roman"/>
                <a:ea typeface="华文细黑"/>
                <a:cs typeface="Times New Roman"/>
              </a:rPr>
              <a:t>而傅</a:t>
            </a:r>
            <a:r>
              <a:rPr lang="zh-CN" altLang="zh-CN" sz="2800" kern="100" spc="-100" dirty="0" smtClean="0">
                <a:latin typeface="Times New Roman"/>
                <a:ea typeface="华文细黑"/>
                <a:cs typeface="宋体"/>
              </a:rPr>
              <a:t>珪</a:t>
            </a:r>
            <a:r>
              <a:rPr lang="zh-CN" altLang="zh-CN" sz="2800" kern="100" spc="-100" dirty="0" smtClean="0">
                <a:latin typeface="楷体_GB2312"/>
                <a:ea typeface="华文细黑"/>
                <a:cs typeface="楷体_GB2312"/>
              </a:rPr>
              <a:t>刚好</a:t>
            </a:r>
            <a:r>
              <a:rPr lang="zh-CN" altLang="zh-CN" sz="2800" kern="100" spc="-100" dirty="0">
                <a:latin typeface="楷体_GB2312"/>
                <a:ea typeface="华文细黑"/>
                <a:cs typeface="楷体_GB2312"/>
              </a:rPr>
              <a:t>去世</a:t>
            </a:r>
            <a:r>
              <a:rPr lang="zh-CN" altLang="zh-CN" sz="2800" kern="100" spc="-100" dirty="0">
                <a:latin typeface="Times New Roman"/>
                <a:ea typeface="华文细黑"/>
                <a:cs typeface="Times New Roman"/>
              </a:rPr>
              <a:t>，享年五十七岁。嘉靖元年他被列为先朝守正大臣，追赠太子少保，谥号文毅</a:t>
            </a:r>
            <a:r>
              <a:rPr lang="zh-CN" altLang="zh-CN" sz="2800" kern="100" spc="-100" dirty="0" smtClean="0">
                <a:latin typeface="Times New Roman"/>
                <a:ea typeface="华文细黑"/>
                <a:cs typeface="Times New Roman"/>
              </a:rPr>
              <a:t>。</a:t>
            </a:r>
            <a:endParaRPr lang="zh-CN" altLang="zh-CN" sz="1050" kern="100" spc="-100" dirty="0">
              <a:latin typeface="宋体"/>
              <a:cs typeface="Courier New"/>
            </a:endParaRPr>
          </a:p>
        </p:txBody>
      </p:sp>
    </p:spTree>
    <p:extLst>
      <p:ext uri="{BB962C8B-B14F-4D97-AF65-F5344CB8AC3E}">
        <p14:creationId xmlns:p14="http://schemas.microsoft.com/office/powerpoint/2010/main" val="4924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9217" y="406409"/>
            <a:ext cx="11304668"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阅读下面的文言文，完成文后题目。</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许将字冲元，福州闽人。举进士第一。神宗召对，除集贤校理、同知礼院，编修中书条例。</a:t>
            </a:r>
            <a:r>
              <a:rPr lang="zh-CN" altLang="zh-CN" sz="2800" u="wavyHeavy" kern="100" dirty="0">
                <a:uFill>
                  <a:solidFill>
                    <a:srgbClr val="FF0000"/>
                  </a:solidFill>
                </a:uFill>
                <a:latin typeface="Times New Roman"/>
                <a:ea typeface="华文细黑"/>
                <a:cs typeface="Times New Roman"/>
              </a:rPr>
              <a:t>初选人调拟先南曹次考功综核无法吏得缘文为奸选者又不得诉长吏将奏罢南曹辟公舍以待来诉者士无留难</a:t>
            </a:r>
            <a:r>
              <a:rPr lang="zh-CN" altLang="zh-CN" sz="2800" kern="100" dirty="0">
                <a:latin typeface="Times New Roman"/>
                <a:ea typeface="华文细黑"/>
                <a:cs typeface="Times New Roman"/>
              </a:rPr>
              <a:t>契丹以兵二十万压代州境，遣使请代地，岁聘之使不敢行，以命将。将入对曰：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臣备位侍从，朝廷大议不容不知。万一北人言及代州事，不有以折之，则伤国体。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遂命将诣枢密院阅文书。及至北境，居人跨屋栋聚观，曰：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看南朝</a:t>
            </a:r>
            <a:r>
              <a:rPr lang="zh-CN" altLang="zh-CN" sz="2800" kern="100" dirty="0">
                <a:solidFill>
                  <a:srgbClr val="0000FF"/>
                </a:solidFill>
                <a:latin typeface="Times New Roman"/>
                <a:ea typeface="华文细黑"/>
                <a:cs typeface="Times New Roman"/>
              </a:rPr>
              <a:t>状元</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及肄射，将先破的。契丹使萧禧馆客，禧果</a:t>
            </a:r>
            <a:r>
              <a:rPr lang="zh-CN" altLang="zh-CN" sz="2800" kern="100" dirty="0" smtClean="0">
                <a:latin typeface="Times New Roman"/>
                <a:ea typeface="华文细黑"/>
                <a:cs typeface="Times New Roman"/>
              </a:rPr>
              <a:t>以</a:t>
            </a:r>
            <a:r>
              <a:rPr lang="zh-CN" altLang="zh-CN" sz="2800" kern="100" dirty="0">
                <a:latin typeface="Times New Roman"/>
                <a:ea typeface="华文细黑"/>
                <a:cs typeface="Times New Roman"/>
              </a:rPr>
              <a:t>代州为问，将随问随答</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禧又曰：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界渠未定，顾和好体重</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吾且往</a:t>
            </a:r>
            <a:r>
              <a:rPr lang="zh-CN" altLang="zh-CN" sz="2800" kern="100" dirty="0" smtClean="0">
                <a:latin typeface="Times New Roman"/>
                <a:ea typeface="华文细黑"/>
                <a:cs typeface="Times New Roman"/>
              </a:rPr>
              <a:t>大国</a:t>
            </a:r>
            <a:r>
              <a:rPr lang="zh-CN" altLang="zh-CN" sz="2800" kern="100" dirty="0">
                <a:latin typeface="Times New Roman"/>
                <a:ea typeface="华文细黑"/>
                <a:cs typeface="Times New Roman"/>
              </a:rPr>
              <a:t>分画</a:t>
            </a:r>
            <a:endParaRPr lang="zh-CN" altLang="zh-CN" sz="2800" u="heavy" kern="100" dirty="0">
              <a:effectLst/>
              <a:latin typeface="宋体"/>
              <a:cs typeface="Courier New"/>
            </a:endParaRPr>
          </a:p>
        </p:txBody>
      </p:sp>
    </p:spTree>
    <p:extLst>
      <p:ext uri="{BB962C8B-B14F-4D97-AF65-F5344CB8AC3E}">
        <p14:creationId xmlns:p14="http://schemas.microsoft.com/office/powerpoint/2010/main" val="170941395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141" y="41226"/>
            <a:ext cx="11437277"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将曰：</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此事，申饬边臣岂不可，何以使为？</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禧惭不能对。</a:t>
            </a:r>
            <a:r>
              <a:rPr lang="zh-CN" altLang="zh-CN" sz="2800" kern="100" dirty="0">
                <a:latin typeface="Times New Roman"/>
                <a:ea typeface="华文细黑"/>
                <a:cs typeface="Times New Roman"/>
              </a:rPr>
              <a:t>归报，神宗善之。明年，知秦州，又改郓州。</a:t>
            </a:r>
            <a:r>
              <a:rPr lang="zh-CN" altLang="zh-CN" sz="2800" kern="100" dirty="0">
                <a:solidFill>
                  <a:srgbClr val="0000FF"/>
                </a:solidFill>
                <a:latin typeface="Times New Roman"/>
                <a:ea typeface="华文细黑"/>
                <a:cs typeface="Times New Roman"/>
              </a:rPr>
              <a:t>上元</a:t>
            </a:r>
            <a:r>
              <a:rPr lang="zh-CN" altLang="zh-CN" sz="2800" kern="100" dirty="0">
                <a:latin typeface="Times New Roman"/>
                <a:ea typeface="华文细黑"/>
                <a:cs typeface="Times New Roman"/>
              </a:rPr>
              <a:t>张灯，吏</a:t>
            </a:r>
            <a:r>
              <a:rPr lang="zh-CN" altLang="zh-CN" sz="2800" kern="100" dirty="0">
                <a:solidFill>
                  <a:srgbClr val="0000FF"/>
                </a:solidFill>
                <a:latin typeface="Times New Roman"/>
                <a:ea typeface="华文细黑"/>
                <a:cs typeface="Times New Roman"/>
              </a:rPr>
              <a:t>籍</a:t>
            </a:r>
            <a:r>
              <a:rPr lang="zh-CN" altLang="zh-CN" sz="2800" kern="100" dirty="0">
                <a:latin typeface="Times New Roman"/>
                <a:ea typeface="华文细黑"/>
                <a:cs typeface="Times New Roman"/>
              </a:rPr>
              <a:t>为盗者系狱，将曰：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是绝其自新之路也。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悉纵遣之，自是民无一人犯法，三圄皆空。父老叹曰：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自王沂公后五十六年，始再见狱空耳。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郓俗士子喜聚肆以</a:t>
            </a:r>
            <a:r>
              <a:rPr lang="zh-CN" altLang="zh-CN" sz="2800" kern="100" dirty="0">
                <a:solidFill>
                  <a:srgbClr val="0000FF"/>
                </a:solidFill>
                <a:latin typeface="Times New Roman"/>
                <a:ea typeface="华文细黑"/>
                <a:cs typeface="Times New Roman"/>
              </a:rPr>
              <a:t>谤</a:t>
            </a:r>
            <a:r>
              <a:rPr lang="zh-CN" altLang="zh-CN" sz="2800" kern="100" dirty="0">
                <a:latin typeface="Times New Roman"/>
                <a:ea typeface="华文细黑"/>
                <a:cs typeface="Times New Roman"/>
              </a:rPr>
              <a:t>官政，将虽弗禁，其俗自息。召为兵部侍郎。上疏言：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治兵有制，名虽不同，从而横之，方而</a:t>
            </a:r>
            <a:r>
              <a:rPr lang="zh-CN" altLang="zh-CN" sz="2800" kern="100" dirty="0">
                <a:solidFill>
                  <a:srgbClr val="0000FF"/>
                </a:solidFill>
                <a:latin typeface="Times New Roman"/>
                <a:ea typeface="华文细黑"/>
                <a:cs typeface="Times New Roman"/>
              </a:rPr>
              <a:t>圆</a:t>
            </a:r>
            <a:r>
              <a:rPr lang="zh-CN" altLang="zh-CN" sz="2800" kern="100" dirty="0">
                <a:latin typeface="Times New Roman"/>
                <a:ea typeface="华文细黑"/>
                <a:cs typeface="Times New Roman"/>
              </a:rPr>
              <a:t>之，使万众犹一人。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及西方用兵，神宗遣</a:t>
            </a:r>
            <a:r>
              <a:rPr lang="zh-CN" altLang="zh-CN" sz="2800" kern="100" dirty="0">
                <a:solidFill>
                  <a:srgbClr val="0000FF"/>
                </a:solidFill>
                <a:latin typeface="Times New Roman"/>
                <a:ea typeface="华文细黑"/>
                <a:cs typeface="Times New Roman"/>
              </a:rPr>
              <a:t>近侍</a:t>
            </a:r>
            <a:r>
              <a:rPr lang="zh-CN" altLang="zh-CN" sz="2800" kern="100" dirty="0">
                <a:latin typeface="Times New Roman"/>
                <a:ea typeface="华文细黑"/>
                <a:cs typeface="Times New Roman"/>
              </a:rPr>
              <a:t>问兵马之数，将立具上之；明日，</a:t>
            </a:r>
            <a:r>
              <a:rPr lang="zh-CN" altLang="zh-CN" sz="2800" kern="100" dirty="0">
                <a:solidFill>
                  <a:srgbClr val="0000FF"/>
                </a:solidFill>
                <a:latin typeface="Times New Roman"/>
                <a:ea typeface="华文细黑"/>
                <a:cs typeface="Times New Roman"/>
              </a:rPr>
              <a:t>访</a:t>
            </a:r>
            <a:r>
              <a:rPr lang="zh-CN" altLang="zh-CN" sz="2800" kern="100" dirty="0">
                <a:latin typeface="Times New Roman"/>
                <a:ea typeface="华文细黑"/>
                <a:cs typeface="Times New Roman"/>
              </a:rPr>
              <a:t>枢臣，不能对也。绍圣初，入为吏部尚书，</a:t>
            </a:r>
            <a:r>
              <a:rPr lang="zh-CN" altLang="zh-CN" sz="2800" u="heavy" kern="100" dirty="0">
                <a:latin typeface="Times New Roman"/>
                <a:ea typeface="华文细黑"/>
                <a:cs typeface="Times New Roman"/>
              </a:rPr>
              <a:t>章</a:t>
            </a:r>
            <a:r>
              <a:rPr lang="zh-CN" altLang="zh-CN" sz="2800" u="heavy" kern="100" dirty="0">
                <a:latin typeface="宋体"/>
                <a:ea typeface="华文细黑"/>
                <a:cs typeface="宋体"/>
              </a:rPr>
              <a:t>惇</a:t>
            </a:r>
            <a:r>
              <a:rPr lang="zh-CN" altLang="zh-CN" sz="2800" u="heavy" kern="100" dirty="0">
                <a:latin typeface="楷体_GB2312"/>
                <a:ea typeface="华文细黑"/>
                <a:cs typeface="楷体_GB2312"/>
              </a:rPr>
              <a:t>为相</a:t>
            </a:r>
            <a:r>
              <a:rPr lang="zh-CN" altLang="zh-CN" sz="2800" u="heavy" kern="100" dirty="0">
                <a:latin typeface="Times New Roman"/>
                <a:ea typeface="华文细黑"/>
                <a:cs typeface="Times New Roman"/>
              </a:rPr>
              <a:t>，与蔡卞同肆罗织，贬谪元</a:t>
            </a:r>
            <a:r>
              <a:rPr lang="zh-CN" altLang="zh-CN" sz="2800" u="heavy" kern="100" dirty="0">
                <a:latin typeface="宋体"/>
                <a:ea typeface="华文细黑"/>
                <a:cs typeface="宋体"/>
              </a:rPr>
              <a:t>祐</a:t>
            </a:r>
            <a:r>
              <a:rPr lang="zh-CN" altLang="zh-CN" sz="2800" u="heavy" kern="100" dirty="0">
                <a:latin typeface="楷体_GB2312"/>
                <a:ea typeface="华文细黑"/>
                <a:cs typeface="楷体_GB2312"/>
              </a:rPr>
              <a:t>诸臣</a:t>
            </a:r>
            <a:r>
              <a:rPr lang="zh-CN" altLang="zh-CN" sz="2800" u="heavy" kern="100" dirty="0">
                <a:latin typeface="Times New Roman"/>
                <a:ea typeface="华文细黑"/>
                <a:cs typeface="Times New Roman"/>
              </a:rPr>
              <a:t>，奏发司马光墓。</a:t>
            </a:r>
            <a:r>
              <a:rPr lang="zh-CN" altLang="zh-CN" sz="2800" kern="100" dirty="0">
                <a:latin typeface="Times New Roman"/>
                <a:ea typeface="华文细黑"/>
                <a:cs typeface="Times New Roman"/>
              </a:rPr>
              <a:t>哲宗以问将，对曰：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发人之墓，非盛德事。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知颍昌府，移大名。在大名六年，数</a:t>
            </a:r>
            <a:r>
              <a:rPr lang="zh-CN" altLang="zh-CN" sz="2800" kern="100" dirty="0">
                <a:solidFill>
                  <a:srgbClr val="0000FF"/>
                </a:solidFill>
                <a:latin typeface="Times New Roman"/>
                <a:ea typeface="华文细黑"/>
                <a:cs typeface="Times New Roman"/>
              </a:rPr>
              <a:t>告老</a:t>
            </a:r>
            <a:r>
              <a:rPr lang="zh-CN" altLang="zh-CN" sz="2800" kern="100" dirty="0">
                <a:latin typeface="Times New Roman"/>
                <a:ea typeface="华文细黑"/>
                <a:cs typeface="Times New Roman"/>
              </a:rPr>
              <a:t>，召为佑神观使。政和初，卒，年七十五。赠开府仪同三司，谥曰文定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许将传》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6873701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63638"/>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浏览全文，读读文意概括题。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圈点勾画：圈点出显示传主主要任职时间、地点及其所做事情的词语，标明显示传主性格作风的词语。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a:solidFill>
                  <a:sysClr val="window" lastClr="FFFFFF"/>
                </a:solidFill>
                <a:latin typeface="Times New Roman" pitchFamily="18" charset="0"/>
                <a:ea typeface="Times New Roman" pitchFamily="18" charset="0"/>
                <a:cs typeface="Times New Roman" pitchFamily="18" charset="0"/>
              </a:rPr>
              <a:t>8~</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823084"/>
            <a:ext cx="11385581" cy="686830"/>
          </a:xfrm>
          <a:prstGeom prst="rect">
            <a:avLst/>
          </a:prstGeom>
        </p:spPr>
        <p:txBody>
          <a:bodyPr wrap="square" lIns="121898" tIns="60948" rIns="121898" bIns="60948">
            <a:spAutoFit/>
          </a:bodyPr>
          <a:lstStyle/>
          <a:p>
            <a:pPr>
              <a:lnSpc>
                <a:spcPct val="150000"/>
              </a:lnSpc>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9978567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98376"/>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文章重点叙述了许将的哪些事迹？</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394520"/>
            <a:ext cx="11385581"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献言去除选调人才之弊。</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出使契丹，维护国体。</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任郓州知州，治理得法。</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任兵部侍郎，熟悉兵务，献计献策。</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任吏部尚书，反对权臣对待死去的司马光的掘墓之举。</a:t>
            </a:r>
            <a:endParaRPr lang="zh-CN" altLang="zh-CN" sz="1050" kern="100" dirty="0">
              <a:effectLst/>
              <a:latin typeface="宋体"/>
              <a:cs typeface="Courier New"/>
            </a:endParaRPr>
          </a:p>
        </p:txBody>
      </p:sp>
      <p:sp>
        <p:nvSpPr>
          <p:cNvPr id="5" name="矩形 4"/>
          <p:cNvSpPr/>
          <p:nvPr/>
        </p:nvSpPr>
        <p:spPr>
          <a:xfrm>
            <a:off x="335775" y="4605647"/>
            <a:ext cx="9287824"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概括许将的性格作风。</a:t>
            </a:r>
            <a:endParaRPr lang="zh-CN" altLang="zh-CN" sz="1050" kern="100" dirty="0">
              <a:effectLst/>
              <a:latin typeface="宋体"/>
              <a:cs typeface="Courier New"/>
            </a:endParaRPr>
          </a:p>
        </p:txBody>
      </p:sp>
      <p:sp>
        <p:nvSpPr>
          <p:cNvPr id="6" name="矩形 5"/>
          <p:cNvSpPr/>
          <p:nvPr/>
        </p:nvSpPr>
        <p:spPr>
          <a:xfrm>
            <a:off x="335775" y="5350110"/>
            <a:ext cx="9287824"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秉持公正；护国有节；为官有方，勤政爱民。</a:t>
            </a:r>
            <a:endParaRPr lang="zh-CN" altLang="zh-CN" sz="1050" kern="100" dirty="0">
              <a:effectLst/>
              <a:latin typeface="宋体"/>
              <a:cs typeface="Courier New"/>
            </a:endParaRPr>
          </a:p>
        </p:txBody>
      </p:sp>
    </p:spTree>
    <p:extLst>
      <p:ext uri="{BB962C8B-B14F-4D97-AF65-F5344CB8AC3E}">
        <p14:creationId xmlns:p14="http://schemas.microsoft.com/office/powerpoint/2010/main" val="391545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
                                            <p:txEl>
                                              <p:pRg st="0" end="0"/>
                                            </p:txEl>
                                          </p:spTgt>
                                        </p:tgtEl>
                                      </p:cBhvr>
                                    </p:animEffect>
                                    <p:set>
                                      <p:cBhvr>
                                        <p:cTn id="37" dur="1" fill="hold">
                                          <p:stCondLst>
                                            <p:cond delay="499"/>
                                          </p:stCondLst>
                                        </p:cTn>
                                        <p:tgtEl>
                                          <p:spTgt spid="9">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9">
                                            <p:txEl>
                                              <p:pRg st="1" end="1"/>
                                            </p:txEl>
                                          </p:spTgt>
                                        </p:tgtEl>
                                      </p:cBhvr>
                                    </p:animEffect>
                                    <p:set>
                                      <p:cBhvr>
                                        <p:cTn id="40" dur="1" fill="hold">
                                          <p:stCondLst>
                                            <p:cond delay="499"/>
                                          </p:stCondLst>
                                        </p:cTn>
                                        <p:tgtEl>
                                          <p:spTgt spid="9">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9">
                                            <p:txEl>
                                              <p:pRg st="2" end="2"/>
                                            </p:txEl>
                                          </p:spTgt>
                                        </p:tgtEl>
                                      </p:cBhvr>
                                    </p:animEffect>
                                    <p:set>
                                      <p:cBhvr>
                                        <p:cTn id="43" dur="1" fill="hold">
                                          <p:stCondLst>
                                            <p:cond delay="499"/>
                                          </p:stCondLst>
                                        </p:cTn>
                                        <p:tgtEl>
                                          <p:spTgt spid="9">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9">
                                            <p:txEl>
                                              <p:pRg st="3" end="3"/>
                                            </p:txEl>
                                          </p:spTgt>
                                        </p:tgtEl>
                                      </p:cBhvr>
                                    </p:animEffect>
                                    <p:set>
                                      <p:cBhvr>
                                        <p:cTn id="46" dur="1" fill="hold">
                                          <p:stCondLst>
                                            <p:cond delay="499"/>
                                          </p:stCondLst>
                                        </p:cTn>
                                        <p:tgtEl>
                                          <p:spTgt spid="9">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xEl>
                                              <p:pRg st="4" end="4"/>
                                            </p:txEl>
                                          </p:spTgt>
                                        </p:tgtEl>
                                      </p:cBhvr>
                                    </p:animEffect>
                                    <p:set>
                                      <p:cBhvr>
                                        <p:cTn id="49" dur="1" fill="hold">
                                          <p:stCondLst>
                                            <p:cond delay="499"/>
                                          </p:stCondLst>
                                        </p:cTn>
                                        <p:tgtEl>
                                          <p:spTgt spid="9">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6">
                                            <p:txEl>
                                              <p:pRg st="0" end="0"/>
                                            </p:txEl>
                                          </p:spTgt>
                                        </p:tgtEl>
                                      </p:cBhvr>
                                    </p:animEffect>
                                    <p:set>
                                      <p:cBhvr>
                                        <p:cTn id="5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4001"/>
            <a:ext cx="1146832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选人调拟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先南曹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次考功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综核无法</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吏得缘文为奸选者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又不得诉</a:t>
            </a:r>
            <a:r>
              <a:rPr lang="zh-CN" altLang="zh-CN" sz="2800" kern="100" dirty="0" smtClean="0">
                <a:latin typeface="Times New Roman"/>
                <a:ea typeface="华文细黑"/>
                <a:cs typeface="Times New Roman"/>
              </a:rPr>
              <a:t>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将奏罢南曹</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辟公舍以待来诉者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士无留难</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初选人调拟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先南曹</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次考功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综核无法</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吏得缘文为奸选者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又不得诉长</a:t>
            </a:r>
            <a:r>
              <a:rPr lang="zh-CN" altLang="zh-CN" sz="2800" kern="100" dirty="0" smtClean="0">
                <a:latin typeface="IPAPANNEW"/>
                <a:ea typeface="华文细黑"/>
                <a:cs typeface="Times New Roman"/>
              </a:rPr>
              <a:t>吏</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a:latin typeface="Times New Roman"/>
                <a:ea typeface="华文细黑"/>
                <a:cs typeface="Times New Roman"/>
              </a:rPr>
              <a:t>将奏罢南曹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辟公舍以待来诉者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士无留难</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初选人调拟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先南曹</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次考功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综核无法</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吏得缘文为奸</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选者又不得诉长</a:t>
            </a:r>
            <a:r>
              <a:rPr lang="zh-CN" altLang="zh-CN" sz="2800" kern="100" dirty="0" smtClean="0">
                <a:latin typeface="IPAPANNEW"/>
                <a:ea typeface="华文细黑"/>
                <a:cs typeface="Times New Roman"/>
              </a:rPr>
              <a:t>吏</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a:latin typeface="Times New Roman"/>
                <a:ea typeface="华文细黑"/>
                <a:cs typeface="Times New Roman"/>
              </a:rPr>
              <a:t>将奏罢南曹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辟公舍以待来诉者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士无留难</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选人调拟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先南曹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次考功</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综核无法</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吏得缘文为奸</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选者又不得诉</a:t>
            </a:r>
            <a:r>
              <a:rPr lang="zh-CN" altLang="zh-CN" sz="2800" kern="100" dirty="0" smtClean="0">
                <a:latin typeface="Times New Roman"/>
                <a:ea typeface="华文细黑"/>
                <a:cs typeface="Times New Roman"/>
              </a:rPr>
              <a:t>长</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将奏罢南曹</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辟公舍以待来诉者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士无留难</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14933" y="52902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8168007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25958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为时间副词，表明事件发生的时间，因此应在其后断开，据此排除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两项。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又不得诉长吏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的主语为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选者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，意思是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被选调的人又不能向上级官吏诉说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选者又不得诉长吏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中间不能断开，据此排除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endParaRPr lang="zh-CN" altLang="zh-CN" sz="1050" kern="100" dirty="0">
              <a:effectLst/>
              <a:latin typeface="宋体"/>
              <a:cs typeface="Courier New"/>
            </a:endParaRPr>
          </a:p>
        </p:txBody>
      </p:sp>
    </p:spTree>
    <p:extLst>
      <p:ext uri="{BB962C8B-B14F-4D97-AF65-F5344CB8AC3E}">
        <p14:creationId xmlns:p14="http://schemas.microsoft.com/office/powerpoint/2010/main" val="1320407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7579</TotalTime>
  <Words>14051</Words>
  <Application>Microsoft Office PowerPoint</Application>
  <PresentationFormat>自定义</PresentationFormat>
  <Paragraphs>802</Paragraphs>
  <Slides>118</Slides>
  <Notes>105</Notes>
  <HiddenSlides>42</HiddenSlides>
  <MMClips>0</MMClips>
  <ScaleCrop>false</ScaleCrop>
  <HeadingPairs>
    <vt:vector size="4" baseType="variant">
      <vt:variant>
        <vt:lpstr>主题</vt:lpstr>
      </vt:variant>
      <vt:variant>
        <vt:i4>1</vt:i4>
      </vt:variant>
      <vt:variant>
        <vt:lpstr>幻灯片标题</vt:lpstr>
      </vt:variant>
      <vt:variant>
        <vt:i4>118</vt:i4>
      </vt:variant>
    </vt:vector>
  </HeadingPairs>
  <TitlesOfParts>
    <vt:vector size="1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917</cp:revision>
  <dcterms:modified xsi:type="dcterms:W3CDTF">2018-02-28T06:30:25Z</dcterms:modified>
</cp:coreProperties>
</file>