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74" r:id="rId2"/>
    <p:sldId id="265" r:id="rId3"/>
    <p:sldId id="366" r:id="rId4"/>
    <p:sldId id="376" r:id="rId5"/>
    <p:sldId id="377" r:id="rId6"/>
    <p:sldId id="375" r:id="rId7"/>
    <p:sldId id="275" r:id="rId8"/>
    <p:sldId id="378" r:id="rId9"/>
    <p:sldId id="379" r:id="rId10"/>
    <p:sldId id="361" r:id="rId11"/>
    <p:sldId id="380" r:id="rId12"/>
    <p:sldId id="362" r:id="rId13"/>
    <p:sldId id="381" r:id="rId14"/>
    <p:sldId id="270" r:id="rId15"/>
    <p:sldId id="382" r:id="rId16"/>
    <p:sldId id="383" r:id="rId17"/>
    <p:sldId id="384" r:id="rId18"/>
    <p:sldId id="277"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7.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7.xml"/><Relationship Id="rId4" Type="http://schemas.openxmlformats.org/officeDocument/2006/relationships/slide" Target="../slides/slide14.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7.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7.xml"/><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3"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2" name="标题占位符 1"/>
          <p:cNvSpPr txBox="1">
            <a:spLocks/>
          </p:cNvSpPr>
          <p:nvPr userDrawn="1"/>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dirty="0" smtClean="0"/>
              <a:t>文与可画筼筜谷偃竹记</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4" Type="http://schemas.openxmlformats.org/officeDocument/2006/relationships/slide" Target="slide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en-US" sz="3200" dirty="0"/>
              <a:t>文与可画筼筜谷偃竹记</a:t>
            </a:r>
            <a:endParaRPr lang="zh-CN" altLang="zh-CN" sz="3200" dirty="0">
              <a:solidFill>
                <a:schemeClr val="tx1"/>
              </a:solidFill>
            </a:endParaRP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苏轼的《文与可画筼筜谷偃竹记》看似是一篇普通绘画题记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实则是一篇纪念文章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然而又不按一般纪念文章的套路去写。那么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本文究竟是如何布局谋篇的呢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开篇别开生面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打破一般绘画题记、纪念文章的程式。本文一反常法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以议论为先导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从文与可的画竹理论写起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别开生面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给人以独特新奇之感。开篇以议论为主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辅以叙述、描写、抒情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纵横错落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尽显大家为文的风范。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不落窠臼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以喜写悲。一般纪念文章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用语庄重严肃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以此表现悲痛之情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而本文则不然。追忆两人诗信往来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对话极有情趣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你问我答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谈笑风生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如叙家常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屈膝逗乐。作者忍悲忆昔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明写谐笑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暗含无限哀痛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愈写戏言无忌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愈显友情的深厚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怀念的悲切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哀悼的深沉。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不蔓不枝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始终紧扣题意。开篇叙文与可的画论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盛赞其高超的画技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中间忆作者和文与可交往的趣事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交代赠画的经过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最后补叙写作缘由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睹物思人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无限悲痛。文章自始至终围绕着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画筼筜谷偃竹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这条线索来写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抒发自己痛失亡友的沉痛心情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使文意一脉贯通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疏而不漏。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533273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形散神聚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气脉中贯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《文与可画筼筜谷偃竹记》信笔挥洒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舒卷自如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充分体现了苏轼小品文的特点。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常行于所当行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常止于所不可不止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如同行云流水一般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文中有正论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有戏语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或引诗赋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或摘书牍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时而讲琐事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时而举典故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机变灵活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姿态横生。不过它虽然写得随便洒脱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纵横变化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但并不杂乱无章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散漫失纪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而是始终紧扣题目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环绕着文与可所画的《筼筜谷偃竹图》来展开文章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先是议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的绘画理论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这是画《筼筜谷偃竹图》的基础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中间是叙两人的诗歌赠答、书札往来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交代《筼筜谷偃竹图》的由来和有关趣事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后是写见画思人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抒发悲怆之情。通篇以画相贯穿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以怀念友情为中心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显得形散神不散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做到了自由挥洒和谨守章法的完美结合。这是一篇悼念性的文字</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4160"/>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而前人曾评此作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戏笑成文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郑之惠《苏长公合作》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。这篇散文的主要部分确实颇多诙谐之语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写得妙趣横生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但唯其如此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正可见出作者和文与可的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亲厚无间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而文与可一旦亡故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作者的悲痛之深也就可想而知。以喜衬悲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也益见其悲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较好地体现了艺术的辩证法。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整篇文章好似从作者胸中自然流出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滔滔汩汩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毫无滞碍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所用语言不加雕琢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文从字顺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活泼流畅。</a:t>
            </a:r>
            <a:endParaRPr lang="zh-CN" altLang="en-US" sz="2200" dirty="0"/>
          </a:p>
        </p:txBody>
      </p:sp>
    </p:spTree>
    <p:extLst>
      <p:ext uri="{BB962C8B-B14F-4D97-AF65-F5344CB8AC3E}">
        <p14:creationId xmlns:p14="http://schemas.microsoft.com/office/powerpoint/2010/main" xmlns="" val="137957329"/>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一杯春醪寄余心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唐有刘白堕脱俗隐于市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善酿酒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饮之香美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经月不醒。游侠语曰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不畏张弓拔刀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但惧白堕春醪。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一杯春醪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寄着他一生的志趣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一生之作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亦携着你品性高低。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冯骥才曾道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植物死了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将生命留在种子里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作家死了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将生命留在作品里。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言为心声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作品的格调趣味与作者的人品常有着高度的一致性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或无意地流露性格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或刻意地寄托志节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作品以其穿越时空的永恒与广远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承载着作者的追求与修养。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212815"/>
            <a:ext cx="8352928"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百家争鸣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各有其芳华。若你的歌声不现出你最独特的嗓音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盖只能湮没于喧嚣的人世。庄子汪洋恣肆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老子凝练沉稳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墨子严密周全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韩非子肃穆苛刻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则《庄子》抑或《道德经》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《墨子》抑或法家大集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无不承载着其独特见解、个性思考。台湾云门舞集享誉全球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其舞姿脱俗超凡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摄人心魄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而其门下弟子亦无一不是高雅养性之性情中人。作者与作品如人与影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映照着彼此最真实的内心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而只有将最真实的生命投射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作品才能温润如玉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毫无杂质地现其熠熠光华。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人在成长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作品亦在成长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如影随形中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两者的生命都登上更高山巅。龙应台年轻时热情奔放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横眉冷对千夫指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俯首甘为孺子牛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都是其性情之真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与作品携手胁肩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向更深阔的远方迈进。俄国诗人安娜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阿赫玛托娃的人生起伏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其诗作亦从少女的幼稚转为熟女的沉稳。作者与作品如一对孪生胞弟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在时光的磨蚀下恣意成长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我们得以窥见另一方的性格。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33348911"/>
      </p:ext>
    </p:extLst>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而元好问曾道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心画心声总失真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文章宁复见为人。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作品格调与其品性的背离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有时并不是性情相伴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或是作者在作狂野挣扎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或是反其道愈见其力。顾城的诗天真纯朴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他却亲手杀死妻子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高的画绚丽奔放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他却癫狂割下左耳。我们能说他们的品性恶劣、思想卑劣吗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当世界以痛吻我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我在报之以歌后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内心的苦苦挣扎或蒙蔽我纯洁的心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而内心会在我手中卓然于世。卢梭在《忏悔录》中极尽猥琐之能事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而谁又能否认他卓然脱俗的品性、高雅勇敢的追求呢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作品与人当面的背离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实则内心更坚定的追索啊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当今社会人们热捧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雅作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之作者粗鄙无知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而耻于那些外表粗鄙之人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浑不知其作品华美天成、淳朴自然。悲哉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那些枯灯夜雨下的荒江野老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剑指连营而无畏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笔削春秋而令乱臣贼子畏惧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定会与作品一同矗立于民族之巅</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85214663"/>
      </p:ext>
    </p:extLst>
  </p:cSld>
  <p:clrMapOvr>
    <a:masterClrMapping/>
  </p:clrMapOvr>
  <p:transition spd="slow">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一语天然万古新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繁华落尽见真淳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在这急景流年的时光里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哪一杯才是真正寄余心的春醪呢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刘白堕、冯骥才、庄子、老子、墨子、韩非子、龙应台、安娜</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阿赫玛托娃、顾城、梵</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高、卢梭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如线串珠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如数家珍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使原本较为抽象的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作品与人品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变得真切可感。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下笔如有神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的背后必然是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读书破万卷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的文化底蕴。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38283562"/>
      </p:ext>
    </p:extLst>
  </p:cSld>
  <p:clrMapOvr>
    <a:masterClrMapping/>
  </p:clrMapOvr>
  <p:transition spd="slow">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眼中之竹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胸中之竹、手中之竹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源于生活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才能精于生活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这是艺术规律。文与可画竹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郑板桥画竹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胸无成竹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方法各异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风格自成。艺术贵在个性特色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就是尊重艺术。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学会辩证地看待问题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文无定法</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文有定法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创新方能大成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文与可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北宋画家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善画山水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尤善画竹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创深墨为面、淡墨为背的竹叶画法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湖州竹派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筼筜谷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山谷名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在洋州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今陕西洋县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以盛产筼筜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生长在水边的大竹子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得名。偃竹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仰斜的竹子。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549120347"/>
              </p:ext>
            </p:extLst>
          </p:nvPr>
        </p:nvGraphicFramePr>
        <p:xfrm>
          <a:off x="508000" y="2348724"/>
          <a:ext cx="8128000" cy="2414552"/>
        </p:xfrm>
        <a:graphic>
          <a:graphicData uri="http://schemas.openxmlformats.org/presentationml/2006/ole">
            <p:oleObj spid="_x0000_s2054" name="文档" r:id="rId6" imgW="3896414" imgH="1157607"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201232507"/>
              </p:ext>
            </p:extLst>
          </p:nvPr>
        </p:nvGraphicFramePr>
        <p:xfrm>
          <a:off x="508000" y="1247750"/>
          <a:ext cx="8128000" cy="5637634"/>
        </p:xfrm>
        <a:graphic>
          <a:graphicData uri="http://schemas.openxmlformats.org/presentationml/2006/ole">
            <p:oleObj spid="_x0000_s3078" name="文档" r:id="rId6" imgW="3948631" imgH="2739009" progId="Word.Document.12">
              <p:embed/>
            </p:oleObj>
          </a:graphicData>
        </a:graphic>
      </p:graphicFrame>
    </p:spTree>
    <p:extLst>
      <p:ext uri="{BB962C8B-B14F-4D97-AF65-F5344CB8AC3E}">
        <p14:creationId xmlns:p14="http://schemas.microsoft.com/office/powerpoint/2010/main" xmlns="" val="842878280"/>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825618116"/>
              </p:ext>
            </p:extLst>
          </p:nvPr>
        </p:nvGraphicFramePr>
        <p:xfrm>
          <a:off x="548456" y="1690050"/>
          <a:ext cx="8128000" cy="2013513"/>
        </p:xfrm>
        <a:graphic>
          <a:graphicData uri="http://schemas.openxmlformats.org/presentationml/2006/ole">
            <p:oleObj spid="_x0000_s4102" name="文档" r:id="rId6" imgW="3839157" imgH="951290" progId="Word.Document.12">
              <p:embed/>
            </p:oleObj>
          </a:graphicData>
        </a:graphic>
      </p:graphicFrame>
      <p:sp>
        <p:nvSpPr>
          <p:cNvPr id="8" name="矩形 7"/>
          <p:cNvSpPr>
            <a:spLocks noChangeAspect="1"/>
          </p:cNvSpPr>
          <p:nvPr/>
        </p:nvSpPr>
        <p:spPr>
          <a:xfrm>
            <a:off x="827584" y="372307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足相蹑于其门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四方之人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持缣素而请者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子由为《墨竹赋》以遗与可曰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467814" y="2546928"/>
            <a:ext cx="310418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55847" y="3368785"/>
            <a:ext cx="497639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39491" y="4209364"/>
            <a:ext cx="310418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71999" y="4612436"/>
            <a:ext cx="310418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80147" y="5023159"/>
            <a:ext cx="310418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3517360"/>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383333"/>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文与可画筼筜谷偃竹</a:t>
            </a:r>
            <a:r>
              <a:rPr lang="zh-CN" altLang="zh-CN" sz="2200" dirty="0" smtClean="0">
                <a:solidFill>
                  <a:srgbClr val="000000"/>
                </a:solidFill>
                <a:latin typeface="Times New Roman" panose="02020603050405020304" pitchFamily="18" charset="0"/>
                <a:cs typeface="Times New Roman" panose="02020603050405020304" pitchFamily="18" charset="0"/>
              </a:rPr>
              <a:t>记</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本文通过总结文与可的绘画理论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陈述自己对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心手相应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创作思想的理解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的密切关系。又通过叙述文与可的逸事和二人间的交往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表现了他的品德、个性。因旧谊深厚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故睹物思人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传递出深切的悼念之情。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911358828"/>
              </p:ext>
            </p:extLst>
          </p:nvPr>
        </p:nvGraphicFramePr>
        <p:xfrm>
          <a:off x="1475656" y="2420888"/>
          <a:ext cx="6872312" cy="1364231"/>
        </p:xfrm>
        <a:graphic>
          <a:graphicData uri="http://schemas.openxmlformats.org/presentationml/2006/ole">
            <p:oleObj spid="_x0000_s5124" name="文档" r:id="rId6" imgW="3838050" imgH="762359"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9601"/>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赏析文章的形象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作者记了哪些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戏笑之言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从中可以看出文与可是一个怎样的人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第一件　以绢为袜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恬淡狂放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淡泊名利。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第二件　绢画玩笑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造诣高深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无拘率直。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第三件　诗戏太守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为官清廉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不贪图奢侈享乐。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本篇既谈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的绘画理论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又记《筼筜谷偃竹》图的由来和种种有关琐事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其出发点是说理还是抒情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文章的中心是什么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本文以抒情为主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兼具叙事和说理。对绘画理论的阐述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对《筼筜谷偃竹》图的由来和种种有关琐事的叙述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其实都是围绕文与可、苏轼与竹的这段深厚的感情展开的。文章的中心是通过对与画竹相关的绘画理论的阐述和生活琐事的描述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表现作者与文与可的真挚情谊和对文与可的深切怀念。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鉴赏作品的艺术手法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文章引用其弟苏辙送给文与可的《墨竹赋》的作用是什么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一是肯定了文与可在画竹中寄托的道理和思想。二是肯定了文与可画技的精妙高超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表达了对表兄的敬佩与赞美之情。三是说弟弟不会画画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只是领会了文与可的绘画意义而已。至于自己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则是不单领会了文与可画竹的用意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懂得了文与可的绘画理论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同时也学到了文与可画墨竹的艺术技巧。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207590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和我们学过的文言文中的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如《桃花源记》等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本文虽然是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题材上为写人的散文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但以抒情为主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结合叙事和说理。文章前半部分侧重于说理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后半部分侧重于叙事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全文是以画竹为线索来组织安排材料的。写法上纵横恣肆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却文理自然。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作者的叙述并不拘泥于时间顺序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全文所涉及的内容都像是信笔写出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实则形散而神不散。本文分三段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从评价绘画主张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到追忆两人的真情交往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到最后说明写作的缘由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全文以画竹及二人情谊为中心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紧紧围绕中心展开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所以脉络清楚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气脉中贯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173791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348</TotalTime>
  <Words>2132</Words>
  <Application>Microsoft Office PowerPoint</Application>
  <PresentationFormat>全屏显示(4:3)</PresentationFormat>
  <Paragraphs>94</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测控设计模板14新</vt:lpstr>
      <vt:lpstr>文档</vt:lpstr>
      <vt:lpstr>文与可画筼筜谷偃竹记</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2017-11-07T08:09:52Z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