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8"/>
  </p:notesMasterIdLst>
  <p:sldIdLst>
    <p:sldId id="950" r:id="rId2"/>
    <p:sldId id="949" r:id="rId3"/>
    <p:sldId id="979" r:id="rId4"/>
    <p:sldId id="1243" r:id="rId5"/>
    <p:sldId id="825" r:id="rId6"/>
    <p:sldId id="920" r:id="rId7"/>
    <p:sldId id="921" r:id="rId8"/>
    <p:sldId id="1244" r:id="rId9"/>
    <p:sldId id="1247" r:id="rId10"/>
    <p:sldId id="1246" r:id="rId11"/>
    <p:sldId id="1248" r:id="rId12"/>
    <p:sldId id="1249" r:id="rId13"/>
    <p:sldId id="1211" r:id="rId14"/>
    <p:sldId id="1212" r:id="rId15"/>
    <p:sldId id="1250" r:id="rId16"/>
    <p:sldId id="1214" r:id="rId17"/>
    <p:sldId id="1224" r:id="rId18"/>
    <p:sldId id="1225" r:id="rId19"/>
    <p:sldId id="1226" r:id="rId20"/>
    <p:sldId id="1227" r:id="rId21"/>
    <p:sldId id="1228" r:id="rId22"/>
    <p:sldId id="1229" r:id="rId23"/>
    <p:sldId id="1223" r:id="rId24"/>
    <p:sldId id="1251" r:id="rId25"/>
    <p:sldId id="1252" r:id="rId26"/>
    <p:sldId id="1253" r:id="rId27"/>
    <p:sldId id="1254" r:id="rId28"/>
    <p:sldId id="1255" r:id="rId29"/>
    <p:sldId id="1256" r:id="rId30"/>
    <p:sldId id="1257" r:id="rId31"/>
    <p:sldId id="1258" r:id="rId32"/>
    <p:sldId id="1259" r:id="rId33"/>
    <p:sldId id="1260" r:id="rId34"/>
    <p:sldId id="1261" r:id="rId35"/>
    <p:sldId id="1262" r:id="rId36"/>
    <p:sldId id="1283" r:id="rId37"/>
    <p:sldId id="1284" r:id="rId38"/>
    <p:sldId id="1266" r:id="rId39"/>
    <p:sldId id="1267" r:id="rId40"/>
    <p:sldId id="1285" r:id="rId41"/>
    <p:sldId id="1286" r:id="rId42"/>
    <p:sldId id="1287" r:id="rId43"/>
    <p:sldId id="1268" r:id="rId44"/>
    <p:sldId id="1269" r:id="rId45"/>
    <p:sldId id="1270" r:id="rId46"/>
    <p:sldId id="1271" r:id="rId47"/>
    <p:sldId id="1272" r:id="rId48"/>
    <p:sldId id="1273" r:id="rId49"/>
    <p:sldId id="1276" r:id="rId50"/>
    <p:sldId id="1277" r:id="rId51"/>
    <p:sldId id="1278" r:id="rId52"/>
    <p:sldId id="1279" r:id="rId53"/>
    <p:sldId id="1288" r:id="rId54"/>
    <p:sldId id="1280" r:id="rId55"/>
    <p:sldId id="1281" r:id="rId56"/>
    <p:sldId id="1282" r:id="rId57"/>
    <p:sldId id="1289" r:id="rId58"/>
    <p:sldId id="1290" r:id="rId59"/>
    <p:sldId id="1232" r:id="rId60"/>
    <p:sldId id="1233" r:id="rId61"/>
    <p:sldId id="1291" r:id="rId62"/>
    <p:sldId id="1292" r:id="rId63"/>
    <p:sldId id="1293" r:id="rId64"/>
    <p:sldId id="1294" r:id="rId65"/>
    <p:sldId id="1295" r:id="rId66"/>
    <p:sldId id="1296" r:id="rId67"/>
    <p:sldId id="1297" r:id="rId68"/>
    <p:sldId id="1298" r:id="rId69"/>
    <p:sldId id="1299" r:id="rId70"/>
    <p:sldId id="1300" r:id="rId71"/>
    <p:sldId id="978" r:id="rId72"/>
    <p:sldId id="992" r:id="rId73"/>
    <p:sldId id="993" r:id="rId74"/>
    <p:sldId id="994" r:id="rId75"/>
    <p:sldId id="1134" r:id="rId76"/>
    <p:sldId id="1135" r:id="rId77"/>
    <p:sldId id="1136" r:id="rId78"/>
    <p:sldId id="1137" r:id="rId79"/>
    <p:sldId id="1301" r:id="rId80"/>
    <p:sldId id="1138" r:id="rId81"/>
    <p:sldId id="1237" r:id="rId82"/>
    <p:sldId id="1302" r:id="rId83"/>
    <p:sldId id="1303" r:id="rId84"/>
    <p:sldId id="1304" r:id="rId85"/>
    <p:sldId id="1305" r:id="rId86"/>
    <p:sldId id="1306" r:id="rId87"/>
    <p:sldId id="1307" r:id="rId88"/>
    <p:sldId id="1308" r:id="rId89"/>
    <p:sldId id="1309" r:id="rId90"/>
    <p:sldId id="1310" r:id="rId91"/>
    <p:sldId id="1311" r:id="rId92"/>
    <p:sldId id="1312" r:id="rId93"/>
    <p:sldId id="1314" r:id="rId94"/>
    <p:sldId id="1313" r:id="rId95"/>
    <p:sldId id="1315" r:id="rId96"/>
    <p:sldId id="1316" r:id="rId97"/>
    <p:sldId id="1317" r:id="rId98"/>
    <p:sldId id="995" r:id="rId99"/>
    <p:sldId id="1239" r:id="rId100"/>
    <p:sldId id="1240" r:id="rId101"/>
    <p:sldId id="1241" r:id="rId102"/>
    <p:sldId id="1318" r:id="rId103"/>
    <p:sldId id="1319" r:id="rId104"/>
    <p:sldId id="1320" r:id="rId105"/>
    <p:sldId id="1321" r:id="rId106"/>
    <p:sldId id="1322" r:id="rId107"/>
    <p:sldId id="1323" r:id="rId108"/>
    <p:sldId id="1325" r:id="rId109"/>
    <p:sldId id="1326" r:id="rId110"/>
    <p:sldId id="1327" r:id="rId111"/>
    <p:sldId id="1328" r:id="rId112"/>
    <p:sldId id="1329" r:id="rId113"/>
    <p:sldId id="1330" r:id="rId114"/>
    <p:sldId id="1140" r:id="rId115"/>
    <p:sldId id="1331" r:id="rId116"/>
    <p:sldId id="977" r:id="rId117"/>
  </p:sldIdLst>
  <p:sldSz cx="12190413" cy="6859588"/>
  <p:notesSz cx="6858000" cy="9144000"/>
  <p:defaultTextStyle>
    <a:defPPr>
      <a:defRPr lang="zh-CN"/>
    </a:defPPr>
    <a:lvl1pPr marL="0" algn="l" defTabSz="914377" rtl="0" eaLnBrk="1" latinLnBrk="0" hangingPunct="1">
      <a:defRPr sz="1900" kern="1200">
        <a:solidFill>
          <a:schemeClr val="tx1"/>
        </a:solidFill>
        <a:latin typeface="+mn-lt"/>
        <a:ea typeface="+mn-ea"/>
        <a:cs typeface="+mn-cs"/>
      </a:defRPr>
    </a:lvl1pPr>
    <a:lvl2pPr marL="457189" algn="l" defTabSz="914377" rtl="0" eaLnBrk="1" latinLnBrk="0" hangingPunct="1">
      <a:defRPr sz="1900" kern="1200">
        <a:solidFill>
          <a:schemeClr val="tx1"/>
        </a:solidFill>
        <a:latin typeface="+mn-lt"/>
        <a:ea typeface="+mn-ea"/>
        <a:cs typeface="+mn-cs"/>
      </a:defRPr>
    </a:lvl2pPr>
    <a:lvl3pPr marL="914377" algn="l" defTabSz="914377" rtl="0" eaLnBrk="1" latinLnBrk="0" hangingPunct="1">
      <a:defRPr sz="1900" kern="1200">
        <a:solidFill>
          <a:schemeClr val="tx1"/>
        </a:solidFill>
        <a:latin typeface="+mn-lt"/>
        <a:ea typeface="+mn-ea"/>
        <a:cs typeface="+mn-cs"/>
      </a:defRPr>
    </a:lvl3pPr>
    <a:lvl4pPr marL="1371566" algn="l" defTabSz="914377" rtl="0" eaLnBrk="1" latinLnBrk="0" hangingPunct="1">
      <a:defRPr sz="1900" kern="1200">
        <a:solidFill>
          <a:schemeClr val="tx1"/>
        </a:solidFill>
        <a:latin typeface="+mn-lt"/>
        <a:ea typeface="+mn-ea"/>
        <a:cs typeface="+mn-cs"/>
      </a:defRPr>
    </a:lvl4pPr>
    <a:lvl5pPr marL="1828754" algn="l" defTabSz="914377" rtl="0" eaLnBrk="1" latinLnBrk="0" hangingPunct="1">
      <a:defRPr sz="1900" kern="1200">
        <a:solidFill>
          <a:schemeClr val="tx1"/>
        </a:solidFill>
        <a:latin typeface="+mn-lt"/>
        <a:ea typeface="+mn-ea"/>
        <a:cs typeface="+mn-cs"/>
      </a:defRPr>
    </a:lvl5pPr>
    <a:lvl6pPr marL="2285943" algn="l" defTabSz="914377" rtl="0" eaLnBrk="1" latinLnBrk="0" hangingPunct="1">
      <a:defRPr sz="1900" kern="1200">
        <a:solidFill>
          <a:schemeClr val="tx1"/>
        </a:solidFill>
        <a:latin typeface="+mn-lt"/>
        <a:ea typeface="+mn-ea"/>
        <a:cs typeface="+mn-cs"/>
      </a:defRPr>
    </a:lvl6pPr>
    <a:lvl7pPr marL="2743131" algn="l" defTabSz="914377" rtl="0" eaLnBrk="1" latinLnBrk="0" hangingPunct="1">
      <a:defRPr sz="1900" kern="1200">
        <a:solidFill>
          <a:schemeClr val="tx1"/>
        </a:solidFill>
        <a:latin typeface="+mn-lt"/>
        <a:ea typeface="+mn-ea"/>
        <a:cs typeface="+mn-cs"/>
      </a:defRPr>
    </a:lvl7pPr>
    <a:lvl8pPr marL="3200320" algn="l" defTabSz="914377" rtl="0" eaLnBrk="1" latinLnBrk="0" hangingPunct="1">
      <a:defRPr sz="1900" kern="1200">
        <a:solidFill>
          <a:schemeClr val="tx1"/>
        </a:solidFill>
        <a:latin typeface="+mn-lt"/>
        <a:ea typeface="+mn-ea"/>
        <a:cs typeface="+mn-cs"/>
      </a:defRPr>
    </a:lvl8pPr>
    <a:lvl9pPr marL="3657509" algn="l" defTabSz="914377" rtl="0" eaLnBrk="1" latinLnBrk="0" hangingPunct="1">
      <a:defRPr sz="19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3114AC"/>
    <a:srgbClr val="00CCFF"/>
    <a:srgbClr val="0510EB"/>
    <a:srgbClr val="E46C0A"/>
    <a:srgbClr val="339966"/>
    <a:srgbClr val="111CF3"/>
    <a:srgbClr val="CCFF33"/>
    <a:srgbClr val="FFFFCC"/>
    <a:srgbClr val="161B8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506" autoAdjust="0"/>
    <p:restoredTop sz="98709" autoAdjust="0"/>
  </p:normalViewPr>
  <p:slideViewPr>
    <p:cSldViewPr>
      <p:cViewPr>
        <p:scale>
          <a:sx n="66" d="100"/>
          <a:sy n="66" d="100"/>
        </p:scale>
        <p:origin x="-2076" y="-1026"/>
      </p:cViewPr>
      <p:guideLst>
        <p:guide orient="horz" pos="2161"/>
        <p:guide pos="384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DA84124-CDD9-49F2-BF2B-46328A7A501A}" type="datetimeFigureOut">
              <a:rPr lang="zh-CN" altLang="en-US" smtClean="0"/>
              <a:t>2018/3/6</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4704987-94A8-4214-B387-FD5AF34F4912}" type="slidenum">
              <a:rPr lang="zh-CN" altLang="en-US" smtClean="0"/>
              <a:t>‹#›</a:t>
            </a:fld>
            <a:endParaRPr lang="zh-CN" altLang="en-US"/>
          </a:p>
        </p:txBody>
      </p:sp>
    </p:spTree>
    <p:extLst>
      <p:ext uri="{BB962C8B-B14F-4D97-AF65-F5344CB8AC3E}">
        <p14:creationId xmlns:p14="http://schemas.microsoft.com/office/powerpoint/2010/main" val="2931416893"/>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107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108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109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110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111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112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113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114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115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80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81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82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83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84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85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86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87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88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89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90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91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92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93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94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95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96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97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98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99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100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101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102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103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104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105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106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6_标题幻灯片">
    <p:bg>
      <p:bgPr>
        <a:solidFill>
          <a:srgbClr val="F3EFE5"/>
        </a:solidFill>
        <a:effectLst/>
      </p:bgPr>
    </p:bg>
    <p:spTree>
      <p:nvGrpSpPr>
        <p:cNvPr id="1" name=""/>
        <p:cNvGrpSpPr/>
        <p:nvPr/>
      </p:nvGrpSpPr>
      <p:grpSpPr>
        <a:xfrm>
          <a:off x="0" y="0"/>
          <a:ext cx="0" cy="0"/>
          <a:chOff x="0" y="0"/>
          <a:chExt cx="0" cy="0"/>
        </a:xfrm>
      </p:grpSpPr>
      <p:sp>
        <p:nvSpPr>
          <p:cNvPr id="16" name="矩形 15"/>
          <p:cNvSpPr/>
          <p:nvPr userDrawn="1"/>
        </p:nvSpPr>
        <p:spPr>
          <a:xfrm>
            <a:off x="0" y="2314153"/>
            <a:ext cx="12190413" cy="246010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36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5558015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027927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311724555"/>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99528814"/>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userDrawn="1">
  <p:cSld name="2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75336673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726651037"/>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userDrawn="1">
  <p:cSld name="5_标题幻灯片">
    <p:bg>
      <p:bgPr>
        <a:solidFill>
          <a:srgbClr val="F3EFE5"/>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10854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9" r:id="rId1"/>
    <p:sldLayoutId id="2147483657" r:id="rId2"/>
    <p:sldLayoutId id="2147483649" r:id="rId3"/>
    <p:sldLayoutId id="2147483651" r:id="rId4"/>
    <p:sldLayoutId id="2147483656" r:id="rId5"/>
    <p:sldLayoutId id="2147483660" r:id="rId6"/>
    <p:sldLayoutId id="2147483661" r:id="rId7"/>
    <p:sldLayoutId id="2147483662" r:id="rId8"/>
    <p:sldLayoutId id="2147483663" r:id="rId9"/>
  </p:sldLayoutIdLst>
  <p:timing>
    <p:tnLst>
      <p:par>
        <p:cTn id="1" dur="indefinite" restart="never" nodeType="tmRoot"/>
      </p:par>
    </p:tnLst>
  </p:timing>
  <p:txStyles>
    <p:titleStyle>
      <a:lvl1pPr algn="ctr" defTabSz="914468" rtl="0" eaLnBrk="1" latinLnBrk="0" hangingPunct="1">
        <a:spcBef>
          <a:spcPct val="0"/>
        </a:spcBef>
        <a:buNone/>
        <a:defRPr sz="4400" kern="1200">
          <a:solidFill>
            <a:schemeClr val="tx1"/>
          </a:solidFill>
          <a:latin typeface="+mj-lt"/>
          <a:ea typeface="+mj-ea"/>
          <a:cs typeface="+mj-cs"/>
        </a:defRPr>
      </a:lvl1pPr>
    </p:titleStyle>
    <p:bodyStyle>
      <a:lvl1pPr marL="342926" indent="-342926" algn="l" defTabSz="914468"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3005" indent="-285772" algn="l" defTabSz="914468"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86" indent="-228617" algn="l" defTabSz="914468"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320"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555"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788"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2023"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257"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492"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68" rtl="0" eaLnBrk="1" latinLnBrk="0" hangingPunct="1">
        <a:defRPr sz="1900" kern="1200">
          <a:solidFill>
            <a:schemeClr val="tx1"/>
          </a:solidFill>
          <a:latin typeface="+mn-lt"/>
          <a:ea typeface="+mn-ea"/>
          <a:cs typeface="+mn-cs"/>
        </a:defRPr>
      </a:lvl1pPr>
      <a:lvl2pPr marL="457235" algn="l" defTabSz="914468" rtl="0" eaLnBrk="1" latinLnBrk="0" hangingPunct="1">
        <a:defRPr sz="1900" kern="1200">
          <a:solidFill>
            <a:schemeClr val="tx1"/>
          </a:solidFill>
          <a:latin typeface="+mn-lt"/>
          <a:ea typeface="+mn-ea"/>
          <a:cs typeface="+mn-cs"/>
        </a:defRPr>
      </a:lvl2pPr>
      <a:lvl3pPr marL="914468" algn="l" defTabSz="914468" rtl="0" eaLnBrk="1" latinLnBrk="0" hangingPunct="1">
        <a:defRPr sz="1900" kern="1200">
          <a:solidFill>
            <a:schemeClr val="tx1"/>
          </a:solidFill>
          <a:latin typeface="+mn-lt"/>
          <a:ea typeface="+mn-ea"/>
          <a:cs typeface="+mn-cs"/>
        </a:defRPr>
      </a:lvl3pPr>
      <a:lvl4pPr marL="1371703" algn="l" defTabSz="914468" rtl="0" eaLnBrk="1" latinLnBrk="0" hangingPunct="1">
        <a:defRPr sz="1900" kern="1200">
          <a:solidFill>
            <a:schemeClr val="tx1"/>
          </a:solidFill>
          <a:latin typeface="+mn-lt"/>
          <a:ea typeface="+mn-ea"/>
          <a:cs typeface="+mn-cs"/>
        </a:defRPr>
      </a:lvl4pPr>
      <a:lvl5pPr marL="1828937" algn="l" defTabSz="914468" rtl="0" eaLnBrk="1" latinLnBrk="0" hangingPunct="1">
        <a:defRPr sz="1900" kern="1200">
          <a:solidFill>
            <a:schemeClr val="tx1"/>
          </a:solidFill>
          <a:latin typeface="+mn-lt"/>
          <a:ea typeface="+mn-ea"/>
          <a:cs typeface="+mn-cs"/>
        </a:defRPr>
      </a:lvl5pPr>
      <a:lvl6pPr marL="2286172" algn="l" defTabSz="914468" rtl="0" eaLnBrk="1" latinLnBrk="0" hangingPunct="1">
        <a:defRPr sz="1900" kern="1200">
          <a:solidFill>
            <a:schemeClr val="tx1"/>
          </a:solidFill>
          <a:latin typeface="+mn-lt"/>
          <a:ea typeface="+mn-ea"/>
          <a:cs typeface="+mn-cs"/>
        </a:defRPr>
      </a:lvl6pPr>
      <a:lvl7pPr marL="2743406" algn="l" defTabSz="914468" rtl="0" eaLnBrk="1" latinLnBrk="0" hangingPunct="1">
        <a:defRPr sz="1900" kern="1200">
          <a:solidFill>
            <a:schemeClr val="tx1"/>
          </a:solidFill>
          <a:latin typeface="+mn-lt"/>
          <a:ea typeface="+mn-ea"/>
          <a:cs typeface="+mn-cs"/>
        </a:defRPr>
      </a:lvl7pPr>
      <a:lvl8pPr marL="3200640" algn="l" defTabSz="914468" rtl="0" eaLnBrk="1" latinLnBrk="0" hangingPunct="1">
        <a:defRPr sz="1900" kern="1200">
          <a:solidFill>
            <a:schemeClr val="tx1"/>
          </a:solidFill>
          <a:latin typeface="+mn-lt"/>
          <a:ea typeface="+mn-ea"/>
          <a:cs typeface="+mn-cs"/>
        </a:defRPr>
      </a:lvl8pPr>
      <a:lvl9pPr marL="3657875" algn="l" defTabSz="914468"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jpeg"/><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7.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10.xml.rels><?xml version="1.0" encoding="UTF-8" standalone="yes"?>
<Relationships xmlns="http://schemas.openxmlformats.org/package/2006/relationships"><Relationship Id="rId3" Type="http://schemas.openxmlformats.org/officeDocument/2006/relationships/slide" Target="slide111.xml"/><Relationship Id="rId2" Type="http://schemas.openxmlformats.org/officeDocument/2006/relationships/notesSlide" Target="../notesSlides/notesSlide103.xml"/><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7.xml"/></Relationships>
</file>

<file path=ppt/slides/_rels/slide112.xml.rels><?xml version="1.0" encoding="UTF-8" standalone="yes"?>
<Relationships xmlns="http://schemas.openxmlformats.org/package/2006/relationships"><Relationship Id="rId3" Type="http://schemas.openxmlformats.org/officeDocument/2006/relationships/slide" Target="slide113.xml"/><Relationship Id="rId2" Type="http://schemas.openxmlformats.org/officeDocument/2006/relationships/notesSlide" Target="../notesSlides/notesSlide105.xml"/><Relationship Id="rId1" Type="http://schemas.openxmlformats.org/officeDocument/2006/relationships/slideLayout" Target="../slideLayouts/slideLayout7.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7.xml"/></Relationships>
</file>

<file path=ppt/slides/_rels/slide114.xml.rels><?xml version="1.0" encoding="UTF-8" standalone="yes"?>
<Relationships xmlns="http://schemas.openxmlformats.org/package/2006/relationships"><Relationship Id="rId3" Type="http://schemas.openxmlformats.org/officeDocument/2006/relationships/slide" Target="slide115.xml"/><Relationship Id="rId2" Type="http://schemas.openxmlformats.org/officeDocument/2006/relationships/notesSlide" Target="../notesSlides/notesSlide107.xml"/><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slide" Target="slide2.xml"/></Relationships>
</file>

<file path=ppt/slides/_rels/slide11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08.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116.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3.jpeg"/><Relationship Id="rId1" Type="http://schemas.openxmlformats.org/officeDocument/2006/relationships/slideLayout" Target="../slideLayouts/slideLayout8.xml"/><Relationship Id="rId4" Type="http://schemas.openxmlformats.org/officeDocument/2006/relationships/slide" Target="slide7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slide" Target="slide53.xml"/><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slide" Target="slide55.xml"/><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64.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7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9.xml"/><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3" Type="http://schemas.openxmlformats.org/officeDocument/2006/relationships/slide" Target="slide95.xml"/><Relationship Id="rId2" Type="http://schemas.openxmlformats.org/officeDocument/2006/relationships/notesSlide" Target="../notesSlides/notesSlide87.xml"/><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3" Type="http://schemas.openxmlformats.org/officeDocument/2006/relationships/slide" Target="slide97.xml"/><Relationship Id="rId2" Type="http://schemas.openxmlformats.org/officeDocument/2006/relationships/notesSlide" Target="../notesSlides/notesSlide89.xml"/><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istrator\Desktop\0000000\17-121111144414.jpg"/>
          <p:cNvPicPr>
            <a:picLocks noChangeAspect="1" noChangeArrowheads="1"/>
          </p:cNvPicPr>
          <p:nvPr/>
        </p:nvPicPr>
        <p:blipFill rotWithShape="1">
          <a:blip r:embed="rId2">
            <a:extLst>
              <a:ext uri="{28A0092B-C50C-407E-A947-70E740481C1C}">
                <a14:useLocalDpi xmlns:a14="http://schemas.microsoft.com/office/drawing/2010/main" val="0"/>
              </a:ext>
            </a:extLst>
          </a:blip>
          <a:srcRect t="10367"/>
          <a:stretch/>
        </p:blipFill>
        <p:spPr bwMode="auto">
          <a:xfrm>
            <a:off x="-54416" y="0"/>
            <a:ext cx="12244829" cy="6859588"/>
          </a:xfrm>
          <a:prstGeom prst="rect">
            <a:avLst/>
          </a:prstGeom>
          <a:noFill/>
          <a:extLst>
            <a:ext uri="{909E8E84-426E-40DD-AFC4-6F175D3DCCD1}">
              <a14:hiddenFill xmlns:a14="http://schemas.microsoft.com/office/drawing/2010/main">
                <a:solidFill>
                  <a:srgbClr val="FFFFFF"/>
                </a:solidFill>
              </a14:hiddenFill>
            </a:ext>
          </a:extLst>
        </p:spPr>
      </p:pic>
      <p:grpSp>
        <p:nvGrpSpPr>
          <p:cNvPr id="13" name="组合 12"/>
          <p:cNvGrpSpPr/>
          <p:nvPr/>
        </p:nvGrpSpPr>
        <p:grpSpPr>
          <a:xfrm>
            <a:off x="0" y="3717826"/>
            <a:ext cx="12192000" cy="1537200"/>
            <a:chOff x="0" y="3717826"/>
            <a:chExt cx="12192000" cy="1537200"/>
          </a:xfrm>
        </p:grpSpPr>
        <p:grpSp>
          <p:nvGrpSpPr>
            <p:cNvPr id="18" name="组合 17"/>
            <p:cNvGrpSpPr/>
            <p:nvPr/>
          </p:nvGrpSpPr>
          <p:grpSpPr>
            <a:xfrm>
              <a:off x="0" y="3796898"/>
              <a:ext cx="12192000" cy="1375395"/>
              <a:chOff x="-1524000" y="2705990"/>
              <a:chExt cx="12192000" cy="1375395"/>
            </a:xfrm>
          </p:grpSpPr>
          <p:cxnSp>
            <p:nvCxnSpPr>
              <p:cNvPr id="21" name="直接连接符 20"/>
              <p:cNvCxnSpPr/>
              <p:nvPr/>
            </p:nvCxnSpPr>
            <p:spPr>
              <a:xfrm>
                <a:off x="0" y="2807930"/>
                <a:ext cx="91440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a:off x="-1524000" y="2705990"/>
                <a:ext cx="12192000" cy="1375395"/>
                <a:chOff x="-1524000" y="2705990"/>
                <a:chExt cx="12192000" cy="1375395"/>
              </a:xfrm>
            </p:grpSpPr>
            <p:sp>
              <p:nvSpPr>
                <p:cNvPr id="23" name="矩形 22"/>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9" name="矩形 18"/>
            <p:cNvSpPr/>
            <p:nvPr/>
          </p:nvSpPr>
          <p:spPr>
            <a:xfrm>
              <a:off x="1486694" y="3717826"/>
              <a:ext cx="1440000" cy="15372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p:cNvPicPr>
              <a:picLocks noChangeAspect="1"/>
            </p:cNvPicPr>
            <p:nvPr/>
          </p:nvPicPr>
          <p:blipFill rotWithShape="1">
            <a:blip r:embed="rId3">
              <a:extLst>
                <a:ext uri="{28A0092B-C50C-407E-A947-70E740481C1C}">
                  <a14:useLocalDpi xmlns:a14="http://schemas.microsoft.com/office/drawing/2010/main" val="0"/>
                </a:ext>
              </a:extLst>
            </a:blip>
            <a:srcRect l="12968" t="5973" r="76574" b="11701"/>
            <a:stretch/>
          </p:blipFill>
          <p:spPr>
            <a:xfrm>
              <a:off x="1568519" y="3814248"/>
              <a:ext cx="1276351" cy="1265913"/>
            </a:xfrm>
            <a:prstGeom prst="rect">
              <a:avLst/>
            </a:prstGeom>
          </p:spPr>
        </p:pic>
      </p:grpSp>
      <p:sp>
        <p:nvSpPr>
          <p:cNvPr id="14" name="标题 2"/>
          <p:cNvSpPr txBox="1">
            <a:spLocks/>
          </p:cNvSpPr>
          <p:nvPr/>
        </p:nvSpPr>
        <p:spPr>
          <a:xfrm>
            <a:off x="2961171" y="4417633"/>
            <a:ext cx="8953983" cy="621737"/>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zh-CN" sz="3800" kern="100" dirty="0">
                <a:latin typeface="Times New Roman"/>
                <a:ea typeface="微软雅黑" pitchFamily="34" charset="-122"/>
              </a:rPr>
              <a:t>专题一　掌握关键</a:t>
            </a:r>
            <a:r>
              <a:rPr lang="zh-CN" altLang="zh-CN" sz="3800" kern="100" dirty="0" smtClean="0">
                <a:latin typeface="Times New Roman"/>
                <a:ea typeface="微软雅黑" pitchFamily="34" charset="-122"/>
              </a:rPr>
              <a:t>的</a:t>
            </a:r>
            <a:r>
              <a:rPr lang="zh-CN" altLang="en-US" sz="3800" kern="100" dirty="0" smtClean="0">
                <a:latin typeface="Times New Roman"/>
                <a:ea typeface="微软雅黑" pitchFamily="34" charset="-122"/>
              </a:rPr>
              <a:t>整体阅读</a:t>
            </a:r>
            <a:r>
              <a:rPr lang="zh-CN" altLang="zh-CN" sz="3800" kern="100" dirty="0" smtClean="0">
                <a:latin typeface="Times New Roman"/>
                <a:ea typeface="微软雅黑" pitchFamily="34" charset="-122"/>
              </a:rPr>
              <a:t>能力</a:t>
            </a:r>
            <a:endParaRPr lang="zh-CN" altLang="zh-CN" sz="3800" kern="100" dirty="0">
              <a:latin typeface="Times New Roman"/>
              <a:ea typeface="微软雅黑" pitchFamily="34" charset="-122"/>
            </a:endParaRPr>
          </a:p>
        </p:txBody>
      </p:sp>
      <p:sp>
        <p:nvSpPr>
          <p:cNvPr id="15" name="矩形 14"/>
          <p:cNvSpPr/>
          <p:nvPr/>
        </p:nvSpPr>
        <p:spPr>
          <a:xfrm>
            <a:off x="2961171" y="3906292"/>
            <a:ext cx="7879080" cy="461665"/>
          </a:xfrm>
          <a:prstGeom prst="rect">
            <a:avLst/>
          </a:prstGeom>
        </p:spPr>
        <p:txBody>
          <a:bodyPr wrap="none">
            <a:spAutoFit/>
          </a:bodyPr>
          <a:lstStyle/>
          <a:p>
            <a:pPr defTabSz="914400">
              <a:spcBef>
                <a:spcPct val="20000"/>
              </a:spcBef>
            </a:pPr>
            <a:r>
              <a:rPr lang="zh-CN" altLang="zh-CN" sz="2400" dirty="0" smtClean="0">
                <a:solidFill>
                  <a:schemeClr val="tx1">
                    <a:lumMod val="65000"/>
                    <a:lumOff val="35000"/>
                  </a:schemeClr>
                </a:solidFill>
                <a:latin typeface="Times New Roman" pitchFamily="18" charset="0"/>
                <a:ea typeface="微软雅黑"/>
                <a:cs typeface="Times New Roman" pitchFamily="18" charset="0"/>
              </a:rPr>
              <a:t>第</a:t>
            </a:r>
            <a:r>
              <a:rPr lang="zh-CN" altLang="en-US" sz="2400" dirty="0" smtClean="0">
                <a:solidFill>
                  <a:schemeClr val="tx1">
                    <a:lumMod val="65000"/>
                    <a:lumOff val="35000"/>
                  </a:schemeClr>
                </a:solidFill>
                <a:latin typeface="Times New Roman" pitchFamily="18" charset="0"/>
                <a:ea typeface="微软雅黑"/>
                <a:cs typeface="Times New Roman" pitchFamily="18" charset="0"/>
              </a:rPr>
              <a:t>四</a:t>
            </a:r>
            <a:r>
              <a:rPr lang="zh-CN" altLang="zh-CN" sz="2400" dirty="0" smtClean="0">
                <a:solidFill>
                  <a:schemeClr val="tx1">
                    <a:lumMod val="65000"/>
                    <a:lumOff val="35000"/>
                  </a:schemeClr>
                </a:solidFill>
                <a:latin typeface="Times New Roman" pitchFamily="18" charset="0"/>
                <a:ea typeface="微软雅黑"/>
                <a:cs typeface="Times New Roman" pitchFamily="18" charset="0"/>
              </a:rPr>
              <a:t>章</a:t>
            </a:r>
            <a:r>
              <a:rPr lang="zh-CN" altLang="zh-CN" sz="2400" dirty="0">
                <a:solidFill>
                  <a:schemeClr val="tx1">
                    <a:lumMod val="65000"/>
                    <a:lumOff val="35000"/>
                  </a:schemeClr>
                </a:solidFill>
                <a:latin typeface="Times New Roman" pitchFamily="18" charset="0"/>
                <a:ea typeface="微软雅黑"/>
                <a:cs typeface="Times New Roman" pitchFamily="18" charset="0"/>
              </a:rPr>
              <a:t>　</a:t>
            </a:r>
            <a:r>
              <a:rPr lang="zh-CN" altLang="en-US" sz="2400" dirty="0" smtClean="0">
                <a:solidFill>
                  <a:schemeClr val="tx1">
                    <a:lumMod val="65000"/>
                    <a:lumOff val="35000"/>
                  </a:schemeClr>
                </a:solidFill>
                <a:latin typeface="Times New Roman" pitchFamily="18" charset="0"/>
                <a:ea typeface="微软雅黑"/>
                <a:cs typeface="Times New Roman" pitchFamily="18" charset="0"/>
              </a:rPr>
              <a:t>实用</a:t>
            </a:r>
            <a:r>
              <a:rPr lang="zh-CN" altLang="zh-CN" sz="2400" dirty="0" smtClean="0">
                <a:solidFill>
                  <a:schemeClr val="tx1">
                    <a:lumMod val="65000"/>
                    <a:lumOff val="35000"/>
                  </a:schemeClr>
                </a:solidFill>
                <a:latin typeface="Times New Roman" pitchFamily="18" charset="0"/>
                <a:ea typeface="微软雅黑"/>
                <a:cs typeface="Times New Roman" pitchFamily="18" charset="0"/>
              </a:rPr>
              <a:t>类</a:t>
            </a:r>
            <a:r>
              <a:rPr lang="zh-CN" altLang="zh-CN" sz="2400" dirty="0">
                <a:solidFill>
                  <a:schemeClr val="tx1">
                    <a:lumMod val="65000"/>
                    <a:lumOff val="35000"/>
                  </a:schemeClr>
                </a:solidFill>
                <a:latin typeface="Times New Roman" pitchFamily="18" charset="0"/>
                <a:ea typeface="微软雅黑"/>
                <a:cs typeface="Times New Roman" pitchFamily="18" charset="0"/>
              </a:rPr>
              <a:t>文本</a:t>
            </a:r>
            <a:r>
              <a:rPr lang="zh-CN" altLang="zh-CN" sz="2400" dirty="0" smtClean="0">
                <a:solidFill>
                  <a:schemeClr val="tx1">
                    <a:lumMod val="65000"/>
                    <a:lumOff val="35000"/>
                  </a:schemeClr>
                </a:solidFill>
                <a:latin typeface="Times New Roman" pitchFamily="18" charset="0"/>
                <a:ea typeface="微软雅黑"/>
                <a:cs typeface="Times New Roman" pitchFamily="18" charset="0"/>
              </a:rPr>
              <a:t>阅读</a:t>
            </a:r>
            <a:r>
              <a:rPr lang="en-US" altLang="zh-CN" sz="2400" dirty="0" smtClean="0">
                <a:solidFill>
                  <a:schemeClr val="tx1">
                    <a:lumMod val="65000"/>
                    <a:lumOff val="35000"/>
                  </a:schemeClr>
                </a:solidFill>
                <a:latin typeface="Times New Roman" pitchFamily="18" charset="0"/>
                <a:ea typeface="微软雅黑"/>
                <a:cs typeface="Times New Roman" pitchFamily="18" charset="0"/>
              </a:rPr>
              <a:t>——</a:t>
            </a:r>
            <a:r>
              <a:rPr lang="zh-CN" altLang="en-US" sz="2400" dirty="0" smtClean="0">
                <a:solidFill>
                  <a:schemeClr val="tx1">
                    <a:lumMod val="65000"/>
                    <a:lumOff val="35000"/>
                  </a:schemeClr>
                </a:solidFill>
                <a:latin typeface="Times New Roman" pitchFamily="18" charset="0"/>
                <a:ea typeface="微软雅黑"/>
                <a:cs typeface="Times New Roman" pitchFamily="18" charset="0"/>
              </a:rPr>
              <a:t>侧重信息筛选与概括的阅读</a:t>
            </a:r>
            <a:endParaRPr lang="zh-CN" altLang="en-US" sz="2400" dirty="0">
              <a:solidFill>
                <a:schemeClr val="tx1">
                  <a:lumMod val="65000"/>
                  <a:lumOff val="35000"/>
                </a:schemeClr>
              </a:solidFill>
              <a:latin typeface="Times New Roman" pitchFamily="18" charset="0"/>
              <a:ea typeface="微软雅黑"/>
              <a:cs typeface="Times New Roman" pitchFamily="18" charset="0"/>
            </a:endParaRPr>
          </a:p>
        </p:txBody>
      </p:sp>
    </p:spTree>
    <p:extLst>
      <p:ext uri="{BB962C8B-B14F-4D97-AF65-F5344CB8AC3E}">
        <p14:creationId xmlns:p14="http://schemas.microsoft.com/office/powerpoint/2010/main" val="23878705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extLst>
              <p:ext uri="{D42A27DB-BD31-4B8C-83A1-F6EECF244321}">
                <p14:modId xmlns:p14="http://schemas.microsoft.com/office/powerpoint/2010/main" val="1327450020"/>
              </p:ext>
            </p:extLst>
          </p:nvPr>
        </p:nvGraphicFramePr>
        <p:xfrm>
          <a:off x="334566" y="651510"/>
          <a:ext cx="11449272" cy="5120640"/>
        </p:xfrm>
        <a:graphic>
          <a:graphicData uri="http://schemas.openxmlformats.org/drawingml/2006/table">
            <a:tbl>
              <a:tblPr/>
              <a:tblGrid>
                <a:gridCol w="1065127"/>
                <a:gridCol w="3831417"/>
                <a:gridCol w="3240360"/>
                <a:gridCol w="3312368"/>
              </a:tblGrid>
              <a:tr h="889340">
                <a:tc>
                  <a:txBody>
                    <a:bodyPr/>
                    <a:lstStyle/>
                    <a:p>
                      <a:pPr algn="ctr">
                        <a:lnSpc>
                          <a:spcPct val="150000"/>
                        </a:lnSpc>
                        <a:spcAft>
                          <a:spcPts val="0"/>
                        </a:spcAft>
                      </a:pPr>
                      <a:r>
                        <a:rPr lang="zh-CN" sz="2800" kern="100" dirty="0">
                          <a:effectLst/>
                          <a:latin typeface="Times New Roman"/>
                          <a:ea typeface="华文细黑"/>
                          <a:cs typeface="Times New Roman"/>
                        </a:rPr>
                        <a:t>表达方式</a:t>
                      </a:r>
                      <a:endParaRPr lang="zh-CN" sz="2800" kern="100" dirty="0">
                        <a:effectLst/>
                        <a:latin typeface="宋体"/>
                        <a:cs typeface="Courier New"/>
                      </a:endParaRPr>
                    </a:p>
                  </a:txBody>
                  <a:tcPr marL="8662" marR="866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2000" algn="l">
                        <a:lnSpc>
                          <a:spcPct val="150000"/>
                        </a:lnSpc>
                        <a:spcAft>
                          <a:spcPts val="0"/>
                        </a:spcAft>
                      </a:pPr>
                      <a:r>
                        <a:rPr lang="zh-CN" sz="2800" kern="100" dirty="0">
                          <a:effectLst/>
                          <a:latin typeface="Times New Roman"/>
                          <a:ea typeface="华文细黑"/>
                          <a:cs typeface="Times New Roman"/>
                        </a:rPr>
                        <a:t>以叙述为主，较少出现直接的抒情或者议论，看不到报道者明显的态度、立场或者评论。</a:t>
                      </a:r>
                      <a:endParaRPr lang="zh-CN" sz="2800" kern="100" dirty="0">
                        <a:effectLst/>
                        <a:latin typeface="宋体"/>
                        <a:cs typeface="Courier New"/>
                      </a:endParaRPr>
                    </a:p>
                  </a:txBody>
                  <a:tcPr marL="8662" marR="866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2000" algn="l">
                        <a:lnSpc>
                          <a:spcPct val="150000"/>
                        </a:lnSpc>
                        <a:spcAft>
                          <a:spcPts val="0"/>
                        </a:spcAft>
                      </a:pPr>
                      <a:r>
                        <a:rPr lang="zh-CN" sz="2800" kern="100" dirty="0">
                          <a:effectLst/>
                          <a:latin typeface="Times New Roman"/>
                          <a:ea typeface="华文细黑"/>
                          <a:cs typeface="Times New Roman"/>
                        </a:rPr>
                        <a:t>融叙述、描写、议论和抒情于一体。</a:t>
                      </a:r>
                      <a:endParaRPr lang="zh-CN" sz="2800" kern="100" dirty="0">
                        <a:effectLst/>
                        <a:latin typeface="宋体"/>
                        <a:cs typeface="Courier New"/>
                      </a:endParaRPr>
                    </a:p>
                  </a:txBody>
                  <a:tcPr marL="8662" marR="866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2000" algn="l">
                        <a:lnSpc>
                          <a:spcPct val="150000"/>
                        </a:lnSpc>
                        <a:spcAft>
                          <a:spcPts val="0"/>
                        </a:spcAft>
                      </a:pPr>
                      <a:r>
                        <a:rPr lang="zh-CN" sz="2800" kern="100" dirty="0">
                          <a:effectLst/>
                          <a:latin typeface="Times New Roman"/>
                          <a:ea typeface="华文细黑"/>
                          <a:cs typeface="Times New Roman"/>
                        </a:rPr>
                        <a:t>以描写为主，可以适当穿插议论、抒情，使读者对事实的认识得以升华。</a:t>
                      </a:r>
                      <a:endParaRPr lang="zh-CN" sz="2800" kern="100" dirty="0">
                        <a:effectLst/>
                        <a:latin typeface="宋体"/>
                        <a:cs typeface="Courier New"/>
                      </a:endParaRPr>
                    </a:p>
                  </a:txBody>
                  <a:tcPr marL="8662" marR="866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08491">
                <a:tc>
                  <a:txBody>
                    <a:bodyPr/>
                    <a:lstStyle/>
                    <a:p>
                      <a:pPr algn="ctr">
                        <a:lnSpc>
                          <a:spcPct val="150000"/>
                        </a:lnSpc>
                        <a:spcAft>
                          <a:spcPts val="0"/>
                        </a:spcAft>
                      </a:pPr>
                      <a:r>
                        <a:rPr lang="zh-CN" sz="2800" kern="100">
                          <a:effectLst/>
                          <a:latin typeface="Times New Roman"/>
                          <a:ea typeface="华文细黑"/>
                          <a:cs typeface="Times New Roman"/>
                        </a:rPr>
                        <a:t>结构</a:t>
                      </a:r>
                      <a:endParaRPr lang="zh-CN" sz="2800" kern="100">
                        <a:effectLst/>
                        <a:latin typeface="宋体"/>
                        <a:cs typeface="Courier New"/>
                      </a:endParaRPr>
                    </a:p>
                  </a:txBody>
                  <a:tcPr marL="8662" marR="866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2000" algn="l">
                        <a:lnSpc>
                          <a:spcPct val="150000"/>
                        </a:lnSpc>
                        <a:spcAft>
                          <a:spcPts val="0"/>
                        </a:spcAft>
                      </a:pPr>
                      <a:r>
                        <a:rPr lang="zh-CN" sz="2800" kern="100" dirty="0">
                          <a:effectLst/>
                          <a:latin typeface="Times New Roman"/>
                          <a:ea typeface="华文细黑"/>
                          <a:cs typeface="Times New Roman"/>
                        </a:rPr>
                        <a:t>一般采用</a:t>
                      </a:r>
                      <a:r>
                        <a:rPr lang="en-US" sz="2800" kern="100" dirty="0">
                          <a:effectLst/>
                          <a:latin typeface="宋体"/>
                          <a:ea typeface="华文细黑"/>
                          <a:cs typeface="Times New Roman"/>
                        </a:rPr>
                        <a:t>“</a:t>
                      </a:r>
                      <a:r>
                        <a:rPr lang="zh-CN" sz="2800" kern="100" dirty="0">
                          <a:effectLst/>
                          <a:latin typeface="Times New Roman"/>
                          <a:ea typeface="华文细黑"/>
                          <a:cs typeface="Times New Roman"/>
                        </a:rPr>
                        <a:t>倒金字塔</a:t>
                      </a:r>
                      <a:r>
                        <a:rPr lang="en-US" sz="2800" kern="100" dirty="0">
                          <a:effectLst/>
                          <a:latin typeface="宋体"/>
                          <a:ea typeface="华文细黑"/>
                          <a:cs typeface="Times New Roman"/>
                        </a:rPr>
                        <a:t>”</a:t>
                      </a:r>
                      <a:r>
                        <a:rPr lang="zh-CN" sz="2800" kern="100" dirty="0">
                          <a:effectLst/>
                          <a:latin typeface="Times New Roman"/>
                          <a:ea typeface="华文细黑"/>
                          <a:cs typeface="Times New Roman"/>
                        </a:rPr>
                        <a:t>结构，突出主要事实。</a:t>
                      </a:r>
                      <a:endParaRPr lang="zh-CN" sz="2800" kern="100" dirty="0">
                        <a:effectLst/>
                        <a:latin typeface="宋体"/>
                        <a:cs typeface="Courier New"/>
                      </a:endParaRPr>
                    </a:p>
                  </a:txBody>
                  <a:tcPr marL="8662" marR="866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2000" algn="l">
                        <a:lnSpc>
                          <a:spcPct val="150000"/>
                        </a:lnSpc>
                        <a:spcAft>
                          <a:spcPts val="0"/>
                        </a:spcAft>
                      </a:pPr>
                      <a:r>
                        <a:rPr lang="zh-CN" sz="2800" kern="100">
                          <a:effectLst/>
                          <a:latin typeface="Times New Roman"/>
                          <a:ea typeface="华文细黑"/>
                          <a:cs typeface="Times New Roman"/>
                        </a:rPr>
                        <a:t>结构灵活，类似于散文，结构有纵式、横式、层层递进式。</a:t>
                      </a:r>
                      <a:endParaRPr lang="zh-CN" sz="2800" kern="100">
                        <a:effectLst/>
                        <a:latin typeface="宋体"/>
                        <a:cs typeface="Courier New"/>
                      </a:endParaRPr>
                    </a:p>
                  </a:txBody>
                  <a:tcPr marL="8662" marR="866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2000" algn="l">
                        <a:lnSpc>
                          <a:spcPct val="150000"/>
                        </a:lnSpc>
                        <a:spcAft>
                          <a:spcPts val="0"/>
                        </a:spcAft>
                      </a:pPr>
                      <a:r>
                        <a:rPr lang="zh-CN" sz="2800" kern="100" dirty="0">
                          <a:effectLst/>
                          <a:latin typeface="Times New Roman"/>
                          <a:ea typeface="华文细黑"/>
                          <a:cs typeface="Times New Roman"/>
                        </a:rPr>
                        <a:t>结构灵活，如同讲故事，怎样好听怎样讲。用</a:t>
                      </a:r>
                      <a:r>
                        <a:rPr lang="en-US" sz="2800" kern="100" dirty="0">
                          <a:effectLst/>
                          <a:latin typeface="宋体"/>
                          <a:ea typeface="华文细黑"/>
                          <a:cs typeface="Times New Roman"/>
                        </a:rPr>
                        <a:t>“</a:t>
                      </a:r>
                      <a:r>
                        <a:rPr lang="zh-CN" sz="2800" kern="100" dirty="0">
                          <a:effectLst/>
                          <a:latin typeface="Times New Roman"/>
                          <a:ea typeface="华文细黑"/>
                          <a:cs typeface="Times New Roman"/>
                        </a:rPr>
                        <a:t>文无定法</a:t>
                      </a:r>
                      <a:r>
                        <a:rPr lang="en-US" sz="2800" kern="100" dirty="0">
                          <a:effectLst/>
                          <a:latin typeface="宋体"/>
                          <a:ea typeface="华文细黑"/>
                          <a:cs typeface="Times New Roman"/>
                        </a:rPr>
                        <a:t>”</a:t>
                      </a:r>
                      <a:r>
                        <a:rPr lang="zh-CN" sz="2800" kern="100" dirty="0">
                          <a:effectLst/>
                          <a:latin typeface="Times New Roman"/>
                          <a:ea typeface="华文细黑"/>
                          <a:cs typeface="Times New Roman"/>
                        </a:rPr>
                        <a:t>形容最恰当。</a:t>
                      </a:r>
                      <a:endParaRPr lang="zh-CN" sz="2800" kern="100" dirty="0">
                        <a:effectLst/>
                        <a:latin typeface="宋体"/>
                        <a:cs typeface="Courier New"/>
                      </a:endParaRPr>
                    </a:p>
                  </a:txBody>
                  <a:tcPr marL="8662" marR="866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825532354"/>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85462" y="333450"/>
            <a:ext cx="11385581" cy="5940063"/>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读到的秦山核电站，他是这项工程的焊接顾问。当我们乘坐着高铁，奔驰在铁轨上时，已和这位被誉为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高铁功臣</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的老院士，产生微妙的关联。潘老先生曾在一年中最寒冷的时候，穿着厚棉袄，站在南京段的铁轨边上，在深夜里测定钢轨的焊接工艺。这年，潘院士已经年过八旬了。</a:t>
            </a:r>
            <a:endParaRPr lang="zh-CN" altLang="zh-CN" sz="2800" kern="100" dirty="0">
              <a:latin typeface="宋体"/>
              <a:cs typeface="Courier New"/>
            </a:endParaRPr>
          </a:p>
          <a:p>
            <a:pPr indent="714375">
              <a:lnSpc>
                <a:spcPct val="150000"/>
              </a:lnSpc>
            </a:pPr>
            <a:r>
              <a:rPr lang="zh-CN" altLang="zh-CN" sz="2800" kern="100" dirty="0">
                <a:latin typeface="Times New Roman"/>
                <a:ea typeface="华文细黑"/>
                <a:cs typeface="Times New Roman"/>
              </a:rPr>
              <a:t>不过，对这位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身陷</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焊接领域五十多年的专家而言，年龄不是衡量他是否已经</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老</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了的唯一指标。比他小好几轮的同事郑军说，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潘老师还很年轻呢</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。这位老院士像年轻人一样，玩微信、看微博，家中电脑</a:t>
            </a:r>
            <a:r>
              <a:rPr lang="en-US" altLang="zh-CN" sz="2800" kern="100" dirty="0">
                <a:latin typeface="Times New Roman"/>
                <a:ea typeface="华文细黑"/>
              </a:rPr>
              <a:t>QQ</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噔噔</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上线的声音</a:t>
            </a:r>
            <a:r>
              <a:rPr lang="zh-CN" altLang="zh-CN" sz="2800" kern="100" dirty="0" smtClean="0">
                <a:latin typeface="Times New Roman"/>
                <a:ea typeface="华文细黑"/>
                <a:cs typeface="Times New Roman"/>
              </a:rPr>
              <a:t>不</a:t>
            </a:r>
            <a:r>
              <a:rPr lang="zh-CN" altLang="zh-CN" sz="2800" kern="100" dirty="0">
                <a:latin typeface="Times New Roman"/>
                <a:ea typeface="华文细黑"/>
                <a:cs typeface="Times New Roman"/>
              </a:rPr>
              <a:t>时响起。尽管已过耄耋之年，他可以不借助眼镜，轻松地翻查手机号码。他自由穿梭在铁块拼接起来</a:t>
            </a:r>
            <a:r>
              <a:rPr lang="zh-CN" altLang="zh-CN" sz="2800" kern="100" dirty="0" smtClean="0">
                <a:latin typeface="Times New Roman"/>
                <a:ea typeface="华文细黑"/>
                <a:cs typeface="Times New Roman"/>
              </a:rPr>
              <a:t>的</a:t>
            </a:r>
            <a:r>
              <a:rPr lang="zh-CN" altLang="zh-CN" sz="2800" kern="100" dirty="0">
                <a:latin typeface="Times New Roman"/>
                <a:ea typeface="华文细黑"/>
                <a:cs typeface="Times New Roman"/>
              </a:rPr>
              <a:t>焊接机</a:t>
            </a:r>
            <a:endParaRPr lang="zh-CN" altLang="zh-CN" sz="2800" kern="100" dirty="0">
              <a:effectLst/>
              <a:latin typeface="宋体"/>
              <a:cs typeface="Courier New"/>
            </a:endParaRPr>
          </a:p>
        </p:txBody>
      </p:sp>
    </p:spTree>
    <p:extLst>
      <p:ext uri="{BB962C8B-B14F-4D97-AF65-F5344CB8AC3E}">
        <p14:creationId xmlns:p14="http://schemas.microsoft.com/office/powerpoint/2010/main" val="3953497437"/>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00075" y="389101"/>
            <a:ext cx="11730575" cy="5940063"/>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器人和墙角的缝隙间，俯下身随手拣起一块普通成年人掂得动的钢板。当然，他还能清晰地说出某个发动机焊接转子的转速、直径以及气压值。这位中国焊接科学的奠基者，摊开双手，自信地说：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我现在研究的课题，是焊接领域的前沿，比如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高超超临界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，仍是没有解决的世界难题。</a:t>
            </a:r>
            <a:r>
              <a:rPr lang="en-US" altLang="zh-CN" sz="2800" kern="100" dirty="0">
                <a:latin typeface="宋体"/>
                <a:ea typeface="华文细黑"/>
                <a:cs typeface="Times New Roman"/>
              </a:rPr>
              <a:t>”</a:t>
            </a:r>
            <a:endParaRPr lang="zh-CN" altLang="zh-CN" sz="2800" kern="100" dirty="0">
              <a:latin typeface="宋体"/>
              <a:cs typeface="Courier New"/>
            </a:endParaRPr>
          </a:p>
          <a:p>
            <a:pPr indent="714375">
              <a:lnSpc>
                <a:spcPct val="150000"/>
              </a:lnSpc>
            </a:pPr>
            <a:r>
              <a:rPr lang="zh-CN" altLang="zh-CN" sz="2800" kern="100" dirty="0">
                <a:latin typeface="Times New Roman"/>
                <a:ea typeface="华文细黑"/>
                <a:cs typeface="Times New Roman"/>
              </a:rPr>
              <a:t>他和年轻的同事吃饭时，时常念叨他的西南联大。</a:t>
            </a:r>
            <a:r>
              <a:rPr lang="en-US" altLang="zh-CN" sz="2800" kern="100" dirty="0">
                <a:latin typeface="Times New Roman"/>
                <a:ea typeface="华文细黑"/>
              </a:rPr>
              <a:t>2012</a:t>
            </a:r>
            <a:r>
              <a:rPr lang="zh-CN" altLang="zh-CN" sz="2800" kern="100" dirty="0">
                <a:latin typeface="Times New Roman"/>
                <a:ea typeface="华文细黑"/>
                <a:cs typeface="Times New Roman"/>
              </a:rPr>
              <a:t>年</a:t>
            </a:r>
            <a:r>
              <a:rPr lang="en-US" altLang="zh-CN" sz="2800" kern="100" dirty="0">
                <a:latin typeface="Times New Roman"/>
                <a:ea typeface="华文细黑"/>
              </a:rPr>
              <a:t>11</a:t>
            </a:r>
            <a:r>
              <a:rPr lang="zh-CN" altLang="zh-CN" sz="2800" kern="100" dirty="0">
                <a:latin typeface="Times New Roman"/>
                <a:ea typeface="华文细黑"/>
                <a:cs typeface="Times New Roman"/>
              </a:rPr>
              <a:t>月</a:t>
            </a:r>
            <a:r>
              <a:rPr lang="en-US" altLang="zh-CN" sz="2800" kern="100" dirty="0">
                <a:latin typeface="Times New Roman"/>
                <a:ea typeface="华文细黑"/>
              </a:rPr>
              <a:t>3</a:t>
            </a:r>
            <a:r>
              <a:rPr lang="zh-CN" altLang="zh-CN" sz="2800" kern="100" dirty="0">
                <a:latin typeface="Times New Roman"/>
                <a:ea typeface="华文细黑"/>
                <a:cs typeface="Times New Roman"/>
              </a:rPr>
              <a:t>日，在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西南联大建校</a:t>
            </a:r>
            <a:r>
              <a:rPr lang="en-US" altLang="zh-CN" sz="2800" kern="100" dirty="0">
                <a:latin typeface="Times New Roman"/>
                <a:ea typeface="华文细黑"/>
              </a:rPr>
              <a:t>75</a:t>
            </a:r>
            <a:r>
              <a:rPr lang="zh-CN" altLang="zh-CN" sz="2800" kern="100" dirty="0">
                <a:latin typeface="Times New Roman"/>
                <a:ea typeface="华文细黑"/>
                <a:cs typeface="Times New Roman"/>
              </a:rPr>
              <a:t>周年纪念大会</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上，潘际銮和一百多位老校友，聚在一起。他们有的被家属挟着，还有的已经</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糊里糊涂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了。当时，他们中的很多人双手扶着桌沿，颤颤巍巍地站着，齐声唱着西南联大的校歌。他们唱到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多难殷忧新国运，动心忍性希前哲。待驱除仇</a:t>
            </a:r>
            <a:r>
              <a:rPr lang="zh-CN" altLang="zh-CN" sz="2800" kern="100" dirty="0" smtClean="0">
                <a:latin typeface="Times New Roman"/>
                <a:ea typeface="华文细黑"/>
                <a:cs typeface="Times New Roman"/>
              </a:rPr>
              <a:t>寇</a:t>
            </a:r>
            <a:r>
              <a:rPr lang="zh-CN" altLang="zh-CN" sz="2800" kern="100" dirty="0">
                <a:latin typeface="Times New Roman"/>
                <a:ea typeface="华文细黑"/>
                <a:cs typeface="Times New Roman"/>
              </a:rPr>
              <a:t>复神京，</a:t>
            </a:r>
            <a:r>
              <a:rPr lang="zh-CN" altLang="zh-CN" sz="2800" kern="100" dirty="0" smtClean="0">
                <a:latin typeface="Times New Roman"/>
                <a:ea typeface="华文细黑"/>
                <a:cs typeface="Times New Roman"/>
              </a:rPr>
              <a:t>还燕</a:t>
            </a:r>
            <a:r>
              <a:rPr lang="zh-CN" altLang="zh-CN" sz="2800" kern="100" dirty="0">
                <a:latin typeface="Times New Roman"/>
                <a:ea typeface="华文细黑"/>
                <a:cs typeface="Times New Roman"/>
              </a:rPr>
              <a:t>碣</a:t>
            </a:r>
            <a:r>
              <a:rPr lang="en-US" altLang="zh-CN" sz="2800" kern="100" dirty="0">
                <a:latin typeface="宋体"/>
                <a:ea typeface="华文细黑"/>
                <a:cs typeface="Times New Roman"/>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2350265199"/>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28650" y="83760"/>
            <a:ext cx="11730575" cy="6586394"/>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时，潘际銮的心里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激动不已</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。他环顾四周，看到眼泪顺着很多张布满沟壑的脸，往下淌着。</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Times New Roman"/>
                <a:ea typeface="华文细黑"/>
                <a:cs typeface="Courier New"/>
              </a:rPr>
              <a:t>20</a:t>
            </a:r>
            <a:r>
              <a:rPr lang="zh-CN" altLang="zh-CN" sz="2800" kern="100" dirty="0">
                <a:latin typeface="Times New Roman"/>
                <a:ea typeface="华文细黑"/>
                <a:cs typeface="Times New Roman"/>
              </a:rPr>
              <a:t>多岁时，在炮火声中从老家九江逃难到昆明的潘际銮，</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知道国家要亡了的滋味</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。这个西南联大</a:t>
            </a:r>
            <a:r>
              <a:rPr lang="en-US" altLang="zh-CN" sz="2800" kern="100" dirty="0">
                <a:latin typeface="Times New Roman"/>
                <a:ea typeface="华文细黑"/>
                <a:cs typeface="Courier New"/>
              </a:rPr>
              <a:t>44</a:t>
            </a:r>
            <a:r>
              <a:rPr lang="zh-CN" altLang="zh-CN" sz="2800" kern="100" dirty="0">
                <a:latin typeface="Times New Roman"/>
                <a:ea typeface="华文细黑"/>
                <a:cs typeface="Times New Roman"/>
              </a:rPr>
              <a:t>级校友说，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那时候读书，纯粹求学问，不想功名和前途</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Times New Roman"/>
                <a:ea typeface="华文细黑"/>
                <a:cs typeface="Courier New"/>
              </a:rPr>
              <a:t>1980</a:t>
            </a:r>
            <a:r>
              <a:rPr lang="zh-CN" altLang="zh-CN" sz="2800" kern="100" dirty="0">
                <a:latin typeface="Times New Roman"/>
                <a:ea typeface="华文细黑"/>
                <a:cs typeface="Times New Roman"/>
              </a:rPr>
              <a:t>年评选为中国科学院学部委员</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院士</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填了一张表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，简单地写下完成的工程成果，而且</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当时也没发几篇论文</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我所获得的荣誉，都不是我追求的结果。</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潘际銮说。不少接触过潘际銮的人一致评价他，</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对名和利，不敏感</a:t>
            </a:r>
            <a:r>
              <a:rPr lang="en-US" altLang="zh-CN" sz="2800" kern="100" dirty="0">
                <a:latin typeface="宋体"/>
                <a:ea typeface="华文细黑"/>
                <a:cs typeface="Times New Roman"/>
              </a:rPr>
              <a:t>”</a:t>
            </a:r>
            <a:r>
              <a:rPr lang="zh-CN" altLang="zh-CN" sz="2800" kern="100" dirty="0" smtClean="0">
                <a:latin typeface="Times New Roman"/>
                <a:ea typeface="华文细黑"/>
                <a:cs typeface="Times New Roman"/>
              </a:rPr>
              <a:t>。</a:t>
            </a:r>
            <a:r>
              <a:rPr lang="en-US" altLang="zh-CN" sz="1050" kern="100" dirty="0" smtClean="0">
                <a:latin typeface="宋体"/>
                <a:cs typeface="Courier New"/>
              </a:rPr>
              <a:t>                  </a:t>
            </a:r>
            <a:r>
              <a:rPr lang="en-US" altLang="zh-CN" sz="2800" kern="100" dirty="0" smtClean="0">
                <a:latin typeface="Times New Roman"/>
                <a:ea typeface="华文细黑"/>
                <a:cs typeface="Courier New"/>
              </a:rPr>
              <a:t>(</a:t>
            </a:r>
            <a:r>
              <a:rPr lang="zh-CN" altLang="zh-CN" sz="2800" kern="100" dirty="0">
                <a:latin typeface="Times New Roman"/>
                <a:ea typeface="华文细黑"/>
                <a:cs typeface="Times New Roman"/>
              </a:rPr>
              <a:t>选自陈璇《不合时宜的老派院士》，</a:t>
            </a:r>
            <a:endParaRPr lang="zh-CN" altLang="zh-CN" sz="1050" kern="100" dirty="0">
              <a:latin typeface="宋体"/>
              <a:cs typeface="Courier New"/>
            </a:endParaRPr>
          </a:p>
          <a:p>
            <a:pPr algn="r">
              <a:lnSpc>
                <a:spcPct val="150000"/>
              </a:lnSpc>
              <a:spcAft>
                <a:spcPts val="0"/>
              </a:spcAft>
            </a:pPr>
            <a:r>
              <a:rPr lang="zh-CN" altLang="zh-CN" sz="2800" kern="100" dirty="0">
                <a:latin typeface="Times New Roman"/>
                <a:ea typeface="华文细黑"/>
                <a:cs typeface="Times New Roman"/>
              </a:rPr>
              <a:t>《中国青年报》</a:t>
            </a:r>
            <a:r>
              <a:rPr lang="en-US" altLang="zh-CN" sz="2800" kern="100" dirty="0">
                <a:latin typeface="Times New Roman"/>
                <a:ea typeface="华文细黑"/>
                <a:cs typeface="Courier New"/>
              </a:rPr>
              <a:t> 2013</a:t>
            </a:r>
            <a:r>
              <a:rPr lang="zh-CN" altLang="zh-CN" sz="2800" kern="100" dirty="0">
                <a:latin typeface="Times New Roman"/>
                <a:ea typeface="华文细黑"/>
                <a:cs typeface="Times New Roman"/>
              </a:rPr>
              <a:t>年</a:t>
            </a:r>
            <a:r>
              <a:rPr lang="en-US" altLang="zh-CN" sz="2800" kern="100" dirty="0">
                <a:latin typeface="Times New Roman"/>
                <a:ea typeface="华文细黑"/>
                <a:cs typeface="Courier New"/>
              </a:rPr>
              <a:t>11</a:t>
            </a:r>
            <a:r>
              <a:rPr lang="zh-CN" altLang="zh-CN" sz="2800" kern="100" dirty="0">
                <a:latin typeface="Times New Roman"/>
                <a:ea typeface="华文细黑"/>
                <a:cs typeface="Times New Roman"/>
              </a:rPr>
              <a:t>月</a:t>
            </a:r>
            <a:r>
              <a:rPr lang="en-US" altLang="zh-CN" sz="2800" kern="100" dirty="0">
                <a:latin typeface="Times New Roman"/>
                <a:ea typeface="华文细黑"/>
                <a:cs typeface="Courier New"/>
              </a:rPr>
              <a:t>27</a:t>
            </a:r>
            <a:r>
              <a:rPr lang="zh-CN" altLang="zh-CN" sz="2800" kern="100" dirty="0">
                <a:latin typeface="Times New Roman"/>
                <a:ea typeface="华文细黑"/>
                <a:cs typeface="Times New Roman"/>
              </a:rPr>
              <a:t>日</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590587001"/>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06574" y="466857"/>
            <a:ext cx="11161240" cy="5195185"/>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smtClean="0">
                <a:latin typeface="Times New Roman"/>
                <a:ea typeface="华文细黑"/>
                <a:cs typeface="Times New Roman"/>
              </a:rPr>
              <a:t>材料二：</a:t>
            </a:r>
            <a:endParaRPr lang="zh-CN" altLang="zh-CN" sz="1050" b="1" kern="100" dirty="0" smtClean="0">
              <a:latin typeface="宋体"/>
              <a:cs typeface="Courier New"/>
            </a:endParaRPr>
          </a:p>
          <a:p>
            <a:pPr indent="720000" algn="just">
              <a:lnSpc>
                <a:spcPct val="150000"/>
              </a:lnSpc>
              <a:spcAft>
                <a:spcPts val="0"/>
              </a:spcAft>
            </a:pPr>
            <a:r>
              <a:rPr lang="zh-CN" altLang="zh-CN" sz="2800" kern="100" dirty="0" smtClean="0">
                <a:latin typeface="Times New Roman"/>
                <a:ea typeface="华文细黑"/>
                <a:cs typeface="Times New Roman"/>
              </a:rPr>
              <a:t>高中</a:t>
            </a:r>
            <a:r>
              <a:rPr lang="zh-CN" altLang="zh-CN" sz="2800" kern="100" dirty="0">
                <a:latin typeface="Times New Roman"/>
                <a:ea typeface="华文细黑"/>
                <a:cs typeface="Times New Roman"/>
              </a:rPr>
              <a:t>毕业时，云南省会考，我拿了全省第一，被西南联大录取。我父亲一直怀抱着工业救国的理想，受他的影响，我选择了机械系。西南联大对学生的要求很严，每学期考试不及格的学生大概有三分之一，没有一个人能在联大随随便便就混到毕业文凭。当时的教室是土坯墙，屋顶仅盖一层铁皮，夏天像蒸笼，冬天寒风穿堂入室。下雨的时候，雨点打在屋顶上叮叮当当作响，老师得提高嗓门大声喊叫，才能压得过风声和雨声。</a:t>
            </a:r>
            <a:endParaRPr lang="zh-CN" altLang="zh-CN" sz="1050" kern="100" dirty="0">
              <a:effectLst/>
              <a:latin typeface="宋体"/>
              <a:cs typeface="Courier New"/>
            </a:endParaRPr>
          </a:p>
        </p:txBody>
      </p:sp>
    </p:spTree>
    <p:extLst>
      <p:ext uri="{BB962C8B-B14F-4D97-AF65-F5344CB8AC3E}">
        <p14:creationId xmlns:p14="http://schemas.microsoft.com/office/powerpoint/2010/main" val="1176863470"/>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06574" y="333450"/>
            <a:ext cx="11161240" cy="5858246"/>
          </a:xfrm>
          <a:prstGeom prst="rect">
            <a:avLst/>
          </a:prstGeom>
        </p:spPr>
        <p:txBody>
          <a:bodyPr wrap="square" lIns="121898" tIns="60948" rIns="121898" bIns="60948">
            <a:spAutoFit/>
          </a:bodyPr>
          <a:lstStyle/>
          <a:p>
            <a:pPr indent="720000" algn="just">
              <a:lnSpc>
                <a:spcPct val="150000"/>
              </a:lnSpc>
              <a:spcAft>
                <a:spcPts val="0"/>
              </a:spcAft>
            </a:pPr>
            <a:r>
              <a:rPr lang="en-US" altLang="zh-CN" sz="2800" kern="100" dirty="0">
                <a:latin typeface="Times New Roman"/>
                <a:ea typeface="华文细黑"/>
                <a:cs typeface="Courier New"/>
              </a:rPr>
              <a:t>1948</a:t>
            </a:r>
            <a:r>
              <a:rPr lang="zh-CN" altLang="zh-CN" sz="2800" kern="100" dirty="0">
                <a:latin typeface="Times New Roman"/>
                <a:ea typeface="华文细黑"/>
                <a:cs typeface="Times New Roman"/>
              </a:rPr>
              <a:t>年我本科毕业，</a:t>
            </a:r>
            <a:r>
              <a:rPr lang="en-US" altLang="zh-CN" sz="2800" kern="100" dirty="0">
                <a:latin typeface="Times New Roman"/>
                <a:ea typeface="华文细黑"/>
                <a:cs typeface="Courier New"/>
              </a:rPr>
              <a:t>1950</a:t>
            </a:r>
            <a:r>
              <a:rPr lang="zh-CN" altLang="zh-CN" sz="2800" kern="100" dirty="0">
                <a:latin typeface="Times New Roman"/>
                <a:ea typeface="华文细黑"/>
                <a:cs typeface="Times New Roman"/>
              </a:rPr>
              <a:t>年赴哈尔滨工业大学继续深造，从此选择了焊接领域作为我的终身职业。当时有人笑话我：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学焊接？焊洋铁壶、修自行车吗？</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实际上，焊接是非常重要的。火箭、导弹、军舰、航母都是焊出来的，清华的第一个核反应堆是我负责的，建秦山核电站时，我也是顾问。</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我常说，这辈子我做事有两个驱动力，年轻时候父母很少过问我的学习，靠的是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兴趣</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。后来是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成就感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，当自己的研究工作取得了成绩、为国家建设解决了实际问题时，那才是最快乐的时刻</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indent="720000" algn="r">
              <a:lnSpc>
                <a:spcPct val="150000"/>
              </a:lnSpc>
              <a:spcAft>
                <a:spcPts val="0"/>
              </a:spcAft>
            </a:pPr>
            <a:r>
              <a:rPr lang="en-US" altLang="zh-CN" sz="2800" kern="100" dirty="0" smtClean="0">
                <a:latin typeface="Times New Roman"/>
                <a:ea typeface="华文细黑"/>
                <a:cs typeface="Courier New"/>
              </a:rPr>
              <a:t>(</a:t>
            </a:r>
            <a:r>
              <a:rPr lang="zh-CN" altLang="zh-CN" sz="2800" kern="100" dirty="0">
                <a:latin typeface="Times New Roman"/>
                <a:ea typeface="华文细黑"/>
                <a:cs typeface="Times New Roman"/>
              </a:rPr>
              <a:t>选自《潘际銮自述》，《环球人物》</a:t>
            </a:r>
            <a:r>
              <a:rPr lang="en-US" altLang="zh-CN" sz="2800" kern="100" dirty="0">
                <a:latin typeface="Times New Roman"/>
                <a:ea typeface="华文细黑"/>
                <a:cs typeface="Courier New"/>
              </a:rPr>
              <a:t> 2015</a:t>
            </a:r>
            <a:r>
              <a:rPr lang="zh-CN" altLang="zh-CN" sz="2800" kern="100" dirty="0">
                <a:latin typeface="Times New Roman"/>
                <a:ea typeface="华文细黑"/>
                <a:cs typeface="Times New Roman"/>
              </a:rPr>
              <a:t>年第</a:t>
            </a:r>
            <a:r>
              <a:rPr lang="en-US" altLang="zh-CN" sz="2800" kern="100" dirty="0">
                <a:latin typeface="Times New Roman"/>
                <a:ea typeface="华文细黑"/>
                <a:cs typeface="Courier New"/>
              </a:rPr>
              <a:t>22</a:t>
            </a:r>
            <a:r>
              <a:rPr lang="zh-CN" altLang="zh-CN" sz="2800" kern="100" dirty="0">
                <a:latin typeface="Times New Roman"/>
                <a:ea typeface="华文细黑"/>
                <a:cs typeface="Times New Roman"/>
              </a:rPr>
              <a:t>期</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3521288626"/>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13454" y="134180"/>
            <a:ext cx="11385581" cy="6586394"/>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latin typeface="Times New Roman"/>
                <a:ea typeface="华文细黑"/>
                <a:cs typeface="Times New Roman"/>
              </a:rPr>
              <a:t>材料三：</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潘际銮知道焊接技术是一门新兴的先进技术，这门发展中的技术一定会在新中国的未来经济建设中发挥重要作用。</a:t>
            </a:r>
            <a:r>
              <a:rPr lang="en-US" altLang="zh-CN" sz="2800" kern="100" dirty="0">
                <a:latin typeface="Times New Roman"/>
                <a:ea typeface="华文细黑"/>
                <a:cs typeface="Courier New"/>
              </a:rPr>
              <a:t>1952</a:t>
            </a:r>
            <a:r>
              <a:rPr lang="zh-CN" altLang="zh-CN" sz="2800" kern="100" dirty="0">
                <a:latin typeface="Times New Roman"/>
                <a:ea typeface="华文细黑"/>
                <a:cs typeface="Times New Roman"/>
              </a:rPr>
              <a:t>年哈工大决定成立焊接专业，潘际銮被任命为焊接教研室代理主任，在我国高等教育界创建了第一个焊接专业。</a:t>
            </a:r>
            <a:r>
              <a:rPr lang="en-US" altLang="zh-CN" sz="2800" kern="100" dirty="0">
                <a:latin typeface="Times New Roman"/>
                <a:ea typeface="华文细黑"/>
                <a:cs typeface="Courier New"/>
              </a:rPr>
              <a:t>1955</a:t>
            </a:r>
            <a:r>
              <a:rPr lang="zh-CN" altLang="zh-CN" sz="2800" kern="100" dirty="0">
                <a:latin typeface="Times New Roman"/>
                <a:ea typeface="华文细黑"/>
                <a:cs typeface="Times New Roman"/>
              </a:rPr>
              <a:t>年夏天，潘际銮返回清华，又在清华大学建立焊接教研组，潘际銮被任命为焊接教研组主任，成为我国第二个焊接专业和焊接教研组的建设者。</a:t>
            </a:r>
            <a:r>
              <a:rPr lang="en-US" altLang="zh-CN" sz="2800" kern="100" dirty="0">
                <a:latin typeface="Times New Roman"/>
                <a:ea typeface="华文细黑"/>
                <a:cs typeface="Courier New"/>
              </a:rPr>
              <a:t>60</a:t>
            </a:r>
            <a:r>
              <a:rPr lang="zh-CN" altLang="zh-CN" sz="2800" kern="100" dirty="0">
                <a:latin typeface="Times New Roman"/>
                <a:ea typeface="华文细黑"/>
                <a:cs typeface="Times New Roman"/>
              </a:rPr>
              <a:t>年代，他率领一支队伍，承担了由清华大学设计建造的核反应堆的焊接工程任务，历时</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年终于成功完成了核反应堆的焊接工程任务。为了解决反应堆中的燃料棒和控制棒焊接问题，他又在没有任何资料的情况下，研究成功我国第一台电子束焊机</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1154808987"/>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42029" y="307852"/>
            <a:ext cx="11385581" cy="5858246"/>
          </a:xfrm>
          <a:prstGeom prst="rect">
            <a:avLst/>
          </a:prstGeom>
        </p:spPr>
        <p:txBody>
          <a:bodyPr wrap="square" lIns="121898" tIns="60948" rIns="121898" bIns="60948">
            <a:spAutoFit/>
          </a:bodyPr>
          <a:lstStyle/>
          <a:p>
            <a:pPr indent="720000" algn="just">
              <a:lnSpc>
                <a:spcPct val="150000"/>
              </a:lnSpc>
              <a:spcAft>
                <a:spcPts val="0"/>
              </a:spcAft>
            </a:pPr>
            <a:r>
              <a:rPr lang="en-US" altLang="zh-CN" sz="2800" kern="100" dirty="0">
                <a:latin typeface="Times New Roman"/>
                <a:ea typeface="华文细黑"/>
                <a:cs typeface="Courier New"/>
              </a:rPr>
              <a:t>1987</a:t>
            </a:r>
            <a:r>
              <a:rPr lang="zh-CN" altLang="zh-CN" sz="2800" kern="100" dirty="0">
                <a:latin typeface="Times New Roman"/>
                <a:ea typeface="华文细黑"/>
                <a:cs typeface="Times New Roman"/>
              </a:rPr>
              <a:t>年至</a:t>
            </a:r>
            <a:r>
              <a:rPr lang="en-US" altLang="zh-CN" sz="2800" kern="100" dirty="0">
                <a:latin typeface="Times New Roman"/>
                <a:ea typeface="华文细黑"/>
                <a:cs typeface="Courier New"/>
              </a:rPr>
              <a:t>1991</a:t>
            </a:r>
            <a:r>
              <a:rPr lang="zh-CN" altLang="zh-CN" sz="2800" kern="100" dirty="0">
                <a:latin typeface="Times New Roman"/>
                <a:ea typeface="华文细黑"/>
                <a:cs typeface="Times New Roman"/>
              </a:rPr>
              <a:t>年，潘际銮在我国自行建设第一座核电站</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秦山核电站</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时担任焊接顾问。</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潘际銮获得了很多荣誉，如国家技术发明奖一等奖、何梁何利基金科学与技术进步奖、中国焊接终身成就奖等。谈到这些荣誉，他说：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那只是奋斗的结果，绝不应是奋斗的目标！</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他始终认为，只有当自己的创造发明获得成功，给社会带来巨大的利益时，才会享受到人生的真正幸福。</a:t>
            </a:r>
            <a:endParaRPr lang="zh-CN" altLang="zh-CN" sz="1050" kern="100" dirty="0">
              <a:latin typeface="宋体"/>
              <a:cs typeface="Courier New"/>
            </a:endParaRPr>
          </a:p>
          <a:p>
            <a:pPr algn="r">
              <a:lnSpc>
                <a:spcPct val="150000"/>
              </a:lnSpc>
              <a:spcAft>
                <a:spcPts val="0"/>
              </a:spcAft>
            </a:pP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选自《把自己与祖国的发展</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焊</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在一起》，</a:t>
            </a:r>
            <a:endParaRPr lang="zh-CN" altLang="zh-CN" sz="1050" kern="100" dirty="0">
              <a:latin typeface="宋体"/>
              <a:cs typeface="Courier New"/>
            </a:endParaRPr>
          </a:p>
          <a:p>
            <a:pPr algn="r">
              <a:lnSpc>
                <a:spcPct val="150000"/>
              </a:lnSpc>
              <a:spcAft>
                <a:spcPts val="0"/>
              </a:spcAft>
            </a:pPr>
            <a:r>
              <a:rPr lang="zh-CN" altLang="zh-CN" sz="2800" kern="100" dirty="0">
                <a:latin typeface="Times New Roman"/>
                <a:ea typeface="华文细黑"/>
                <a:cs typeface="Times New Roman"/>
              </a:rPr>
              <a:t>《哈尔滨工业大学校报》</a:t>
            </a:r>
            <a:r>
              <a:rPr lang="en-US" altLang="zh-CN" sz="2800" kern="100" dirty="0">
                <a:latin typeface="Times New Roman"/>
                <a:ea typeface="华文细黑"/>
                <a:cs typeface="Courier New"/>
              </a:rPr>
              <a:t> 2014</a:t>
            </a:r>
            <a:r>
              <a:rPr lang="zh-CN" altLang="zh-CN" sz="2800" kern="100" dirty="0">
                <a:latin typeface="Times New Roman"/>
                <a:ea typeface="华文细黑"/>
                <a:cs typeface="Times New Roman"/>
              </a:rPr>
              <a:t>年</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月</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日</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1463639890"/>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50590" y="1160469"/>
            <a:ext cx="11050733"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快速浏览，找出中心话题。</a:t>
            </a:r>
            <a:endParaRPr lang="zh-CN" altLang="zh-CN" sz="1050" kern="100" dirty="0">
              <a:effectLst/>
              <a:latin typeface="宋体"/>
              <a:cs typeface="Courier New"/>
            </a:endParaRPr>
          </a:p>
        </p:txBody>
      </p:sp>
      <p:sp>
        <p:nvSpPr>
          <p:cNvPr id="6" name="TextBox 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5" name="矩形 4"/>
          <p:cNvSpPr>
            <a:spLocks noChangeAspect="1"/>
          </p:cNvSpPr>
          <p:nvPr/>
        </p:nvSpPr>
        <p:spPr>
          <a:xfrm>
            <a:off x="-1" y="395933"/>
            <a:ext cx="2998800" cy="568826"/>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ysClr val="window" lastClr="FFFFFF"/>
                </a:solidFill>
                <a:effectLst/>
                <a:uLnTx/>
                <a:uFillTx/>
                <a:latin typeface="微软雅黑"/>
                <a:ea typeface="微软雅黑"/>
                <a:cs typeface="Times New Roman" pitchFamily="18" charset="0"/>
              </a:rPr>
              <a:t>整体阅读</a:t>
            </a:r>
            <a:r>
              <a:rPr kumimoji="0" lang="en-US" altLang="zh-CN" sz="2400" b="1" i="0" u="none" strike="noStrike" kern="0" cap="none" spc="0" normalizeH="0" baseline="0" noProof="0" dirty="0" smtClean="0">
                <a:ln>
                  <a:noFill/>
                </a:ln>
                <a:solidFill>
                  <a:sysClr val="window" lastClr="FFFFFF"/>
                </a:solidFill>
                <a:effectLst/>
                <a:uLnTx/>
                <a:uFillTx/>
                <a:latin typeface="微软雅黑"/>
                <a:ea typeface="微软雅黑"/>
                <a:cs typeface="Times New Roman" pitchFamily="18" charset="0"/>
              </a:rPr>
              <a:t>·</a:t>
            </a:r>
            <a:r>
              <a:rPr kumimoji="0" lang="en-US" altLang="zh-CN" sz="2400" b="1" i="0" u="none" strike="noStrike" kern="0" cap="none" spc="0" normalizeH="0" baseline="0" noProof="0" dirty="0" smtClean="0">
                <a:ln>
                  <a:noFill/>
                </a:ln>
                <a:solidFill>
                  <a:sysClr val="window" lastClr="FFFFFF"/>
                </a:solidFill>
                <a:effectLst/>
                <a:uLnTx/>
                <a:uFillTx/>
                <a:latin typeface="Times New Roman" pitchFamily="18" charset="0"/>
                <a:ea typeface="Times New Roman" pitchFamily="18" charset="0"/>
                <a:cs typeface="Times New Roman" pitchFamily="18" charset="0"/>
              </a:rPr>
              <a:t>(</a:t>
            </a:r>
            <a:r>
              <a:rPr lang="zh-CN" altLang="en-US" sz="2400" b="1" kern="0" dirty="0" smtClean="0">
                <a:solidFill>
                  <a:sysClr val="window" lastClr="FFFFFF"/>
                </a:solidFill>
                <a:latin typeface="微软雅黑"/>
                <a:ea typeface="微软雅黑"/>
                <a:cs typeface="Times New Roman" pitchFamily="18" charset="0"/>
              </a:rPr>
              <a:t>约</a:t>
            </a:r>
            <a:r>
              <a:rPr lang="en-US" altLang="zh-CN" sz="2400" b="1" kern="0" dirty="0" smtClean="0">
                <a:solidFill>
                  <a:sysClr val="window" lastClr="FFFFFF"/>
                </a:solidFill>
                <a:latin typeface="Times New Roman" pitchFamily="18" charset="0"/>
                <a:ea typeface="Times New Roman" pitchFamily="18" charset="0"/>
                <a:cs typeface="Times New Roman" pitchFamily="18" charset="0"/>
              </a:rPr>
              <a:t>6</a:t>
            </a:r>
            <a:r>
              <a:rPr lang="zh-CN" altLang="en-US" sz="2400" b="1" kern="0" dirty="0" smtClean="0">
                <a:solidFill>
                  <a:sysClr val="window" lastClr="FFFFFF"/>
                </a:solidFill>
                <a:latin typeface="微软雅黑"/>
                <a:ea typeface="微软雅黑"/>
                <a:cs typeface="Times New Roman" pitchFamily="18" charset="0"/>
              </a:rPr>
              <a:t>分钟</a:t>
            </a:r>
            <a:r>
              <a:rPr lang="en-US" altLang="zh-CN" sz="2400" b="1" kern="0" dirty="0">
                <a:solidFill>
                  <a:sysClr val="window" lastClr="FFFFFF"/>
                </a:solidFill>
                <a:latin typeface="Times New Roman" pitchFamily="18" charset="0"/>
                <a:ea typeface="Times New Roman" pitchFamily="18" charset="0"/>
                <a:cs typeface="Times New Roman" pitchFamily="18" charset="0"/>
              </a:rPr>
              <a:t>)</a:t>
            </a:r>
            <a:endParaRPr lang="zh-CN" altLang="en-US" sz="2400" b="1" kern="0" dirty="0">
              <a:solidFill>
                <a:sysClr val="window" lastClr="FFFFFF"/>
              </a:solidFill>
              <a:latin typeface="Times New Roman" pitchFamily="18" charset="0"/>
              <a:ea typeface="Times New Roman" pitchFamily="18" charset="0"/>
              <a:cs typeface="Times New Roman" pitchFamily="18" charset="0"/>
            </a:endParaRPr>
          </a:p>
        </p:txBody>
      </p:sp>
      <p:sp>
        <p:nvSpPr>
          <p:cNvPr id="8" name="矩形 7"/>
          <p:cNvSpPr/>
          <p:nvPr/>
        </p:nvSpPr>
        <p:spPr>
          <a:xfrm>
            <a:off x="550590" y="1880549"/>
            <a:ext cx="11050733" cy="68760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a:t>
            </a:r>
            <a:r>
              <a:rPr lang="zh-CN" altLang="zh-CN" sz="2800" b="1" kern="100" dirty="0">
                <a:solidFill>
                  <a:srgbClr val="C00000"/>
                </a:solidFill>
                <a:latin typeface="Times New Roman"/>
                <a:ea typeface="华文细黑"/>
                <a:cs typeface="Times New Roman"/>
              </a:rPr>
              <a:t>　</a:t>
            </a:r>
            <a:r>
              <a:rPr lang="zh-CN" altLang="zh-CN" sz="2800" kern="100" dirty="0">
                <a:solidFill>
                  <a:srgbClr val="C00000"/>
                </a:solidFill>
                <a:latin typeface="Times New Roman"/>
                <a:ea typeface="华文细黑"/>
                <a:cs typeface="Times New Roman"/>
              </a:rPr>
              <a:t>潘际銮的人生经历和贡献。</a:t>
            </a:r>
            <a:endParaRPr lang="zh-CN" altLang="zh-CN" sz="1050" kern="100" dirty="0">
              <a:effectLst/>
              <a:latin typeface="宋体"/>
              <a:cs typeface="Courier New"/>
            </a:endParaRPr>
          </a:p>
        </p:txBody>
      </p:sp>
      <p:sp>
        <p:nvSpPr>
          <p:cNvPr id="7" name="矩形 6"/>
          <p:cNvSpPr/>
          <p:nvPr/>
        </p:nvSpPr>
        <p:spPr>
          <a:xfrm>
            <a:off x="550590" y="2640157"/>
            <a:ext cx="11050733"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阅读三则材料，确定各则材料的侧重点。</a:t>
            </a:r>
            <a:endParaRPr lang="zh-CN" altLang="zh-CN" sz="1050" kern="100" dirty="0">
              <a:effectLst/>
              <a:latin typeface="宋体"/>
              <a:cs typeface="Courier New"/>
            </a:endParaRPr>
          </a:p>
        </p:txBody>
      </p:sp>
      <p:sp>
        <p:nvSpPr>
          <p:cNvPr id="9" name="矩形 8"/>
          <p:cNvSpPr/>
          <p:nvPr/>
        </p:nvSpPr>
        <p:spPr>
          <a:xfrm>
            <a:off x="550590" y="3322510"/>
            <a:ext cx="10725733" cy="1979492"/>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材料一：潘际銮老而不老的状态及对西南联大的回忆。</a:t>
            </a:r>
            <a:endParaRPr lang="zh-CN" altLang="zh-CN" sz="1050" kern="100" dirty="0">
              <a:latin typeface="宋体"/>
              <a:cs typeface="Courier New"/>
            </a:endParaRPr>
          </a:p>
          <a:p>
            <a:pPr algn="just">
              <a:lnSpc>
                <a:spcPct val="150000"/>
              </a:lnSpc>
              <a:spcAft>
                <a:spcPts val="0"/>
              </a:spcAft>
            </a:pPr>
            <a:r>
              <a:rPr lang="zh-CN" altLang="zh-CN" sz="2800" kern="100" dirty="0">
                <a:solidFill>
                  <a:srgbClr val="C00000"/>
                </a:solidFill>
                <a:latin typeface="Times New Roman"/>
                <a:ea typeface="华文细黑"/>
                <a:cs typeface="Times New Roman"/>
              </a:rPr>
              <a:t>材料二：潘际銮的大学生涯。</a:t>
            </a:r>
            <a:endParaRPr lang="zh-CN" altLang="zh-CN" sz="1050" kern="100" dirty="0">
              <a:latin typeface="宋体"/>
              <a:cs typeface="Courier New"/>
            </a:endParaRPr>
          </a:p>
          <a:p>
            <a:pPr algn="just">
              <a:lnSpc>
                <a:spcPct val="150000"/>
              </a:lnSpc>
              <a:spcAft>
                <a:spcPts val="0"/>
              </a:spcAft>
            </a:pPr>
            <a:r>
              <a:rPr lang="zh-CN" altLang="zh-CN" sz="2800" kern="100" dirty="0">
                <a:solidFill>
                  <a:srgbClr val="C00000"/>
                </a:solidFill>
                <a:latin typeface="Times New Roman"/>
                <a:ea typeface="华文细黑"/>
                <a:cs typeface="Times New Roman"/>
              </a:rPr>
              <a:t>材料三：潘际銮研究焊接技术的历程和贡献。</a:t>
            </a:r>
            <a:endParaRPr lang="zh-CN" altLang="zh-CN" sz="1050" kern="100" dirty="0">
              <a:effectLst/>
              <a:latin typeface="宋体"/>
              <a:cs typeface="Courier New"/>
            </a:endParaRPr>
          </a:p>
        </p:txBody>
      </p:sp>
    </p:spTree>
    <p:extLst>
      <p:ext uri="{BB962C8B-B14F-4D97-AF65-F5344CB8AC3E}">
        <p14:creationId xmlns:p14="http://schemas.microsoft.com/office/powerpoint/2010/main" val="90977056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Effect transition="in" filter="blinds(horizontal)">
                                      <p:cBhvr>
                                        <p:cTn id="12" dur="500"/>
                                        <p:tgtEl>
                                          <p:spTgt spid="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9">
                                            <p:txEl>
                                              <p:pRg st="1" end="1"/>
                                            </p:txEl>
                                          </p:spTgt>
                                        </p:tgtEl>
                                        <p:attrNameLst>
                                          <p:attrName>style.visibility</p:attrName>
                                        </p:attrNameLst>
                                      </p:cBhvr>
                                      <p:to>
                                        <p:strVal val="visible"/>
                                      </p:to>
                                    </p:set>
                                    <p:animEffect transition="in" filter="blinds(horizontal)">
                                      <p:cBhvr>
                                        <p:cTn id="17" dur="500"/>
                                        <p:tgtEl>
                                          <p:spTgt spid="9">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9">
                                            <p:txEl>
                                              <p:pRg st="2" end="2"/>
                                            </p:txEl>
                                          </p:spTgt>
                                        </p:tgtEl>
                                        <p:attrNameLst>
                                          <p:attrName>style.visibility</p:attrName>
                                        </p:attrNameLst>
                                      </p:cBhvr>
                                      <p:to>
                                        <p:strVal val="visible"/>
                                      </p:to>
                                    </p:set>
                                    <p:animEffect transition="in" filter="blinds(horizontal)">
                                      <p:cBhvr>
                                        <p:cTn id="22" dur="500"/>
                                        <p:tgtEl>
                                          <p:spTgt spid="9">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nodeType="clickEffect">
                                  <p:stCondLst>
                                    <p:cond delay="0"/>
                                  </p:stCondLst>
                                  <p:childTnLst>
                                    <p:animEffect transition="out" filter="fade">
                                      <p:cBhvr>
                                        <p:cTn id="26" dur="500"/>
                                        <p:tgtEl>
                                          <p:spTgt spid="8">
                                            <p:txEl>
                                              <p:pRg st="0" end="0"/>
                                            </p:txEl>
                                          </p:spTgt>
                                        </p:tgtEl>
                                      </p:cBhvr>
                                    </p:animEffect>
                                    <p:set>
                                      <p:cBhvr>
                                        <p:cTn id="27" dur="1" fill="hold">
                                          <p:stCondLst>
                                            <p:cond delay="499"/>
                                          </p:stCondLst>
                                        </p:cTn>
                                        <p:tgtEl>
                                          <p:spTgt spid="8">
                                            <p:txEl>
                                              <p:pRg st="0" end="0"/>
                                            </p:txEl>
                                          </p:spTgt>
                                        </p:tgtEl>
                                        <p:attrNameLst>
                                          <p:attrName>style.visibility</p:attrName>
                                        </p:attrNameLst>
                                      </p:cBhvr>
                                      <p:to>
                                        <p:strVal val="hidden"/>
                                      </p:to>
                                    </p:set>
                                  </p:childTnLst>
                                </p:cTn>
                              </p:par>
                              <p:par>
                                <p:cTn id="28" presetID="10" presetClass="exit" presetSubtype="0" fill="hold" nodeType="withEffect">
                                  <p:stCondLst>
                                    <p:cond delay="0"/>
                                  </p:stCondLst>
                                  <p:childTnLst>
                                    <p:animEffect transition="out" filter="fade">
                                      <p:cBhvr>
                                        <p:cTn id="29" dur="500"/>
                                        <p:tgtEl>
                                          <p:spTgt spid="9">
                                            <p:txEl>
                                              <p:pRg st="0" end="0"/>
                                            </p:txEl>
                                          </p:spTgt>
                                        </p:tgtEl>
                                      </p:cBhvr>
                                    </p:animEffect>
                                    <p:set>
                                      <p:cBhvr>
                                        <p:cTn id="30" dur="1" fill="hold">
                                          <p:stCondLst>
                                            <p:cond delay="499"/>
                                          </p:stCondLst>
                                        </p:cTn>
                                        <p:tgtEl>
                                          <p:spTgt spid="9">
                                            <p:txEl>
                                              <p:pRg st="0" end="0"/>
                                            </p:txEl>
                                          </p:spTgt>
                                        </p:tgtEl>
                                        <p:attrNameLst>
                                          <p:attrName>style.visibility</p:attrName>
                                        </p:attrNameLst>
                                      </p:cBhvr>
                                      <p:to>
                                        <p:strVal val="hidden"/>
                                      </p:to>
                                    </p:set>
                                  </p:childTnLst>
                                </p:cTn>
                              </p:par>
                              <p:par>
                                <p:cTn id="31" presetID="10" presetClass="exit" presetSubtype="0" fill="hold" nodeType="withEffect">
                                  <p:stCondLst>
                                    <p:cond delay="0"/>
                                  </p:stCondLst>
                                  <p:childTnLst>
                                    <p:animEffect transition="out" filter="fade">
                                      <p:cBhvr>
                                        <p:cTn id="32" dur="500"/>
                                        <p:tgtEl>
                                          <p:spTgt spid="9">
                                            <p:txEl>
                                              <p:pRg st="1" end="1"/>
                                            </p:txEl>
                                          </p:spTgt>
                                        </p:tgtEl>
                                      </p:cBhvr>
                                    </p:animEffect>
                                    <p:set>
                                      <p:cBhvr>
                                        <p:cTn id="33" dur="1" fill="hold">
                                          <p:stCondLst>
                                            <p:cond delay="499"/>
                                          </p:stCondLst>
                                        </p:cTn>
                                        <p:tgtEl>
                                          <p:spTgt spid="9">
                                            <p:txEl>
                                              <p:pRg st="1" end="1"/>
                                            </p:txEl>
                                          </p:spTgt>
                                        </p:tgtEl>
                                        <p:attrNameLst>
                                          <p:attrName>style.visibility</p:attrName>
                                        </p:attrNameLst>
                                      </p:cBhvr>
                                      <p:to>
                                        <p:strVal val="hidden"/>
                                      </p:to>
                                    </p:set>
                                  </p:childTnLst>
                                </p:cTn>
                              </p:par>
                              <p:par>
                                <p:cTn id="34" presetID="10" presetClass="exit" presetSubtype="0" fill="hold" nodeType="withEffect">
                                  <p:stCondLst>
                                    <p:cond delay="0"/>
                                  </p:stCondLst>
                                  <p:childTnLst>
                                    <p:animEffect transition="out" filter="fade">
                                      <p:cBhvr>
                                        <p:cTn id="35" dur="500"/>
                                        <p:tgtEl>
                                          <p:spTgt spid="9">
                                            <p:txEl>
                                              <p:pRg st="2" end="2"/>
                                            </p:txEl>
                                          </p:spTgt>
                                        </p:tgtEl>
                                      </p:cBhvr>
                                    </p:animEffect>
                                    <p:set>
                                      <p:cBhvr>
                                        <p:cTn id="36" dur="1" fill="hold">
                                          <p:stCondLst>
                                            <p:cond delay="499"/>
                                          </p:stCondLst>
                                        </p:cTn>
                                        <p:tgtEl>
                                          <p:spTgt spid="9">
                                            <p:txEl>
                                              <p:pRg st="2" end="2"/>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26057" y="261442"/>
            <a:ext cx="8997541" cy="769417"/>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关注文本出处信息，了解文体类型及暗示信息。</a:t>
            </a:r>
            <a:endParaRPr lang="zh-CN" altLang="zh-CN" sz="1050" kern="100" dirty="0">
              <a:effectLst/>
              <a:latin typeface="宋体"/>
              <a:cs typeface="Courier New"/>
            </a:endParaRPr>
          </a:p>
        </p:txBody>
      </p:sp>
      <p:sp>
        <p:nvSpPr>
          <p:cNvPr id="4" name="矩形 3"/>
          <p:cNvSpPr/>
          <p:nvPr/>
        </p:nvSpPr>
        <p:spPr>
          <a:xfrm>
            <a:off x="626057" y="991420"/>
            <a:ext cx="10725733" cy="5211915"/>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材料一：选自陈璇《不合时宜的老派院士》，《中国青年报》</a:t>
            </a:r>
            <a:r>
              <a:rPr lang="en-US" altLang="zh-CN" sz="2800" kern="100" dirty="0">
                <a:solidFill>
                  <a:srgbClr val="C00000"/>
                </a:solidFill>
                <a:latin typeface="Times New Roman"/>
                <a:ea typeface="华文细黑"/>
                <a:cs typeface="Courier New"/>
              </a:rPr>
              <a:t> 2013</a:t>
            </a:r>
            <a:r>
              <a:rPr lang="zh-CN" altLang="zh-CN" sz="2800" kern="100" dirty="0">
                <a:solidFill>
                  <a:srgbClr val="C00000"/>
                </a:solidFill>
                <a:latin typeface="Times New Roman"/>
                <a:ea typeface="华文细黑"/>
                <a:cs typeface="Times New Roman"/>
              </a:rPr>
              <a:t>年</a:t>
            </a:r>
            <a:r>
              <a:rPr lang="en-US" altLang="zh-CN" sz="2800" kern="100" dirty="0">
                <a:solidFill>
                  <a:srgbClr val="C00000"/>
                </a:solidFill>
                <a:latin typeface="Times New Roman"/>
                <a:ea typeface="华文细黑"/>
                <a:cs typeface="Courier New"/>
              </a:rPr>
              <a:t>11</a:t>
            </a:r>
            <a:r>
              <a:rPr lang="zh-CN" altLang="zh-CN" sz="2800" kern="100" dirty="0">
                <a:solidFill>
                  <a:srgbClr val="C00000"/>
                </a:solidFill>
                <a:latin typeface="Times New Roman"/>
                <a:ea typeface="华文细黑"/>
                <a:cs typeface="Times New Roman"/>
              </a:rPr>
              <a:t>月</a:t>
            </a:r>
            <a:r>
              <a:rPr lang="en-US" altLang="zh-CN" sz="2800" kern="100" dirty="0">
                <a:solidFill>
                  <a:srgbClr val="C00000"/>
                </a:solidFill>
                <a:latin typeface="Times New Roman"/>
                <a:ea typeface="华文细黑"/>
                <a:cs typeface="Courier New"/>
              </a:rPr>
              <a:t>27</a:t>
            </a:r>
            <a:r>
              <a:rPr lang="zh-CN" altLang="zh-CN" sz="2800" kern="100" dirty="0">
                <a:solidFill>
                  <a:srgbClr val="C00000"/>
                </a:solidFill>
                <a:latin typeface="Times New Roman"/>
                <a:ea typeface="华文细黑"/>
                <a:cs typeface="Times New Roman"/>
              </a:rPr>
              <a:t>日</a:t>
            </a:r>
            <a:endParaRPr lang="zh-CN" altLang="zh-CN" sz="1050" kern="100" dirty="0">
              <a:latin typeface="宋体"/>
              <a:cs typeface="Courier New"/>
            </a:endParaRPr>
          </a:p>
          <a:p>
            <a:pPr algn="just">
              <a:lnSpc>
                <a:spcPct val="150000"/>
              </a:lnSpc>
              <a:spcAft>
                <a:spcPts val="0"/>
              </a:spcAft>
            </a:pPr>
            <a:r>
              <a:rPr lang="zh-CN" altLang="zh-CN" sz="2800" kern="100" dirty="0">
                <a:solidFill>
                  <a:srgbClr val="C00000"/>
                </a:solidFill>
                <a:latin typeface="Times New Roman"/>
                <a:ea typeface="华文细黑"/>
                <a:cs typeface="Times New Roman"/>
              </a:rPr>
              <a:t>文体：人物通讯</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或传记</a:t>
            </a:r>
            <a:r>
              <a:rPr lang="en-US" altLang="zh-CN" sz="2800" kern="100" dirty="0">
                <a:solidFill>
                  <a:srgbClr val="C00000"/>
                </a:solidFill>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zh-CN" altLang="zh-CN" sz="2800" kern="100" dirty="0">
                <a:solidFill>
                  <a:srgbClr val="C00000"/>
                </a:solidFill>
                <a:latin typeface="Times New Roman"/>
                <a:ea typeface="华文细黑"/>
                <a:cs typeface="Times New Roman"/>
              </a:rPr>
              <a:t>材料二：选自《潘际銮自述》，《环球人物》</a:t>
            </a:r>
            <a:r>
              <a:rPr lang="en-US" altLang="zh-CN" sz="2800" kern="100" dirty="0">
                <a:solidFill>
                  <a:srgbClr val="C00000"/>
                </a:solidFill>
                <a:latin typeface="Times New Roman"/>
                <a:ea typeface="华文细黑"/>
                <a:cs typeface="Courier New"/>
              </a:rPr>
              <a:t> 2015</a:t>
            </a:r>
            <a:r>
              <a:rPr lang="zh-CN" altLang="zh-CN" sz="2800" kern="100" dirty="0">
                <a:solidFill>
                  <a:srgbClr val="C00000"/>
                </a:solidFill>
                <a:latin typeface="Times New Roman"/>
                <a:ea typeface="华文细黑"/>
                <a:cs typeface="Times New Roman"/>
              </a:rPr>
              <a:t>年第</a:t>
            </a:r>
            <a:r>
              <a:rPr lang="en-US" altLang="zh-CN" sz="2800" kern="100" dirty="0">
                <a:solidFill>
                  <a:srgbClr val="C00000"/>
                </a:solidFill>
                <a:latin typeface="Times New Roman"/>
                <a:ea typeface="华文细黑"/>
                <a:cs typeface="Courier New"/>
              </a:rPr>
              <a:t>22</a:t>
            </a:r>
            <a:r>
              <a:rPr lang="zh-CN" altLang="zh-CN" sz="2800" kern="100" dirty="0">
                <a:solidFill>
                  <a:srgbClr val="C00000"/>
                </a:solidFill>
                <a:latin typeface="Times New Roman"/>
                <a:ea typeface="华文细黑"/>
                <a:cs typeface="Times New Roman"/>
              </a:rPr>
              <a:t>期</a:t>
            </a:r>
            <a:endParaRPr lang="zh-CN" altLang="zh-CN" sz="1050" kern="100" dirty="0">
              <a:latin typeface="宋体"/>
              <a:cs typeface="Courier New"/>
            </a:endParaRPr>
          </a:p>
          <a:p>
            <a:pPr algn="just">
              <a:lnSpc>
                <a:spcPct val="150000"/>
              </a:lnSpc>
              <a:spcAft>
                <a:spcPts val="0"/>
              </a:spcAft>
            </a:pPr>
            <a:r>
              <a:rPr lang="zh-CN" altLang="zh-CN" sz="2800" kern="100" dirty="0">
                <a:solidFill>
                  <a:srgbClr val="C00000"/>
                </a:solidFill>
                <a:latin typeface="Times New Roman"/>
                <a:ea typeface="华文细黑"/>
                <a:cs typeface="Times New Roman"/>
              </a:rPr>
              <a:t>文体：自传</a:t>
            </a:r>
            <a:endParaRPr lang="zh-CN" altLang="zh-CN" sz="1050" kern="100" dirty="0">
              <a:latin typeface="宋体"/>
              <a:cs typeface="Courier New"/>
            </a:endParaRPr>
          </a:p>
          <a:p>
            <a:pPr algn="just">
              <a:lnSpc>
                <a:spcPct val="150000"/>
              </a:lnSpc>
              <a:spcAft>
                <a:spcPts val="0"/>
              </a:spcAft>
            </a:pPr>
            <a:r>
              <a:rPr lang="zh-CN" altLang="zh-CN" sz="2800" kern="100" dirty="0">
                <a:solidFill>
                  <a:srgbClr val="C00000"/>
                </a:solidFill>
                <a:latin typeface="Times New Roman"/>
                <a:ea typeface="华文细黑"/>
                <a:cs typeface="Times New Roman"/>
              </a:rPr>
              <a:t>材料三：选自《把自己与祖国的发展</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焊</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在一起》，《哈尔滨工业大学校报》</a:t>
            </a:r>
            <a:r>
              <a:rPr lang="en-US" altLang="zh-CN" sz="2800" kern="100" dirty="0">
                <a:solidFill>
                  <a:srgbClr val="C00000"/>
                </a:solidFill>
                <a:latin typeface="Times New Roman"/>
                <a:ea typeface="华文细黑"/>
                <a:cs typeface="Courier New"/>
              </a:rPr>
              <a:t> 2014</a:t>
            </a:r>
            <a:r>
              <a:rPr lang="zh-CN" altLang="zh-CN" sz="2800" kern="100" dirty="0">
                <a:solidFill>
                  <a:srgbClr val="C00000"/>
                </a:solidFill>
                <a:latin typeface="Times New Roman"/>
                <a:ea typeface="华文细黑"/>
                <a:cs typeface="Times New Roman"/>
              </a:rPr>
              <a:t>年</a:t>
            </a:r>
            <a:r>
              <a:rPr lang="en-US" altLang="zh-CN" sz="2800" kern="100" dirty="0">
                <a:solidFill>
                  <a:srgbClr val="C00000"/>
                </a:solidFill>
                <a:latin typeface="Times New Roman"/>
                <a:ea typeface="华文细黑"/>
                <a:cs typeface="Courier New"/>
              </a:rPr>
              <a:t>4</a:t>
            </a:r>
            <a:r>
              <a:rPr lang="zh-CN" altLang="zh-CN" sz="2800" kern="100" dirty="0">
                <a:solidFill>
                  <a:srgbClr val="C00000"/>
                </a:solidFill>
                <a:latin typeface="Times New Roman"/>
                <a:ea typeface="华文细黑"/>
                <a:cs typeface="Times New Roman"/>
              </a:rPr>
              <a:t>月</a:t>
            </a:r>
            <a:r>
              <a:rPr lang="en-US" altLang="zh-CN" sz="2800" kern="100" dirty="0">
                <a:solidFill>
                  <a:srgbClr val="C00000"/>
                </a:solidFill>
                <a:latin typeface="Times New Roman"/>
                <a:ea typeface="华文细黑"/>
                <a:cs typeface="Courier New"/>
              </a:rPr>
              <a:t>4</a:t>
            </a:r>
            <a:r>
              <a:rPr lang="zh-CN" altLang="zh-CN" sz="2800" kern="100" dirty="0">
                <a:solidFill>
                  <a:srgbClr val="C00000"/>
                </a:solidFill>
                <a:latin typeface="Times New Roman"/>
                <a:ea typeface="华文细黑"/>
                <a:cs typeface="Times New Roman"/>
              </a:rPr>
              <a:t>日</a:t>
            </a:r>
            <a:endParaRPr lang="zh-CN" altLang="zh-CN" sz="1050" kern="100" dirty="0">
              <a:latin typeface="宋体"/>
              <a:cs typeface="Courier New"/>
            </a:endParaRPr>
          </a:p>
          <a:p>
            <a:pPr algn="just">
              <a:lnSpc>
                <a:spcPct val="150000"/>
              </a:lnSpc>
              <a:spcAft>
                <a:spcPts val="0"/>
              </a:spcAft>
            </a:pPr>
            <a:r>
              <a:rPr lang="zh-CN" altLang="zh-CN" sz="2800" kern="100" dirty="0">
                <a:solidFill>
                  <a:srgbClr val="C00000"/>
                </a:solidFill>
                <a:latin typeface="Times New Roman"/>
                <a:ea typeface="华文细黑"/>
                <a:cs typeface="Times New Roman"/>
              </a:rPr>
              <a:t>文体：人物通讯</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或传记</a:t>
            </a:r>
            <a:r>
              <a:rPr lang="en-US" altLang="zh-CN" sz="2800" kern="100" dirty="0">
                <a:solidFill>
                  <a:srgbClr val="C00000"/>
                </a:solidFill>
                <a:latin typeface="Times New Roman"/>
                <a:ea typeface="华文细黑"/>
                <a:cs typeface="Courier New"/>
              </a:rPr>
              <a:t>)</a:t>
            </a:r>
            <a:endParaRPr lang="zh-CN" altLang="zh-CN" sz="1050" kern="100" dirty="0">
              <a:effectLst/>
              <a:latin typeface="宋体"/>
              <a:cs typeface="Courier New"/>
            </a:endParaRPr>
          </a:p>
        </p:txBody>
      </p:sp>
      <p:sp>
        <p:nvSpPr>
          <p:cNvPr id="6" name="TextBox 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234462208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linds(horizontal)">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blinds(horizontal)">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blinds(horizontal)">
                                      <p:cBhvr>
                                        <p:cTn id="27" dur="500"/>
                                        <p:tgtEl>
                                          <p:spTgt spid="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blinds(horizontal)">
                                      <p:cBhvr>
                                        <p:cTn id="32" dur="500"/>
                                        <p:tgtEl>
                                          <p:spTgt spid="4">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nodeType="clickEffect">
                                  <p:stCondLst>
                                    <p:cond delay="0"/>
                                  </p:stCondLst>
                                  <p:childTnLst>
                                    <p:animEffect transition="out" filter="fade">
                                      <p:cBhvr>
                                        <p:cTn id="36" dur="500"/>
                                        <p:tgtEl>
                                          <p:spTgt spid="4">
                                            <p:txEl>
                                              <p:pRg st="0" end="0"/>
                                            </p:txEl>
                                          </p:spTgt>
                                        </p:tgtEl>
                                      </p:cBhvr>
                                    </p:animEffect>
                                    <p:set>
                                      <p:cBhvr>
                                        <p:cTn id="37" dur="1" fill="hold">
                                          <p:stCondLst>
                                            <p:cond delay="499"/>
                                          </p:stCondLst>
                                        </p:cTn>
                                        <p:tgtEl>
                                          <p:spTgt spid="4">
                                            <p:txEl>
                                              <p:pRg st="0" end="0"/>
                                            </p:txEl>
                                          </p:spTgt>
                                        </p:tgtEl>
                                        <p:attrNameLst>
                                          <p:attrName>style.visibility</p:attrName>
                                        </p:attrNameLst>
                                      </p:cBhvr>
                                      <p:to>
                                        <p:strVal val="hidden"/>
                                      </p:to>
                                    </p:set>
                                  </p:childTnLst>
                                </p:cTn>
                              </p:par>
                              <p:par>
                                <p:cTn id="38" presetID="10" presetClass="exit" presetSubtype="0" fill="hold" nodeType="withEffect">
                                  <p:stCondLst>
                                    <p:cond delay="0"/>
                                  </p:stCondLst>
                                  <p:childTnLst>
                                    <p:animEffect transition="out" filter="fade">
                                      <p:cBhvr>
                                        <p:cTn id="39" dur="500"/>
                                        <p:tgtEl>
                                          <p:spTgt spid="4">
                                            <p:txEl>
                                              <p:pRg st="1" end="1"/>
                                            </p:txEl>
                                          </p:spTgt>
                                        </p:tgtEl>
                                      </p:cBhvr>
                                    </p:animEffect>
                                    <p:set>
                                      <p:cBhvr>
                                        <p:cTn id="40" dur="1" fill="hold">
                                          <p:stCondLst>
                                            <p:cond delay="499"/>
                                          </p:stCondLst>
                                        </p:cTn>
                                        <p:tgtEl>
                                          <p:spTgt spid="4">
                                            <p:txEl>
                                              <p:pRg st="1" end="1"/>
                                            </p:txEl>
                                          </p:spTgt>
                                        </p:tgtEl>
                                        <p:attrNameLst>
                                          <p:attrName>style.visibility</p:attrName>
                                        </p:attrNameLst>
                                      </p:cBhvr>
                                      <p:to>
                                        <p:strVal val="hidden"/>
                                      </p:to>
                                    </p:set>
                                  </p:childTnLst>
                                </p:cTn>
                              </p:par>
                              <p:par>
                                <p:cTn id="41" presetID="10" presetClass="exit" presetSubtype="0" fill="hold" nodeType="withEffect">
                                  <p:stCondLst>
                                    <p:cond delay="0"/>
                                  </p:stCondLst>
                                  <p:childTnLst>
                                    <p:animEffect transition="out" filter="fade">
                                      <p:cBhvr>
                                        <p:cTn id="42" dur="500"/>
                                        <p:tgtEl>
                                          <p:spTgt spid="4">
                                            <p:txEl>
                                              <p:pRg st="2" end="2"/>
                                            </p:txEl>
                                          </p:spTgt>
                                        </p:tgtEl>
                                      </p:cBhvr>
                                    </p:animEffect>
                                    <p:set>
                                      <p:cBhvr>
                                        <p:cTn id="43" dur="1" fill="hold">
                                          <p:stCondLst>
                                            <p:cond delay="499"/>
                                          </p:stCondLst>
                                        </p:cTn>
                                        <p:tgtEl>
                                          <p:spTgt spid="4">
                                            <p:txEl>
                                              <p:pRg st="2" end="2"/>
                                            </p:txEl>
                                          </p:spTgt>
                                        </p:tgtEl>
                                        <p:attrNameLst>
                                          <p:attrName>style.visibility</p:attrName>
                                        </p:attrNameLst>
                                      </p:cBhvr>
                                      <p:to>
                                        <p:strVal val="hidden"/>
                                      </p:to>
                                    </p:set>
                                  </p:childTnLst>
                                </p:cTn>
                              </p:par>
                              <p:par>
                                <p:cTn id="44" presetID="10" presetClass="exit" presetSubtype="0" fill="hold" nodeType="withEffect">
                                  <p:stCondLst>
                                    <p:cond delay="0"/>
                                  </p:stCondLst>
                                  <p:childTnLst>
                                    <p:animEffect transition="out" filter="fade">
                                      <p:cBhvr>
                                        <p:cTn id="45" dur="500"/>
                                        <p:tgtEl>
                                          <p:spTgt spid="4">
                                            <p:txEl>
                                              <p:pRg st="3" end="3"/>
                                            </p:txEl>
                                          </p:spTgt>
                                        </p:tgtEl>
                                      </p:cBhvr>
                                    </p:animEffect>
                                    <p:set>
                                      <p:cBhvr>
                                        <p:cTn id="46" dur="1" fill="hold">
                                          <p:stCondLst>
                                            <p:cond delay="499"/>
                                          </p:stCondLst>
                                        </p:cTn>
                                        <p:tgtEl>
                                          <p:spTgt spid="4">
                                            <p:txEl>
                                              <p:pRg st="3" end="3"/>
                                            </p:txEl>
                                          </p:spTgt>
                                        </p:tgtEl>
                                        <p:attrNameLst>
                                          <p:attrName>style.visibility</p:attrName>
                                        </p:attrNameLst>
                                      </p:cBhvr>
                                      <p:to>
                                        <p:strVal val="hidden"/>
                                      </p:to>
                                    </p:set>
                                  </p:childTnLst>
                                </p:cTn>
                              </p:par>
                              <p:par>
                                <p:cTn id="47" presetID="10" presetClass="exit" presetSubtype="0" fill="hold" nodeType="withEffect">
                                  <p:stCondLst>
                                    <p:cond delay="0"/>
                                  </p:stCondLst>
                                  <p:childTnLst>
                                    <p:animEffect transition="out" filter="fade">
                                      <p:cBhvr>
                                        <p:cTn id="48" dur="500"/>
                                        <p:tgtEl>
                                          <p:spTgt spid="4">
                                            <p:txEl>
                                              <p:pRg st="4" end="4"/>
                                            </p:txEl>
                                          </p:spTgt>
                                        </p:tgtEl>
                                      </p:cBhvr>
                                    </p:animEffect>
                                    <p:set>
                                      <p:cBhvr>
                                        <p:cTn id="49" dur="1" fill="hold">
                                          <p:stCondLst>
                                            <p:cond delay="499"/>
                                          </p:stCondLst>
                                        </p:cTn>
                                        <p:tgtEl>
                                          <p:spTgt spid="4">
                                            <p:txEl>
                                              <p:pRg st="4" end="4"/>
                                            </p:txEl>
                                          </p:spTgt>
                                        </p:tgtEl>
                                        <p:attrNameLst>
                                          <p:attrName>style.visibility</p:attrName>
                                        </p:attrNameLst>
                                      </p:cBhvr>
                                      <p:to>
                                        <p:strVal val="hidden"/>
                                      </p:to>
                                    </p:set>
                                  </p:childTnLst>
                                </p:cTn>
                              </p:par>
                              <p:par>
                                <p:cTn id="50" presetID="10" presetClass="exit" presetSubtype="0" fill="hold" nodeType="withEffect">
                                  <p:stCondLst>
                                    <p:cond delay="0"/>
                                  </p:stCondLst>
                                  <p:childTnLst>
                                    <p:animEffect transition="out" filter="fade">
                                      <p:cBhvr>
                                        <p:cTn id="51" dur="500"/>
                                        <p:tgtEl>
                                          <p:spTgt spid="4">
                                            <p:txEl>
                                              <p:pRg st="5" end="5"/>
                                            </p:txEl>
                                          </p:spTgt>
                                        </p:tgtEl>
                                      </p:cBhvr>
                                    </p:animEffect>
                                    <p:set>
                                      <p:cBhvr>
                                        <p:cTn id="52" dur="1" fill="hold">
                                          <p:stCondLst>
                                            <p:cond delay="499"/>
                                          </p:stCondLst>
                                        </p:cTn>
                                        <p:tgtEl>
                                          <p:spTgt spid="4">
                                            <p:txEl>
                                              <p:pRg st="5" end="5"/>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26057" y="519471"/>
            <a:ext cx="7920879"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概括出三则材料的主旨。</a:t>
            </a:r>
            <a:endParaRPr lang="zh-CN" altLang="zh-CN" sz="1050" kern="100" dirty="0">
              <a:effectLst/>
              <a:latin typeface="宋体"/>
              <a:cs typeface="Courier New"/>
            </a:endParaRPr>
          </a:p>
        </p:txBody>
      </p:sp>
      <p:sp>
        <p:nvSpPr>
          <p:cNvPr id="4" name="矩形 3"/>
          <p:cNvSpPr/>
          <p:nvPr/>
        </p:nvSpPr>
        <p:spPr>
          <a:xfrm>
            <a:off x="626057" y="1164011"/>
            <a:ext cx="10725733" cy="1979492"/>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这三则材料，以传主潘际銮为中心，从不同角度展现了他的人生经历，肯定了他在焊接领域所做的贡献，赞扬了潘老不计名利、为国奉献的高尚品德和老而弥坚的可贵精神。</a:t>
            </a:r>
            <a:endParaRPr lang="zh-CN" altLang="zh-CN" sz="1050" kern="100" dirty="0">
              <a:effectLst/>
              <a:latin typeface="宋体"/>
              <a:cs typeface="Courier New"/>
            </a:endParaRPr>
          </a:p>
        </p:txBody>
      </p:sp>
      <p:sp>
        <p:nvSpPr>
          <p:cNvPr id="6" name="TextBox 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333300135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4">
                                            <p:txEl>
                                              <p:pRg st="0" end="0"/>
                                            </p:txEl>
                                          </p:spTgt>
                                        </p:tgtEl>
                                      </p:cBhvr>
                                    </p:animEffect>
                                    <p:set>
                                      <p:cBhvr>
                                        <p:cTn id="12" dur="1" fill="hold">
                                          <p:stCondLst>
                                            <p:cond delay="499"/>
                                          </p:stCondLst>
                                        </p:cTn>
                                        <p:tgtEl>
                                          <p:spTgt spid="4">
                                            <p:txEl>
                                              <p:pRg st="0" end="0"/>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extLst>
              <p:ext uri="{D42A27DB-BD31-4B8C-83A1-F6EECF244321}">
                <p14:modId xmlns:p14="http://schemas.microsoft.com/office/powerpoint/2010/main" val="2731799643"/>
              </p:ext>
            </p:extLst>
          </p:nvPr>
        </p:nvGraphicFramePr>
        <p:xfrm>
          <a:off x="622598" y="681002"/>
          <a:ext cx="10945216" cy="3840480"/>
        </p:xfrm>
        <a:graphic>
          <a:graphicData uri="http://schemas.openxmlformats.org/drawingml/2006/table">
            <a:tbl>
              <a:tblPr/>
              <a:tblGrid>
                <a:gridCol w="1368152"/>
                <a:gridCol w="2952328"/>
                <a:gridCol w="3672408"/>
                <a:gridCol w="2952328"/>
              </a:tblGrid>
              <a:tr h="1380640">
                <a:tc>
                  <a:txBody>
                    <a:bodyPr/>
                    <a:lstStyle/>
                    <a:p>
                      <a:pPr algn="ctr">
                        <a:lnSpc>
                          <a:spcPct val="150000"/>
                        </a:lnSpc>
                        <a:spcAft>
                          <a:spcPts val="0"/>
                        </a:spcAft>
                      </a:pPr>
                      <a:r>
                        <a:rPr lang="zh-CN" sz="2800" kern="100" dirty="0">
                          <a:effectLst/>
                          <a:latin typeface="Times New Roman"/>
                          <a:ea typeface="华文细黑"/>
                          <a:cs typeface="Times New Roman"/>
                        </a:rPr>
                        <a:t>语言</a:t>
                      </a:r>
                      <a:endParaRPr lang="zh-CN" sz="2800" kern="100" dirty="0">
                        <a:effectLst/>
                        <a:latin typeface="宋体"/>
                        <a:cs typeface="Courier New"/>
                      </a:endParaRPr>
                    </a:p>
                  </a:txBody>
                  <a:tcPr marL="8662" marR="866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2000" algn="l">
                        <a:lnSpc>
                          <a:spcPct val="150000"/>
                        </a:lnSpc>
                        <a:spcAft>
                          <a:spcPts val="0"/>
                        </a:spcAft>
                      </a:pPr>
                      <a:r>
                        <a:rPr lang="zh-CN" sz="2800" kern="100" dirty="0">
                          <a:effectLst/>
                          <a:latin typeface="Times New Roman"/>
                          <a:ea typeface="华文细黑"/>
                          <a:cs typeface="Times New Roman"/>
                        </a:rPr>
                        <a:t>客观、冷静，简洁、明快。</a:t>
                      </a:r>
                      <a:endParaRPr lang="zh-CN" sz="2800" kern="100" dirty="0">
                        <a:effectLst/>
                        <a:latin typeface="宋体"/>
                        <a:cs typeface="Courier New"/>
                      </a:endParaRPr>
                    </a:p>
                  </a:txBody>
                  <a:tcPr marL="8662" marR="866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2000" algn="ctr">
                        <a:lnSpc>
                          <a:spcPct val="150000"/>
                        </a:lnSpc>
                        <a:spcAft>
                          <a:spcPts val="0"/>
                        </a:spcAft>
                      </a:pPr>
                      <a:r>
                        <a:rPr lang="zh-CN" sz="2800" kern="100">
                          <a:effectLst/>
                          <a:latin typeface="Times New Roman"/>
                          <a:ea typeface="华文细黑"/>
                          <a:cs typeface="Times New Roman"/>
                        </a:rPr>
                        <a:t>生动形象，富有文采。</a:t>
                      </a:r>
                      <a:endParaRPr lang="zh-CN" sz="2800" kern="100">
                        <a:effectLst/>
                        <a:latin typeface="宋体"/>
                        <a:cs typeface="Courier New"/>
                      </a:endParaRPr>
                    </a:p>
                  </a:txBody>
                  <a:tcPr marL="8662" marR="866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2000" algn="l">
                        <a:lnSpc>
                          <a:spcPct val="150000"/>
                        </a:lnSpc>
                        <a:spcAft>
                          <a:spcPts val="0"/>
                        </a:spcAft>
                      </a:pPr>
                      <a:r>
                        <a:rPr lang="zh-CN" sz="2800" kern="100">
                          <a:effectLst/>
                          <a:latin typeface="Times New Roman"/>
                          <a:ea typeface="华文细黑"/>
                          <a:cs typeface="Times New Roman"/>
                        </a:rPr>
                        <a:t>生动形象，富有文采。较通讯集中、精练。</a:t>
                      </a:r>
                      <a:endParaRPr lang="zh-CN" sz="2800" kern="100">
                        <a:effectLst/>
                        <a:latin typeface="宋体"/>
                        <a:cs typeface="Courier New"/>
                      </a:endParaRPr>
                    </a:p>
                  </a:txBody>
                  <a:tcPr marL="8662" marR="866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04246">
                <a:tc>
                  <a:txBody>
                    <a:bodyPr/>
                    <a:lstStyle/>
                    <a:p>
                      <a:pPr algn="ctr">
                        <a:lnSpc>
                          <a:spcPct val="150000"/>
                        </a:lnSpc>
                        <a:spcAft>
                          <a:spcPts val="0"/>
                        </a:spcAft>
                      </a:pPr>
                      <a:r>
                        <a:rPr lang="zh-CN" sz="2800" kern="100">
                          <a:effectLst/>
                          <a:latin typeface="Times New Roman"/>
                          <a:ea typeface="华文细黑"/>
                          <a:cs typeface="Times New Roman"/>
                        </a:rPr>
                        <a:t>时效性</a:t>
                      </a:r>
                      <a:endParaRPr lang="zh-CN" sz="2800" kern="100">
                        <a:effectLst/>
                        <a:latin typeface="宋体"/>
                        <a:cs typeface="Courier New"/>
                      </a:endParaRPr>
                    </a:p>
                  </a:txBody>
                  <a:tcPr marL="8662" marR="866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2000" algn="l">
                        <a:lnSpc>
                          <a:spcPct val="150000"/>
                        </a:lnSpc>
                        <a:spcAft>
                          <a:spcPts val="0"/>
                        </a:spcAft>
                      </a:pPr>
                      <a:r>
                        <a:rPr lang="zh-CN" sz="2800" kern="100" dirty="0">
                          <a:effectLst/>
                          <a:latin typeface="Times New Roman"/>
                          <a:ea typeface="华文细黑"/>
                          <a:cs typeface="Times New Roman"/>
                        </a:rPr>
                        <a:t>讲究传播的时效，被称为</a:t>
                      </a:r>
                      <a:r>
                        <a:rPr lang="en-US" sz="2800" kern="100" dirty="0">
                          <a:effectLst/>
                          <a:latin typeface="宋体"/>
                          <a:ea typeface="华文细黑"/>
                          <a:cs typeface="Times New Roman"/>
                        </a:rPr>
                        <a:t>“</a:t>
                      </a:r>
                      <a:r>
                        <a:rPr lang="zh-CN" sz="2800" kern="100" dirty="0">
                          <a:effectLst/>
                          <a:latin typeface="Times New Roman"/>
                          <a:ea typeface="华文细黑"/>
                          <a:cs typeface="Times New Roman"/>
                        </a:rPr>
                        <a:t>带着露珠的新闻</a:t>
                      </a:r>
                      <a:r>
                        <a:rPr lang="en-US" sz="2800" kern="100" dirty="0">
                          <a:effectLst/>
                          <a:latin typeface="宋体"/>
                          <a:ea typeface="华文细黑"/>
                          <a:cs typeface="Times New Roman"/>
                        </a:rPr>
                        <a:t>”</a:t>
                      </a:r>
                      <a:r>
                        <a:rPr lang="zh-CN" sz="2800" kern="100" dirty="0">
                          <a:effectLst/>
                          <a:latin typeface="Times New Roman"/>
                          <a:ea typeface="华文细黑"/>
                          <a:cs typeface="Times New Roman"/>
                        </a:rPr>
                        <a:t>。</a:t>
                      </a:r>
                      <a:endParaRPr lang="zh-CN" sz="2800" kern="100" dirty="0">
                        <a:effectLst/>
                        <a:latin typeface="宋体"/>
                        <a:cs typeface="Courier New"/>
                      </a:endParaRPr>
                    </a:p>
                  </a:txBody>
                  <a:tcPr marL="8662" marR="866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2000" algn="ctr">
                        <a:lnSpc>
                          <a:spcPct val="150000"/>
                        </a:lnSpc>
                        <a:spcAft>
                          <a:spcPts val="0"/>
                        </a:spcAft>
                      </a:pPr>
                      <a:r>
                        <a:rPr lang="zh-CN" sz="2800" kern="100" dirty="0">
                          <a:effectLst/>
                          <a:latin typeface="Times New Roman"/>
                          <a:ea typeface="华文细黑"/>
                          <a:cs typeface="Times New Roman"/>
                        </a:rPr>
                        <a:t>较消息时效性差些。</a:t>
                      </a:r>
                      <a:endParaRPr lang="zh-CN" sz="2800" kern="100" dirty="0">
                        <a:effectLst/>
                        <a:latin typeface="宋体"/>
                        <a:cs typeface="Courier New"/>
                      </a:endParaRPr>
                    </a:p>
                  </a:txBody>
                  <a:tcPr marL="8662" marR="866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2000" algn="ctr">
                        <a:lnSpc>
                          <a:spcPct val="150000"/>
                        </a:lnSpc>
                        <a:spcAft>
                          <a:spcPts val="0"/>
                        </a:spcAft>
                      </a:pPr>
                      <a:r>
                        <a:rPr lang="zh-CN" sz="2800" kern="100" dirty="0">
                          <a:effectLst/>
                          <a:latin typeface="Times New Roman"/>
                          <a:ea typeface="华文细黑"/>
                          <a:cs typeface="Times New Roman"/>
                        </a:rPr>
                        <a:t>讲究传播的时效。</a:t>
                      </a:r>
                      <a:endParaRPr lang="zh-CN" sz="2800" kern="100" dirty="0">
                        <a:effectLst/>
                        <a:latin typeface="宋体"/>
                        <a:cs typeface="Courier New"/>
                      </a:endParaRPr>
                    </a:p>
                  </a:txBody>
                  <a:tcPr marL="8662" marR="866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741247915"/>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12332" y="686286"/>
            <a:ext cx="11499437" cy="594006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下列针对上述材料的理解，正确的一项是</a:t>
            </a:r>
            <a:endParaRPr lang="zh-CN" altLang="zh-CN" sz="280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三则材料都涉及潘际銮先生在焊接科学领域做出的杰出贡献，其中</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材料</a:t>
            </a:r>
            <a:r>
              <a:rPr lang="zh-CN" altLang="zh-CN" sz="2800" kern="100" dirty="0">
                <a:latin typeface="Times New Roman"/>
                <a:ea typeface="华文细黑"/>
                <a:cs typeface="Times New Roman"/>
              </a:rPr>
              <a:t>三概括得最充分，材料二只是略微提及。</a:t>
            </a:r>
            <a:endParaRPr lang="zh-CN" altLang="zh-CN" sz="280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材料一从如今清华园里的潘际銮先生写起，在记述潘老先生人生</a:t>
            </a:r>
            <a:r>
              <a:rPr lang="zh-CN" altLang="zh-CN" sz="2800" kern="100" dirty="0" smtClean="0">
                <a:latin typeface="Times New Roman"/>
                <a:ea typeface="华文细黑"/>
                <a:cs typeface="Times New Roman"/>
              </a:rPr>
              <a:t>片段</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的</a:t>
            </a:r>
            <a:r>
              <a:rPr lang="zh-CN" altLang="zh-CN" sz="2800" kern="100" dirty="0">
                <a:latin typeface="Times New Roman"/>
                <a:ea typeface="华文细黑"/>
                <a:cs typeface="Times New Roman"/>
              </a:rPr>
              <a:t>同时，侧重表现年过八旬的他老而弥坚的精神。</a:t>
            </a:r>
            <a:endParaRPr lang="zh-CN" altLang="zh-CN" sz="280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材料一和材料二都回顾了潘际銮先生在西南联大求学期间的经历，</a:t>
            </a:r>
            <a:r>
              <a:rPr lang="zh-CN" altLang="zh-CN" sz="2800" kern="100" dirty="0" smtClean="0">
                <a:latin typeface="Times New Roman"/>
                <a:ea typeface="华文细黑"/>
                <a:cs typeface="Times New Roman"/>
              </a:rPr>
              <a:t>再</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现</a:t>
            </a:r>
            <a:r>
              <a:rPr lang="zh-CN" altLang="zh-CN" sz="2800" kern="100" dirty="0">
                <a:latin typeface="Times New Roman"/>
                <a:ea typeface="华文细黑"/>
                <a:cs typeface="Times New Roman"/>
              </a:rPr>
              <a:t>了联大师生治学环境的艰难以及联大严谨的教学风格。</a:t>
            </a:r>
            <a:endParaRPr lang="zh-CN" altLang="zh-CN" sz="280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材料三侧重记述潘际銮先生研究焊接技术以及创建我国高校焊接</a:t>
            </a:r>
            <a:r>
              <a:rPr lang="zh-CN" altLang="zh-CN" sz="2800" kern="100" dirty="0" smtClean="0">
                <a:latin typeface="Times New Roman"/>
                <a:ea typeface="华文细黑"/>
                <a:cs typeface="Times New Roman"/>
              </a:rPr>
              <a:t>专业</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的</a:t>
            </a:r>
            <a:r>
              <a:rPr lang="zh-CN" altLang="zh-CN" sz="2800" kern="100" dirty="0">
                <a:latin typeface="Times New Roman"/>
                <a:ea typeface="华文细黑"/>
                <a:cs typeface="Times New Roman"/>
              </a:rPr>
              <a:t>艰难历程，同时表现了潘老先生面对荣誉时的态度。</a:t>
            </a:r>
            <a:endParaRPr lang="zh-CN" altLang="zh-CN" sz="2800" kern="100" dirty="0">
              <a:effectLst/>
              <a:latin typeface="宋体"/>
              <a:cs typeface="Courier New"/>
            </a:endParaRPr>
          </a:p>
        </p:txBody>
      </p:sp>
      <p:sp>
        <p:nvSpPr>
          <p:cNvPr id="5" name="矩形 4"/>
          <p:cNvSpPr>
            <a:spLocks noChangeAspect="1"/>
          </p:cNvSpPr>
          <p:nvPr/>
        </p:nvSpPr>
        <p:spPr>
          <a:xfrm>
            <a:off x="-1" y="117426"/>
            <a:ext cx="2998800" cy="568826"/>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ysClr val="window" lastClr="FFFFFF"/>
                </a:solidFill>
                <a:effectLst/>
                <a:uLnTx/>
                <a:uFillTx/>
                <a:latin typeface="微软雅黑"/>
                <a:ea typeface="微软雅黑"/>
                <a:cs typeface="Times New Roman" pitchFamily="18" charset="0"/>
              </a:rPr>
              <a:t>做题验证</a:t>
            </a:r>
            <a:r>
              <a:rPr kumimoji="0" lang="en-US" altLang="zh-CN" sz="2400" b="1" i="0" u="none" strike="noStrike" kern="0" cap="none" spc="0" normalizeH="0" baseline="0" noProof="0" dirty="0" smtClean="0">
                <a:ln>
                  <a:noFill/>
                </a:ln>
                <a:solidFill>
                  <a:sysClr val="window" lastClr="FFFFFF"/>
                </a:solidFill>
                <a:effectLst/>
                <a:uLnTx/>
                <a:uFillTx/>
                <a:latin typeface="微软雅黑"/>
                <a:ea typeface="微软雅黑"/>
                <a:cs typeface="Times New Roman" pitchFamily="18" charset="0"/>
              </a:rPr>
              <a:t>·</a:t>
            </a:r>
            <a:r>
              <a:rPr kumimoji="0" lang="en-US" altLang="zh-CN" sz="2400" b="1" i="0" u="none" strike="noStrike" kern="0" cap="none" spc="0" normalizeH="0" baseline="0" noProof="0" dirty="0" smtClean="0">
                <a:ln>
                  <a:noFill/>
                </a:ln>
                <a:solidFill>
                  <a:sysClr val="window" lastClr="FFFFFF"/>
                </a:solidFill>
                <a:effectLst/>
                <a:uLnTx/>
                <a:uFillTx/>
                <a:latin typeface="Times New Roman" pitchFamily="18" charset="0"/>
                <a:ea typeface="Times New Roman" pitchFamily="18" charset="0"/>
                <a:cs typeface="Times New Roman" pitchFamily="18" charset="0"/>
              </a:rPr>
              <a:t>(</a:t>
            </a:r>
            <a:r>
              <a:rPr lang="zh-CN" altLang="en-US" sz="2400" b="1" kern="0" dirty="0" smtClean="0">
                <a:solidFill>
                  <a:sysClr val="window" lastClr="FFFFFF"/>
                </a:solidFill>
                <a:latin typeface="微软雅黑"/>
                <a:ea typeface="微软雅黑"/>
                <a:cs typeface="Times New Roman" pitchFamily="18" charset="0"/>
              </a:rPr>
              <a:t>约</a:t>
            </a:r>
            <a:r>
              <a:rPr lang="en-US" altLang="zh-CN" sz="2400" b="1" kern="0" dirty="0" smtClean="0">
                <a:solidFill>
                  <a:sysClr val="window" lastClr="FFFFFF"/>
                </a:solidFill>
                <a:latin typeface="Times New Roman" pitchFamily="18" charset="0"/>
                <a:ea typeface="Times New Roman" pitchFamily="18" charset="0"/>
                <a:cs typeface="Times New Roman" pitchFamily="18" charset="0"/>
              </a:rPr>
              <a:t>6</a:t>
            </a:r>
            <a:r>
              <a:rPr lang="zh-CN" altLang="en-US" sz="2400" b="1" kern="0" dirty="0" smtClean="0">
                <a:solidFill>
                  <a:sysClr val="window" lastClr="FFFFFF"/>
                </a:solidFill>
                <a:latin typeface="微软雅黑"/>
                <a:ea typeface="微软雅黑"/>
                <a:cs typeface="Times New Roman" pitchFamily="18" charset="0"/>
              </a:rPr>
              <a:t>分钟</a:t>
            </a:r>
            <a:r>
              <a:rPr lang="en-US" altLang="zh-CN" sz="2400" b="1" kern="0" dirty="0">
                <a:solidFill>
                  <a:sysClr val="window" lastClr="FFFFFF"/>
                </a:solidFill>
                <a:latin typeface="Times New Roman" pitchFamily="18" charset="0"/>
                <a:ea typeface="Times New Roman" pitchFamily="18" charset="0"/>
                <a:cs typeface="Times New Roman" pitchFamily="18" charset="0"/>
              </a:rPr>
              <a:t>)</a:t>
            </a:r>
            <a:endParaRPr lang="zh-CN" altLang="en-US" sz="2400" b="1" kern="0" dirty="0">
              <a:solidFill>
                <a:sysClr val="window" lastClr="FFFFFF"/>
              </a:solidFill>
              <a:latin typeface="Times New Roman" pitchFamily="18" charset="0"/>
              <a:ea typeface="Times New Roman" pitchFamily="18" charset="0"/>
              <a:cs typeface="Times New Roman" pitchFamily="18" charset="0"/>
            </a:endParaRPr>
          </a:p>
        </p:txBody>
      </p:sp>
      <p:sp>
        <p:nvSpPr>
          <p:cNvPr id="9" name="TextBox 8"/>
          <p:cNvSpPr txBox="1"/>
          <p:nvPr/>
        </p:nvSpPr>
        <p:spPr>
          <a:xfrm>
            <a:off x="192646" y="1458928"/>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
        <p:nvSpPr>
          <p:cNvPr id="10" name="TextBox 9"/>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11" name="TextBox 10">
            <a:hlinkClick r:id="rId3" action="ppaction://hlinksldjump"/>
          </p:cNvPr>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Tree>
    <p:extLst>
      <p:ext uri="{BB962C8B-B14F-4D97-AF65-F5344CB8AC3E}">
        <p14:creationId xmlns:p14="http://schemas.microsoft.com/office/powerpoint/2010/main" val="247258291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9" grpId="0"/>
      <p:bldP spid="9" grpId="1"/>
    </p:bldLst>
  </p:timing>
</p:sld>
</file>

<file path=ppt/slides/slide1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矩形 4"/>
          <p:cNvSpPr/>
          <p:nvPr/>
        </p:nvSpPr>
        <p:spPr>
          <a:xfrm>
            <a:off x="487959" y="615753"/>
            <a:ext cx="11161240" cy="270841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a:t>
            </a:r>
            <a:r>
              <a:rPr lang="zh-CN" altLang="zh-CN" sz="2800" kern="100" dirty="0">
                <a:latin typeface="Times New Roman"/>
                <a:ea typeface="华文细黑"/>
                <a:cs typeface="Times New Roman"/>
              </a:rPr>
              <a:t>　</a:t>
            </a:r>
            <a:r>
              <a:rPr lang="en-US" altLang="zh-CN" sz="2800" kern="100" dirty="0">
                <a:solidFill>
                  <a:srgbClr val="002060"/>
                </a:solidFill>
                <a:latin typeface="Times New Roman"/>
                <a:ea typeface="华文细黑"/>
                <a:cs typeface="Courier New"/>
              </a:rPr>
              <a:t>B</a:t>
            </a:r>
            <a:r>
              <a:rPr lang="zh-CN" altLang="zh-CN" sz="2800" kern="100" dirty="0">
                <a:solidFill>
                  <a:srgbClr val="002060"/>
                </a:solidFill>
                <a:latin typeface="Times New Roman"/>
                <a:ea typeface="华文细黑"/>
                <a:cs typeface="Times New Roman"/>
              </a:rPr>
              <a:t>项材料一有表现</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壮心不已</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，但没有侧重表现</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老而弥坚</a:t>
            </a:r>
            <a:r>
              <a:rPr lang="en-US" altLang="zh-CN" sz="2800" kern="100" dirty="0">
                <a:solidFill>
                  <a:srgbClr val="002060"/>
                </a:solidFill>
                <a:latin typeface="宋体"/>
                <a:ea typeface="华文细黑"/>
                <a:cs typeface="Times New Roman"/>
              </a:rPr>
              <a:t>”</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2060"/>
                </a:solidFill>
                <a:latin typeface="Times New Roman"/>
                <a:ea typeface="华文细黑"/>
                <a:cs typeface="Courier New"/>
              </a:rPr>
              <a:t>C</a:t>
            </a:r>
            <a:r>
              <a:rPr lang="zh-CN" altLang="zh-CN" sz="2800" kern="100" dirty="0">
                <a:solidFill>
                  <a:srgbClr val="002060"/>
                </a:solidFill>
                <a:latin typeface="Times New Roman"/>
                <a:ea typeface="华文细黑"/>
                <a:cs typeface="Times New Roman"/>
              </a:rPr>
              <a:t>项材料一没有回顾</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求学经历</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，也没有</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再现联大师生治学环境的艰难以及联大严谨的教学风格</a:t>
            </a:r>
            <a:r>
              <a:rPr lang="en-US" altLang="zh-CN" sz="2800" kern="100" dirty="0">
                <a:solidFill>
                  <a:srgbClr val="002060"/>
                </a:solidFill>
                <a:latin typeface="宋体"/>
                <a:ea typeface="华文细黑"/>
                <a:cs typeface="Times New Roman"/>
              </a:rPr>
              <a:t>”</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2060"/>
                </a:solidFill>
                <a:latin typeface="Times New Roman"/>
                <a:ea typeface="华文细黑"/>
                <a:cs typeface="Courier New"/>
              </a:rPr>
              <a:t>D</a:t>
            </a:r>
            <a:r>
              <a:rPr lang="zh-CN" altLang="zh-CN" sz="2800" kern="100" dirty="0">
                <a:solidFill>
                  <a:srgbClr val="002060"/>
                </a:solidFill>
                <a:latin typeface="Times New Roman"/>
                <a:ea typeface="华文细黑"/>
                <a:cs typeface="Times New Roman"/>
              </a:rPr>
              <a:t>项没有记述</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创建我国高校焊接专业的艰难历程</a:t>
            </a:r>
            <a:r>
              <a:rPr lang="en-US" altLang="zh-CN" sz="2800" kern="100" dirty="0">
                <a:solidFill>
                  <a:srgbClr val="002060"/>
                </a:solidFill>
                <a:latin typeface="宋体"/>
                <a:ea typeface="华文细黑"/>
                <a:cs typeface="Times New Roman"/>
              </a:rPr>
              <a:t>”</a:t>
            </a:r>
            <a:r>
              <a:rPr lang="zh-CN" altLang="zh-CN" sz="2800" kern="100" dirty="0" smtClean="0">
                <a:solidFill>
                  <a:srgbClr val="002060"/>
                </a:solidFill>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18985709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750"/>
                                        <p:tgtEl>
                                          <p:spTgt spid="5">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blinds(horizontal)">
                                      <p:cBhvr>
                                        <p:cTn id="11" dur="750"/>
                                        <p:tgtEl>
                                          <p:spTgt spid="5">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blinds(horizontal)">
                                      <p:cBhvr>
                                        <p:cTn id="15" dur="75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02807" y="139714"/>
            <a:ext cx="11499437" cy="6284773"/>
          </a:xfrm>
          <a:prstGeom prst="rect">
            <a:avLst/>
          </a:prstGeom>
        </p:spPr>
        <p:txBody>
          <a:bodyPr wrap="square" lIns="121898" tIns="60948" rIns="121898" bIns="60948">
            <a:spAutoFit/>
          </a:bodyPr>
          <a:lstStyle/>
          <a:p>
            <a:pPr algn="just">
              <a:lnSpc>
                <a:spcPct val="140000"/>
              </a:lnSpc>
              <a:spcAft>
                <a:spcPts val="0"/>
              </a:spcAft>
            </a:pPr>
            <a:r>
              <a:rPr lang="en-US" altLang="zh-CN" sz="2600" kern="100" dirty="0">
                <a:latin typeface="Times New Roman"/>
                <a:ea typeface="华文细黑"/>
                <a:cs typeface="Courier New"/>
              </a:rPr>
              <a:t>2.</a:t>
            </a:r>
            <a:r>
              <a:rPr lang="zh-CN" altLang="zh-CN" sz="2600" kern="100" dirty="0">
                <a:latin typeface="Times New Roman"/>
                <a:ea typeface="华文细黑"/>
                <a:cs typeface="Times New Roman"/>
              </a:rPr>
              <a:t>下列针对上述材料的分析，正确的两项是</a:t>
            </a:r>
            <a:endParaRPr lang="zh-CN" altLang="zh-CN" sz="2600" kern="100" dirty="0">
              <a:latin typeface="宋体"/>
              <a:cs typeface="Courier New"/>
            </a:endParaRPr>
          </a:p>
          <a:p>
            <a:pPr algn="just">
              <a:lnSpc>
                <a:spcPct val="140000"/>
              </a:lnSpc>
              <a:spcAft>
                <a:spcPts val="0"/>
              </a:spcAft>
            </a:pPr>
            <a:r>
              <a:rPr lang="en-US" altLang="zh-CN" sz="2600" kern="100" dirty="0">
                <a:latin typeface="Times New Roman"/>
                <a:ea typeface="华文细黑"/>
                <a:cs typeface="Courier New"/>
              </a:rPr>
              <a:t>A.</a:t>
            </a:r>
            <a:r>
              <a:rPr lang="zh-CN" altLang="zh-CN" sz="2600" kern="100" dirty="0">
                <a:latin typeface="Times New Roman"/>
                <a:ea typeface="华文细黑"/>
                <a:cs typeface="Times New Roman"/>
              </a:rPr>
              <a:t>潘际銮先生的</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年轻</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主要表现在：他虽为耄耋老人却骑电动自行车穿行</a:t>
            </a:r>
            <a:r>
              <a:rPr lang="zh-CN" altLang="zh-CN" sz="2600" kern="100" dirty="0" smtClean="0">
                <a:latin typeface="Times New Roman"/>
                <a:ea typeface="华文细黑"/>
                <a:cs typeface="Times New Roman"/>
              </a:rPr>
              <a:t>校</a:t>
            </a:r>
            <a:endParaRPr lang="en-US" altLang="zh-CN" sz="2600" kern="100" dirty="0" smtClean="0">
              <a:latin typeface="Times New Roman"/>
              <a:ea typeface="华文细黑"/>
              <a:cs typeface="Times New Roman"/>
            </a:endParaRPr>
          </a:p>
          <a:p>
            <a:pPr algn="just">
              <a:lnSpc>
                <a:spcPct val="140000"/>
              </a:lnSpc>
              <a:spcAft>
                <a:spcPts val="0"/>
              </a:spcAft>
            </a:pPr>
            <a:r>
              <a:rPr lang="en-US" altLang="zh-CN" sz="2600" kern="100" dirty="0">
                <a:latin typeface="Times New Roman"/>
                <a:ea typeface="华文细黑"/>
                <a:cs typeface="Times New Roman"/>
              </a:rPr>
              <a:t> </a:t>
            </a: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园</a:t>
            </a:r>
            <a:r>
              <a:rPr lang="zh-CN" altLang="zh-CN" sz="2600" kern="100" dirty="0">
                <a:latin typeface="Times New Roman"/>
                <a:ea typeface="华文细黑"/>
                <a:cs typeface="Times New Roman"/>
              </a:rPr>
              <a:t>，还玩微信、</a:t>
            </a:r>
            <a:r>
              <a:rPr lang="en-US" altLang="zh-CN" sz="2600" kern="100" dirty="0">
                <a:latin typeface="Times New Roman"/>
                <a:ea typeface="华文细黑"/>
                <a:cs typeface="Courier New"/>
              </a:rPr>
              <a:t>QQ</a:t>
            </a:r>
            <a:r>
              <a:rPr lang="zh-CN" altLang="zh-CN" sz="2600" kern="100" dirty="0">
                <a:latin typeface="Times New Roman"/>
                <a:ea typeface="华文细黑"/>
                <a:cs typeface="Times New Roman"/>
              </a:rPr>
              <a:t>等，并且行动自如、记忆力好。</a:t>
            </a:r>
            <a:endParaRPr lang="zh-CN" altLang="zh-CN" sz="2600" kern="100" dirty="0">
              <a:latin typeface="宋体"/>
              <a:cs typeface="Courier New"/>
            </a:endParaRPr>
          </a:p>
          <a:p>
            <a:pPr algn="just">
              <a:lnSpc>
                <a:spcPct val="140000"/>
              </a:lnSpc>
              <a:spcAft>
                <a:spcPts val="0"/>
              </a:spcAft>
            </a:pPr>
            <a:r>
              <a:rPr lang="en-US" altLang="zh-CN" sz="2600" kern="100" dirty="0">
                <a:latin typeface="Times New Roman"/>
                <a:ea typeface="华文细黑"/>
                <a:cs typeface="Courier New"/>
              </a:rPr>
              <a:t>B.</a:t>
            </a:r>
            <a:r>
              <a:rPr lang="zh-CN" altLang="zh-CN" sz="2600" kern="100" dirty="0">
                <a:latin typeface="Times New Roman"/>
                <a:ea typeface="华文细黑"/>
                <a:cs typeface="Times New Roman"/>
              </a:rPr>
              <a:t>西南联大虽然条件艰苦，但是对学生要求严格。潘际銮先生和他的同学在</a:t>
            </a:r>
            <a:r>
              <a:rPr lang="zh-CN" altLang="zh-CN" sz="2600" kern="100" dirty="0" smtClean="0">
                <a:latin typeface="Times New Roman"/>
                <a:ea typeface="华文细黑"/>
                <a:cs typeface="Times New Roman"/>
              </a:rPr>
              <a:t>联</a:t>
            </a:r>
            <a:endParaRPr lang="en-US" altLang="zh-CN" sz="2600" kern="100" dirty="0" smtClean="0">
              <a:latin typeface="Times New Roman"/>
              <a:ea typeface="华文细黑"/>
              <a:cs typeface="Times New Roman"/>
            </a:endParaRPr>
          </a:p>
          <a:p>
            <a:pPr algn="just">
              <a:lnSpc>
                <a:spcPct val="140000"/>
              </a:lnSpc>
              <a:spcAft>
                <a:spcPts val="0"/>
              </a:spcAft>
            </a:pPr>
            <a:r>
              <a:rPr lang="en-US" altLang="zh-CN" sz="2600" kern="100" dirty="0">
                <a:latin typeface="Times New Roman"/>
                <a:ea typeface="华文细黑"/>
                <a:cs typeface="Times New Roman"/>
              </a:rPr>
              <a:t> </a:t>
            </a: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大</a:t>
            </a:r>
            <a:r>
              <a:rPr lang="zh-CN" altLang="zh-CN" sz="2600" kern="100" dirty="0">
                <a:latin typeface="Times New Roman"/>
                <a:ea typeface="华文细黑"/>
                <a:cs typeface="Times New Roman"/>
              </a:rPr>
              <a:t>求学期间学业大进，以至几十年后老人们唱起校歌时仍然激动不已。</a:t>
            </a:r>
            <a:endParaRPr lang="zh-CN" altLang="zh-CN" sz="2600" kern="100" dirty="0">
              <a:latin typeface="宋体"/>
              <a:cs typeface="Courier New"/>
            </a:endParaRPr>
          </a:p>
          <a:p>
            <a:pPr algn="just">
              <a:lnSpc>
                <a:spcPct val="140000"/>
              </a:lnSpc>
              <a:spcAft>
                <a:spcPts val="0"/>
              </a:spcAft>
            </a:pPr>
            <a:r>
              <a:rPr lang="en-US" altLang="zh-CN" sz="2600" kern="100" dirty="0">
                <a:latin typeface="Times New Roman"/>
                <a:ea typeface="华文细黑"/>
                <a:cs typeface="Courier New"/>
              </a:rPr>
              <a:t>C.</a:t>
            </a:r>
            <a:r>
              <a:rPr lang="zh-CN" altLang="zh-CN" sz="2600" kern="100" dirty="0">
                <a:latin typeface="Times New Roman"/>
                <a:ea typeface="华文细黑"/>
                <a:cs typeface="Times New Roman"/>
              </a:rPr>
              <a:t>潘际銮先生当年选择焊接专业时，有人对这个专业缺乏了解，但潘先生义</a:t>
            </a:r>
            <a:r>
              <a:rPr lang="zh-CN" altLang="zh-CN" sz="2600" kern="100" dirty="0" smtClean="0">
                <a:latin typeface="Times New Roman"/>
                <a:ea typeface="华文细黑"/>
                <a:cs typeface="Times New Roman"/>
              </a:rPr>
              <a:t>无</a:t>
            </a:r>
            <a:endParaRPr lang="en-US" altLang="zh-CN" sz="2600" kern="100" dirty="0" smtClean="0">
              <a:latin typeface="Times New Roman"/>
              <a:ea typeface="华文细黑"/>
              <a:cs typeface="Times New Roman"/>
            </a:endParaRPr>
          </a:p>
          <a:p>
            <a:pPr algn="just">
              <a:lnSpc>
                <a:spcPct val="140000"/>
              </a:lnSpc>
              <a:spcAft>
                <a:spcPts val="0"/>
              </a:spcAft>
            </a:pPr>
            <a:r>
              <a:rPr lang="en-US" altLang="zh-CN" sz="2600" kern="100" dirty="0">
                <a:latin typeface="Times New Roman"/>
                <a:ea typeface="华文细黑"/>
                <a:cs typeface="Times New Roman"/>
              </a:rPr>
              <a:t> </a:t>
            </a: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反顾</a:t>
            </a:r>
            <a:r>
              <a:rPr lang="zh-CN" altLang="zh-CN" sz="2600" kern="100" dirty="0">
                <a:latin typeface="Times New Roman"/>
                <a:ea typeface="华文细黑"/>
                <a:cs typeface="Times New Roman"/>
              </a:rPr>
              <a:t>地将它作为终身职业，后来的事实证明他的选择是正确的。</a:t>
            </a:r>
            <a:endParaRPr lang="zh-CN" altLang="zh-CN" sz="2600" kern="100" dirty="0">
              <a:latin typeface="宋体"/>
              <a:cs typeface="Courier New"/>
            </a:endParaRPr>
          </a:p>
          <a:p>
            <a:pPr algn="just">
              <a:lnSpc>
                <a:spcPct val="140000"/>
              </a:lnSpc>
              <a:spcAft>
                <a:spcPts val="0"/>
              </a:spcAft>
            </a:pPr>
            <a:r>
              <a:rPr lang="en-US" altLang="zh-CN" sz="2600" kern="100" dirty="0">
                <a:latin typeface="Times New Roman"/>
                <a:ea typeface="华文细黑"/>
                <a:cs typeface="Courier New"/>
              </a:rPr>
              <a:t>D.</a:t>
            </a:r>
            <a:r>
              <a:rPr lang="zh-CN" altLang="zh-CN" sz="2600" kern="100" dirty="0">
                <a:latin typeface="Times New Roman"/>
                <a:ea typeface="华文细黑"/>
                <a:cs typeface="Times New Roman"/>
              </a:rPr>
              <a:t>在材料一和材料三中，潘际銮先生谈到荣誉时说法有所不同，但是都体现</a:t>
            </a:r>
            <a:r>
              <a:rPr lang="zh-CN" altLang="zh-CN" sz="2600" kern="100" dirty="0" smtClean="0">
                <a:latin typeface="Times New Roman"/>
                <a:ea typeface="华文细黑"/>
                <a:cs typeface="Times New Roman"/>
              </a:rPr>
              <a:t>了</a:t>
            </a:r>
            <a:endParaRPr lang="en-US" altLang="zh-CN" sz="2600" kern="100" dirty="0" smtClean="0">
              <a:latin typeface="Times New Roman"/>
              <a:ea typeface="华文细黑"/>
              <a:cs typeface="Times New Roman"/>
            </a:endParaRPr>
          </a:p>
          <a:p>
            <a:pPr algn="just">
              <a:lnSpc>
                <a:spcPct val="140000"/>
              </a:lnSpc>
              <a:spcAft>
                <a:spcPts val="0"/>
              </a:spcAft>
            </a:pPr>
            <a:r>
              <a:rPr lang="en-US" altLang="zh-CN" sz="2600" kern="100" dirty="0">
                <a:latin typeface="Times New Roman"/>
                <a:ea typeface="华文细黑"/>
                <a:cs typeface="Times New Roman"/>
              </a:rPr>
              <a:t> </a:t>
            </a: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潘先生</a:t>
            </a:r>
            <a:r>
              <a:rPr lang="zh-CN" altLang="zh-CN" sz="2600" kern="100" dirty="0">
                <a:latin typeface="Times New Roman"/>
                <a:ea typeface="华文细黑"/>
                <a:cs typeface="Times New Roman"/>
              </a:rPr>
              <a:t>在奋斗的过程中并没有把荣誉当作自己追求的目标。</a:t>
            </a:r>
            <a:endParaRPr lang="zh-CN" altLang="zh-CN" sz="2600" kern="100" dirty="0">
              <a:latin typeface="宋体"/>
              <a:cs typeface="Courier New"/>
            </a:endParaRPr>
          </a:p>
          <a:p>
            <a:pPr algn="just">
              <a:lnSpc>
                <a:spcPct val="140000"/>
              </a:lnSpc>
              <a:spcAft>
                <a:spcPts val="0"/>
              </a:spcAft>
            </a:pPr>
            <a:r>
              <a:rPr lang="en-US" altLang="zh-CN" sz="2600" kern="100" dirty="0">
                <a:latin typeface="Times New Roman"/>
                <a:ea typeface="华文细黑"/>
                <a:cs typeface="Courier New"/>
              </a:rPr>
              <a:t>E.</a:t>
            </a:r>
            <a:r>
              <a:rPr lang="zh-CN" altLang="zh-CN" sz="2600" kern="100" dirty="0">
                <a:latin typeface="Times New Roman"/>
                <a:ea typeface="华文细黑"/>
                <a:cs typeface="Times New Roman"/>
              </a:rPr>
              <a:t>潘际銮先生的事业发展分为两个阶段，第一个阶段的驱动力来自于他对</a:t>
            </a:r>
            <a:r>
              <a:rPr lang="zh-CN" altLang="zh-CN" sz="2600" kern="100" dirty="0" smtClean="0">
                <a:latin typeface="Times New Roman"/>
                <a:ea typeface="华文细黑"/>
                <a:cs typeface="Times New Roman"/>
              </a:rPr>
              <a:t>焊接</a:t>
            </a:r>
            <a:endParaRPr lang="en-US" altLang="zh-CN" sz="2600" kern="100" dirty="0" smtClean="0">
              <a:latin typeface="Times New Roman"/>
              <a:ea typeface="华文细黑"/>
              <a:cs typeface="Times New Roman"/>
            </a:endParaRPr>
          </a:p>
          <a:p>
            <a:pPr algn="just">
              <a:lnSpc>
                <a:spcPct val="140000"/>
              </a:lnSpc>
              <a:spcAft>
                <a:spcPts val="0"/>
              </a:spcAft>
            </a:pPr>
            <a:r>
              <a:rPr lang="en-US" altLang="zh-CN" sz="2600" kern="100" dirty="0">
                <a:latin typeface="Times New Roman"/>
                <a:ea typeface="华文细黑"/>
                <a:cs typeface="Times New Roman"/>
              </a:rPr>
              <a:t> </a:t>
            </a: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科学</a:t>
            </a:r>
            <a:r>
              <a:rPr lang="zh-CN" altLang="zh-CN" sz="2600" kern="100" dirty="0">
                <a:latin typeface="Times New Roman"/>
                <a:ea typeface="华文细黑"/>
                <a:cs typeface="Times New Roman"/>
              </a:rPr>
              <a:t>的兴趣，第二个阶段的驱动力来自于他在焊接科学领域获得的成就感</a:t>
            </a:r>
            <a:r>
              <a:rPr lang="zh-CN" altLang="zh-CN" sz="2600" kern="100" dirty="0" smtClean="0">
                <a:latin typeface="Times New Roman"/>
                <a:ea typeface="华文细黑"/>
                <a:cs typeface="Times New Roman"/>
              </a:rPr>
              <a:t>。</a:t>
            </a:r>
            <a:endParaRPr lang="zh-CN" altLang="zh-CN" sz="2600" kern="100" dirty="0">
              <a:effectLst/>
              <a:latin typeface="宋体"/>
              <a:cs typeface="Courier New"/>
            </a:endParaRPr>
          </a:p>
        </p:txBody>
      </p:sp>
      <p:sp>
        <p:nvSpPr>
          <p:cNvPr id="9" name="TextBox 8"/>
          <p:cNvSpPr txBox="1"/>
          <p:nvPr/>
        </p:nvSpPr>
        <p:spPr>
          <a:xfrm>
            <a:off x="192646" y="2853730"/>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
        <p:nvSpPr>
          <p:cNvPr id="10" name="TextBox 9"/>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11" name="TextBox 10">
            <a:hlinkClick r:id="rId3" action="ppaction://hlinksldjump"/>
          </p:cNvPr>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
        <p:nvSpPr>
          <p:cNvPr id="7" name="TextBox 6"/>
          <p:cNvSpPr txBox="1"/>
          <p:nvPr/>
        </p:nvSpPr>
        <p:spPr>
          <a:xfrm>
            <a:off x="192646" y="4005858"/>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Tree>
    <p:extLst>
      <p:ext uri="{BB962C8B-B14F-4D97-AF65-F5344CB8AC3E}">
        <p14:creationId xmlns:p14="http://schemas.microsoft.com/office/powerpoint/2010/main" val="384835446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par>
                                <p:cTn id="8" presetID="3" presetClass="entr" presetSubtype="10" fill="hold" grpId="1"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0" nodeType="clickEffect">
                                  <p:stCondLst>
                                    <p:cond delay="0"/>
                                  </p:stCondLst>
                                  <p:childTnLst>
                                    <p:animEffect transition="out" filter="fade">
                                      <p:cBhvr>
                                        <p:cTn id="14" dur="500"/>
                                        <p:tgtEl>
                                          <p:spTgt spid="9"/>
                                        </p:tgtEl>
                                      </p:cBhvr>
                                    </p:animEffect>
                                    <p:set>
                                      <p:cBhvr>
                                        <p:cTn id="15" dur="1" fill="hold">
                                          <p:stCondLst>
                                            <p:cond delay="499"/>
                                          </p:stCondLst>
                                        </p:cTn>
                                        <p:tgtEl>
                                          <p:spTgt spid="9"/>
                                        </p:tgtEl>
                                        <p:attrNameLst>
                                          <p:attrName>style.visibility</p:attrName>
                                        </p:attrNameLst>
                                      </p:cBhvr>
                                      <p:to>
                                        <p:strVal val="hidden"/>
                                      </p:to>
                                    </p:set>
                                  </p:childTnLst>
                                </p:cTn>
                              </p:par>
                              <p:par>
                                <p:cTn id="16" presetID="10" presetClass="exit" presetSubtype="0" fill="hold" grpId="0" nodeType="withEffect">
                                  <p:stCondLst>
                                    <p:cond delay="0"/>
                                  </p:stCondLst>
                                  <p:childTnLst>
                                    <p:animEffect transition="out" filter="fade">
                                      <p:cBhvr>
                                        <p:cTn id="17" dur="500"/>
                                        <p:tgtEl>
                                          <p:spTgt spid="7"/>
                                        </p:tgtEl>
                                      </p:cBhvr>
                                    </p:animEffect>
                                    <p:set>
                                      <p:cBhvr>
                                        <p:cTn id="18"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9" grpId="0"/>
      <p:bldP spid="9" grpId="1"/>
      <p:bldP spid="7" grpId="0"/>
      <p:bldP spid="7" grpId="1"/>
    </p:bldLst>
  </p:timing>
</p:sld>
</file>

<file path=ppt/slides/slide1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矩形 4"/>
          <p:cNvSpPr/>
          <p:nvPr/>
        </p:nvSpPr>
        <p:spPr>
          <a:xfrm>
            <a:off x="487959" y="615753"/>
            <a:ext cx="11161240" cy="1979492"/>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a:t>
            </a:r>
            <a:r>
              <a:rPr lang="zh-CN" altLang="zh-CN" sz="2800" kern="100" dirty="0">
                <a:latin typeface="Times New Roman"/>
                <a:ea typeface="华文细黑"/>
                <a:cs typeface="Times New Roman"/>
              </a:rPr>
              <a:t>　</a:t>
            </a:r>
            <a:r>
              <a:rPr lang="en-US" altLang="zh-CN" sz="2800" kern="100" dirty="0">
                <a:solidFill>
                  <a:srgbClr val="002060"/>
                </a:solidFill>
                <a:latin typeface="Times New Roman"/>
                <a:ea typeface="华文细黑"/>
                <a:cs typeface="Courier New"/>
              </a:rPr>
              <a:t>A</a:t>
            </a:r>
            <a:r>
              <a:rPr lang="zh-CN" altLang="zh-CN" sz="2800" kern="100" dirty="0">
                <a:solidFill>
                  <a:srgbClr val="002060"/>
                </a:solidFill>
                <a:latin typeface="Times New Roman"/>
                <a:ea typeface="华文细黑"/>
                <a:cs typeface="Times New Roman"/>
              </a:rPr>
              <a:t>项</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年轻</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更表现在对事业的不懈追求与自信</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2060"/>
                </a:solidFill>
                <a:latin typeface="Times New Roman"/>
                <a:ea typeface="华文细黑"/>
                <a:cs typeface="Courier New"/>
              </a:rPr>
              <a:t>B</a:t>
            </a:r>
            <a:r>
              <a:rPr lang="zh-CN" altLang="zh-CN" sz="2800" kern="100" dirty="0">
                <a:solidFill>
                  <a:srgbClr val="002060"/>
                </a:solidFill>
                <a:latin typeface="Times New Roman"/>
                <a:ea typeface="华文细黑"/>
                <a:cs typeface="Times New Roman"/>
              </a:rPr>
              <a:t>项</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激动</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是出于对祖国和母校的情感</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2060"/>
                </a:solidFill>
                <a:latin typeface="Times New Roman"/>
                <a:ea typeface="华文细黑"/>
                <a:cs typeface="Courier New"/>
              </a:rPr>
              <a:t>E</a:t>
            </a:r>
            <a:r>
              <a:rPr lang="zh-CN" altLang="zh-CN" sz="2800" kern="100" dirty="0">
                <a:solidFill>
                  <a:srgbClr val="002060"/>
                </a:solidFill>
                <a:latin typeface="Times New Roman"/>
                <a:ea typeface="华文细黑"/>
                <a:cs typeface="Times New Roman"/>
              </a:rPr>
              <a:t>项与原文</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两个驱动力</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的表述不符。</a:t>
            </a:r>
            <a:endParaRPr lang="zh-CN" altLang="zh-CN" sz="1050" kern="100" dirty="0">
              <a:effectLst/>
              <a:latin typeface="宋体"/>
              <a:cs typeface="Courier New"/>
            </a:endParaRPr>
          </a:p>
        </p:txBody>
      </p:sp>
    </p:spTree>
    <p:extLst>
      <p:ext uri="{BB962C8B-B14F-4D97-AF65-F5344CB8AC3E}">
        <p14:creationId xmlns:p14="http://schemas.microsoft.com/office/powerpoint/2010/main" val="41888172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750"/>
                                        <p:tgtEl>
                                          <p:spTgt spid="5">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blinds(horizontal)">
                                      <p:cBhvr>
                                        <p:cTn id="11" dur="750"/>
                                        <p:tgtEl>
                                          <p:spTgt spid="5">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blinds(horizontal)">
                                      <p:cBhvr>
                                        <p:cTn id="15" dur="75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66994" y="405458"/>
            <a:ext cx="10930343" cy="13331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材料三的原文标题是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把自己与祖国的发展</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焊</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在一起</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。请结合三则材料，谈谈你对这句话的理解。</a:t>
            </a:r>
            <a:endParaRPr lang="zh-CN" altLang="zh-CN" sz="1050" kern="100" dirty="0">
              <a:effectLst/>
              <a:latin typeface="宋体"/>
              <a:cs typeface="Courier New"/>
            </a:endParaRPr>
          </a:p>
        </p:txBody>
      </p:sp>
      <p:sp>
        <p:nvSpPr>
          <p:cNvPr id="5" name="TextBox 4">
            <a:hlinkClick r:id="rId3" action="ppaction://hlinksldjump"/>
          </p:cNvPr>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pic>
        <p:nvPicPr>
          <p:cNvPr id="6" name="图片 5">
            <a:hlinkClick r:id="rId4" action="ppaction://hlinksldjump"/>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587440" y="5734050"/>
            <a:ext cx="602973" cy="602973"/>
          </a:xfrm>
          <a:prstGeom prst="rect">
            <a:avLst/>
          </a:prstGeom>
        </p:spPr>
      </p:pic>
    </p:spTree>
    <p:extLst>
      <p:ext uri="{BB962C8B-B14F-4D97-AF65-F5344CB8AC3E}">
        <p14:creationId xmlns:p14="http://schemas.microsoft.com/office/powerpoint/2010/main" val="2979112051"/>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矩形 4"/>
          <p:cNvSpPr/>
          <p:nvPr/>
        </p:nvSpPr>
        <p:spPr>
          <a:xfrm>
            <a:off x="280414" y="170384"/>
            <a:ext cx="11614431" cy="6586394"/>
          </a:xfrm>
          <a:prstGeom prst="rect">
            <a:avLst/>
          </a:prstGeom>
        </p:spPr>
        <p:txBody>
          <a:bodyPr wrap="square" lIns="121898" tIns="60948" rIns="121898" bIns="60948">
            <a:spAutoFit/>
          </a:bodyPr>
          <a:lstStyle/>
          <a:p>
            <a:pPr algn="just">
              <a:lnSpc>
                <a:spcPct val="150000"/>
              </a:lnSpc>
              <a:spcAft>
                <a:spcPts val="0"/>
              </a:spcAft>
            </a:pPr>
            <a:r>
              <a:rPr lang="zh-CN" altLang="zh-CN" sz="2800" b="1" kern="100" spc="-100" dirty="0">
                <a:solidFill>
                  <a:srgbClr val="0000FF"/>
                </a:solidFill>
                <a:latin typeface="Times New Roman"/>
                <a:ea typeface="华文细黑"/>
                <a:cs typeface="Times New Roman"/>
              </a:rPr>
              <a:t>答案　</a:t>
            </a:r>
            <a:r>
              <a:rPr lang="zh-CN" altLang="zh-CN" sz="2800" kern="100" spc="-100" dirty="0">
                <a:solidFill>
                  <a:srgbClr val="C00000"/>
                </a:solidFill>
                <a:latin typeface="Times New Roman"/>
                <a:ea typeface="华文细黑"/>
                <a:cs typeface="Times New Roman"/>
              </a:rPr>
              <a:t>基本含义：潘际銮先生将自己的命运和祖国的发展紧密地联系在一起。</a:t>
            </a:r>
            <a:endParaRPr lang="zh-CN" altLang="zh-CN" sz="1050" kern="100" spc="-100" dirty="0">
              <a:latin typeface="宋体"/>
              <a:cs typeface="Courier New"/>
            </a:endParaRPr>
          </a:p>
          <a:p>
            <a:pPr algn="just">
              <a:lnSpc>
                <a:spcPct val="150000"/>
              </a:lnSpc>
              <a:spcAft>
                <a:spcPts val="0"/>
              </a:spcAft>
            </a:pPr>
            <a:r>
              <a:rPr lang="zh-CN" altLang="zh-CN" sz="2800" kern="100" spc="-100" dirty="0">
                <a:solidFill>
                  <a:srgbClr val="C00000"/>
                </a:solidFill>
                <a:latin typeface="Times New Roman"/>
                <a:ea typeface="华文细黑"/>
                <a:cs typeface="Times New Roman"/>
              </a:rPr>
              <a:t>具体表现：</a:t>
            </a:r>
            <a:r>
              <a:rPr lang="en-US" altLang="zh-CN" sz="2800" kern="100" spc="-100" dirty="0">
                <a:solidFill>
                  <a:srgbClr val="C00000"/>
                </a:solidFill>
                <a:latin typeface="宋体"/>
                <a:ea typeface="华文细黑"/>
                <a:cs typeface="Times New Roman"/>
              </a:rPr>
              <a:t>①</a:t>
            </a:r>
            <a:r>
              <a:rPr lang="zh-CN" altLang="zh-CN" sz="2800" kern="100" spc="-100" dirty="0">
                <a:solidFill>
                  <a:srgbClr val="C00000"/>
                </a:solidFill>
                <a:latin typeface="Times New Roman"/>
                <a:ea typeface="华文细黑"/>
                <a:cs typeface="Times New Roman"/>
              </a:rPr>
              <a:t>潘际銮先生的学业和事业的选择与祖国紧密关联。考上西南联大，受父亲工业救国思想的影响，选择机械系；清华毕业，潘际銮意识到焊接技术一定会在新中国的未来经济建设中发挥重要作用，于是选择了焊接领域作为终身职业</a:t>
            </a:r>
            <a:r>
              <a:rPr lang="zh-CN" altLang="zh-CN" sz="2800" kern="100" spc="-100" dirty="0" smtClean="0">
                <a:solidFill>
                  <a:srgbClr val="C00000"/>
                </a:solidFill>
                <a:latin typeface="Times New Roman"/>
                <a:ea typeface="华文细黑"/>
                <a:cs typeface="Times New Roman"/>
              </a:rPr>
              <a:t>。</a:t>
            </a:r>
            <a:endParaRPr lang="en-US" altLang="zh-CN" sz="2800" kern="100" spc="-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spc="-100" dirty="0" smtClean="0">
                <a:solidFill>
                  <a:srgbClr val="C00000"/>
                </a:solidFill>
                <a:latin typeface="宋体"/>
                <a:ea typeface="华文细黑"/>
                <a:cs typeface="Times New Roman"/>
              </a:rPr>
              <a:t>②</a:t>
            </a:r>
            <a:r>
              <a:rPr lang="zh-CN" altLang="zh-CN" sz="2800" kern="100" spc="-100" dirty="0">
                <a:solidFill>
                  <a:srgbClr val="C00000"/>
                </a:solidFill>
                <a:latin typeface="Times New Roman"/>
                <a:ea typeface="华文细黑"/>
                <a:cs typeface="Times New Roman"/>
              </a:rPr>
              <a:t>潘际銮先生在焊接科学领域取得的巨大成就与祖国的发展密切相关。他是我国焊接科学的奠基者，先后在哈工大和清华大学创立了中国大学的第一个和第二个焊接专业；在我国自行建设第一座核电站</a:t>
            </a:r>
            <a:r>
              <a:rPr lang="en-US" altLang="zh-CN" sz="2800" kern="100" spc="-100" dirty="0">
                <a:solidFill>
                  <a:srgbClr val="C00000"/>
                </a:solidFill>
                <a:latin typeface="Times New Roman"/>
                <a:ea typeface="华文细黑"/>
                <a:cs typeface="Courier New"/>
              </a:rPr>
              <a:t>(</a:t>
            </a:r>
            <a:r>
              <a:rPr lang="zh-CN" altLang="zh-CN" sz="2800" kern="100" spc="-100" dirty="0">
                <a:solidFill>
                  <a:srgbClr val="C00000"/>
                </a:solidFill>
                <a:latin typeface="Times New Roman"/>
                <a:ea typeface="华文细黑"/>
                <a:cs typeface="Times New Roman"/>
              </a:rPr>
              <a:t>秦山核电站</a:t>
            </a:r>
            <a:r>
              <a:rPr lang="en-US" altLang="zh-CN" sz="2800" kern="100" spc="-100" dirty="0">
                <a:solidFill>
                  <a:srgbClr val="C00000"/>
                </a:solidFill>
                <a:latin typeface="Times New Roman"/>
                <a:ea typeface="华文细黑"/>
                <a:cs typeface="Courier New"/>
              </a:rPr>
              <a:t>)</a:t>
            </a:r>
            <a:r>
              <a:rPr lang="zh-CN" altLang="zh-CN" sz="2800" kern="100" spc="-100" dirty="0">
                <a:solidFill>
                  <a:srgbClr val="C00000"/>
                </a:solidFill>
                <a:latin typeface="Times New Roman"/>
                <a:ea typeface="华文细黑"/>
                <a:cs typeface="Times New Roman"/>
              </a:rPr>
              <a:t>时担任焊接顾问，并为高铁事业的发展做出重要贡献</a:t>
            </a:r>
            <a:r>
              <a:rPr lang="zh-CN" altLang="zh-CN" sz="2800" kern="100" spc="-100" dirty="0" smtClean="0">
                <a:solidFill>
                  <a:srgbClr val="C00000"/>
                </a:solidFill>
                <a:latin typeface="Times New Roman"/>
                <a:ea typeface="华文细黑"/>
                <a:cs typeface="Times New Roman"/>
              </a:rPr>
              <a:t>。</a:t>
            </a:r>
            <a:endParaRPr lang="en-US" altLang="zh-CN" sz="2800" kern="100" spc="-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spc="-100" dirty="0" smtClean="0">
                <a:solidFill>
                  <a:srgbClr val="C00000"/>
                </a:solidFill>
                <a:latin typeface="宋体"/>
                <a:ea typeface="华文细黑"/>
                <a:cs typeface="Times New Roman"/>
              </a:rPr>
              <a:t>③</a:t>
            </a:r>
            <a:r>
              <a:rPr lang="zh-CN" altLang="zh-CN" sz="2800" kern="100" spc="-100" dirty="0">
                <a:solidFill>
                  <a:srgbClr val="C00000"/>
                </a:solidFill>
                <a:latin typeface="Times New Roman"/>
                <a:ea typeface="华文细黑"/>
                <a:cs typeface="Times New Roman"/>
              </a:rPr>
              <a:t>潘际銮先生将自己的快乐和幸福建立在为国家做出的贡献上</a:t>
            </a:r>
            <a:r>
              <a:rPr lang="zh-CN" altLang="zh-CN" sz="2800" kern="100" spc="-100" dirty="0" smtClean="0">
                <a:solidFill>
                  <a:srgbClr val="C00000"/>
                </a:solidFill>
                <a:latin typeface="Times New Roman"/>
                <a:ea typeface="华文细黑"/>
                <a:cs typeface="Times New Roman"/>
              </a:rPr>
              <a:t>。</a:t>
            </a:r>
            <a:endParaRPr lang="zh-CN" altLang="zh-CN" sz="1050" kern="100" spc="-100" dirty="0">
              <a:effectLst/>
              <a:latin typeface="宋体"/>
              <a:cs typeface="Courier New"/>
            </a:endParaRPr>
          </a:p>
        </p:txBody>
      </p:sp>
      <p:pic>
        <p:nvPicPr>
          <p:cNvPr id="3" name="图片 2">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587440" y="6256615"/>
            <a:ext cx="602973" cy="602973"/>
          </a:xfrm>
          <a:prstGeom prst="rect">
            <a:avLst/>
          </a:prstGeom>
        </p:spPr>
      </p:pic>
    </p:spTree>
    <p:extLst>
      <p:ext uri="{BB962C8B-B14F-4D97-AF65-F5344CB8AC3E}">
        <p14:creationId xmlns:p14="http://schemas.microsoft.com/office/powerpoint/2010/main" val="16863017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750"/>
                                        <p:tgtEl>
                                          <p:spTgt spid="5">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blinds(horizontal)">
                                      <p:cBhvr>
                                        <p:cTn id="11" dur="750"/>
                                        <p:tgtEl>
                                          <p:spTgt spid="5">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blinds(horizontal)">
                                      <p:cBhvr>
                                        <p:cTn id="15" dur="750"/>
                                        <p:tgtEl>
                                          <p:spTgt spid="5">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animEffect transition="in" filter="blinds(horizontal)">
                                      <p:cBhvr>
                                        <p:cTn id="19" dur="75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descr="C:\Users\Administrator\Desktop\0000000\17-121111144414.jpg"/>
          <p:cNvPicPr>
            <a:picLocks noChangeAspect="1" noChangeArrowheads="1"/>
          </p:cNvPicPr>
          <p:nvPr/>
        </p:nvPicPr>
        <p:blipFill rotWithShape="1">
          <a:blip r:embed="rId2">
            <a:extLst>
              <a:ext uri="{28A0092B-C50C-407E-A947-70E740481C1C}">
                <a14:useLocalDpi xmlns:a14="http://schemas.microsoft.com/office/drawing/2010/main" val="0"/>
              </a:ext>
            </a:extLst>
          </a:blip>
          <a:srcRect t="10367"/>
          <a:stretch/>
        </p:blipFill>
        <p:spPr bwMode="auto">
          <a:xfrm>
            <a:off x="-54416" y="0"/>
            <a:ext cx="12244829" cy="6859588"/>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组合 11"/>
          <p:cNvGrpSpPr/>
          <p:nvPr/>
        </p:nvGrpSpPr>
        <p:grpSpPr>
          <a:xfrm>
            <a:off x="0" y="3717826"/>
            <a:ext cx="12192000" cy="1537200"/>
            <a:chOff x="0" y="3717826"/>
            <a:chExt cx="12192000" cy="1537200"/>
          </a:xfrm>
        </p:grpSpPr>
        <p:grpSp>
          <p:nvGrpSpPr>
            <p:cNvPr id="13" name="组合 12"/>
            <p:cNvGrpSpPr/>
            <p:nvPr/>
          </p:nvGrpSpPr>
          <p:grpSpPr>
            <a:xfrm>
              <a:off x="0" y="3796898"/>
              <a:ext cx="12192000" cy="1375395"/>
              <a:chOff x="-1524000" y="2705990"/>
              <a:chExt cx="12192000" cy="1375395"/>
            </a:xfrm>
          </p:grpSpPr>
          <p:cxnSp>
            <p:nvCxnSpPr>
              <p:cNvPr id="19" name="直接连接符 18"/>
              <p:cNvCxnSpPr/>
              <p:nvPr/>
            </p:nvCxnSpPr>
            <p:spPr>
              <a:xfrm>
                <a:off x="0" y="2807930"/>
                <a:ext cx="91440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1524000" y="2705990"/>
                <a:ext cx="12192000" cy="1375395"/>
                <a:chOff x="-1524000" y="2705990"/>
                <a:chExt cx="12192000" cy="1375395"/>
              </a:xfrm>
            </p:grpSpPr>
            <p:sp>
              <p:nvSpPr>
                <p:cNvPr id="21" name="矩形 20"/>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7" name="矩形 16"/>
            <p:cNvSpPr/>
            <p:nvPr/>
          </p:nvSpPr>
          <p:spPr>
            <a:xfrm>
              <a:off x="1486694" y="3717826"/>
              <a:ext cx="1440000" cy="15372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a:picLocks noChangeAspect="1"/>
            </p:cNvPicPr>
            <p:nvPr/>
          </p:nvPicPr>
          <p:blipFill rotWithShape="1">
            <a:blip r:embed="rId3">
              <a:extLst>
                <a:ext uri="{28A0092B-C50C-407E-A947-70E740481C1C}">
                  <a14:useLocalDpi xmlns:a14="http://schemas.microsoft.com/office/drawing/2010/main" val="0"/>
                </a:ext>
              </a:extLst>
            </a:blip>
            <a:srcRect l="12968" t="5973" r="76574" b="11701"/>
            <a:stretch/>
          </p:blipFill>
          <p:spPr>
            <a:xfrm>
              <a:off x="1568519" y="3814248"/>
              <a:ext cx="1276351" cy="1265913"/>
            </a:xfrm>
            <a:prstGeom prst="rect">
              <a:avLst/>
            </a:prstGeom>
          </p:spPr>
        </p:pic>
      </p:grpSp>
      <p:sp>
        <p:nvSpPr>
          <p:cNvPr id="24" name="矩形 23"/>
          <p:cNvSpPr/>
          <p:nvPr/>
        </p:nvSpPr>
        <p:spPr>
          <a:xfrm>
            <a:off x="4218741" y="3812513"/>
            <a:ext cx="4648455" cy="769409"/>
          </a:xfrm>
          <a:prstGeom prst="rect">
            <a:avLst/>
          </a:prstGeom>
        </p:spPr>
        <p:txBody>
          <a:bodyPr wrap="square" lIns="91410" tIns="45704" rIns="91410" bIns="45704">
            <a:spAutoFit/>
          </a:bodyPr>
          <a:lstStyle/>
          <a:p>
            <a:pPr algn="ctr">
              <a:defRPr/>
            </a:pPr>
            <a:r>
              <a:rPr lang="zh-CN" altLang="en-US" sz="4400" b="1" dirty="0">
                <a:solidFill>
                  <a:srgbClr val="0000FF"/>
                </a:solidFill>
                <a:latin typeface="微软雅黑" pitchFamily="34" charset="-122"/>
                <a:ea typeface="微软雅黑" pitchFamily="34" charset="-122"/>
                <a:cs typeface="+mj-cs"/>
              </a:rPr>
              <a:t>本课结束</a:t>
            </a:r>
          </a:p>
        </p:txBody>
      </p:sp>
      <p:sp>
        <p:nvSpPr>
          <p:cNvPr id="25" name="标题 1"/>
          <p:cNvSpPr txBox="1">
            <a:spLocks/>
          </p:cNvSpPr>
          <p:nvPr/>
        </p:nvSpPr>
        <p:spPr>
          <a:xfrm>
            <a:off x="3122969" y="4316939"/>
            <a:ext cx="6840000" cy="913055"/>
          </a:xfrm>
          <a:prstGeom prst="rect">
            <a:avLst/>
          </a:prstGeom>
        </p:spPr>
        <p:txBody>
          <a:bodyPr vert="horz" lIns="91412" tIns="45707" rIns="91412" bIns="45707"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smtClean="0">
                <a:solidFill>
                  <a:srgbClr val="0000FF"/>
                </a:solidFill>
                <a:latin typeface="微软雅黑" pitchFamily="34" charset="-122"/>
                <a:ea typeface="微软雅黑" pitchFamily="34" charset="-122"/>
              </a:rPr>
              <a:t>更多精彩内容请登录：</a:t>
            </a:r>
            <a:r>
              <a:rPr lang="en-US" altLang="zh-CN" sz="2700" b="1" dirty="0" err="1" smtClean="0">
                <a:solidFill>
                  <a:srgbClr val="0000FF"/>
                </a:solidFill>
                <a:latin typeface="微软雅黑" pitchFamily="34" charset="-122"/>
                <a:ea typeface="微软雅黑" pitchFamily="34" charset="-122"/>
              </a:rPr>
              <a:t>www.91taoke.com</a:t>
            </a:r>
            <a:endParaRPr lang="zh-CN" altLang="en-US" sz="2700" b="1" dirty="0">
              <a:solidFill>
                <a:srgbClr val="0000FF"/>
              </a:solidFill>
              <a:latin typeface="微软雅黑" pitchFamily="34" charset="-122"/>
              <a:ea typeface="微软雅黑" pitchFamily="34" charset="-122"/>
            </a:endParaRPr>
          </a:p>
        </p:txBody>
      </p:sp>
    </p:spTree>
    <p:extLst>
      <p:ext uri="{BB962C8B-B14F-4D97-AF65-F5344CB8AC3E}">
        <p14:creationId xmlns:p14="http://schemas.microsoft.com/office/powerpoint/2010/main" val="16470966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down)">
                                      <p:cBhvr>
                                        <p:cTn id="7" dur="435">
                                          <p:stCondLst>
                                            <p:cond delay="0"/>
                                          </p:stCondLst>
                                        </p:cTn>
                                        <p:tgtEl>
                                          <p:spTgt spid="25"/>
                                        </p:tgtEl>
                                      </p:cBhvr>
                                    </p:animEffect>
                                    <p:anim calcmode="lin" valueType="num">
                                      <p:cBhvr>
                                        <p:cTn id="8" dur="1367"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25"/>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25"/>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25"/>
                                        </p:tgtEl>
                                        <p:attrNameLst>
                                          <p:attrName>ppt_y</p:attrName>
                                        </p:attrNameLst>
                                      </p:cBhvr>
                                      <p:tavLst>
                                        <p:tav tm="0" fmla="#ppt_y-sin(pi*$)/81">
                                          <p:val>
                                            <p:fltVal val="0"/>
                                          </p:val>
                                        </p:tav>
                                        <p:tav tm="100000">
                                          <p:val>
                                            <p:fltVal val="1"/>
                                          </p:val>
                                        </p:tav>
                                      </p:tavLst>
                                    </p:anim>
                                    <p:animScale>
                                      <p:cBhvr>
                                        <p:cTn id="13" dur="20">
                                          <p:stCondLst>
                                            <p:cond delay="487"/>
                                          </p:stCondLst>
                                        </p:cTn>
                                        <p:tgtEl>
                                          <p:spTgt spid="25"/>
                                        </p:tgtEl>
                                      </p:cBhvr>
                                      <p:to x="100000" y="60000"/>
                                    </p:animScale>
                                    <p:animScale>
                                      <p:cBhvr>
                                        <p:cTn id="14" dur="124" decel="50000">
                                          <p:stCondLst>
                                            <p:cond delay="507"/>
                                          </p:stCondLst>
                                        </p:cTn>
                                        <p:tgtEl>
                                          <p:spTgt spid="25"/>
                                        </p:tgtEl>
                                      </p:cBhvr>
                                      <p:to x="100000" y="100000"/>
                                    </p:animScale>
                                    <p:animScale>
                                      <p:cBhvr>
                                        <p:cTn id="15" dur="20">
                                          <p:stCondLst>
                                            <p:cond delay="984"/>
                                          </p:stCondLst>
                                        </p:cTn>
                                        <p:tgtEl>
                                          <p:spTgt spid="25"/>
                                        </p:tgtEl>
                                      </p:cBhvr>
                                      <p:to x="100000" y="80000"/>
                                    </p:animScale>
                                    <p:animScale>
                                      <p:cBhvr>
                                        <p:cTn id="16" dur="124" decel="50000">
                                          <p:stCondLst>
                                            <p:cond delay="1004"/>
                                          </p:stCondLst>
                                        </p:cTn>
                                        <p:tgtEl>
                                          <p:spTgt spid="25"/>
                                        </p:tgtEl>
                                      </p:cBhvr>
                                      <p:to x="100000" y="100000"/>
                                    </p:animScale>
                                    <p:animScale>
                                      <p:cBhvr>
                                        <p:cTn id="17" dur="20">
                                          <p:stCondLst>
                                            <p:cond delay="1231"/>
                                          </p:stCondLst>
                                        </p:cTn>
                                        <p:tgtEl>
                                          <p:spTgt spid="25"/>
                                        </p:tgtEl>
                                      </p:cBhvr>
                                      <p:to x="100000" y="90000"/>
                                    </p:animScale>
                                    <p:animScale>
                                      <p:cBhvr>
                                        <p:cTn id="18" dur="124" decel="50000">
                                          <p:stCondLst>
                                            <p:cond delay="1251"/>
                                          </p:stCondLst>
                                        </p:cTn>
                                        <p:tgtEl>
                                          <p:spTgt spid="25"/>
                                        </p:tgtEl>
                                      </p:cBhvr>
                                      <p:to x="100000" y="100000"/>
                                    </p:animScale>
                                    <p:animScale>
                                      <p:cBhvr>
                                        <p:cTn id="19" dur="20">
                                          <p:stCondLst>
                                            <p:cond delay="1356"/>
                                          </p:stCondLst>
                                        </p:cTn>
                                        <p:tgtEl>
                                          <p:spTgt spid="25"/>
                                        </p:tgtEl>
                                      </p:cBhvr>
                                      <p:to x="100000" y="95000"/>
                                    </p:animScale>
                                    <p:animScale>
                                      <p:cBhvr>
                                        <p:cTn id="20" dur="124" decel="50000">
                                          <p:stCondLst>
                                            <p:cond delay="1376"/>
                                          </p:stCondLst>
                                        </p:cTn>
                                        <p:tgtEl>
                                          <p:spTgt spid="2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43583" y="521163"/>
            <a:ext cx="11211918" cy="4564815"/>
          </a:xfrm>
          <a:prstGeom prst="rect">
            <a:avLst/>
          </a:prstGeom>
        </p:spPr>
        <p:txBody>
          <a:bodyPr wrap="square" lIns="121898" tIns="60948" rIns="121898" bIns="60948">
            <a:spAutoFit/>
          </a:bodyPr>
          <a:lstStyle/>
          <a:p>
            <a:pPr indent="720000" algn="just">
              <a:lnSpc>
                <a:spcPct val="150000"/>
              </a:lnSpc>
              <a:spcAft>
                <a:spcPts val="0"/>
              </a:spcAft>
            </a:pP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四</a:t>
            </a: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访谈</a:t>
            </a:r>
            <a:endParaRPr lang="zh-CN" altLang="zh-CN" sz="1050" b="1"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访谈，即就某个人、某件事或某个特定问题去访问专家或知情者，请他们对提出的问题进行解答，然后运用谈话纪实的方式进行报道。</a:t>
            </a:r>
            <a:endParaRPr lang="zh-CN" altLang="zh-CN" sz="1050" kern="100" dirty="0">
              <a:latin typeface="宋体"/>
              <a:cs typeface="Courier New"/>
            </a:endParaRPr>
          </a:p>
          <a:p>
            <a:pPr indent="720000" algn="just">
              <a:lnSpc>
                <a:spcPct val="150000"/>
              </a:lnSpc>
              <a:spcAft>
                <a:spcPts val="0"/>
              </a:spcAft>
            </a:pP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五</a:t>
            </a: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新闻评论</a:t>
            </a:r>
            <a:endParaRPr lang="zh-CN" altLang="zh-CN" sz="1050" b="1"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新闻评论是报刊、电视、广播等新闻媒体阐述观点、发表议论、表达立场的评论性文章，属议论文的范畴。它具有很强的针对性、鲜明的思想性和广泛的公众性。夹叙夹议是其主要的表现手法。</a:t>
            </a:r>
            <a:endParaRPr lang="zh-CN" altLang="zh-CN" sz="1050" kern="100" dirty="0">
              <a:effectLst/>
              <a:latin typeface="宋体"/>
              <a:cs typeface="Courier New"/>
            </a:endParaRPr>
          </a:p>
        </p:txBody>
      </p:sp>
    </p:spTree>
    <p:extLst>
      <p:ext uri="{BB962C8B-B14F-4D97-AF65-F5344CB8AC3E}">
        <p14:creationId xmlns:p14="http://schemas.microsoft.com/office/powerpoint/2010/main" val="141529193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16687" y="693490"/>
            <a:ext cx="11304668" cy="5940063"/>
          </a:xfrm>
          <a:prstGeom prst="rect">
            <a:avLst/>
          </a:prstGeom>
        </p:spPr>
        <p:txBody>
          <a:bodyPr wrap="square" lIns="121898" tIns="60948" rIns="121898" bIns="60948">
            <a:spAutoFit/>
          </a:bodyPr>
          <a:lstStyle/>
          <a:p>
            <a:pPr indent="720000" algn="just">
              <a:lnSpc>
                <a:spcPct val="150000"/>
              </a:lnSpc>
              <a:spcAft>
                <a:spcPts val="0"/>
              </a:spcAft>
            </a:pPr>
            <a:r>
              <a:rPr lang="zh-CN" altLang="zh-CN" sz="2800" b="1" kern="100" dirty="0">
                <a:solidFill>
                  <a:srgbClr val="0000FF"/>
                </a:solidFill>
                <a:latin typeface="Times New Roman"/>
                <a:ea typeface="华文细黑"/>
                <a:cs typeface="Times New Roman"/>
              </a:rPr>
              <a:t>一、新闻整体阅读要求</a:t>
            </a:r>
            <a:endParaRPr lang="zh-CN" altLang="zh-CN" sz="2800" kern="100" dirty="0">
              <a:solidFill>
                <a:srgbClr val="0000FF"/>
              </a:solidFill>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根据新闻的特点，一般按照以下六个步骤进行阅读，达到整体掌握一篇新闻的目的</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indent="714375" algn="just">
              <a:lnSpc>
                <a:spcPct val="150000"/>
              </a:lnSpc>
              <a:spcAft>
                <a:spcPts val="0"/>
              </a:spcAft>
            </a:pPr>
            <a:r>
              <a:rPr lang="zh-CN" altLang="zh-CN" sz="2800" kern="100" dirty="0">
                <a:latin typeface="Times New Roman"/>
                <a:ea typeface="华文细黑"/>
                <a:cs typeface="Times New Roman"/>
              </a:rPr>
              <a:t>第一步</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标题</a:t>
            </a:r>
            <a:r>
              <a:rPr lang="zh-CN" altLang="zh-CN" sz="2800" kern="100" dirty="0">
                <a:latin typeface="Times New Roman"/>
                <a:ea typeface="华文细黑"/>
                <a:cs typeface="Times New Roman"/>
              </a:rPr>
              <a:t>信息。通过对标题含义的揣摩，辨出该文的记叙对象，是哪类新闻</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是消息还是通讯，是人物新闻还是事件新闻</a:t>
            </a:r>
            <a:r>
              <a:rPr lang="en-US" altLang="zh-CN" sz="2800" kern="100" dirty="0">
                <a:latin typeface="Times New Roman"/>
                <a:ea typeface="华文细黑"/>
                <a:cs typeface="Courier New"/>
              </a:rPr>
              <a:t>)</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indent="714375" algn="just">
              <a:lnSpc>
                <a:spcPct val="150000"/>
              </a:lnSpc>
              <a:spcAft>
                <a:spcPts val="0"/>
              </a:spcAft>
            </a:pPr>
            <a:r>
              <a:rPr lang="zh-CN" altLang="zh-CN" sz="2800" kern="100" dirty="0">
                <a:latin typeface="Times New Roman"/>
                <a:ea typeface="华文细黑"/>
                <a:cs typeface="Times New Roman"/>
              </a:rPr>
              <a:t>第二步</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记叙</a:t>
            </a:r>
            <a:r>
              <a:rPr lang="zh-CN" altLang="zh-CN" sz="2800" kern="100" dirty="0">
                <a:latin typeface="Times New Roman"/>
                <a:ea typeface="华文细黑"/>
                <a:cs typeface="Times New Roman"/>
              </a:rPr>
              <a:t>要素</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即新闻事实</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。包括人物、时间、地点和事件的起因、经过、结果这六个要素。</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第三步</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行文</a:t>
            </a:r>
            <a:r>
              <a:rPr lang="zh-CN" altLang="zh-CN" sz="2800" kern="100" dirty="0">
                <a:latin typeface="Times New Roman"/>
                <a:ea typeface="华文细黑"/>
                <a:cs typeface="Times New Roman"/>
              </a:rPr>
              <a:t>线索。即领悟文章的脉络、顺序，目的是理清作者的行文思路，借此可准确地划分全文的段落层次</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
        <p:nvSpPr>
          <p:cNvPr id="4" name="矩形 3"/>
          <p:cNvSpPr/>
          <p:nvPr/>
        </p:nvSpPr>
        <p:spPr>
          <a:xfrm>
            <a:off x="17558" y="-26590"/>
            <a:ext cx="12143880" cy="576064"/>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lvl="0">
              <a:lnSpc>
                <a:spcPct val="140000"/>
              </a:lnSpc>
              <a:tabLst>
                <a:tab pos="2133600" algn="l"/>
              </a:tabLst>
              <a:defRPr/>
            </a:pPr>
            <a:r>
              <a:rPr lang="zh-CN" altLang="en-US" sz="2000" b="1" kern="100" dirty="0" smtClean="0">
                <a:solidFill>
                  <a:schemeClr val="bg1"/>
                </a:solidFill>
                <a:latin typeface="黑体" pitchFamily="49" charset="-122"/>
                <a:ea typeface="黑体" pitchFamily="49" charset="-122"/>
                <a:cs typeface="Times New Roman"/>
              </a:rPr>
              <a:t>掌握关键能力</a:t>
            </a:r>
            <a:r>
              <a:rPr lang="en-US" altLang="zh-CN" sz="2000" b="1" kern="100" dirty="0">
                <a:solidFill>
                  <a:schemeClr val="bg1"/>
                </a:solidFill>
                <a:latin typeface="黑体" pitchFamily="49" charset="-122"/>
                <a:ea typeface="黑体" pitchFamily="49" charset="-122"/>
                <a:cs typeface="Times New Roman"/>
              </a:rPr>
              <a:t> </a:t>
            </a:r>
            <a:r>
              <a:rPr lang="en-US" altLang="zh-CN" sz="2000" b="1" kern="100" dirty="0" smtClean="0">
                <a:solidFill>
                  <a:schemeClr val="bg1"/>
                </a:solidFill>
                <a:latin typeface="黑体" pitchFamily="49" charset="-122"/>
                <a:ea typeface="黑体" pitchFamily="49" charset="-122"/>
                <a:cs typeface="Times New Roman"/>
              </a:rPr>
              <a:t>            </a:t>
            </a:r>
            <a:r>
              <a:rPr lang="zh-CN" altLang="en-US" sz="2800" b="1" kern="100" dirty="0">
                <a:solidFill>
                  <a:srgbClr val="FFFF00"/>
                </a:solidFill>
                <a:latin typeface="Times New Roman"/>
                <a:ea typeface="微软雅黑" pitchFamily="34" charset="-122"/>
                <a:cs typeface="Times New Roman"/>
              </a:rPr>
              <a:t> </a:t>
            </a:r>
            <a:r>
              <a:rPr lang="zh-CN" altLang="en-US" sz="2800" b="1" kern="100" dirty="0" smtClean="0">
                <a:solidFill>
                  <a:srgbClr val="FFFF00"/>
                </a:solidFill>
                <a:latin typeface="Times New Roman"/>
                <a:ea typeface="微软雅黑" pitchFamily="34" charset="-122"/>
                <a:cs typeface="Times New Roman"/>
              </a:rPr>
              <a:t>               新闻的整体阅读</a:t>
            </a:r>
            <a:endParaRPr lang="zh-CN" altLang="zh-CN" sz="2800" b="1" kern="100" dirty="0">
              <a:solidFill>
                <a:srgbClr val="FFFF00"/>
              </a:solidFill>
              <a:latin typeface="Times New Roman"/>
              <a:ea typeface="微软雅黑" pitchFamily="34" charset="-122"/>
              <a:cs typeface="Times New Roman"/>
            </a:endParaRPr>
          </a:p>
        </p:txBody>
      </p:sp>
      <p:sp>
        <p:nvSpPr>
          <p:cNvPr id="3" name="矩形 2"/>
          <p:cNvSpPr/>
          <p:nvPr/>
        </p:nvSpPr>
        <p:spPr>
          <a:xfrm>
            <a:off x="2512273" y="2777416"/>
            <a:ext cx="543739" cy="523220"/>
          </a:xfrm>
          <a:prstGeom prst="rect">
            <a:avLst/>
          </a:prstGeom>
          <a:ln>
            <a:solidFill>
              <a:schemeClr val="tx1"/>
            </a:solidFill>
          </a:ln>
        </p:spPr>
        <p:txBody>
          <a:bodyPr wrap="none">
            <a:spAutoFit/>
          </a:bodyPr>
          <a:lstStyle/>
          <a:p>
            <a:r>
              <a:rPr lang="zh-CN" altLang="zh-CN" sz="2800" kern="100" dirty="0">
                <a:latin typeface="Times New Roman"/>
                <a:ea typeface="华文细黑"/>
                <a:cs typeface="Times New Roman"/>
              </a:rPr>
              <a:t>看</a:t>
            </a:r>
            <a:endParaRPr lang="zh-CN" altLang="en-US" sz="2400" dirty="0"/>
          </a:p>
        </p:txBody>
      </p:sp>
      <p:sp>
        <p:nvSpPr>
          <p:cNvPr id="6" name="矩形 5"/>
          <p:cNvSpPr/>
          <p:nvPr/>
        </p:nvSpPr>
        <p:spPr>
          <a:xfrm>
            <a:off x="2512273" y="5359152"/>
            <a:ext cx="543739" cy="523220"/>
          </a:xfrm>
          <a:prstGeom prst="rect">
            <a:avLst/>
          </a:prstGeom>
          <a:ln>
            <a:solidFill>
              <a:schemeClr val="tx1"/>
            </a:solidFill>
          </a:ln>
        </p:spPr>
        <p:txBody>
          <a:bodyPr wrap="none">
            <a:spAutoFit/>
          </a:bodyPr>
          <a:lstStyle/>
          <a:p>
            <a:r>
              <a:rPr lang="zh-CN" altLang="zh-CN" sz="2800" kern="100" dirty="0">
                <a:latin typeface="Times New Roman"/>
                <a:ea typeface="华文细黑"/>
                <a:cs typeface="Times New Roman"/>
              </a:rPr>
              <a:t>理</a:t>
            </a:r>
            <a:endParaRPr lang="zh-CN" altLang="en-US" sz="2400" dirty="0"/>
          </a:p>
        </p:txBody>
      </p:sp>
      <p:sp>
        <p:nvSpPr>
          <p:cNvPr id="7" name="矩形 6"/>
          <p:cNvSpPr/>
          <p:nvPr/>
        </p:nvSpPr>
        <p:spPr>
          <a:xfrm>
            <a:off x="2512273" y="4039766"/>
            <a:ext cx="543739" cy="523220"/>
          </a:xfrm>
          <a:prstGeom prst="rect">
            <a:avLst/>
          </a:prstGeom>
          <a:ln>
            <a:solidFill>
              <a:schemeClr val="tx1"/>
            </a:solidFill>
          </a:ln>
        </p:spPr>
        <p:txBody>
          <a:bodyPr wrap="none">
            <a:spAutoFit/>
          </a:bodyPr>
          <a:lstStyle/>
          <a:p>
            <a:r>
              <a:rPr lang="zh-CN" altLang="en-US" sz="2800" kern="100" dirty="0">
                <a:latin typeface="Times New Roman"/>
                <a:ea typeface="华文细黑"/>
                <a:cs typeface="Times New Roman"/>
              </a:rPr>
              <a:t>抓</a:t>
            </a:r>
          </a:p>
        </p:txBody>
      </p:sp>
    </p:spTree>
    <p:extLst>
      <p:ext uri="{BB962C8B-B14F-4D97-AF65-F5344CB8AC3E}">
        <p14:creationId xmlns:p14="http://schemas.microsoft.com/office/powerpoint/2010/main" val="128881448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22598" y="306880"/>
            <a:ext cx="10756004" cy="5211146"/>
          </a:xfrm>
          <a:prstGeom prst="rect">
            <a:avLst/>
          </a:prstGeom>
        </p:spPr>
        <p:txBody>
          <a:bodyPr wrap="square" lIns="121898" tIns="60948" rIns="121898" bIns="60948">
            <a:spAutoFit/>
          </a:bodyPr>
          <a:lstStyle/>
          <a:p>
            <a:pPr indent="720000" algn="just">
              <a:lnSpc>
                <a:spcPct val="150000"/>
              </a:lnSpc>
              <a:spcAft>
                <a:spcPts val="0"/>
              </a:spcAft>
            </a:pPr>
            <a:r>
              <a:rPr lang="zh-CN" altLang="zh-CN" sz="2800" kern="100" dirty="0">
                <a:latin typeface="Times New Roman"/>
                <a:ea typeface="华文细黑"/>
                <a:cs typeface="Times New Roman"/>
              </a:rPr>
              <a:t>第四步</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叙述</a:t>
            </a:r>
            <a:r>
              <a:rPr lang="zh-CN" altLang="zh-CN" sz="2800" kern="100" dirty="0">
                <a:latin typeface="Times New Roman"/>
                <a:ea typeface="华文细黑"/>
                <a:cs typeface="Times New Roman"/>
              </a:rPr>
              <a:t>方式。即辨析文本主要采用的叙述方式。消息一般都是采用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倒金字塔</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式；通讯的叙述方式灵活多变，有顺叙、倒叙，中间或许还会有插叙、补叙等方式。</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第五步</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中心</a:t>
            </a:r>
            <a:r>
              <a:rPr lang="zh-CN" altLang="zh-CN" sz="2800" kern="100" dirty="0">
                <a:latin typeface="Times New Roman"/>
                <a:ea typeface="华文细黑"/>
                <a:cs typeface="Times New Roman"/>
              </a:rPr>
              <a:t>主旨。即通过解读文本，把握文本内容的重点。</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第六步</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观点</a:t>
            </a:r>
            <a:r>
              <a:rPr lang="zh-CN" altLang="zh-CN" sz="2800" kern="100" dirty="0">
                <a:latin typeface="Times New Roman"/>
                <a:ea typeface="华文细黑"/>
                <a:cs typeface="Times New Roman"/>
              </a:rPr>
              <a:t>态度。即把握作者在文中的观点态度。作者的观点态度，有的直接表达，有的间接表达；有的集中，有的分散；有的明朗，有的含蓄。要求能够筛选和辨析，并加以分析和概括。</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从目前考试要求看，主要放在第一、二、三、五步上。</a:t>
            </a:r>
            <a:endParaRPr lang="zh-CN" altLang="zh-CN" sz="1050" kern="100" dirty="0">
              <a:effectLst/>
              <a:latin typeface="宋体"/>
              <a:cs typeface="Courier New"/>
            </a:endParaRPr>
          </a:p>
        </p:txBody>
      </p:sp>
      <p:sp>
        <p:nvSpPr>
          <p:cNvPr id="6" name="矩形 5"/>
          <p:cNvSpPr/>
          <p:nvPr/>
        </p:nvSpPr>
        <p:spPr>
          <a:xfrm>
            <a:off x="2762205" y="434033"/>
            <a:ext cx="543739" cy="523220"/>
          </a:xfrm>
          <a:prstGeom prst="rect">
            <a:avLst/>
          </a:prstGeom>
          <a:ln>
            <a:solidFill>
              <a:schemeClr val="tx1"/>
            </a:solidFill>
          </a:ln>
        </p:spPr>
        <p:txBody>
          <a:bodyPr wrap="none">
            <a:spAutoFit/>
          </a:bodyPr>
          <a:lstStyle/>
          <a:p>
            <a:r>
              <a:rPr lang="zh-CN" altLang="zh-CN" sz="2800" kern="100" dirty="0">
                <a:latin typeface="Times New Roman"/>
                <a:ea typeface="华文细黑"/>
                <a:cs typeface="Times New Roman"/>
              </a:rPr>
              <a:t>辨</a:t>
            </a:r>
            <a:endParaRPr lang="zh-CN" altLang="en-US" sz="2400" dirty="0"/>
          </a:p>
        </p:txBody>
      </p:sp>
      <p:sp>
        <p:nvSpPr>
          <p:cNvPr id="7" name="矩形 6"/>
          <p:cNvSpPr/>
          <p:nvPr/>
        </p:nvSpPr>
        <p:spPr>
          <a:xfrm>
            <a:off x="2762205" y="2378249"/>
            <a:ext cx="543739" cy="523220"/>
          </a:xfrm>
          <a:prstGeom prst="rect">
            <a:avLst/>
          </a:prstGeom>
          <a:ln>
            <a:solidFill>
              <a:schemeClr val="tx1"/>
            </a:solidFill>
          </a:ln>
        </p:spPr>
        <p:txBody>
          <a:bodyPr wrap="none">
            <a:spAutoFit/>
          </a:bodyPr>
          <a:lstStyle/>
          <a:p>
            <a:r>
              <a:rPr lang="zh-CN" altLang="zh-CN" sz="2800" kern="100" dirty="0">
                <a:latin typeface="Times New Roman"/>
                <a:ea typeface="华文细黑"/>
                <a:cs typeface="Times New Roman"/>
              </a:rPr>
              <a:t>挖</a:t>
            </a:r>
            <a:endParaRPr lang="zh-CN" altLang="en-US" sz="2400" dirty="0"/>
          </a:p>
        </p:txBody>
      </p:sp>
      <p:sp>
        <p:nvSpPr>
          <p:cNvPr id="8" name="矩形 7"/>
          <p:cNvSpPr/>
          <p:nvPr/>
        </p:nvSpPr>
        <p:spPr>
          <a:xfrm>
            <a:off x="2762205" y="3031654"/>
            <a:ext cx="543739" cy="523220"/>
          </a:xfrm>
          <a:prstGeom prst="rect">
            <a:avLst/>
          </a:prstGeom>
          <a:ln>
            <a:solidFill>
              <a:schemeClr val="tx1"/>
            </a:solidFill>
          </a:ln>
        </p:spPr>
        <p:txBody>
          <a:bodyPr wrap="none">
            <a:spAutoFit/>
          </a:bodyPr>
          <a:lstStyle/>
          <a:p>
            <a:r>
              <a:rPr lang="zh-CN" altLang="zh-CN" sz="2800" kern="100" dirty="0">
                <a:latin typeface="Times New Roman"/>
                <a:ea typeface="华文细黑"/>
                <a:cs typeface="Times New Roman"/>
              </a:rPr>
              <a:t>析</a:t>
            </a:r>
            <a:endParaRPr lang="zh-CN" altLang="en-US" sz="2400" dirty="0"/>
          </a:p>
        </p:txBody>
      </p:sp>
    </p:spTree>
    <p:extLst>
      <p:ext uri="{BB962C8B-B14F-4D97-AF65-F5344CB8AC3E}">
        <p14:creationId xmlns:p14="http://schemas.microsoft.com/office/powerpoint/2010/main" val="50823935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72158" y="159718"/>
            <a:ext cx="11211918" cy="6503807"/>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二、新闻整体阅读示例</a:t>
            </a:r>
            <a:endParaRPr lang="zh-CN" altLang="zh-CN" sz="1050" kern="100" dirty="0">
              <a:solidFill>
                <a:srgbClr val="0000FF"/>
              </a:solidFill>
              <a:latin typeface="宋体"/>
              <a:cs typeface="Courier New"/>
            </a:endParaRPr>
          </a:p>
          <a:p>
            <a:pPr algn="just">
              <a:lnSpc>
                <a:spcPct val="150000"/>
              </a:lnSpc>
              <a:spcAft>
                <a:spcPts val="0"/>
              </a:spcAft>
            </a:pPr>
            <a:r>
              <a:rPr lang="zh-CN" altLang="zh-CN" sz="2800" b="1" kern="100" dirty="0">
                <a:latin typeface="Times New Roman"/>
                <a:ea typeface="华文细黑"/>
                <a:cs typeface="Times New Roman"/>
              </a:rPr>
              <a:t>阅读下面的文字，完成文后题目。</a:t>
            </a:r>
            <a:endParaRPr lang="zh-CN" altLang="zh-CN" sz="1050" b="1" kern="100" dirty="0">
              <a:latin typeface="宋体"/>
              <a:cs typeface="Courier New"/>
            </a:endParaRPr>
          </a:p>
          <a:p>
            <a:pPr algn="ctr">
              <a:lnSpc>
                <a:spcPct val="150000"/>
              </a:lnSpc>
              <a:spcAft>
                <a:spcPts val="0"/>
              </a:spcAft>
            </a:pPr>
            <a:r>
              <a:rPr lang="zh-CN" altLang="zh-CN" sz="2800" b="1" kern="100" dirty="0">
                <a:solidFill>
                  <a:srgbClr val="C00000"/>
                </a:solidFill>
                <a:latin typeface="Times New Roman"/>
                <a:ea typeface="华文细黑"/>
                <a:cs typeface="Times New Roman"/>
              </a:rPr>
              <a:t>心智不全的枪手打死</a:t>
            </a:r>
            <a:r>
              <a:rPr lang="en-US" altLang="zh-CN" sz="2800" b="1" kern="100" dirty="0">
                <a:solidFill>
                  <a:srgbClr val="C00000"/>
                </a:solidFill>
                <a:latin typeface="Times New Roman"/>
                <a:ea typeface="华文细黑"/>
                <a:cs typeface="Courier New"/>
              </a:rPr>
              <a:t>12</a:t>
            </a:r>
            <a:r>
              <a:rPr lang="zh-CN" altLang="zh-CN" sz="2800" b="1" kern="100" dirty="0">
                <a:solidFill>
                  <a:srgbClr val="C00000"/>
                </a:solidFill>
                <a:latin typeface="Times New Roman"/>
                <a:ea typeface="华文细黑"/>
                <a:cs typeface="Times New Roman"/>
              </a:rPr>
              <a:t>人</a:t>
            </a:r>
            <a:endParaRPr lang="zh-CN" altLang="zh-CN" sz="1050" b="1" kern="100" dirty="0">
              <a:solidFill>
                <a:srgbClr val="C00000"/>
              </a:solidFill>
              <a:latin typeface="宋体"/>
              <a:cs typeface="Courier New"/>
            </a:endParaRPr>
          </a:p>
          <a:p>
            <a:pPr algn="ctr">
              <a:lnSpc>
                <a:spcPct val="150000"/>
              </a:lnSpc>
              <a:spcAft>
                <a:spcPts val="0"/>
              </a:spcAft>
            </a:pP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美</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迈耶</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伯杰</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宋体"/>
                <a:ea typeface="华文细黑"/>
                <a:cs typeface="Times New Roman"/>
              </a:rPr>
              <a:t>①</a:t>
            </a:r>
            <a:r>
              <a:rPr lang="en-US" altLang="zh-CN" sz="2800" kern="100" dirty="0">
                <a:latin typeface="Times New Roman"/>
                <a:ea typeface="华文细黑"/>
                <a:cs typeface="Courier New"/>
              </a:rPr>
              <a:t>28</a:t>
            </a:r>
            <a:r>
              <a:rPr lang="zh-CN" altLang="zh-CN" sz="2800" kern="100" dirty="0">
                <a:latin typeface="Times New Roman"/>
                <a:ea typeface="华文细黑"/>
                <a:cs typeface="Times New Roman"/>
              </a:rPr>
              <a:t>岁的霍华德</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昂鲁是个退伍军人，曾参加过发生在意大利、法国、澳大利亚、比利时和德国的装甲兵炮战。今晨，他用自己的战争纪念品，一把鲁格尔手枪，杀死了</a:t>
            </a:r>
            <a:r>
              <a:rPr lang="en-US" altLang="zh-CN" sz="2800" kern="100" dirty="0">
                <a:latin typeface="Times New Roman"/>
                <a:ea typeface="华文细黑"/>
                <a:cs typeface="Courier New"/>
              </a:rPr>
              <a:t>12</a:t>
            </a:r>
            <a:r>
              <a:rPr lang="zh-CN" altLang="zh-CN" sz="2800" kern="100" dirty="0">
                <a:latin typeface="Times New Roman"/>
                <a:ea typeface="华文细黑"/>
                <a:cs typeface="Times New Roman"/>
              </a:rPr>
              <a:t>人，打伤了</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人。</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令人费解的是，昂鲁经常读《圣经》，练枪法。他没有精神失常的病历，但据专家们今</a:t>
            </a:r>
            <a:r>
              <a:rPr lang="zh-CN" altLang="zh-CN" sz="2800" kern="100" dirty="0">
                <a:latin typeface="宋体"/>
                <a:ea typeface="华文细黑"/>
                <a:cs typeface="宋体"/>
              </a:rPr>
              <a:t>晩</a:t>
            </a:r>
            <a:r>
              <a:rPr lang="zh-CN" altLang="zh-CN" sz="2800" kern="100" dirty="0">
                <a:latin typeface="楷体_GB2312"/>
                <a:ea typeface="华文细黑"/>
                <a:cs typeface="楷体_GB2312"/>
              </a:rPr>
              <a:t>的分析说</a:t>
            </a:r>
            <a:r>
              <a:rPr lang="zh-CN" altLang="zh-CN" sz="2800" kern="100" dirty="0">
                <a:latin typeface="Times New Roman"/>
                <a:ea typeface="华文细黑"/>
                <a:cs typeface="Times New Roman"/>
              </a:rPr>
              <a:t>，他无疑是个精神病患者，他偷偷酝酿害人计划已两年有余了。</a:t>
            </a:r>
            <a:endParaRPr lang="zh-CN" altLang="zh-CN" sz="1050" kern="100" dirty="0">
              <a:effectLst/>
              <a:latin typeface="宋体"/>
              <a:cs typeface="Courier New"/>
            </a:endParaRPr>
          </a:p>
        </p:txBody>
      </p:sp>
    </p:spTree>
    <p:extLst>
      <p:ext uri="{BB962C8B-B14F-4D97-AF65-F5344CB8AC3E}">
        <p14:creationId xmlns:p14="http://schemas.microsoft.com/office/powerpoint/2010/main" val="369658542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01664" y="370051"/>
            <a:ext cx="11385581" cy="5940063"/>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smtClean="0">
                <a:latin typeface="Times New Roman"/>
                <a:ea typeface="华文细黑"/>
                <a:cs typeface="Times New Roman"/>
              </a:rPr>
              <a:t>[</a:t>
            </a:r>
            <a:r>
              <a:rPr lang="zh-CN" altLang="zh-CN" sz="2800" b="1" kern="100" dirty="0" smtClean="0">
                <a:latin typeface="Times New Roman"/>
                <a:ea typeface="华文细黑"/>
                <a:cs typeface="Times New Roman"/>
              </a:rPr>
              <a:t>片段一</a:t>
            </a:r>
            <a:r>
              <a:rPr lang="en-US" altLang="zh-CN" sz="2800" b="1" kern="100" dirty="0" smtClean="0">
                <a:latin typeface="Times New Roman"/>
                <a:ea typeface="华文细黑"/>
                <a:cs typeface="Times New Roman"/>
              </a:rPr>
              <a:t>]</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霍华德</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昂鲁在</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3200</a:t>
            </a:r>
            <a:r>
              <a:rPr lang="zh-CN" altLang="zh-CN" sz="2800" kern="100" dirty="0">
                <a:latin typeface="Times New Roman"/>
                <a:ea typeface="华文细黑"/>
                <a:cs typeface="Times New Roman"/>
              </a:rPr>
              <a:t>街区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从一家店走向另一家店，神态极其镇静，手里的鲁格尔不断向外喷射。</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昂鲁首先走进了约翰</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皮拉契克的修鞋店。修鞋匠</a:t>
            </a:r>
            <a:r>
              <a:rPr lang="en-US" altLang="zh-CN" sz="2800" kern="100" dirty="0">
                <a:latin typeface="Times New Roman"/>
                <a:ea typeface="华文细黑"/>
                <a:cs typeface="Courier New"/>
              </a:rPr>
              <a:t>27</a:t>
            </a:r>
            <a:r>
              <a:rPr lang="zh-CN" altLang="zh-CN" sz="2800" kern="100" dirty="0">
                <a:latin typeface="Times New Roman"/>
                <a:ea typeface="华文细黑"/>
                <a:cs typeface="Times New Roman"/>
              </a:rPr>
              <a:t>岁。当昂鲁离他不到一码地时，他抬起头来，口张得大大的。鞋匠从板凳上跳了起来，紧接着肚子上就挨了一枪倒了下去。昂鲁走出店门，来到了阳光灿烂的大街上。</a:t>
            </a:r>
            <a:endParaRPr lang="zh-CN" altLang="zh-CN" sz="1050" kern="100" dirty="0">
              <a:latin typeface="宋体"/>
              <a:cs typeface="Courier New"/>
            </a:endParaRPr>
          </a:p>
          <a:p>
            <a:pPr indent="720000">
              <a:lnSpc>
                <a:spcPct val="150000"/>
              </a:lnSpc>
            </a:pPr>
            <a:r>
              <a:rPr lang="en-US" altLang="zh-CN" sz="2800" kern="100" dirty="0">
                <a:latin typeface="宋体"/>
                <a:ea typeface="华文细黑"/>
                <a:cs typeface="Times New Roman"/>
              </a:rPr>
              <a:t>⑤“</a:t>
            </a:r>
            <a:r>
              <a:rPr lang="zh-CN" altLang="zh-CN" sz="2800" kern="100" dirty="0">
                <a:latin typeface="Times New Roman"/>
                <a:ea typeface="华文细黑"/>
                <a:cs typeface="Times New Roman"/>
              </a:rPr>
              <a:t>我先对着他的胸口开枪，然后瞄准脑袋。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事后，</a:t>
            </a:r>
            <a:r>
              <a:rPr lang="zh-CN" altLang="zh-CN" sz="2800" kern="100" dirty="0">
                <a:ea typeface="Times New Roman"/>
              </a:rPr>
              <a:t> </a:t>
            </a:r>
            <a:r>
              <a:rPr lang="zh-CN" altLang="zh-CN" sz="2800" kern="100" dirty="0">
                <a:latin typeface="Times New Roman"/>
                <a:ea typeface="华文细黑"/>
                <a:cs typeface="Times New Roman"/>
              </a:rPr>
              <a:t>他对检察官说，服役期间，昂鲁的枪法达到了神枪手的水平。昂鲁后来告诉检察官</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189022977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06574" y="522904"/>
            <a:ext cx="11272852" cy="5211146"/>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他脑袋里有一个名单，列着那些</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对他品头论足的人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。杂货店老板科恩和其他邻居如理发师、鞋匠、裁缝都在他的名单上。他要有条不紊地、挨一挨二地将他们消灭掉。但奇怪的是，他并未从似乎他最痛恨的杂货店老板身上开刀，而把他几乎留到最后，才去收拾。</a:t>
            </a:r>
            <a:endParaRPr lang="zh-CN" altLang="zh-CN" sz="1050" kern="100" dirty="0">
              <a:latin typeface="宋体"/>
              <a:cs typeface="Courier New"/>
            </a:endParaRPr>
          </a:p>
          <a:p>
            <a:pPr algn="just">
              <a:lnSpc>
                <a:spcPct val="150000"/>
              </a:lnSpc>
              <a:spcAft>
                <a:spcPts val="0"/>
              </a:spcAft>
            </a:pPr>
            <a:r>
              <a:rPr lang="en-US" altLang="zh-CN" sz="2800" b="1" kern="100" dirty="0" smtClean="0">
                <a:latin typeface="Times New Roman"/>
                <a:ea typeface="华文细黑"/>
                <a:cs typeface="Times New Roman"/>
              </a:rPr>
              <a:t>[</a:t>
            </a:r>
            <a:r>
              <a:rPr lang="zh-CN" altLang="zh-CN" sz="2800" b="1" kern="100" dirty="0" smtClean="0">
                <a:latin typeface="Times New Roman"/>
                <a:ea typeface="华文细黑"/>
                <a:cs typeface="Times New Roman"/>
              </a:rPr>
              <a:t>片段二</a:t>
            </a:r>
            <a:r>
              <a:rPr lang="en-US" altLang="zh-CN" sz="2800" b="1" kern="100" dirty="0" smtClean="0">
                <a:latin typeface="Times New Roman"/>
                <a:ea typeface="华文细黑"/>
                <a:cs typeface="Times New Roman"/>
              </a:rPr>
              <a:t>]</a:t>
            </a:r>
            <a:r>
              <a:rPr lang="en-US" altLang="zh-CN" sz="2800" b="1" kern="100" dirty="0" smtClean="0">
                <a:latin typeface="Times New Roman"/>
                <a:ea typeface="华文细黑"/>
                <a:cs typeface="Courier New"/>
              </a:rPr>
              <a:t> </a:t>
            </a:r>
            <a:endParaRPr lang="zh-CN" altLang="zh-CN" sz="1050" b="1" kern="100" dirty="0">
              <a:latin typeface="宋体"/>
              <a:cs typeface="Courier New"/>
            </a:endParaRPr>
          </a:p>
          <a:p>
            <a:pPr indent="720000" algn="just">
              <a:lnSpc>
                <a:spcPct val="150000"/>
              </a:lnSpc>
              <a:spcAft>
                <a:spcPts val="0"/>
              </a:spcAft>
            </a:pPr>
            <a:r>
              <a:rPr lang="en-US" altLang="zh-CN" sz="2800" kern="100" dirty="0">
                <a:latin typeface="宋体"/>
                <a:ea typeface="华文细黑"/>
                <a:cs typeface="Times New Roman"/>
              </a:rPr>
              <a:t>⑥</a:t>
            </a:r>
            <a:r>
              <a:rPr lang="zh-CN" altLang="zh-CN" sz="2800" kern="100" dirty="0">
                <a:latin typeface="Times New Roman"/>
                <a:ea typeface="华文细黑"/>
                <a:cs typeface="Times New Roman"/>
              </a:rPr>
              <a:t>昂鲁走进了河流路</a:t>
            </a:r>
            <a:r>
              <a:rPr lang="en-US" altLang="zh-CN" sz="2800" kern="100" dirty="0">
                <a:latin typeface="Times New Roman"/>
                <a:ea typeface="华文细黑"/>
                <a:cs typeface="Courier New"/>
              </a:rPr>
              <a:t>3214</a:t>
            </a:r>
            <a:r>
              <a:rPr lang="zh-CN" altLang="zh-CN" sz="2800" kern="100" dirty="0">
                <a:latin typeface="Times New Roman"/>
                <a:ea typeface="华文细黑"/>
                <a:cs typeface="Times New Roman"/>
              </a:rPr>
              <a:t>号，一家小裁缝店。裁缝的老婆，</a:t>
            </a:r>
            <a:r>
              <a:rPr lang="en-US" altLang="zh-CN" sz="2800" kern="100" dirty="0">
                <a:latin typeface="Times New Roman"/>
                <a:ea typeface="华文细黑"/>
                <a:cs typeface="Courier New"/>
              </a:rPr>
              <a:t>28</a:t>
            </a:r>
            <a:r>
              <a:rPr lang="zh-CN" altLang="zh-CN" sz="2800" kern="100" dirty="0">
                <a:latin typeface="Times New Roman"/>
                <a:ea typeface="华文细黑"/>
                <a:cs typeface="Times New Roman"/>
              </a:rPr>
              <a:t>岁的扎戈林独自一人在那。这对夫妇结婚才一个月。当昂鲁手持鲁格尔进门时，她尖声叫了起来。接着枪声响起，她倒在血泊中。</a:t>
            </a:r>
            <a:endParaRPr lang="zh-CN" altLang="zh-CN" sz="1050" kern="100" dirty="0">
              <a:effectLst/>
              <a:latin typeface="宋体"/>
              <a:cs typeface="Courier New"/>
            </a:endParaRPr>
          </a:p>
        </p:txBody>
      </p:sp>
    </p:spTree>
    <p:extLst>
      <p:ext uri="{BB962C8B-B14F-4D97-AF65-F5344CB8AC3E}">
        <p14:creationId xmlns:p14="http://schemas.microsoft.com/office/powerpoint/2010/main" val="143204210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45555" y="477466"/>
            <a:ext cx="10832990" cy="5211146"/>
          </a:xfrm>
          <a:prstGeom prst="rect">
            <a:avLst/>
          </a:prstGeom>
        </p:spPr>
        <p:txBody>
          <a:bodyPr wrap="square" lIns="121898" tIns="60948" rIns="121898" bIns="60948">
            <a:spAutoFit/>
          </a:bodyPr>
          <a:lstStyle/>
          <a:p>
            <a:pPr indent="720000" algn="just">
              <a:lnSpc>
                <a:spcPct val="150000"/>
              </a:lnSpc>
              <a:spcAft>
                <a:spcPts val="0"/>
              </a:spcAft>
            </a:pPr>
            <a:r>
              <a:rPr lang="en-US" altLang="zh-CN" sz="2800" kern="100" dirty="0">
                <a:latin typeface="宋体"/>
                <a:ea typeface="华文细黑"/>
                <a:cs typeface="Times New Roman"/>
              </a:rPr>
              <a:t>⑦</a:t>
            </a:r>
            <a:r>
              <a:rPr lang="zh-CN" altLang="zh-CN" sz="2800" kern="100" dirty="0">
                <a:latin typeface="Times New Roman"/>
                <a:ea typeface="华文细黑"/>
                <a:cs typeface="Times New Roman"/>
              </a:rPr>
              <a:t>在河流路</a:t>
            </a:r>
            <a:r>
              <a:rPr lang="en-US" altLang="zh-CN" sz="2800" kern="100" dirty="0">
                <a:latin typeface="Times New Roman"/>
                <a:ea typeface="华文细黑"/>
                <a:cs typeface="Courier New"/>
              </a:rPr>
              <a:t>3210</a:t>
            </a:r>
            <a:r>
              <a:rPr lang="zh-CN" altLang="zh-CN" sz="2800" kern="100" dirty="0">
                <a:latin typeface="Times New Roman"/>
                <a:ea typeface="华文细黑"/>
                <a:cs typeface="Times New Roman"/>
              </a:rPr>
              <a:t>号，克拉克</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胡佛开了一家理发店。店正中摆着一匹白色旋转式木马，只有一个</a:t>
            </a: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岁的白人小孩坐在上边。他正在剃头，他母亲坐在一张靠墙的椅子上瞧着。</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宋体"/>
                <a:ea typeface="华文细黑"/>
                <a:cs typeface="Times New Roman"/>
              </a:rPr>
              <a:t>⑧</a:t>
            </a:r>
            <a:r>
              <a:rPr lang="zh-CN" altLang="zh-CN" sz="2800" kern="100" dirty="0">
                <a:latin typeface="Times New Roman"/>
                <a:ea typeface="华文细黑"/>
                <a:cs typeface="Times New Roman"/>
              </a:rPr>
              <a:t>昂鲁朝孩子走去，把鲁格尔对准了他的胸口。枪声响了，小孩的头歪倒了，头发刚剃了一半，沾满了鲜血。昂鲁一句话没说，当着那惊惶失措的母亲的面，他把另一粒子弹射入了胡佛的身体。退伍军人没想杀死史密斯夫人，对她的叫喊仿佛充耳不闻。他转过身，不慌不忙地大踏步出了店门。</a:t>
            </a:r>
            <a:endParaRPr lang="zh-CN" altLang="zh-CN" sz="1050" kern="100" dirty="0">
              <a:effectLst/>
              <a:latin typeface="宋体"/>
              <a:cs typeface="Courier New"/>
            </a:endParaRPr>
          </a:p>
        </p:txBody>
      </p:sp>
    </p:spTree>
    <p:extLst>
      <p:ext uri="{BB962C8B-B14F-4D97-AF65-F5344CB8AC3E}">
        <p14:creationId xmlns:p14="http://schemas.microsoft.com/office/powerpoint/2010/main" val="151328637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62380" y="73993"/>
            <a:ext cx="11161240" cy="6586394"/>
          </a:xfrm>
          <a:prstGeom prst="rect">
            <a:avLst/>
          </a:prstGeom>
        </p:spPr>
        <p:txBody>
          <a:bodyPr wrap="square" lIns="121898" tIns="60948" rIns="121898" bIns="60948">
            <a:spAutoFit/>
          </a:bodyPr>
          <a:lstStyle/>
          <a:p>
            <a:pPr indent="720000" algn="just">
              <a:lnSpc>
                <a:spcPct val="150000"/>
              </a:lnSpc>
              <a:spcAft>
                <a:spcPts val="0"/>
              </a:spcAft>
            </a:pPr>
            <a:r>
              <a:rPr lang="en-US" altLang="zh-CN" sz="2800" kern="100" dirty="0">
                <a:latin typeface="宋体"/>
                <a:ea typeface="华文细黑"/>
                <a:cs typeface="Times New Roman"/>
              </a:rPr>
              <a:t>⑨</a:t>
            </a:r>
            <a:r>
              <a:rPr lang="zh-CN" altLang="zh-CN" sz="2800" kern="100" dirty="0">
                <a:latin typeface="Times New Roman"/>
                <a:ea typeface="华文细黑"/>
                <a:cs typeface="Times New Roman"/>
              </a:rPr>
              <a:t>昂鲁回到街中心，对着河流路</a:t>
            </a:r>
            <a:r>
              <a:rPr lang="en-US" altLang="zh-CN" sz="2800" kern="100" dirty="0">
                <a:latin typeface="Times New Roman"/>
                <a:ea typeface="华文细黑"/>
                <a:cs typeface="Courier New"/>
              </a:rPr>
              <a:t>3208</a:t>
            </a:r>
            <a:r>
              <a:rPr lang="zh-CN" altLang="zh-CN" sz="2800" kern="100" dirty="0">
                <a:latin typeface="Times New Roman"/>
                <a:ea typeface="华文细黑"/>
                <a:cs typeface="Times New Roman"/>
              </a:rPr>
              <a:t>号开了一枪。两岁的托米</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汉密尔顿头部中弹，倒了下去。</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宋体"/>
                <a:ea typeface="华文细黑"/>
                <a:cs typeface="Times New Roman"/>
              </a:rPr>
              <a:t>⑩</a:t>
            </a:r>
            <a:r>
              <a:rPr lang="zh-CN" altLang="zh-CN" sz="2800" kern="100" dirty="0">
                <a:latin typeface="Times New Roman"/>
                <a:ea typeface="华文细黑"/>
                <a:cs typeface="Times New Roman"/>
              </a:rPr>
              <a:t>此时，小小一条街，到处可以听见女人和孩子们惊恐尖厉的叫声。七八个小孩从昂鲁身边逃过，嘴里尖声叫喊着</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疯子</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和一些含含混混的话。但昂鲁对之似乎置若罔闻。</a:t>
            </a:r>
            <a:endParaRPr lang="zh-CN" altLang="zh-CN" sz="1050" kern="100" dirty="0">
              <a:latin typeface="宋体"/>
              <a:cs typeface="Courier New"/>
            </a:endParaRPr>
          </a:p>
          <a:p>
            <a:pPr algn="just">
              <a:lnSpc>
                <a:spcPct val="150000"/>
              </a:lnSpc>
              <a:spcAft>
                <a:spcPts val="0"/>
              </a:spcAft>
            </a:pPr>
            <a:r>
              <a:rPr lang="en-US" altLang="zh-CN" sz="2800" b="1" kern="100" dirty="0">
                <a:latin typeface="Times New Roman"/>
                <a:ea typeface="华文细黑"/>
                <a:cs typeface="Times New Roman"/>
              </a:rPr>
              <a:t>[</a:t>
            </a:r>
            <a:r>
              <a:rPr lang="zh-CN" altLang="zh-CN" sz="2800" b="1" kern="100" dirty="0" smtClean="0">
                <a:latin typeface="Times New Roman"/>
                <a:ea typeface="华文细黑"/>
                <a:cs typeface="Times New Roman"/>
              </a:rPr>
              <a:t>片段三</a:t>
            </a:r>
            <a:r>
              <a:rPr lang="en-US" altLang="zh-CN" sz="2800" b="1" kern="100" dirty="0">
                <a:latin typeface="Times New Roman"/>
                <a:ea typeface="华文细黑"/>
                <a:cs typeface="Times New Roman"/>
              </a:rPr>
              <a:t>]</a:t>
            </a:r>
            <a:r>
              <a:rPr lang="en-US" altLang="zh-CN" sz="2800" b="1" kern="100" dirty="0" smtClean="0">
                <a:latin typeface="Times New Roman"/>
                <a:ea typeface="华文细黑"/>
                <a:cs typeface="Courier New"/>
              </a:rPr>
              <a:t> </a:t>
            </a:r>
            <a:endParaRPr lang="zh-CN" altLang="zh-CN" sz="1050" b="1" kern="100" dirty="0">
              <a:latin typeface="宋体"/>
              <a:cs typeface="Courier New"/>
            </a:endParaRPr>
          </a:p>
          <a:p>
            <a:pPr indent="720000" algn="just">
              <a:lnSpc>
                <a:spcPct val="150000"/>
              </a:lnSpc>
              <a:spcAft>
                <a:spcPts val="0"/>
              </a:spcAft>
            </a:pPr>
            <a:r>
              <a:rPr lang="zh-CN" altLang="zh-CN" sz="2800" kern="100" dirty="0">
                <a:latin typeface="宋体"/>
                <a:ea typeface="MS Mincho"/>
                <a:cs typeface="MS Mincho"/>
              </a:rPr>
              <a:t>⑪</a:t>
            </a:r>
            <a:r>
              <a:rPr lang="zh-CN" altLang="zh-CN" sz="2800" kern="100" dirty="0">
                <a:latin typeface="Times New Roman"/>
                <a:ea typeface="华文细黑"/>
                <a:cs typeface="Times New Roman"/>
              </a:rPr>
              <a:t>《卡姆登信使晚报》的本市新闻编辑副主任巴克斯顿在电话本上找到了昂鲁的名字，拨了个电话。这时刚过上午</a:t>
            </a:r>
            <a:r>
              <a:rPr lang="en-US" altLang="zh-CN" sz="2800" kern="100" dirty="0">
                <a:latin typeface="Times New Roman"/>
                <a:ea typeface="华文细黑"/>
                <a:cs typeface="Courier New"/>
              </a:rPr>
              <a:t>10</a:t>
            </a:r>
            <a:r>
              <a:rPr lang="zh-CN" altLang="zh-CN" sz="2800" kern="100" dirty="0">
                <a:latin typeface="Times New Roman"/>
                <a:ea typeface="华文细黑"/>
                <a:cs typeface="Times New Roman"/>
              </a:rPr>
              <a:t>点，恰好昂鲁回到房间里。使巴克斯顿先生惊讶的是，昂鲁接了他的电话。他用平静、清晰的声音答应后，巴克斯顿先生问：</a:t>
            </a:r>
            <a:endParaRPr lang="zh-CN" altLang="zh-CN" sz="1050" kern="100" dirty="0">
              <a:effectLst/>
              <a:latin typeface="宋体"/>
              <a:cs typeface="Courier New"/>
            </a:endParaRPr>
          </a:p>
        </p:txBody>
      </p:sp>
    </p:spTree>
    <p:extLst>
      <p:ext uri="{BB962C8B-B14F-4D97-AF65-F5344CB8AC3E}">
        <p14:creationId xmlns:p14="http://schemas.microsoft.com/office/powerpoint/2010/main" val="205772222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5" descr="D:\图\大二轮\f63d7874a582bced68decc1bd584b79b.jpg"/>
          <p:cNvPicPr>
            <a:picLocks noChangeArrowheads="1"/>
          </p:cNvPicPr>
          <p:nvPr/>
        </p:nvPicPr>
        <p:blipFill rotWithShape="1">
          <a:blip r:embed="rId2">
            <a:extLst>
              <a:ext uri="{28A0092B-C50C-407E-A947-70E740481C1C}">
                <a14:useLocalDpi xmlns:a14="http://schemas.microsoft.com/office/drawing/2010/main" val="0"/>
              </a:ext>
            </a:extLst>
          </a:blip>
          <a:srcRect l="23469" t="526" r="57697"/>
          <a:stretch/>
        </p:blipFill>
        <p:spPr bwMode="auto">
          <a:xfrm>
            <a:off x="0" y="1588"/>
            <a:ext cx="2088000" cy="6858000"/>
          </a:xfrm>
          <a:prstGeom prst="rect">
            <a:avLst/>
          </a:prstGeom>
          <a:noFill/>
          <a:extLst>
            <a:ext uri="{909E8E84-426E-40DD-AFC4-6F175D3DCCD1}">
              <a14:hiddenFill xmlns:a14="http://schemas.microsoft.com/office/drawing/2010/main">
                <a:solidFill>
                  <a:srgbClr val="FFFFFF"/>
                </a:solidFill>
              </a14:hiddenFill>
            </a:ext>
          </a:extLst>
        </p:spPr>
      </p:pic>
      <p:cxnSp>
        <p:nvCxnSpPr>
          <p:cNvPr id="25" name="直接连接符 24"/>
          <p:cNvCxnSpPr/>
          <p:nvPr/>
        </p:nvCxnSpPr>
        <p:spPr>
          <a:xfrm>
            <a:off x="3920676" y="2971324"/>
            <a:ext cx="5980549" cy="0"/>
          </a:xfrm>
          <a:prstGeom prst="line">
            <a:avLst/>
          </a:prstGeom>
        </p:spPr>
        <p:style>
          <a:lnRef idx="1">
            <a:schemeClr val="accent1"/>
          </a:lnRef>
          <a:fillRef idx="0">
            <a:schemeClr val="accent1"/>
          </a:fillRef>
          <a:effectRef idx="0">
            <a:schemeClr val="accent1"/>
          </a:effectRef>
          <a:fontRef idx="minor">
            <a:schemeClr val="tx1"/>
          </a:fontRef>
        </p:style>
      </p:cxnSp>
      <p:sp>
        <p:nvSpPr>
          <p:cNvPr id="27" name="TextBox 26">
            <a:hlinkClick r:id="rId3" action="ppaction://hlinksldjump"/>
          </p:cNvPr>
          <p:cNvSpPr txBox="1"/>
          <p:nvPr/>
        </p:nvSpPr>
        <p:spPr>
          <a:xfrm>
            <a:off x="3920676" y="2448104"/>
            <a:ext cx="5980549" cy="523220"/>
          </a:xfrm>
          <a:prstGeom prst="rect">
            <a:avLst/>
          </a:prstGeom>
          <a:noFill/>
        </p:spPr>
        <p:txBody>
          <a:bodyPr wrap="square" rtlCol="0">
            <a:spAutoFit/>
          </a:bodyPr>
          <a:lstStyle/>
          <a:p>
            <a:r>
              <a:rPr lang="en-US" altLang="zh-CN" sz="2800" b="1" spc="100" dirty="0">
                <a:solidFill>
                  <a:srgbClr val="3114AC"/>
                </a:solidFill>
                <a:latin typeface="Times New Roman" pitchFamily="18" charset="0"/>
                <a:ea typeface="微软雅黑" pitchFamily="34" charset="-122"/>
                <a:cs typeface="Times New Roman" pitchFamily="18" charset="0"/>
              </a:rPr>
              <a:t>Ⅰ</a:t>
            </a:r>
            <a:r>
              <a:rPr lang="zh-CN" altLang="zh-CN" sz="2800" b="1" spc="100" dirty="0">
                <a:solidFill>
                  <a:srgbClr val="3114AC"/>
                </a:solidFill>
                <a:latin typeface="Times New Roman" pitchFamily="18" charset="0"/>
                <a:ea typeface="微软雅黑" pitchFamily="34" charset="-122"/>
                <a:cs typeface="Times New Roman" pitchFamily="18" charset="0"/>
              </a:rPr>
              <a:t>　连续性文本</a:t>
            </a:r>
            <a:r>
              <a:rPr lang="en-US" altLang="zh-CN" sz="2800" b="1" spc="100" dirty="0">
                <a:solidFill>
                  <a:srgbClr val="3114AC"/>
                </a:solidFill>
                <a:latin typeface="Times New Roman" pitchFamily="18" charset="0"/>
                <a:ea typeface="微软雅黑" pitchFamily="34" charset="-122"/>
                <a:cs typeface="Times New Roman" pitchFamily="18" charset="0"/>
              </a:rPr>
              <a:t>(</a:t>
            </a:r>
            <a:r>
              <a:rPr lang="zh-CN" altLang="zh-CN" sz="2800" b="1" spc="100" dirty="0">
                <a:solidFill>
                  <a:srgbClr val="3114AC"/>
                </a:solidFill>
                <a:latin typeface="Times New Roman" pitchFamily="18" charset="0"/>
                <a:ea typeface="微软雅黑" pitchFamily="34" charset="-122"/>
                <a:cs typeface="Times New Roman" pitchFamily="18" charset="0"/>
              </a:rPr>
              <a:t>新闻、传记等</a:t>
            </a:r>
            <a:r>
              <a:rPr lang="en-US" altLang="zh-CN" sz="2800" b="1" spc="100" dirty="0">
                <a:solidFill>
                  <a:srgbClr val="3114AC"/>
                </a:solidFill>
                <a:latin typeface="Times New Roman" pitchFamily="18" charset="0"/>
                <a:ea typeface="微软雅黑" pitchFamily="34" charset="-122"/>
                <a:cs typeface="Times New Roman" pitchFamily="18" charset="0"/>
              </a:rPr>
              <a:t>)</a:t>
            </a:r>
            <a:endParaRPr lang="zh-CN" altLang="zh-CN" sz="2800" b="1" spc="100" dirty="0">
              <a:solidFill>
                <a:srgbClr val="3114AC"/>
              </a:solidFill>
              <a:latin typeface="Times New Roman" pitchFamily="18" charset="0"/>
              <a:ea typeface="微软雅黑" pitchFamily="34" charset="-122"/>
              <a:cs typeface="Times New Roman" pitchFamily="18" charset="0"/>
            </a:endParaRPr>
          </a:p>
        </p:txBody>
      </p:sp>
      <p:sp>
        <p:nvSpPr>
          <p:cNvPr id="37" name="TextBox 36">
            <a:hlinkClick r:id="rId4" action="ppaction://hlinksldjump"/>
          </p:cNvPr>
          <p:cNvSpPr txBox="1"/>
          <p:nvPr/>
        </p:nvSpPr>
        <p:spPr>
          <a:xfrm>
            <a:off x="3920677" y="3556837"/>
            <a:ext cx="5980548" cy="523220"/>
          </a:xfrm>
          <a:prstGeom prst="rect">
            <a:avLst/>
          </a:prstGeom>
          <a:noFill/>
        </p:spPr>
        <p:txBody>
          <a:bodyPr wrap="square" rtlCol="0">
            <a:spAutoFit/>
          </a:bodyPr>
          <a:lstStyle/>
          <a:p>
            <a:r>
              <a:rPr lang="en-US" altLang="zh-CN" sz="2800" b="1" spc="100" dirty="0">
                <a:solidFill>
                  <a:srgbClr val="3114AC"/>
                </a:solidFill>
                <a:latin typeface="Times New Roman" pitchFamily="18" charset="0"/>
                <a:ea typeface="微软雅黑" pitchFamily="34" charset="-122"/>
                <a:cs typeface="Times New Roman" pitchFamily="18" charset="0"/>
              </a:rPr>
              <a:t>Ⅱ</a:t>
            </a:r>
            <a:r>
              <a:rPr lang="zh-CN" altLang="zh-CN" sz="2800" b="1" spc="100" dirty="0">
                <a:solidFill>
                  <a:srgbClr val="3114AC"/>
                </a:solidFill>
                <a:latin typeface="Times New Roman" pitchFamily="18" charset="0"/>
                <a:ea typeface="微软雅黑" pitchFamily="34" charset="-122"/>
                <a:cs typeface="Times New Roman" pitchFamily="18" charset="0"/>
              </a:rPr>
              <a:t>　非连续性文本</a:t>
            </a:r>
            <a:r>
              <a:rPr lang="en-US" altLang="zh-CN" sz="2800" b="1" spc="100" dirty="0">
                <a:solidFill>
                  <a:srgbClr val="3114AC"/>
                </a:solidFill>
                <a:latin typeface="Times New Roman" pitchFamily="18" charset="0"/>
                <a:ea typeface="微软雅黑" pitchFamily="34" charset="-122"/>
                <a:cs typeface="Times New Roman" pitchFamily="18" charset="0"/>
              </a:rPr>
              <a:t>(</a:t>
            </a:r>
            <a:r>
              <a:rPr lang="zh-CN" altLang="zh-CN" sz="2800" b="1" spc="100" dirty="0">
                <a:solidFill>
                  <a:srgbClr val="3114AC"/>
                </a:solidFill>
                <a:latin typeface="Times New Roman" pitchFamily="18" charset="0"/>
                <a:ea typeface="微软雅黑" pitchFamily="34" charset="-122"/>
                <a:cs typeface="Times New Roman" pitchFamily="18" charset="0"/>
              </a:rPr>
              <a:t>新闻、传记等</a:t>
            </a:r>
            <a:r>
              <a:rPr lang="en-US" altLang="zh-CN" sz="2800" b="1" spc="100" dirty="0">
                <a:solidFill>
                  <a:srgbClr val="3114AC"/>
                </a:solidFill>
                <a:latin typeface="Times New Roman" pitchFamily="18" charset="0"/>
                <a:ea typeface="微软雅黑" pitchFamily="34" charset="-122"/>
                <a:cs typeface="Times New Roman" pitchFamily="18" charset="0"/>
              </a:rPr>
              <a:t>)</a:t>
            </a:r>
            <a:endParaRPr lang="zh-CN" altLang="zh-CN" sz="2800" b="1" spc="100" dirty="0">
              <a:solidFill>
                <a:srgbClr val="3114AC"/>
              </a:solidFill>
              <a:latin typeface="Times New Roman" pitchFamily="18" charset="0"/>
              <a:ea typeface="微软雅黑" pitchFamily="34" charset="-122"/>
              <a:cs typeface="Times New Roman" pitchFamily="18" charset="0"/>
            </a:endParaRPr>
          </a:p>
        </p:txBody>
      </p:sp>
      <p:cxnSp>
        <p:nvCxnSpPr>
          <p:cNvPr id="38" name="直接连接符 37"/>
          <p:cNvCxnSpPr/>
          <p:nvPr/>
        </p:nvCxnSpPr>
        <p:spPr>
          <a:xfrm>
            <a:off x="3920676" y="4077866"/>
            <a:ext cx="5980549" cy="0"/>
          </a:xfrm>
          <a:prstGeom prst="line">
            <a:avLst/>
          </a:prstGeom>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0" y="0"/>
            <a:ext cx="2088701" cy="523220"/>
          </a:xfrm>
          <a:prstGeom prst="rect">
            <a:avLst/>
          </a:prstGeom>
          <a:solidFill>
            <a:schemeClr val="tx2">
              <a:lumMod val="60000"/>
              <a:lumOff val="40000"/>
              <a:alpha val="52000"/>
            </a:schemeClr>
          </a:solidFill>
        </p:spPr>
        <p:txBody>
          <a:bodyPr wrap="square" rtlCol="0">
            <a:spAutoFit/>
          </a:bodyPr>
          <a:lstStyle/>
          <a:p>
            <a:pPr algn="ctr"/>
            <a:r>
              <a:rPr lang="zh-CN" altLang="en-US" sz="2800" b="1" dirty="0" smtClean="0">
                <a:solidFill>
                  <a:schemeClr val="bg1"/>
                </a:solidFill>
                <a:latin typeface="微软雅黑" pitchFamily="34" charset="-122"/>
                <a:ea typeface="微软雅黑" pitchFamily="34" charset="-122"/>
              </a:rPr>
              <a:t>内容索引</a:t>
            </a:r>
            <a:endParaRPr lang="zh-CN" altLang="en-US" sz="28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1361814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90644" y="475967"/>
            <a:ext cx="11730575" cy="5940063"/>
          </a:xfrm>
          <a:prstGeom prst="rect">
            <a:avLst/>
          </a:prstGeom>
        </p:spPr>
        <p:txBody>
          <a:bodyPr wrap="square" lIns="121898" tIns="60948" rIns="121898" bIns="60948">
            <a:spAutoFit/>
          </a:bodyPr>
          <a:lstStyle/>
          <a:p>
            <a:pPr indent="720000" algn="just">
              <a:lnSpc>
                <a:spcPct val="150000"/>
              </a:lnSpc>
              <a:spcAft>
                <a:spcPts val="0"/>
              </a:spcAft>
            </a:pPr>
            <a:r>
              <a:rPr lang="zh-CN" altLang="zh-CN" sz="2800" kern="100" dirty="0">
                <a:latin typeface="宋体"/>
                <a:ea typeface="MS Mincho"/>
                <a:cs typeface="MS Mincho"/>
              </a:rPr>
              <a:t>⑫</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是霍华德吗？</a:t>
            </a:r>
            <a:r>
              <a:rPr lang="en-US" altLang="zh-CN" sz="2800" kern="100" dirty="0">
                <a:latin typeface="宋体"/>
                <a:ea typeface="华文细黑"/>
                <a:cs typeface="Times New Roman"/>
              </a:rPr>
              <a:t>”</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宋体"/>
                <a:ea typeface="MS Mincho"/>
                <a:cs typeface="MS Mincho"/>
              </a:rPr>
              <a:t>⑬</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是的，你要的霍华德姓什么？</a:t>
            </a:r>
            <a:r>
              <a:rPr lang="en-US" altLang="zh-CN" sz="2800" kern="100" dirty="0">
                <a:latin typeface="宋体"/>
                <a:ea typeface="华文细黑"/>
                <a:cs typeface="Times New Roman"/>
              </a:rPr>
              <a:t>”</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宋体"/>
                <a:ea typeface="MS Mincho"/>
                <a:cs typeface="MS Mincho"/>
              </a:rPr>
              <a:t>⑭</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昂鲁。</a:t>
            </a:r>
            <a:r>
              <a:rPr lang="en-US" altLang="zh-CN" sz="2800" kern="100" dirty="0">
                <a:latin typeface="宋体"/>
                <a:ea typeface="华文细黑"/>
                <a:cs typeface="Times New Roman"/>
              </a:rPr>
              <a:t>”</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宋体"/>
                <a:ea typeface="MS Mincho"/>
                <a:cs typeface="MS Mincho"/>
              </a:rPr>
              <a:t>⑮</a:t>
            </a:r>
            <a:r>
              <a:rPr lang="zh-CN" altLang="zh-CN" sz="2800" kern="100" dirty="0">
                <a:latin typeface="Times New Roman"/>
                <a:ea typeface="华文细黑"/>
                <a:cs typeface="Times New Roman"/>
              </a:rPr>
              <a:t>退伍军人问巴克斯顿先生想干嘛。</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宋体"/>
                <a:ea typeface="MS Mincho"/>
                <a:cs typeface="MS Mincho"/>
              </a:rPr>
              <a:t>⑯</a:t>
            </a:r>
            <a:r>
              <a:rPr lang="zh-CN" altLang="zh-CN" sz="2800" kern="100" dirty="0">
                <a:latin typeface="Times New Roman"/>
                <a:ea typeface="华文细黑"/>
                <a:cs typeface="Times New Roman"/>
              </a:rPr>
              <a:t>这位新闻编辑问道</a:t>
            </a:r>
            <a:r>
              <a:rPr lang="zh-CN" altLang="zh-CN" sz="2800" kern="100" spc="-8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是否能告诉我</a:t>
            </a:r>
            <a:r>
              <a:rPr lang="zh-CN" altLang="zh-CN" sz="2800" kern="100" spc="-800" dirty="0">
                <a:latin typeface="Times New Roman"/>
                <a:ea typeface="华文细黑"/>
                <a:cs typeface="Times New Roman"/>
              </a:rPr>
              <a:t>，</a:t>
            </a:r>
            <a:r>
              <a:rPr lang="zh-CN" altLang="zh-CN" sz="2800" kern="100" dirty="0">
                <a:latin typeface="Times New Roman"/>
                <a:ea typeface="华文细黑"/>
                <a:cs typeface="Times New Roman"/>
              </a:rPr>
              <a:t>他们在那里对你做了些什么</a:t>
            </a:r>
            <a:r>
              <a:rPr lang="zh-CN" altLang="zh-CN" sz="2800" kern="100" spc="-800" dirty="0">
                <a:latin typeface="Times New Roman"/>
                <a:ea typeface="华文细黑"/>
                <a:cs typeface="Times New Roman"/>
              </a:rPr>
              <a:t>？</a:t>
            </a:r>
            <a:r>
              <a:rPr lang="en-US" altLang="zh-CN" sz="2800" kern="100" dirty="0">
                <a:latin typeface="宋体"/>
                <a:ea typeface="华文细黑"/>
                <a:cs typeface="Times New Roman"/>
              </a:rPr>
              <a:t>”</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宋体"/>
                <a:ea typeface="MS Mincho"/>
                <a:cs typeface="MS Mincho"/>
              </a:rPr>
              <a:t>⑰</a:t>
            </a:r>
            <a:r>
              <a:rPr lang="zh-CN" altLang="zh-CN" sz="2800" kern="100" dirty="0">
                <a:latin typeface="Times New Roman"/>
                <a:ea typeface="华文细黑"/>
                <a:cs typeface="Times New Roman"/>
              </a:rPr>
              <a:t>昂鲁沉吟片刻，说：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他们没对我做什么</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不过，我倒对他们干了不少事。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他的声音仍很平稳，没有一丝歇斯底里的痕迹。巴克斯顿先生问他杀了多少人。退伍军人答道：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我不知道，好像有</a:t>
            </a:r>
            <a:r>
              <a:rPr lang="en-US" altLang="zh-CN" sz="2800" kern="100" dirty="0">
                <a:latin typeface="Times New Roman"/>
                <a:ea typeface="华文细黑"/>
                <a:cs typeface="Courier New"/>
              </a:rPr>
              <a:t>12</a:t>
            </a:r>
            <a:r>
              <a:rPr lang="zh-CN" altLang="zh-CN" sz="2800" kern="100" dirty="0">
                <a:latin typeface="Times New Roman"/>
                <a:ea typeface="华文细黑"/>
                <a:cs typeface="Times New Roman"/>
              </a:rPr>
              <a:t>个吧。</a:t>
            </a:r>
            <a:r>
              <a:rPr lang="en-US" altLang="zh-CN" sz="2800" kern="100" dirty="0">
                <a:latin typeface="宋体"/>
                <a:ea typeface="华文细黑"/>
                <a:cs typeface="Times New Roman"/>
              </a:rPr>
              <a:t>”</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宋体"/>
                <a:ea typeface="MS Mincho"/>
                <a:cs typeface="MS Mincho"/>
              </a:rPr>
              <a:t>⑱</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你干嘛要杀人？</a:t>
            </a:r>
            <a:r>
              <a:rPr lang="en-US" altLang="zh-CN" sz="2800" kern="100" dirty="0" smtClean="0">
                <a:latin typeface="宋体"/>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220557032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78582" y="45418"/>
            <a:ext cx="11161240" cy="6758749"/>
          </a:xfrm>
          <a:prstGeom prst="rect">
            <a:avLst/>
          </a:prstGeom>
        </p:spPr>
        <p:txBody>
          <a:bodyPr wrap="square" lIns="121898" tIns="60948" rIns="121898" bIns="60948">
            <a:spAutoFit/>
          </a:bodyPr>
          <a:lstStyle/>
          <a:p>
            <a:pPr indent="720000" algn="just">
              <a:lnSpc>
                <a:spcPct val="140000"/>
              </a:lnSpc>
              <a:spcAft>
                <a:spcPts val="0"/>
              </a:spcAft>
            </a:pPr>
            <a:r>
              <a:rPr lang="zh-CN" altLang="zh-CN" sz="2800" kern="100" dirty="0">
                <a:latin typeface="Times New Roman" pitchFamily="18" charset="0"/>
                <a:ea typeface="MS Mincho"/>
                <a:cs typeface="Times New Roman" pitchFamily="18" charset="0"/>
              </a:rPr>
              <a:t>⑲</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不知道。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回答很干脆。</a:t>
            </a:r>
            <a:endParaRPr lang="zh-CN" altLang="zh-CN" sz="2800" kern="100" dirty="0">
              <a:latin typeface="宋体"/>
              <a:cs typeface="Courier New"/>
            </a:endParaRPr>
          </a:p>
          <a:p>
            <a:pPr indent="720000" algn="just">
              <a:lnSpc>
                <a:spcPct val="140000"/>
              </a:lnSpc>
              <a:spcAft>
                <a:spcPts val="0"/>
              </a:spcAft>
            </a:pPr>
            <a:r>
              <a:rPr lang="zh-CN" altLang="zh-CN" sz="2800" kern="100" dirty="0">
                <a:latin typeface="宋体"/>
                <a:ea typeface="MS Mincho"/>
                <a:cs typeface="MS Mincho"/>
              </a:rPr>
              <a:t>⑳</a:t>
            </a:r>
            <a:r>
              <a:rPr lang="zh-CN" altLang="zh-CN" sz="2800" kern="100" dirty="0">
                <a:latin typeface="Times New Roman"/>
                <a:ea typeface="华文细黑"/>
                <a:cs typeface="Times New Roman"/>
              </a:rPr>
              <a:t>电话</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的一声挂断了。</a:t>
            </a:r>
            <a:endParaRPr lang="zh-CN" altLang="zh-CN" sz="2800" kern="100" dirty="0">
              <a:latin typeface="宋体"/>
              <a:cs typeface="Courier New"/>
            </a:endParaRPr>
          </a:p>
          <a:p>
            <a:pPr indent="720000" algn="just">
              <a:lnSpc>
                <a:spcPct val="140000"/>
              </a:lnSpc>
              <a:spcAft>
                <a:spcPts val="0"/>
              </a:spcAft>
            </a:pP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警察</a:t>
            </a:r>
            <a:r>
              <a:rPr lang="zh-CN" altLang="zh-CN" sz="2800" kern="100" dirty="0">
                <a:latin typeface="Times New Roman"/>
                <a:ea typeface="华文细黑"/>
                <a:cs typeface="Times New Roman"/>
              </a:rPr>
              <a:t>的子弹噼噼啪啪地打在他周围的墙壁上。射击停止的间歇，</a:t>
            </a:r>
            <a:r>
              <a:rPr lang="zh-CN" altLang="zh-CN" sz="2800" kern="100" dirty="0">
                <a:latin typeface="宋体"/>
                <a:ea typeface="华文细黑"/>
                <a:cs typeface="宋体"/>
              </a:rPr>
              <a:t>痩</a:t>
            </a:r>
            <a:r>
              <a:rPr lang="zh-CN" altLang="zh-CN" sz="2800" kern="100" dirty="0">
                <a:latin typeface="楷体_GB2312"/>
                <a:ea typeface="华文细黑"/>
                <a:cs typeface="楷体_GB2312"/>
              </a:rPr>
              <a:t>削的杀人者走了出来</a:t>
            </a:r>
            <a:r>
              <a:rPr lang="zh-CN" altLang="zh-CN" sz="2800" kern="100" dirty="0">
                <a:latin typeface="Times New Roman"/>
                <a:ea typeface="华文细黑"/>
                <a:cs typeface="Times New Roman"/>
              </a:rPr>
              <a:t>，举着双手。</a:t>
            </a:r>
            <a:endParaRPr lang="zh-CN" altLang="zh-CN" sz="2800" kern="100" dirty="0">
              <a:latin typeface="宋体"/>
              <a:cs typeface="Courier New"/>
            </a:endParaRPr>
          </a:p>
          <a:p>
            <a:pPr indent="720000" algn="just">
              <a:lnSpc>
                <a:spcPct val="140000"/>
              </a:lnSpc>
              <a:spcAft>
                <a:spcPts val="0"/>
              </a:spcAft>
            </a:pP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一</a:t>
            </a:r>
            <a:r>
              <a:rPr lang="zh-CN" altLang="zh-CN" sz="2800" kern="100" dirty="0">
                <a:latin typeface="Times New Roman"/>
                <a:ea typeface="华文细黑"/>
                <a:cs typeface="Times New Roman"/>
              </a:rPr>
              <a:t>个警察火气十足地教训道：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你精神不正常？</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昂鲁眼睛直勾勾地冷冷盯着这警察说：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我没精神病，我脑袋很好使。</a:t>
            </a:r>
            <a:r>
              <a:rPr lang="en-US" altLang="zh-CN" sz="2800" kern="100" dirty="0">
                <a:latin typeface="宋体"/>
                <a:ea typeface="华文细黑"/>
                <a:cs typeface="Times New Roman"/>
              </a:rPr>
              <a:t>”</a:t>
            </a:r>
            <a:endParaRPr lang="zh-CN" altLang="zh-CN" sz="2800" kern="100" dirty="0">
              <a:latin typeface="宋体"/>
              <a:cs typeface="Courier New"/>
            </a:endParaRPr>
          </a:p>
          <a:p>
            <a:pPr indent="720000" algn="just">
              <a:lnSpc>
                <a:spcPct val="140000"/>
              </a:lnSpc>
              <a:spcAft>
                <a:spcPts val="0"/>
              </a:spcAft>
            </a:pP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吼叫</a:t>
            </a:r>
            <a:r>
              <a:rPr lang="zh-CN" altLang="zh-CN" sz="2800" kern="100" dirty="0">
                <a:latin typeface="Times New Roman"/>
                <a:ea typeface="华文细黑"/>
                <a:cs typeface="Times New Roman"/>
              </a:rPr>
              <a:t>着、拥挤着的人们三三两两地聚在一起，激动地谈论着枪击事件和霍华德</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昂鲁的为人</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indent="714375" algn="just">
              <a:lnSpc>
                <a:spcPct val="140000"/>
              </a:lnSpc>
              <a:spcAft>
                <a:spcPts val="0"/>
              </a:spcAft>
            </a:pP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人们</a:t>
            </a:r>
            <a:r>
              <a:rPr lang="zh-CN" altLang="zh-CN" sz="2800" kern="100" dirty="0">
                <a:latin typeface="Times New Roman"/>
                <a:ea typeface="华文细黑"/>
                <a:cs typeface="Times New Roman"/>
              </a:rPr>
              <a:t>承认，也许昂鲁精神是不正常的。那些熟悉昂鲁的人不厌其烦地说他怎么寡言少语，说话细声细气，怎么带着母亲上教堂，怎么在《圣经》特别是主祷文的段落间点点画画</a:t>
            </a:r>
            <a:r>
              <a:rPr lang="zh-CN" altLang="zh-CN" sz="2800" kern="100" dirty="0" smtClean="0">
                <a:latin typeface="Times New Roman"/>
                <a:ea typeface="华文细黑"/>
                <a:cs typeface="Times New Roman"/>
              </a:rPr>
              <a:t>。</a:t>
            </a:r>
            <a:endParaRPr lang="zh-CN" altLang="zh-CN" sz="2800" kern="100" dirty="0">
              <a:latin typeface="宋体"/>
              <a:cs typeface="Courier New"/>
            </a:endParaRPr>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36243" y="1465071"/>
            <a:ext cx="385732" cy="385732"/>
          </a:xfrm>
          <a:prstGeom prst="rect">
            <a:avLst/>
          </a:prstGeom>
        </p:spPr>
      </p:pic>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36199" y="2641538"/>
            <a:ext cx="381316" cy="381316"/>
          </a:xfrm>
          <a:prstGeom prst="rect">
            <a:avLst/>
          </a:prstGeom>
        </p:spPr>
      </p:pic>
      <p:pic>
        <p:nvPicPr>
          <p:cNvPr id="5" name="图片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36086" y="3850703"/>
            <a:ext cx="370102" cy="370102"/>
          </a:xfrm>
          <a:prstGeom prst="rect">
            <a:avLst/>
          </a:prstGeom>
        </p:spPr>
      </p:pic>
      <p:pic>
        <p:nvPicPr>
          <p:cNvPr id="6" name="图片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36482" y="5049460"/>
            <a:ext cx="409462" cy="409462"/>
          </a:xfrm>
          <a:prstGeom prst="rect">
            <a:avLst/>
          </a:prstGeom>
        </p:spPr>
      </p:pic>
    </p:spTree>
    <p:extLst>
      <p:ext uri="{BB962C8B-B14F-4D97-AF65-F5344CB8AC3E}">
        <p14:creationId xmlns:p14="http://schemas.microsoft.com/office/powerpoint/2010/main" val="160058271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78582" y="117426"/>
            <a:ext cx="11161240" cy="6503807"/>
          </a:xfrm>
          <a:prstGeom prst="rect">
            <a:avLst/>
          </a:prstGeom>
        </p:spPr>
        <p:txBody>
          <a:bodyPr wrap="square" lIns="121898" tIns="60948" rIns="121898" bIns="60948">
            <a:spAutoFit/>
          </a:bodyPr>
          <a:lstStyle/>
          <a:p>
            <a:pPr indent="720000" algn="just">
              <a:lnSpc>
                <a:spcPct val="150000"/>
              </a:lnSpc>
              <a:spcAft>
                <a:spcPts val="0"/>
              </a:spcAft>
            </a:pP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那一天</a:t>
            </a:r>
            <a:r>
              <a:rPr lang="zh-CN" altLang="zh-CN" sz="2800" kern="100" dirty="0">
                <a:latin typeface="Times New Roman"/>
                <a:ea typeface="华文细黑"/>
                <a:cs typeface="Times New Roman"/>
              </a:rPr>
              <a:t>河流路和邻近的街区谈论的话题就这一个。震动是巨大的。人们不断地说：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我们不明白，真不明白。</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有删改</a:t>
            </a:r>
            <a:r>
              <a:rPr lang="en-US" altLang="zh-CN" sz="2800" kern="100" dirty="0">
                <a:latin typeface="Times New Roman"/>
                <a:ea typeface="华文细黑"/>
                <a:cs typeface="Courier New"/>
              </a:rPr>
              <a:t>)</a:t>
            </a:r>
            <a:endParaRPr lang="zh-CN" altLang="zh-CN" sz="1050" kern="100" dirty="0">
              <a:latin typeface="宋体"/>
              <a:cs typeface="Courier New"/>
            </a:endParaRPr>
          </a:p>
          <a:p>
            <a:pPr indent="720000" algn="just">
              <a:lnSpc>
                <a:spcPct val="150000"/>
              </a:lnSpc>
              <a:spcAft>
                <a:spcPts val="0"/>
              </a:spcAft>
            </a:pPr>
            <a:r>
              <a:rPr lang="zh-CN" altLang="zh-CN" sz="2800" b="1" kern="100" dirty="0">
                <a:latin typeface="Times New Roman"/>
                <a:ea typeface="华文细黑"/>
                <a:cs typeface="Times New Roman"/>
              </a:rPr>
              <a:t>相关链接</a:t>
            </a:r>
            <a:endParaRPr lang="zh-CN" altLang="zh-CN" sz="1050" b="1" kern="100" dirty="0">
              <a:latin typeface="宋体"/>
              <a:cs typeface="Courier New"/>
            </a:endParaRPr>
          </a:p>
          <a:p>
            <a:pPr indent="720000"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据美国《洛杉矶时报》报道，参加过第二次世界大战、越南战争、海湾战争等战争的退伍军人很多都有严重的心理问题。</a:t>
            </a:r>
            <a:r>
              <a:rPr lang="en-US" altLang="zh-CN" sz="2800" kern="100" dirty="0">
                <a:latin typeface="Times New Roman"/>
                <a:ea typeface="华文细黑"/>
                <a:cs typeface="Courier New"/>
              </a:rPr>
              <a:t>2014</a:t>
            </a:r>
            <a:r>
              <a:rPr lang="zh-CN" altLang="zh-CN" sz="2800" kern="100" dirty="0">
                <a:latin typeface="Times New Roman"/>
                <a:ea typeface="华文细黑"/>
                <a:cs typeface="Times New Roman"/>
              </a:rPr>
              <a:t>年，有</a:t>
            </a:r>
            <a:r>
              <a:rPr lang="en-US" altLang="zh-CN" sz="2800" kern="100" dirty="0">
                <a:latin typeface="Times New Roman"/>
                <a:ea typeface="华文细黑"/>
                <a:cs typeface="Courier New"/>
              </a:rPr>
              <a:t>7 400</a:t>
            </a:r>
            <a:r>
              <a:rPr lang="zh-CN" altLang="zh-CN" sz="2800" kern="100" dirty="0">
                <a:latin typeface="Times New Roman"/>
                <a:ea typeface="华文细黑"/>
                <a:cs typeface="Times New Roman"/>
              </a:rPr>
              <a:t>名老兵自杀。此外，老兵面临严重的心理问题，有约</a:t>
            </a:r>
            <a:r>
              <a:rPr lang="en-US" altLang="zh-CN" sz="2800" kern="100" dirty="0">
                <a:latin typeface="Times New Roman"/>
                <a:ea typeface="华文细黑"/>
                <a:cs typeface="Courier New"/>
              </a:rPr>
              <a:t>14</a:t>
            </a:r>
            <a:r>
              <a:rPr lang="zh-CN" altLang="zh-CN" sz="2800" kern="100" dirty="0">
                <a:latin typeface="Times New Roman"/>
                <a:ea typeface="华文细黑"/>
                <a:cs typeface="Times New Roman"/>
              </a:rPr>
              <a:t>万人因犯罪入狱。</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普利策新闻奖，</a:t>
            </a:r>
            <a:r>
              <a:rPr lang="en-US" altLang="zh-CN" sz="2800" kern="100" dirty="0">
                <a:latin typeface="Times New Roman"/>
                <a:ea typeface="华文细黑"/>
                <a:cs typeface="Courier New"/>
              </a:rPr>
              <a:t>1917</a:t>
            </a:r>
            <a:r>
              <a:rPr lang="zh-CN" altLang="zh-CN" sz="2800" kern="100" dirty="0">
                <a:latin typeface="Times New Roman"/>
                <a:ea typeface="华文细黑"/>
                <a:cs typeface="Times New Roman"/>
              </a:rPr>
              <a:t>年根据美国报业巨头约瑟夫</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普利策的遗愿设立，二十世纪七八十年代发展成为美国新闻界的一项最高荣誉奖，被称为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新闻界的诺贝尔奖</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54407" y="360620"/>
            <a:ext cx="393485" cy="393485"/>
          </a:xfrm>
          <a:prstGeom prst="rect">
            <a:avLst/>
          </a:prstGeom>
        </p:spPr>
      </p:pic>
    </p:spTree>
    <p:extLst>
      <p:ext uri="{BB962C8B-B14F-4D97-AF65-F5344CB8AC3E}">
        <p14:creationId xmlns:p14="http://schemas.microsoft.com/office/powerpoint/2010/main" val="276143262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50590" y="1221355"/>
            <a:ext cx="11050733"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看标题，知大体内容和新闻类型。</a:t>
            </a:r>
            <a:endParaRPr lang="zh-CN" altLang="zh-CN" sz="1050" kern="100" dirty="0">
              <a:effectLst/>
              <a:latin typeface="宋体"/>
              <a:cs typeface="Courier New"/>
            </a:endParaRPr>
          </a:p>
        </p:txBody>
      </p:sp>
      <p:sp>
        <p:nvSpPr>
          <p:cNvPr id="4" name="矩形 3"/>
          <p:cNvSpPr/>
          <p:nvPr/>
        </p:nvSpPr>
        <p:spPr>
          <a:xfrm>
            <a:off x="550590" y="1922758"/>
            <a:ext cx="10725733" cy="13331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大体内容：心智不全的枪手打死</a:t>
            </a:r>
            <a:r>
              <a:rPr lang="en-US" altLang="zh-CN" sz="2800" kern="100" dirty="0">
                <a:solidFill>
                  <a:srgbClr val="C00000"/>
                </a:solidFill>
                <a:latin typeface="Times New Roman"/>
                <a:ea typeface="华文细黑"/>
                <a:cs typeface="Courier New"/>
              </a:rPr>
              <a:t>12</a:t>
            </a:r>
            <a:r>
              <a:rPr lang="zh-CN" altLang="zh-CN" sz="2800" kern="100" dirty="0">
                <a:solidFill>
                  <a:srgbClr val="C00000"/>
                </a:solidFill>
                <a:latin typeface="Times New Roman"/>
                <a:ea typeface="华文细黑"/>
                <a:cs typeface="Times New Roman"/>
              </a:rPr>
              <a:t>人。</a:t>
            </a:r>
            <a:endParaRPr lang="zh-CN" altLang="zh-CN" sz="1050" kern="100" dirty="0">
              <a:latin typeface="宋体"/>
              <a:cs typeface="Courier New"/>
            </a:endParaRPr>
          </a:p>
          <a:p>
            <a:pPr algn="just">
              <a:lnSpc>
                <a:spcPct val="150000"/>
              </a:lnSpc>
              <a:spcAft>
                <a:spcPts val="0"/>
              </a:spcAft>
            </a:pPr>
            <a:r>
              <a:rPr lang="zh-CN" altLang="zh-CN" sz="2800" kern="100" dirty="0">
                <a:solidFill>
                  <a:srgbClr val="C00000"/>
                </a:solidFill>
                <a:latin typeface="Times New Roman"/>
                <a:ea typeface="华文细黑"/>
                <a:cs typeface="Times New Roman"/>
              </a:rPr>
              <a:t>新闻类型：人物新闻。</a:t>
            </a:r>
            <a:endParaRPr lang="zh-CN" altLang="zh-CN" sz="1050" kern="100" dirty="0">
              <a:effectLst/>
              <a:latin typeface="宋体"/>
              <a:cs typeface="Courier New"/>
            </a:endParaRPr>
          </a:p>
        </p:txBody>
      </p:sp>
      <p:sp>
        <p:nvSpPr>
          <p:cNvPr id="6" name="TextBox 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5" name="矩形 4"/>
          <p:cNvSpPr>
            <a:spLocks noChangeAspect="1"/>
          </p:cNvSpPr>
          <p:nvPr/>
        </p:nvSpPr>
        <p:spPr>
          <a:xfrm>
            <a:off x="-1" y="395933"/>
            <a:ext cx="2998800" cy="568826"/>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ysClr val="window" lastClr="FFFFFF"/>
                </a:solidFill>
                <a:effectLst/>
                <a:uLnTx/>
                <a:uFillTx/>
                <a:latin typeface="微软雅黑"/>
                <a:ea typeface="微软雅黑"/>
                <a:cs typeface="Times New Roman" pitchFamily="18" charset="0"/>
              </a:rPr>
              <a:t>整体阅读</a:t>
            </a:r>
            <a:r>
              <a:rPr kumimoji="0" lang="en-US" altLang="zh-CN" sz="2400" b="1" i="0" u="none" strike="noStrike" kern="0" cap="none" spc="0" normalizeH="0" baseline="0" noProof="0" dirty="0" smtClean="0">
                <a:ln>
                  <a:noFill/>
                </a:ln>
                <a:solidFill>
                  <a:sysClr val="window" lastClr="FFFFFF"/>
                </a:solidFill>
                <a:effectLst/>
                <a:uLnTx/>
                <a:uFillTx/>
                <a:latin typeface="微软雅黑"/>
                <a:ea typeface="微软雅黑"/>
                <a:cs typeface="Times New Roman" pitchFamily="18" charset="0"/>
              </a:rPr>
              <a:t>·</a:t>
            </a:r>
            <a:r>
              <a:rPr kumimoji="0" lang="en-US" altLang="zh-CN" sz="2400" b="1" i="0" u="none" strike="noStrike" kern="0" cap="none" spc="0" normalizeH="0" baseline="0" noProof="0" dirty="0" smtClean="0">
                <a:ln>
                  <a:noFill/>
                </a:ln>
                <a:solidFill>
                  <a:sysClr val="window" lastClr="FFFFFF"/>
                </a:solidFill>
                <a:effectLst/>
                <a:uLnTx/>
                <a:uFillTx/>
                <a:latin typeface="Times New Roman" pitchFamily="18" charset="0"/>
                <a:ea typeface="Times New Roman" pitchFamily="18" charset="0"/>
                <a:cs typeface="Times New Roman" pitchFamily="18" charset="0"/>
              </a:rPr>
              <a:t>(</a:t>
            </a:r>
            <a:r>
              <a:rPr lang="zh-CN" altLang="en-US" sz="2400" b="1" kern="0" dirty="0" smtClean="0">
                <a:solidFill>
                  <a:sysClr val="window" lastClr="FFFFFF"/>
                </a:solidFill>
                <a:latin typeface="微软雅黑"/>
                <a:ea typeface="微软雅黑"/>
                <a:cs typeface="Times New Roman" pitchFamily="18" charset="0"/>
              </a:rPr>
              <a:t>约</a:t>
            </a:r>
            <a:r>
              <a:rPr lang="en-US" altLang="zh-CN" sz="2400" b="1" kern="0" dirty="0" smtClean="0">
                <a:solidFill>
                  <a:sysClr val="window" lastClr="FFFFFF"/>
                </a:solidFill>
                <a:latin typeface="Times New Roman" pitchFamily="18" charset="0"/>
                <a:ea typeface="Times New Roman" pitchFamily="18" charset="0"/>
                <a:cs typeface="Times New Roman" pitchFamily="18" charset="0"/>
              </a:rPr>
              <a:t>6</a:t>
            </a:r>
            <a:r>
              <a:rPr lang="zh-CN" altLang="en-US" sz="2400" b="1" kern="0" dirty="0" smtClean="0">
                <a:solidFill>
                  <a:sysClr val="window" lastClr="FFFFFF"/>
                </a:solidFill>
                <a:latin typeface="微软雅黑"/>
                <a:ea typeface="微软雅黑"/>
                <a:cs typeface="Times New Roman" pitchFamily="18" charset="0"/>
              </a:rPr>
              <a:t>分钟</a:t>
            </a:r>
            <a:r>
              <a:rPr lang="en-US" altLang="zh-CN" sz="2400" b="1" kern="0" dirty="0">
                <a:solidFill>
                  <a:sysClr val="window" lastClr="FFFFFF"/>
                </a:solidFill>
                <a:latin typeface="Times New Roman" pitchFamily="18" charset="0"/>
                <a:ea typeface="Times New Roman" pitchFamily="18" charset="0"/>
                <a:cs typeface="Times New Roman" pitchFamily="18" charset="0"/>
              </a:rPr>
              <a:t>)</a:t>
            </a:r>
            <a:endParaRPr lang="zh-CN" altLang="en-US" sz="2400" b="1" kern="0" dirty="0">
              <a:solidFill>
                <a:sysClr val="window" lastClr="FFFFFF"/>
              </a:solidFill>
              <a:latin typeface="Times New Roman" pitchFamily="18" charset="0"/>
              <a:ea typeface="Times New Roman" pitchFamily="18" charset="0"/>
              <a:cs typeface="Times New Roman" pitchFamily="18" charset="0"/>
            </a:endParaRPr>
          </a:p>
        </p:txBody>
      </p:sp>
      <p:sp>
        <p:nvSpPr>
          <p:cNvPr id="7" name="矩形 6"/>
          <p:cNvSpPr/>
          <p:nvPr/>
        </p:nvSpPr>
        <p:spPr>
          <a:xfrm>
            <a:off x="550590" y="3257913"/>
            <a:ext cx="11050733"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抓新闻事实。</a:t>
            </a:r>
            <a:endParaRPr lang="zh-CN" altLang="zh-CN" sz="1050" kern="100" dirty="0">
              <a:effectLst/>
              <a:latin typeface="宋体"/>
              <a:cs typeface="Courier New"/>
            </a:endParaRPr>
          </a:p>
        </p:txBody>
      </p:sp>
      <p:sp>
        <p:nvSpPr>
          <p:cNvPr id="8" name="矩形 7"/>
          <p:cNvSpPr/>
          <p:nvPr/>
        </p:nvSpPr>
        <p:spPr>
          <a:xfrm>
            <a:off x="550590" y="3940266"/>
            <a:ext cx="10725733" cy="13331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美国一个曾历经多次海外战争的</a:t>
            </a:r>
            <a:r>
              <a:rPr lang="en-US" altLang="zh-CN" sz="2800" kern="100" dirty="0">
                <a:solidFill>
                  <a:srgbClr val="C00000"/>
                </a:solidFill>
                <a:latin typeface="Times New Roman"/>
                <a:ea typeface="华文细黑"/>
                <a:cs typeface="Courier New"/>
              </a:rPr>
              <a:t>28</a:t>
            </a:r>
            <a:r>
              <a:rPr lang="zh-CN" altLang="zh-CN" sz="2800" kern="100" dirty="0">
                <a:solidFill>
                  <a:srgbClr val="C00000"/>
                </a:solidFill>
                <a:latin typeface="Times New Roman"/>
                <a:ea typeface="华文细黑"/>
                <a:cs typeface="Times New Roman"/>
              </a:rPr>
              <a:t>岁退伍军人霍华德</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昂鲁某天早晨在</a:t>
            </a:r>
            <a:r>
              <a:rPr lang="en-US" altLang="zh-CN" sz="2800" kern="100" dirty="0">
                <a:solidFill>
                  <a:srgbClr val="C00000"/>
                </a:solidFill>
                <a:latin typeface="宋体"/>
                <a:ea typeface="华文细黑"/>
                <a:cs typeface="Times New Roman"/>
              </a:rPr>
              <a:t>“</a:t>
            </a:r>
            <a:r>
              <a:rPr lang="en-US" altLang="zh-CN" sz="2800" kern="100" dirty="0">
                <a:solidFill>
                  <a:srgbClr val="C00000"/>
                </a:solidFill>
                <a:latin typeface="Times New Roman"/>
                <a:ea typeface="华文细黑"/>
                <a:cs typeface="Courier New"/>
              </a:rPr>
              <a:t>3200</a:t>
            </a:r>
            <a:r>
              <a:rPr lang="zh-CN" altLang="zh-CN" sz="2800" kern="100" dirty="0">
                <a:solidFill>
                  <a:srgbClr val="C00000"/>
                </a:solidFill>
                <a:latin typeface="Times New Roman"/>
                <a:ea typeface="华文细黑"/>
                <a:cs typeface="Times New Roman"/>
              </a:rPr>
              <a:t>街区</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枪杀了他的</a:t>
            </a:r>
            <a:r>
              <a:rPr lang="en-US" altLang="zh-CN" sz="2800" kern="100" dirty="0">
                <a:solidFill>
                  <a:srgbClr val="C00000"/>
                </a:solidFill>
                <a:latin typeface="Times New Roman"/>
                <a:ea typeface="华文细黑"/>
                <a:cs typeface="Courier New"/>
              </a:rPr>
              <a:t>12</a:t>
            </a:r>
            <a:r>
              <a:rPr lang="zh-CN" altLang="zh-CN" sz="2800" kern="100" dirty="0">
                <a:solidFill>
                  <a:srgbClr val="C00000"/>
                </a:solidFill>
                <a:latin typeface="Times New Roman"/>
                <a:ea typeface="华文细黑"/>
                <a:cs typeface="Times New Roman"/>
              </a:rPr>
              <a:t>个邻居。</a:t>
            </a:r>
            <a:endParaRPr lang="zh-CN" altLang="zh-CN" sz="1050" kern="100" dirty="0">
              <a:effectLst/>
              <a:latin typeface="宋体"/>
              <a:cs typeface="Courier New"/>
            </a:endParaRPr>
          </a:p>
        </p:txBody>
      </p:sp>
    </p:spTree>
    <p:extLst>
      <p:ext uri="{BB962C8B-B14F-4D97-AF65-F5344CB8AC3E}">
        <p14:creationId xmlns:p14="http://schemas.microsoft.com/office/powerpoint/2010/main" val="296359899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8">
                                            <p:txEl>
                                              <p:pRg st="0" end="0"/>
                                            </p:txEl>
                                          </p:spTgt>
                                        </p:tgtEl>
                                        <p:attrNameLst>
                                          <p:attrName>style.visibility</p:attrName>
                                        </p:attrNameLst>
                                      </p:cBhvr>
                                      <p:to>
                                        <p:strVal val="visible"/>
                                      </p:to>
                                    </p:set>
                                    <p:animEffect transition="in" filter="blinds(horizontal)">
                                      <p:cBhvr>
                                        <p:cTn id="17" dur="500"/>
                                        <p:tgtEl>
                                          <p:spTgt spid="8">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4">
                                            <p:txEl>
                                              <p:pRg st="0" end="0"/>
                                            </p:txEl>
                                          </p:spTgt>
                                        </p:tgtEl>
                                      </p:cBhvr>
                                    </p:animEffect>
                                    <p:set>
                                      <p:cBhvr>
                                        <p:cTn id="22" dur="1" fill="hold">
                                          <p:stCondLst>
                                            <p:cond delay="499"/>
                                          </p:stCondLst>
                                        </p:cTn>
                                        <p:tgtEl>
                                          <p:spTgt spid="4">
                                            <p:txEl>
                                              <p:pRg st="0" end="0"/>
                                            </p:txEl>
                                          </p:spTgt>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500"/>
                                        <p:tgtEl>
                                          <p:spTgt spid="8">
                                            <p:txEl>
                                              <p:pRg st="0" end="0"/>
                                            </p:txEl>
                                          </p:spTgt>
                                        </p:tgtEl>
                                      </p:cBhvr>
                                    </p:animEffect>
                                    <p:set>
                                      <p:cBhvr>
                                        <p:cTn id="25" dur="1" fill="hold">
                                          <p:stCondLst>
                                            <p:cond delay="499"/>
                                          </p:stCondLst>
                                        </p:cTn>
                                        <p:tgtEl>
                                          <p:spTgt spid="8">
                                            <p:txEl>
                                              <p:pRg st="0" end="0"/>
                                            </p:txEl>
                                          </p:spTgt>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4">
                                            <p:txEl>
                                              <p:pRg st="1" end="1"/>
                                            </p:txEl>
                                          </p:spTgt>
                                        </p:tgtEl>
                                      </p:cBhvr>
                                    </p:animEffect>
                                    <p:set>
                                      <p:cBhvr>
                                        <p:cTn id="28" dur="1" fill="hold">
                                          <p:stCondLst>
                                            <p:cond delay="499"/>
                                          </p:stCondLst>
                                        </p:cTn>
                                        <p:tgtEl>
                                          <p:spTgt spid="4">
                                            <p:txEl>
                                              <p:pRg st="1" end="1"/>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50590" y="189434"/>
            <a:ext cx="11050733"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理段落层次。</a:t>
            </a:r>
            <a:endParaRPr lang="zh-CN" altLang="zh-CN" sz="1050" kern="100" dirty="0">
              <a:effectLst/>
              <a:latin typeface="宋体"/>
              <a:cs typeface="Courier New"/>
            </a:endParaRPr>
          </a:p>
        </p:txBody>
      </p:sp>
      <p:sp>
        <p:nvSpPr>
          <p:cNvPr id="4" name="矩形 3"/>
          <p:cNvSpPr/>
          <p:nvPr/>
        </p:nvSpPr>
        <p:spPr>
          <a:xfrm>
            <a:off x="550590" y="890837"/>
            <a:ext cx="10725733" cy="521114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全文由二十五个段落和两段相关链接组成。正文部分可分为三个层次。</a:t>
            </a:r>
            <a:endParaRPr lang="zh-CN" altLang="zh-CN" sz="2800" kern="100" dirty="0">
              <a:latin typeface="宋体"/>
              <a:cs typeface="Courier New"/>
            </a:endParaRPr>
          </a:p>
          <a:p>
            <a:pPr algn="just">
              <a:lnSpc>
                <a:spcPct val="150000"/>
              </a:lnSpc>
              <a:spcAft>
                <a:spcPts val="0"/>
              </a:spcAft>
            </a:pPr>
            <a:r>
              <a:rPr lang="zh-CN" altLang="zh-CN" sz="2800" kern="100" dirty="0">
                <a:solidFill>
                  <a:srgbClr val="C00000"/>
                </a:solidFill>
                <a:latin typeface="Times New Roman"/>
                <a:ea typeface="华文细黑"/>
                <a:cs typeface="Times New Roman"/>
              </a:rPr>
              <a:t>第一层</a:t>
            </a:r>
            <a:r>
              <a:rPr lang="en-US" altLang="zh-CN" sz="2800" kern="100" dirty="0">
                <a:solidFill>
                  <a:srgbClr val="C00000"/>
                </a:solidFill>
                <a:latin typeface="Times New Roman"/>
                <a:ea typeface="华文细黑"/>
                <a:cs typeface="Courier New"/>
              </a:rPr>
              <a:t>(</a:t>
            </a:r>
            <a:r>
              <a:rPr lang="en-US" altLang="zh-CN" sz="2800" kern="100" dirty="0">
                <a:solidFill>
                  <a:srgbClr val="C00000"/>
                </a:solidFill>
                <a:latin typeface="宋体"/>
                <a:ea typeface="华文细黑"/>
                <a:cs typeface="Times New Roman"/>
              </a:rPr>
              <a:t>①</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段</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：概述霍华德</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昂鲁杀死</a:t>
            </a:r>
            <a:r>
              <a:rPr lang="en-US" altLang="zh-CN" sz="2800" kern="100" dirty="0">
                <a:solidFill>
                  <a:srgbClr val="C00000"/>
                </a:solidFill>
                <a:latin typeface="Times New Roman"/>
                <a:ea typeface="华文细黑"/>
                <a:cs typeface="Courier New"/>
              </a:rPr>
              <a:t>12</a:t>
            </a:r>
            <a:r>
              <a:rPr lang="zh-CN" altLang="zh-CN" sz="2800" kern="100" dirty="0">
                <a:solidFill>
                  <a:srgbClr val="C00000"/>
                </a:solidFill>
                <a:latin typeface="Times New Roman"/>
                <a:ea typeface="华文细黑"/>
                <a:cs typeface="Times New Roman"/>
              </a:rPr>
              <a:t>人及专家对他的评判。</a:t>
            </a:r>
            <a:endParaRPr lang="zh-CN" altLang="zh-CN" sz="2800" kern="100" dirty="0">
              <a:latin typeface="宋体"/>
              <a:cs typeface="Courier New"/>
            </a:endParaRPr>
          </a:p>
          <a:p>
            <a:pPr algn="just">
              <a:lnSpc>
                <a:spcPct val="150000"/>
              </a:lnSpc>
              <a:spcAft>
                <a:spcPts val="0"/>
              </a:spcAft>
            </a:pPr>
            <a:r>
              <a:rPr lang="zh-CN" altLang="zh-CN" sz="2800" kern="100" dirty="0">
                <a:solidFill>
                  <a:srgbClr val="C00000"/>
                </a:solidFill>
                <a:latin typeface="Times New Roman"/>
                <a:ea typeface="华文细黑"/>
                <a:cs typeface="Times New Roman"/>
              </a:rPr>
              <a:t>第二层</a:t>
            </a:r>
            <a:r>
              <a:rPr lang="en-US" altLang="zh-CN" sz="2800" kern="100" dirty="0">
                <a:solidFill>
                  <a:srgbClr val="C00000"/>
                </a:solidFill>
                <a:latin typeface="Times New Roman"/>
                <a:ea typeface="华文细黑"/>
                <a:cs typeface="Courier New"/>
              </a:rPr>
              <a:t>(</a:t>
            </a:r>
            <a:r>
              <a:rPr lang="en-US" altLang="zh-CN" sz="2800" kern="100" dirty="0">
                <a:solidFill>
                  <a:srgbClr val="C00000"/>
                </a:solidFill>
                <a:latin typeface="宋体"/>
                <a:ea typeface="华文细黑"/>
                <a:cs typeface="Times New Roman"/>
              </a:rPr>
              <a:t>③</a:t>
            </a:r>
            <a:r>
              <a:rPr lang="zh-CN" altLang="zh-CN" sz="2800" kern="100" dirty="0">
                <a:solidFill>
                  <a:srgbClr val="C00000"/>
                </a:solidFill>
                <a:latin typeface="Times New Roman"/>
                <a:ea typeface="华文细黑"/>
                <a:cs typeface="Times New Roman"/>
              </a:rPr>
              <a:t>～</a:t>
            </a:r>
            <a:r>
              <a:rPr lang="zh-CN" altLang="zh-CN" sz="2800" kern="100" dirty="0">
                <a:solidFill>
                  <a:srgbClr val="C00000"/>
                </a:solidFill>
                <a:latin typeface="宋体"/>
                <a:ea typeface="MS Mincho"/>
                <a:cs typeface="MS Mincho"/>
              </a:rPr>
              <a:t>⑳</a:t>
            </a:r>
            <a:r>
              <a:rPr lang="zh-CN" altLang="zh-CN" sz="2800" kern="100" dirty="0">
                <a:solidFill>
                  <a:srgbClr val="C00000"/>
                </a:solidFill>
                <a:latin typeface="Times New Roman"/>
                <a:ea typeface="华文细黑"/>
                <a:cs typeface="Times New Roman"/>
              </a:rPr>
              <a:t>段</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：用三个片段客观叙述昂鲁杀人的经过及事后平静地接受记者采访</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zh-CN" altLang="zh-CN" sz="2800" kern="100" dirty="0">
                <a:solidFill>
                  <a:srgbClr val="C00000"/>
                </a:solidFill>
                <a:latin typeface="Times New Roman"/>
                <a:ea typeface="华文细黑"/>
                <a:cs typeface="Times New Roman"/>
              </a:rPr>
              <a:t>第三层</a:t>
            </a:r>
            <a:r>
              <a:rPr lang="en-US" altLang="zh-CN" sz="2800" kern="100" dirty="0" smtClean="0">
                <a:solidFill>
                  <a:srgbClr val="C00000"/>
                </a:solidFill>
                <a:latin typeface="Times New Roman"/>
                <a:ea typeface="华文细黑"/>
                <a:cs typeface="Courier New"/>
              </a:rPr>
              <a:t>(     </a:t>
            </a:r>
            <a:r>
              <a:rPr lang="zh-CN" altLang="zh-CN" sz="2800" kern="100" dirty="0" smtClean="0">
                <a:solidFill>
                  <a:srgbClr val="C00000"/>
                </a:solidFill>
                <a:latin typeface="Times New Roman"/>
                <a:ea typeface="华文细黑"/>
                <a:cs typeface="Times New Roman"/>
              </a:rPr>
              <a:t>～</a:t>
            </a:r>
            <a:r>
              <a:rPr lang="en-US" altLang="zh-CN" sz="2800" kern="100" dirty="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段</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：虽然昂鲁被捕，但是人们在震惊之余无法理解其行为。</a:t>
            </a:r>
            <a:endParaRPr lang="zh-CN" altLang="zh-CN" sz="2800" kern="100" dirty="0">
              <a:latin typeface="宋体"/>
              <a:cs typeface="Courier New"/>
            </a:endParaRPr>
          </a:p>
          <a:p>
            <a:pPr algn="just">
              <a:lnSpc>
                <a:spcPct val="150000"/>
              </a:lnSpc>
              <a:spcAft>
                <a:spcPts val="0"/>
              </a:spcAft>
            </a:pPr>
            <a:r>
              <a:rPr lang="zh-CN" altLang="zh-CN" sz="2800" kern="100" dirty="0">
                <a:solidFill>
                  <a:srgbClr val="C00000"/>
                </a:solidFill>
                <a:latin typeface="Times New Roman"/>
                <a:ea typeface="华文细黑"/>
                <a:cs typeface="Times New Roman"/>
              </a:rPr>
              <a:t>相关链接</a:t>
            </a:r>
            <a:r>
              <a:rPr lang="en-US" altLang="zh-CN" sz="2800" kern="100" dirty="0">
                <a:solidFill>
                  <a:srgbClr val="C00000"/>
                </a:solidFill>
                <a:latin typeface="宋体"/>
                <a:ea typeface="华文细黑"/>
                <a:cs typeface="Times New Roman"/>
              </a:rPr>
              <a:t>①</a:t>
            </a:r>
            <a:r>
              <a:rPr lang="zh-CN" altLang="zh-CN" sz="2800" kern="100" dirty="0">
                <a:solidFill>
                  <a:srgbClr val="C00000"/>
                </a:solidFill>
                <a:latin typeface="Times New Roman"/>
                <a:ea typeface="华文细黑"/>
                <a:cs typeface="Times New Roman"/>
              </a:rPr>
              <a:t>交代了事件发生的社会背景</a:t>
            </a:r>
            <a:r>
              <a:rPr lang="zh-CN" altLang="zh-CN" sz="2800" kern="100" dirty="0" smtClean="0">
                <a:solidFill>
                  <a:srgbClr val="C00000"/>
                </a:solidFill>
                <a:latin typeface="Times New Roman"/>
                <a:ea typeface="华文细黑"/>
                <a:cs typeface="Times New Roman"/>
              </a:rPr>
              <a:t>。</a:t>
            </a:r>
            <a:endParaRPr lang="zh-CN" altLang="zh-CN" sz="2800" kern="100" dirty="0">
              <a:latin typeface="宋体"/>
              <a:cs typeface="Courier New"/>
            </a:endParaRPr>
          </a:p>
        </p:txBody>
      </p:sp>
      <p:sp>
        <p:nvSpPr>
          <p:cNvPr id="6" name="TextBox 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pic>
        <p:nvPicPr>
          <p:cNvPr id="2" name="图片 1"/>
          <p:cNvPicPr>
            <a:picLocks noChangeAspect="1"/>
          </p:cNvPicPr>
          <p:nvPr/>
        </p:nvPicPr>
        <p:blipFill>
          <a:blip r:embed="rId3">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1875842" y="4337323"/>
            <a:ext cx="405408" cy="405408"/>
          </a:xfrm>
          <a:prstGeom prst="rect">
            <a:avLst/>
          </a:prstGeom>
        </p:spPr>
      </p:pic>
      <p:pic>
        <p:nvPicPr>
          <p:cNvPr id="9" name="图片 8"/>
          <p:cNvPicPr>
            <a:picLocks noChangeAspect="1"/>
          </p:cNvPicPr>
          <p:nvPr/>
        </p:nvPicPr>
        <p:blipFill>
          <a:blip r:embed="rId4">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2779511" y="4346848"/>
            <a:ext cx="406800" cy="406800"/>
          </a:xfrm>
          <a:prstGeom prst="rect">
            <a:avLst/>
          </a:prstGeom>
        </p:spPr>
      </p:pic>
    </p:spTree>
    <p:extLst>
      <p:ext uri="{BB962C8B-B14F-4D97-AF65-F5344CB8AC3E}">
        <p14:creationId xmlns:p14="http://schemas.microsoft.com/office/powerpoint/2010/main" val="160141458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linds(horizontal)">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blinds(horizontal)">
                                      <p:cBhvr>
                                        <p:cTn id="22" dur="500"/>
                                        <p:tgtEl>
                                          <p:spTgt spid="4">
                                            <p:txEl>
                                              <p:pRg st="3" end="3"/>
                                            </p:txEl>
                                          </p:spTgt>
                                        </p:tgtEl>
                                      </p:cBhvr>
                                    </p:animEffect>
                                  </p:childTnLst>
                                </p:cTn>
                              </p:par>
                              <p:par>
                                <p:cTn id="23" presetID="3" presetClass="entr" presetSubtype="10"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blinds(horizontal)">
                                      <p:cBhvr>
                                        <p:cTn id="25" dur="500"/>
                                        <p:tgtEl>
                                          <p:spTgt spid="9"/>
                                        </p:tgtEl>
                                      </p:cBhvr>
                                    </p:animEffect>
                                  </p:childTnLst>
                                </p:cTn>
                              </p:par>
                              <p:par>
                                <p:cTn id="26" presetID="3" presetClass="entr" presetSubtype="10" fill="hold" nodeType="with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blinds(horizontal)">
                                      <p:cBhvr>
                                        <p:cTn id="28" dur="500"/>
                                        <p:tgtEl>
                                          <p:spTgt spid="2"/>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nodeType="clickEffect">
                                  <p:stCondLst>
                                    <p:cond delay="0"/>
                                  </p:stCondLst>
                                  <p:childTnLst>
                                    <p:set>
                                      <p:cBhvr>
                                        <p:cTn id="32" dur="1" fill="hold">
                                          <p:stCondLst>
                                            <p:cond delay="0"/>
                                          </p:stCondLst>
                                        </p:cTn>
                                        <p:tgtEl>
                                          <p:spTgt spid="4">
                                            <p:txEl>
                                              <p:pRg st="4" end="4"/>
                                            </p:txEl>
                                          </p:spTgt>
                                        </p:tgtEl>
                                        <p:attrNameLst>
                                          <p:attrName>style.visibility</p:attrName>
                                        </p:attrNameLst>
                                      </p:cBhvr>
                                      <p:to>
                                        <p:strVal val="visible"/>
                                      </p:to>
                                    </p:set>
                                    <p:animEffect transition="in" filter="blinds(horizontal)">
                                      <p:cBhvr>
                                        <p:cTn id="33" dur="500"/>
                                        <p:tgtEl>
                                          <p:spTgt spid="4">
                                            <p:txEl>
                                              <p:pRg st="4" end="4"/>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xit" presetSubtype="0" fill="hold" nodeType="clickEffect">
                                  <p:stCondLst>
                                    <p:cond delay="0"/>
                                  </p:stCondLst>
                                  <p:childTnLst>
                                    <p:animEffect transition="out" filter="fade">
                                      <p:cBhvr>
                                        <p:cTn id="37" dur="500"/>
                                        <p:tgtEl>
                                          <p:spTgt spid="4">
                                            <p:txEl>
                                              <p:pRg st="0" end="0"/>
                                            </p:txEl>
                                          </p:spTgt>
                                        </p:tgtEl>
                                      </p:cBhvr>
                                    </p:animEffect>
                                    <p:set>
                                      <p:cBhvr>
                                        <p:cTn id="38" dur="1" fill="hold">
                                          <p:stCondLst>
                                            <p:cond delay="499"/>
                                          </p:stCondLst>
                                        </p:cTn>
                                        <p:tgtEl>
                                          <p:spTgt spid="4">
                                            <p:txEl>
                                              <p:pRg st="0" end="0"/>
                                            </p:txEl>
                                          </p:spTgt>
                                        </p:tgtEl>
                                        <p:attrNameLst>
                                          <p:attrName>style.visibility</p:attrName>
                                        </p:attrNameLst>
                                      </p:cBhvr>
                                      <p:to>
                                        <p:strVal val="hidden"/>
                                      </p:to>
                                    </p:set>
                                  </p:childTnLst>
                                </p:cTn>
                              </p:par>
                              <p:par>
                                <p:cTn id="39" presetID="10" presetClass="exit" presetSubtype="0" fill="hold" nodeType="withEffect">
                                  <p:stCondLst>
                                    <p:cond delay="0"/>
                                  </p:stCondLst>
                                  <p:childTnLst>
                                    <p:animEffect transition="out" filter="fade">
                                      <p:cBhvr>
                                        <p:cTn id="40" dur="500"/>
                                        <p:tgtEl>
                                          <p:spTgt spid="4">
                                            <p:txEl>
                                              <p:pRg st="1" end="1"/>
                                            </p:txEl>
                                          </p:spTgt>
                                        </p:tgtEl>
                                      </p:cBhvr>
                                    </p:animEffect>
                                    <p:set>
                                      <p:cBhvr>
                                        <p:cTn id="41" dur="1" fill="hold">
                                          <p:stCondLst>
                                            <p:cond delay="499"/>
                                          </p:stCondLst>
                                        </p:cTn>
                                        <p:tgtEl>
                                          <p:spTgt spid="4">
                                            <p:txEl>
                                              <p:pRg st="1" end="1"/>
                                            </p:txEl>
                                          </p:spTgt>
                                        </p:tgtEl>
                                        <p:attrNameLst>
                                          <p:attrName>style.visibility</p:attrName>
                                        </p:attrNameLst>
                                      </p:cBhvr>
                                      <p:to>
                                        <p:strVal val="hidden"/>
                                      </p:to>
                                    </p:set>
                                  </p:childTnLst>
                                </p:cTn>
                              </p:par>
                              <p:par>
                                <p:cTn id="42" presetID="10" presetClass="exit" presetSubtype="0" fill="hold" nodeType="withEffect">
                                  <p:stCondLst>
                                    <p:cond delay="0"/>
                                  </p:stCondLst>
                                  <p:childTnLst>
                                    <p:animEffect transition="out" filter="fade">
                                      <p:cBhvr>
                                        <p:cTn id="43" dur="500"/>
                                        <p:tgtEl>
                                          <p:spTgt spid="9"/>
                                        </p:tgtEl>
                                      </p:cBhvr>
                                    </p:animEffect>
                                    <p:set>
                                      <p:cBhvr>
                                        <p:cTn id="44" dur="1" fill="hold">
                                          <p:stCondLst>
                                            <p:cond delay="499"/>
                                          </p:stCondLst>
                                        </p:cTn>
                                        <p:tgtEl>
                                          <p:spTgt spid="9"/>
                                        </p:tgtEl>
                                        <p:attrNameLst>
                                          <p:attrName>style.visibility</p:attrName>
                                        </p:attrNameLst>
                                      </p:cBhvr>
                                      <p:to>
                                        <p:strVal val="hidden"/>
                                      </p:to>
                                    </p:set>
                                  </p:childTnLst>
                                </p:cTn>
                              </p:par>
                              <p:par>
                                <p:cTn id="45" presetID="10" presetClass="exit" presetSubtype="0" fill="hold" nodeType="withEffect">
                                  <p:stCondLst>
                                    <p:cond delay="0"/>
                                  </p:stCondLst>
                                  <p:childTnLst>
                                    <p:animEffect transition="out" filter="fade">
                                      <p:cBhvr>
                                        <p:cTn id="46" dur="500"/>
                                        <p:tgtEl>
                                          <p:spTgt spid="2"/>
                                        </p:tgtEl>
                                      </p:cBhvr>
                                    </p:animEffect>
                                    <p:set>
                                      <p:cBhvr>
                                        <p:cTn id="47" dur="1" fill="hold">
                                          <p:stCondLst>
                                            <p:cond delay="499"/>
                                          </p:stCondLst>
                                        </p:cTn>
                                        <p:tgtEl>
                                          <p:spTgt spid="2"/>
                                        </p:tgtEl>
                                        <p:attrNameLst>
                                          <p:attrName>style.visibility</p:attrName>
                                        </p:attrNameLst>
                                      </p:cBhvr>
                                      <p:to>
                                        <p:strVal val="hidden"/>
                                      </p:to>
                                    </p:set>
                                  </p:childTnLst>
                                </p:cTn>
                              </p:par>
                              <p:par>
                                <p:cTn id="48" presetID="10" presetClass="exit" presetSubtype="0" fill="hold" nodeType="withEffect">
                                  <p:stCondLst>
                                    <p:cond delay="0"/>
                                  </p:stCondLst>
                                  <p:childTnLst>
                                    <p:animEffect transition="out" filter="fade">
                                      <p:cBhvr>
                                        <p:cTn id="49" dur="500"/>
                                        <p:tgtEl>
                                          <p:spTgt spid="4">
                                            <p:txEl>
                                              <p:pRg st="2" end="2"/>
                                            </p:txEl>
                                          </p:spTgt>
                                        </p:tgtEl>
                                      </p:cBhvr>
                                    </p:animEffect>
                                    <p:set>
                                      <p:cBhvr>
                                        <p:cTn id="50" dur="1" fill="hold">
                                          <p:stCondLst>
                                            <p:cond delay="499"/>
                                          </p:stCondLst>
                                        </p:cTn>
                                        <p:tgtEl>
                                          <p:spTgt spid="4">
                                            <p:txEl>
                                              <p:pRg st="2" end="2"/>
                                            </p:txEl>
                                          </p:spTgt>
                                        </p:tgtEl>
                                        <p:attrNameLst>
                                          <p:attrName>style.visibility</p:attrName>
                                        </p:attrNameLst>
                                      </p:cBhvr>
                                      <p:to>
                                        <p:strVal val="hidden"/>
                                      </p:to>
                                    </p:set>
                                  </p:childTnLst>
                                </p:cTn>
                              </p:par>
                              <p:par>
                                <p:cTn id="51" presetID="10" presetClass="exit" presetSubtype="0" fill="hold" nodeType="withEffect">
                                  <p:stCondLst>
                                    <p:cond delay="0"/>
                                  </p:stCondLst>
                                  <p:childTnLst>
                                    <p:animEffect transition="out" filter="fade">
                                      <p:cBhvr>
                                        <p:cTn id="52" dur="500"/>
                                        <p:tgtEl>
                                          <p:spTgt spid="4">
                                            <p:txEl>
                                              <p:pRg st="3" end="3"/>
                                            </p:txEl>
                                          </p:spTgt>
                                        </p:tgtEl>
                                      </p:cBhvr>
                                    </p:animEffect>
                                    <p:set>
                                      <p:cBhvr>
                                        <p:cTn id="53" dur="1" fill="hold">
                                          <p:stCondLst>
                                            <p:cond delay="499"/>
                                          </p:stCondLst>
                                        </p:cTn>
                                        <p:tgtEl>
                                          <p:spTgt spid="4">
                                            <p:txEl>
                                              <p:pRg st="3" end="3"/>
                                            </p:txEl>
                                          </p:spTgt>
                                        </p:tgtEl>
                                        <p:attrNameLst>
                                          <p:attrName>style.visibility</p:attrName>
                                        </p:attrNameLst>
                                      </p:cBhvr>
                                      <p:to>
                                        <p:strVal val="hidden"/>
                                      </p:to>
                                    </p:set>
                                  </p:childTnLst>
                                </p:cTn>
                              </p:par>
                              <p:par>
                                <p:cTn id="54" presetID="10" presetClass="exit" presetSubtype="0" fill="hold" nodeType="withEffect">
                                  <p:stCondLst>
                                    <p:cond delay="0"/>
                                  </p:stCondLst>
                                  <p:childTnLst>
                                    <p:animEffect transition="out" filter="fade">
                                      <p:cBhvr>
                                        <p:cTn id="55" dur="500"/>
                                        <p:tgtEl>
                                          <p:spTgt spid="4">
                                            <p:txEl>
                                              <p:pRg st="4" end="4"/>
                                            </p:txEl>
                                          </p:spTgt>
                                        </p:tgtEl>
                                      </p:cBhvr>
                                    </p:animEffect>
                                    <p:set>
                                      <p:cBhvr>
                                        <p:cTn id="56" dur="1" fill="hold">
                                          <p:stCondLst>
                                            <p:cond delay="499"/>
                                          </p:stCondLst>
                                        </p:cTn>
                                        <p:tgtEl>
                                          <p:spTgt spid="4">
                                            <p:txEl>
                                              <p:pRg st="4" end="4"/>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50591" y="534616"/>
            <a:ext cx="2736304" cy="769417"/>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挖中心主旨。</a:t>
            </a:r>
            <a:endParaRPr lang="zh-CN" altLang="zh-CN" sz="1050" kern="100" dirty="0">
              <a:effectLst/>
              <a:latin typeface="宋体"/>
              <a:cs typeface="Courier New"/>
            </a:endParaRPr>
          </a:p>
        </p:txBody>
      </p:sp>
      <p:sp>
        <p:nvSpPr>
          <p:cNvPr id="4" name="矩形 3"/>
          <p:cNvSpPr/>
          <p:nvPr/>
        </p:nvSpPr>
        <p:spPr>
          <a:xfrm>
            <a:off x="550590" y="1236019"/>
            <a:ext cx="10725733" cy="262582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本文通过对退伍军人霍华德</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昂鲁某天早晨枪杀其</a:t>
            </a:r>
            <a:r>
              <a:rPr lang="en-US" altLang="zh-CN" sz="2800" kern="100" dirty="0">
                <a:solidFill>
                  <a:srgbClr val="C00000"/>
                </a:solidFill>
                <a:latin typeface="Times New Roman"/>
                <a:ea typeface="华文细黑"/>
                <a:cs typeface="Courier New"/>
              </a:rPr>
              <a:t>12</a:t>
            </a:r>
            <a:r>
              <a:rPr lang="zh-CN" altLang="zh-CN" sz="2800" kern="100" dirty="0">
                <a:solidFill>
                  <a:srgbClr val="C00000"/>
                </a:solidFill>
                <a:latin typeface="Times New Roman"/>
                <a:ea typeface="华文细黑"/>
                <a:cs typeface="Times New Roman"/>
              </a:rPr>
              <a:t>个邻居的事实客观、冷静地报道，揭示了美国社会有战争经历的退伍军人面临的严重心理问题甚至走向犯罪的真实现状，呼吁人们了解、关注这一特殊群体的心理健康问题。</a:t>
            </a:r>
            <a:endParaRPr lang="zh-CN" altLang="zh-CN" sz="1050" kern="100" dirty="0">
              <a:effectLst/>
              <a:latin typeface="宋体"/>
              <a:cs typeface="Courier New"/>
            </a:endParaRPr>
          </a:p>
        </p:txBody>
      </p:sp>
      <p:sp>
        <p:nvSpPr>
          <p:cNvPr id="6" name="TextBox 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149922984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4">
                                            <p:txEl>
                                              <p:pRg st="0" end="0"/>
                                            </p:txEl>
                                          </p:spTgt>
                                        </p:tgtEl>
                                      </p:cBhvr>
                                    </p:animEffect>
                                    <p:set>
                                      <p:cBhvr>
                                        <p:cTn id="12" dur="1" fill="hold">
                                          <p:stCondLst>
                                            <p:cond delay="499"/>
                                          </p:stCondLst>
                                        </p:cTn>
                                        <p:tgtEl>
                                          <p:spTgt spid="4">
                                            <p:txEl>
                                              <p:pRg st="0" end="0"/>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06574" y="629136"/>
            <a:ext cx="11272852" cy="5481220"/>
          </a:xfrm>
          <a:prstGeom prst="rect">
            <a:avLst/>
          </a:prstGeom>
        </p:spPr>
        <p:txBody>
          <a:bodyPr wrap="square" lIns="121898" tIns="60948" rIns="121898" bIns="60948">
            <a:spAutoFit/>
          </a:bodyPr>
          <a:lstStyle/>
          <a:p>
            <a:pPr algn="just">
              <a:lnSpc>
                <a:spcPct val="14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下列理解和分析，不符合原文意思的一项是</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昂鲁没有精神失常的病历，和专家们分析说他是个精神病患者，</a:t>
            </a:r>
            <a:r>
              <a:rPr lang="zh-CN" altLang="zh-CN" sz="2800" kern="100" dirty="0" smtClean="0">
                <a:latin typeface="Times New Roman"/>
                <a:ea typeface="华文细黑"/>
                <a:cs typeface="Times New Roman"/>
              </a:rPr>
              <a:t>其实</a:t>
            </a:r>
            <a:endParaRPr lang="en-US" altLang="zh-CN" sz="2800" kern="100" dirty="0" smtClean="0">
              <a:latin typeface="Times New Roman"/>
              <a:ea typeface="华文细黑"/>
              <a:cs typeface="Times New Roman"/>
            </a:endParaRPr>
          </a:p>
          <a:p>
            <a:pPr algn="just">
              <a:lnSpc>
                <a:spcPct val="14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并不</a:t>
            </a:r>
            <a:r>
              <a:rPr lang="zh-CN" altLang="zh-CN" sz="2800" kern="100" dirty="0">
                <a:latin typeface="Times New Roman"/>
                <a:ea typeface="华文细黑"/>
                <a:cs typeface="Times New Roman"/>
              </a:rPr>
              <a:t>矛盾。</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昂鲁并未从似乎他最痛恨的杂货店老板身上开刀，而把他几乎留到</a:t>
            </a:r>
            <a:r>
              <a:rPr lang="zh-CN" altLang="zh-CN" sz="2800" kern="100" dirty="0" smtClean="0">
                <a:latin typeface="Times New Roman"/>
                <a:ea typeface="华文细黑"/>
                <a:cs typeface="Times New Roman"/>
              </a:rPr>
              <a:t>最</a:t>
            </a:r>
            <a:endParaRPr lang="en-US" altLang="zh-CN" sz="2800" kern="100" dirty="0" smtClean="0">
              <a:latin typeface="Times New Roman"/>
              <a:ea typeface="华文细黑"/>
              <a:cs typeface="Times New Roman"/>
            </a:endParaRPr>
          </a:p>
          <a:p>
            <a:pPr algn="just">
              <a:lnSpc>
                <a:spcPct val="14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后</a:t>
            </a:r>
            <a:r>
              <a:rPr lang="zh-CN" altLang="zh-CN" sz="2800" kern="100" dirty="0">
                <a:latin typeface="Times New Roman"/>
                <a:ea typeface="华文细黑"/>
                <a:cs typeface="Times New Roman"/>
              </a:rPr>
              <a:t>，并不意味着他精神恍惚。</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昂鲁对检察官说他要报复那些</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对他品头论足的人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，事实上他却</a:t>
            </a:r>
            <a:r>
              <a:rPr lang="zh-CN" altLang="zh-CN" sz="2800" kern="100" dirty="0" smtClean="0">
                <a:latin typeface="Times New Roman"/>
                <a:ea typeface="华文细黑"/>
                <a:cs typeface="Times New Roman"/>
              </a:rPr>
              <a:t>滥</a:t>
            </a:r>
            <a:endParaRPr lang="en-US" altLang="zh-CN" sz="2800" kern="100" dirty="0" smtClean="0">
              <a:latin typeface="Times New Roman"/>
              <a:ea typeface="华文细黑"/>
              <a:cs typeface="Times New Roman"/>
            </a:endParaRPr>
          </a:p>
          <a:p>
            <a:pPr algn="just">
              <a:lnSpc>
                <a:spcPct val="14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杀</a:t>
            </a:r>
            <a:r>
              <a:rPr lang="zh-CN" altLang="zh-CN" sz="2800" kern="100" dirty="0">
                <a:latin typeface="Times New Roman"/>
                <a:ea typeface="华文细黑"/>
                <a:cs typeface="Times New Roman"/>
              </a:rPr>
              <a:t>无辜，可见其患有创伤后应激障碍。</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其实昂鲁精神是不正常的，因为他寡言少语，说话细声细气，并且</a:t>
            </a:r>
            <a:r>
              <a:rPr lang="zh-CN" altLang="zh-CN" sz="2800" kern="100" dirty="0" smtClean="0">
                <a:latin typeface="Times New Roman"/>
                <a:ea typeface="华文细黑"/>
                <a:cs typeface="Times New Roman"/>
              </a:rPr>
              <a:t>在</a:t>
            </a:r>
            <a:endParaRPr lang="en-US" altLang="zh-CN" sz="2800" kern="100" dirty="0" smtClean="0">
              <a:latin typeface="Times New Roman"/>
              <a:ea typeface="华文细黑"/>
              <a:cs typeface="Times New Roman"/>
            </a:endParaRPr>
          </a:p>
          <a:p>
            <a:pPr algn="just">
              <a:lnSpc>
                <a:spcPct val="14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《圣经》</a:t>
            </a:r>
            <a:r>
              <a:rPr lang="zh-CN" altLang="zh-CN" sz="2800" kern="100" dirty="0">
                <a:latin typeface="Times New Roman"/>
                <a:ea typeface="华文细黑"/>
                <a:cs typeface="Times New Roman"/>
              </a:rPr>
              <a:t>主祷文的段落间点点画画。</a:t>
            </a:r>
            <a:endParaRPr lang="zh-CN" altLang="zh-CN" sz="1050" kern="100" dirty="0">
              <a:effectLst/>
              <a:latin typeface="宋体"/>
              <a:cs typeface="Courier New"/>
            </a:endParaRPr>
          </a:p>
        </p:txBody>
      </p:sp>
      <p:sp>
        <p:nvSpPr>
          <p:cNvPr id="5" name="矩形 4"/>
          <p:cNvSpPr>
            <a:spLocks noChangeAspect="1"/>
          </p:cNvSpPr>
          <p:nvPr/>
        </p:nvSpPr>
        <p:spPr>
          <a:xfrm>
            <a:off x="-1" y="117426"/>
            <a:ext cx="2998800" cy="568826"/>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ysClr val="window" lastClr="FFFFFF"/>
                </a:solidFill>
                <a:effectLst/>
                <a:uLnTx/>
                <a:uFillTx/>
                <a:latin typeface="微软雅黑"/>
                <a:ea typeface="微软雅黑"/>
                <a:cs typeface="Times New Roman" pitchFamily="18" charset="0"/>
              </a:rPr>
              <a:t>做题验证</a:t>
            </a:r>
            <a:r>
              <a:rPr kumimoji="0" lang="en-US" altLang="zh-CN" sz="2400" b="1" i="0" u="none" strike="noStrike" kern="0" cap="none" spc="0" normalizeH="0" baseline="0" noProof="0" dirty="0" smtClean="0">
                <a:ln>
                  <a:noFill/>
                </a:ln>
                <a:solidFill>
                  <a:sysClr val="window" lastClr="FFFFFF"/>
                </a:solidFill>
                <a:effectLst/>
                <a:uLnTx/>
                <a:uFillTx/>
                <a:latin typeface="微软雅黑"/>
                <a:ea typeface="微软雅黑"/>
                <a:cs typeface="Times New Roman" pitchFamily="18" charset="0"/>
              </a:rPr>
              <a:t>·</a:t>
            </a:r>
            <a:r>
              <a:rPr kumimoji="0" lang="en-US" altLang="zh-CN" sz="2400" b="1" i="0" u="none" strike="noStrike" kern="0" cap="none" spc="0" normalizeH="0" baseline="0" noProof="0" dirty="0" smtClean="0">
                <a:ln>
                  <a:noFill/>
                </a:ln>
                <a:solidFill>
                  <a:sysClr val="window" lastClr="FFFFFF"/>
                </a:solidFill>
                <a:effectLst/>
                <a:uLnTx/>
                <a:uFillTx/>
                <a:latin typeface="Times New Roman" pitchFamily="18" charset="0"/>
                <a:ea typeface="Times New Roman" pitchFamily="18" charset="0"/>
                <a:cs typeface="Times New Roman" pitchFamily="18" charset="0"/>
              </a:rPr>
              <a:t>(</a:t>
            </a:r>
            <a:r>
              <a:rPr lang="zh-CN" altLang="en-US" sz="2400" b="1" kern="0" dirty="0" smtClean="0">
                <a:solidFill>
                  <a:sysClr val="window" lastClr="FFFFFF"/>
                </a:solidFill>
                <a:latin typeface="微软雅黑"/>
                <a:ea typeface="微软雅黑"/>
                <a:cs typeface="Times New Roman" pitchFamily="18" charset="0"/>
              </a:rPr>
              <a:t>约</a:t>
            </a:r>
            <a:r>
              <a:rPr lang="en-US" altLang="zh-CN" sz="2400" b="1" kern="0" dirty="0" smtClean="0">
                <a:solidFill>
                  <a:sysClr val="window" lastClr="FFFFFF"/>
                </a:solidFill>
                <a:latin typeface="Times New Roman" pitchFamily="18" charset="0"/>
                <a:ea typeface="Times New Roman" pitchFamily="18" charset="0"/>
                <a:cs typeface="Times New Roman" pitchFamily="18" charset="0"/>
              </a:rPr>
              <a:t>6</a:t>
            </a:r>
            <a:r>
              <a:rPr lang="zh-CN" altLang="en-US" sz="2400" b="1" kern="0" dirty="0" smtClean="0">
                <a:solidFill>
                  <a:sysClr val="window" lastClr="FFFFFF"/>
                </a:solidFill>
                <a:latin typeface="微软雅黑"/>
                <a:ea typeface="微软雅黑"/>
                <a:cs typeface="Times New Roman" pitchFamily="18" charset="0"/>
              </a:rPr>
              <a:t>分钟</a:t>
            </a:r>
            <a:r>
              <a:rPr lang="en-US" altLang="zh-CN" sz="2400" b="1" kern="0" dirty="0">
                <a:solidFill>
                  <a:sysClr val="window" lastClr="FFFFFF"/>
                </a:solidFill>
                <a:latin typeface="Times New Roman" pitchFamily="18" charset="0"/>
                <a:ea typeface="Times New Roman" pitchFamily="18" charset="0"/>
                <a:cs typeface="Times New Roman" pitchFamily="18" charset="0"/>
              </a:rPr>
              <a:t>)</a:t>
            </a:r>
            <a:endParaRPr lang="zh-CN" altLang="en-US" sz="2400" b="1" kern="0" dirty="0">
              <a:solidFill>
                <a:sysClr val="window" lastClr="FFFFFF"/>
              </a:solidFill>
              <a:latin typeface="Times New Roman" pitchFamily="18" charset="0"/>
              <a:ea typeface="Times New Roman" pitchFamily="18" charset="0"/>
              <a:cs typeface="Times New Roman" pitchFamily="18" charset="0"/>
            </a:endParaRPr>
          </a:p>
        </p:txBody>
      </p:sp>
      <p:sp>
        <p:nvSpPr>
          <p:cNvPr id="9" name="TextBox 8"/>
          <p:cNvSpPr txBox="1"/>
          <p:nvPr/>
        </p:nvSpPr>
        <p:spPr>
          <a:xfrm>
            <a:off x="289037" y="4867687"/>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
        <p:nvSpPr>
          <p:cNvPr id="10" name="TextBox 9"/>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11" name="TextBox 10"/>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
        <p:nvSpPr>
          <p:cNvPr id="12" name="矩形 11"/>
          <p:cNvSpPr/>
          <p:nvPr/>
        </p:nvSpPr>
        <p:spPr>
          <a:xfrm>
            <a:off x="406574" y="6041132"/>
            <a:ext cx="5026898" cy="656077"/>
          </a:xfrm>
          <a:prstGeom prst="rect">
            <a:avLst/>
          </a:prstGeom>
        </p:spPr>
        <p:txBody>
          <a:bodyPr wrap="square">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zh-CN" altLang="zh-CN" sz="2800" kern="100" dirty="0">
                <a:solidFill>
                  <a:srgbClr val="002060"/>
                </a:solidFill>
                <a:latin typeface="Times New Roman"/>
                <a:ea typeface="华文细黑"/>
                <a:cs typeface="Times New Roman"/>
              </a:rPr>
              <a:t>此因果不能反推。</a:t>
            </a:r>
            <a:endParaRPr lang="zh-CN" altLang="zh-CN" sz="1050" kern="100" dirty="0">
              <a:effectLst/>
              <a:latin typeface="宋体"/>
              <a:cs typeface="Courier New"/>
            </a:endParaRPr>
          </a:p>
        </p:txBody>
      </p:sp>
    </p:spTree>
    <p:extLst>
      <p:ext uri="{BB962C8B-B14F-4D97-AF65-F5344CB8AC3E}">
        <p14:creationId xmlns:p14="http://schemas.microsoft.com/office/powerpoint/2010/main" val="104398901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10"/>
                  </p:tgtEl>
                </p:cond>
              </p:nextCondLst>
            </p:seq>
            <p:seq concurrent="1" nextAc="seek">
              <p:cTn id="13" restart="whenNotActive" fill="hold" evtFilter="cancelBubble" nodeType="interactiveSeq">
                <p:stCondLst>
                  <p:cond evt="onClick" delay="0">
                    <p:tgtEl>
                      <p:spTgt spid="11"/>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blinds(horizontal)">
                                      <p:cBhvr>
                                        <p:cTn id="18" dur="500"/>
                                        <p:tgtEl>
                                          <p:spTgt spid="12"/>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12"/>
                                        </p:tgtEl>
                                      </p:cBhvr>
                                    </p:animEffect>
                                    <p:set>
                                      <p:cBhvr>
                                        <p:cTn id="23"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11"/>
                  </p:tgtEl>
                </p:cond>
              </p:nextCondLst>
            </p:seq>
          </p:childTnLst>
        </p:cTn>
      </p:par>
    </p:tnLst>
    <p:bldLst>
      <p:bldP spid="9" grpId="0"/>
      <p:bldP spid="9" grpId="1"/>
      <p:bldP spid="12" grpId="0"/>
      <p:bldP spid="12"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97279" y="226035"/>
            <a:ext cx="11730575" cy="594006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下列对材料相关内容的概括和分析，不正确的两项是</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巴克斯顿与昂鲁的电话交流写得很细腻，目的是证明昂鲁没有精神问题。</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以人们不断地说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我们不明白，真不明白</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来结束全文，意味深长，</a:t>
            </a:r>
            <a:r>
              <a:rPr lang="zh-CN" altLang="zh-CN" sz="2800" kern="100" dirty="0" smtClean="0">
                <a:latin typeface="Times New Roman"/>
                <a:ea typeface="华文细黑"/>
                <a:cs typeface="Times New Roman"/>
              </a:rPr>
              <a:t>令</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人</a:t>
            </a:r>
            <a:r>
              <a:rPr lang="zh-CN" altLang="zh-CN" sz="2800" kern="100" dirty="0">
                <a:latin typeface="Times New Roman"/>
                <a:ea typeface="华文细黑"/>
                <a:cs typeface="Times New Roman"/>
              </a:rPr>
              <a:t>反思。</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文章重视细节描述，也有较高的精确性，反映了伯杰作为新闻工作者</a:t>
            </a:r>
            <a:r>
              <a:rPr lang="zh-CN" altLang="zh-CN" sz="2800" kern="100" dirty="0" smtClean="0">
                <a:latin typeface="Times New Roman"/>
                <a:ea typeface="华文细黑"/>
                <a:cs typeface="Times New Roman"/>
              </a:rPr>
              <a:t>的</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责任感</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伯杰以客观的笔法向读者展示了一个不幸的真实故事及其原委，让</a:t>
            </a:r>
            <a:r>
              <a:rPr lang="zh-CN" altLang="zh-CN" sz="2800" kern="100" dirty="0" smtClean="0">
                <a:latin typeface="Times New Roman"/>
                <a:ea typeface="华文细黑"/>
                <a:cs typeface="Times New Roman"/>
              </a:rPr>
              <a:t>我们</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对</a:t>
            </a:r>
            <a:r>
              <a:rPr lang="zh-CN" altLang="zh-CN" sz="2800" kern="100" dirty="0">
                <a:latin typeface="Times New Roman"/>
                <a:ea typeface="华文细黑"/>
                <a:cs typeface="Times New Roman"/>
              </a:rPr>
              <a:t>这个不幸有更深刻的思考。</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E.</a:t>
            </a:r>
            <a:r>
              <a:rPr lang="zh-CN" altLang="zh-CN" sz="2800" kern="100" spc="-100" dirty="0">
                <a:latin typeface="Times New Roman"/>
                <a:ea typeface="华文细黑"/>
                <a:cs typeface="Times New Roman"/>
              </a:rPr>
              <a:t>本报道基本没有心理分析和观点，这样会导致读者难以判断当事人的内心。</a:t>
            </a:r>
            <a:endParaRPr lang="zh-CN" altLang="zh-CN" sz="1050" kern="100" spc="-100" dirty="0">
              <a:effectLst/>
              <a:latin typeface="宋体"/>
              <a:cs typeface="Courier New"/>
            </a:endParaRPr>
          </a:p>
        </p:txBody>
      </p:sp>
      <p:sp>
        <p:nvSpPr>
          <p:cNvPr id="9" name="TextBox 8"/>
          <p:cNvSpPr txBox="1"/>
          <p:nvPr/>
        </p:nvSpPr>
        <p:spPr>
          <a:xfrm>
            <a:off x="72938" y="923231"/>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
        <p:nvSpPr>
          <p:cNvPr id="8" name="TextBox 7"/>
          <p:cNvSpPr txBox="1"/>
          <p:nvPr/>
        </p:nvSpPr>
        <p:spPr>
          <a:xfrm>
            <a:off x="63413" y="5374010"/>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
        <p:nvSpPr>
          <p:cNvPr id="10" name="TextBox 9"/>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11" name="TextBox 10">
            <a:hlinkClick r:id="rId3" action="ppaction://hlinksldjump"/>
          </p:cNvPr>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Tree>
    <p:extLst>
      <p:ext uri="{BB962C8B-B14F-4D97-AF65-F5344CB8AC3E}">
        <p14:creationId xmlns:p14="http://schemas.microsoft.com/office/powerpoint/2010/main" val="13163174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par>
                                <p:cTn id="8" presetID="3" presetClass="entr" presetSubtype="10" fill="hold" grpId="1"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0" nodeType="clickEffect">
                                  <p:stCondLst>
                                    <p:cond delay="0"/>
                                  </p:stCondLst>
                                  <p:childTnLst>
                                    <p:animEffect transition="out" filter="fade">
                                      <p:cBhvr>
                                        <p:cTn id="14" dur="500"/>
                                        <p:tgtEl>
                                          <p:spTgt spid="9"/>
                                        </p:tgtEl>
                                      </p:cBhvr>
                                    </p:animEffect>
                                    <p:set>
                                      <p:cBhvr>
                                        <p:cTn id="15" dur="1" fill="hold">
                                          <p:stCondLst>
                                            <p:cond delay="499"/>
                                          </p:stCondLst>
                                        </p:cTn>
                                        <p:tgtEl>
                                          <p:spTgt spid="9"/>
                                        </p:tgtEl>
                                        <p:attrNameLst>
                                          <p:attrName>style.visibility</p:attrName>
                                        </p:attrNameLst>
                                      </p:cBhvr>
                                      <p:to>
                                        <p:strVal val="hidden"/>
                                      </p:to>
                                    </p:set>
                                  </p:childTnLst>
                                </p:cTn>
                              </p:par>
                              <p:par>
                                <p:cTn id="16" presetID="10" presetClass="exit" presetSubtype="0" fill="hold" grpId="0" nodeType="withEffect">
                                  <p:stCondLst>
                                    <p:cond delay="0"/>
                                  </p:stCondLst>
                                  <p:childTnLst>
                                    <p:animEffect transition="out" filter="fade">
                                      <p:cBhvr>
                                        <p:cTn id="17" dur="500"/>
                                        <p:tgtEl>
                                          <p:spTgt spid="8"/>
                                        </p:tgtEl>
                                      </p:cBhvr>
                                    </p:animEffect>
                                    <p:set>
                                      <p:cBhvr>
                                        <p:cTn id="18"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9" grpId="0"/>
      <p:bldP spid="9" grpId="1"/>
      <p:bldP spid="8" grpId="0"/>
      <p:bldP spid="8" grpId="1"/>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4" name="矩形 23"/>
          <p:cNvSpPr/>
          <p:nvPr/>
        </p:nvSpPr>
        <p:spPr>
          <a:xfrm>
            <a:off x="647629" y="621482"/>
            <a:ext cx="10992193" cy="1302408"/>
          </a:xfrm>
          <a:prstGeom prst="rect">
            <a:avLst/>
          </a:prstGeom>
        </p:spPr>
        <p:txBody>
          <a:bodyPr wrap="square">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solidFill>
                  <a:srgbClr val="002060"/>
                </a:solidFill>
                <a:latin typeface="Times New Roman"/>
                <a:ea typeface="华文细黑"/>
                <a:cs typeface="Courier New"/>
              </a:rPr>
              <a:t>A</a:t>
            </a:r>
            <a:r>
              <a:rPr lang="zh-CN" altLang="zh-CN" sz="2800" kern="100" dirty="0">
                <a:solidFill>
                  <a:srgbClr val="002060"/>
                </a:solidFill>
                <a:latin typeface="Times New Roman"/>
                <a:ea typeface="华文细黑"/>
                <a:cs typeface="Times New Roman"/>
              </a:rPr>
              <a:t>项推不出这个结论</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2060"/>
                </a:solidFill>
                <a:latin typeface="Times New Roman"/>
                <a:ea typeface="华文细黑"/>
                <a:cs typeface="Courier New"/>
              </a:rPr>
              <a:t>E</a:t>
            </a:r>
            <a:r>
              <a:rPr lang="zh-CN" altLang="zh-CN" sz="2800" kern="100" dirty="0">
                <a:solidFill>
                  <a:srgbClr val="002060"/>
                </a:solidFill>
                <a:latin typeface="Times New Roman"/>
                <a:ea typeface="华文细黑"/>
                <a:cs typeface="Times New Roman"/>
              </a:rPr>
              <a:t>项通过当事人的话语和动作可以看出他们的心理活动情况。</a:t>
            </a:r>
            <a:endParaRPr lang="zh-CN" altLang="zh-CN" sz="1050" kern="100" dirty="0">
              <a:effectLst/>
              <a:latin typeface="宋体"/>
              <a:cs typeface="Courier New"/>
            </a:endParaRPr>
          </a:p>
        </p:txBody>
      </p:sp>
    </p:spTree>
    <p:extLst>
      <p:ext uri="{BB962C8B-B14F-4D97-AF65-F5344CB8AC3E}">
        <p14:creationId xmlns:p14="http://schemas.microsoft.com/office/powerpoint/2010/main" val="8276914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animEffect transition="in" filter="blinds(horizontal)">
                                      <p:cBhvr>
                                        <p:cTn id="7" dur="750"/>
                                        <p:tgtEl>
                                          <p:spTgt spid="24">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24">
                                            <p:txEl>
                                              <p:pRg st="1" end="1"/>
                                            </p:txEl>
                                          </p:spTgt>
                                        </p:tgtEl>
                                        <p:attrNameLst>
                                          <p:attrName>style.visibility</p:attrName>
                                        </p:attrNameLst>
                                      </p:cBhvr>
                                      <p:to>
                                        <p:strVal val="visible"/>
                                      </p:to>
                                    </p:set>
                                    <p:animEffect transition="in" filter="blinds(horizontal)">
                                      <p:cBhvr>
                                        <p:cTn id="11" dur="750"/>
                                        <p:tgtEl>
                                          <p:spTgt spid="2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84748" y="396621"/>
            <a:ext cx="10725733"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本报道曾获得普利策新闻奖，请结合文本概述其获奖的原因。</a:t>
            </a:r>
            <a:endParaRPr lang="zh-CN" altLang="zh-CN" sz="1050" kern="100" dirty="0">
              <a:effectLst/>
              <a:latin typeface="宋体"/>
              <a:cs typeface="Courier New"/>
            </a:endParaRPr>
          </a:p>
        </p:txBody>
      </p:sp>
      <p:sp>
        <p:nvSpPr>
          <p:cNvPr id="9" name="矩形 8"/>
          <p:cNvSpPr/>
          <p:nvPr/>
        </p:nvSpPr>
        <p:spPr>
          <a:xfrm>
            <a:off x="684748" y="1083166"/>
            <a:ext cx="10725733" cy="335474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en-US" altLang="zh-CN" sz="2800" kern="100" dirty="0">
                <a:solidFill>
                  <a:srgbClr val="C00000"/>
                </a:solidFill>
                <a:latin typeface="Times New Roman"/>
                <a:ea typeface="华文细黑"/>
                <a:cs typeface="Courier New"/>
              </a:rPr>
              <a:t>(1)</a:t>
            </a:r>
            <a:r>
              <a:rPr lang="zh-CN" altLang="zh-CN" sz="2800" kern="100" dirty="0">
                <a:solidFill>
                  <a:srgbClr val="C00000"/>
                </a:solidFill>
                <a:latin typeface="Times New Roman"/>
                <a:ea typeface="华文细黑"/>
                <a:cs typeface="Times New Roman"/>
              </a:rPr>
              <a:t>有极强的发现能力、调查能力，事实材料充实；</a:t>
            </a:r>
            <a:r>
              <a:rPr lang="en-US" altLang="zh-CN" sz="2800" kern="100" dirty="0">
                <a:solidFill>
                  <a:srgbClr val="C00000"/>
                </a:solidFill>
                <a:latin typeface="Times New Roman"/>
                <a:ea typeface="华文细黑"/>
                <a:cs typeface="Courier New"/>
              </a:rPr>
              <a:t> </a:t>
            </a:r>
            <a:endParaRPr lang="en-US" altLang="zh-CN" sz="2800" kern="100" dirty="0" smtClean="0">
              <a:solidFill>
                <a:srgbClr val="C00000"/>
              </a:solidFill>
              <a:latin typeface="Times New Roman"/>
              <a:ea typeface="华文细黑"/>
              <a:cs typeface="Courier New"/>
            </a:endParaRPr>
          </a:p>
          <a:p>
            <a:pPr algn="just">
              <a:lnSpc>
                <a:spcPct val="150000"/>
              </a:lnSpc>
              <a:spcAft>
                <a:spcPts val="0"/>
              </a:spcAft>
            </a:pPr>
            <a:r>
              <a:rPr lang="en-US" altLang="zh-CN" sz="2800" kern="100" dirty="0" smtClean="0">
                <a:solidFill>
                  <a:srgbClr val="C00000"/>
                </a:solidFill>
                <a:latin typeface="Times New Roman"/>
                <a:ea typeface="华文细黑"/>
                <a:cs typeface="Courier New"/>
              </a:rPr>
              <a:t>(</a:t>
            </a:r>
            <a:r>
              <a:rPr lang="en-US" altLang="zh-CN" sz="2800" kern="100" dirty="0">
                <a:solidFill>
                  <a:srgbClr val="C00000"/>
                </a:solidFill>
                <a:latin typeface="Times New Roman"/>
                <a:ea typeface="华文细黑"/>
                <a:cs typeface="Courier New"/>
              </a:rPr>
              <a:t>2)</a:t>
            </a:r>
            <a:r>
              <a:rPr lang="zh-CN" altLang="zh-CN" sz="2800" kern="100" dirty="0">
                <a:solidFill>
                  <a:srgbClr val="C00000"/>
                </a:solidFill>
                <a:latin typeface="Times New Roman"/>
                <a:ea typeface="华文细黑"/>
                <a:cs typeface="Times New Roman"/>
              </a:rPr>
              <a:t>公正客观，以最充实的事实展现客观世界</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Times New Roman"/>
                <a:ea typeface="华文细黑"/>
                <a:cs typeface="Courier New"/>
              </a:rPr>
              <a:t>(</a:t>
            </a:r>
            <a:r>
              <a:rPr lang="en-US" altLang="zh-CN" sz="2800" kern="100" dirty="0">
                <a:solidFill>
                  <a:srgbClr val="C00000"/>
                </a:solidFill>
                <a:latin typeface="Times New Roman"/>
                <a:ea typeface="华文细黑"/>
                <a:cs typeface="Courier New"/>
              </a:rPr>
              <a:t>3)</a:t>
            </a:r>
            <a:r>
              <a:rPr lang="zh-CN" altLang="zh-CN" sz="2800" kern="100" dirty="0">
                <a:solidFill>
                  <a:srgbClr val="C00000"/>
                </a:solidFill>
                <a:latin typeface="Times New Roman"/>
                <a:ea typeface="华文细黑"/>
                <a:cs typeface="Times New Roman"/>
              </a:rPr>
              <a:t>主题深刻，揭示社会问题</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退伍军人问题</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，令社会反思</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Times New Roman"/>
                <a:ea typeface="华文细黑"/>
                <a:cs typeface="Courier New"/>
              </a:rPr>
              <a:t>(</a:t>
            </a:r>
            <a:r>
              <a:rPr lang="en-US" altLang="zh-CN" sz="2800" kern="100" dirty="0">
                <a:solidFill>
                  <a:srgbClr val="C00000"/>
                </a:solidFill>
                <a:latin typeface="Times New Roman"/>
                <a:ea typeface="华文细黑"/>
                <a:cs typeface="Courier New"/>
              </a:rPr>
              <a:t>4)</a:t>
            </a:r>
            <a:r>
              <a:rPr lang="zh-CN" altLang="zh-CN" sz="2800" kern="100" dirty="0">
                <a:solidFill>
                  <a:srgbClr val="C00000"/>
                </a:solidFill>
                <a:latin typeface="Times New Roman"/>
                <a:ea typeface="华文细黑"/>
                <a:cs typeface="Times New Roman"/>
              </a:rPr>
              <a:t>结构安排和叙述方式独特，把杀人者、受害人及其他邻居在每阶段的行为如实地展现了出来。</a:t>
            </a:r>
            <a:endParaRPr lang="zh-CN" altLang="zh-CN" sz="1050" kern="100" dirty="0">
              <a:effectLst/>
              <a:latin typeface="宋体"/>
              <a:cs typeface="Courier New"/>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190154169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blinds(horizontal)">
                                      <p:cBhvr>
                                        <p:cTn id="12" dur="500"/>
                                        <p:tgtEl>
                                          <p:spTgt spid="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9">
                                            <p:txEl>
                                              <p:pRg st="2" end="2"/>
                                            </p:txEl>
                                          </p:spTgt>
                                        </p:tgtEl>
                                        <p:attrNameLst>
                                          <p:attrName>style.visibility</p:attrName>
                                        </p:attrNameLst>
                                      </p:cBhvr>
                                      <p:to>
                                        <p:strVal val="visible"/>
                                      </p:to>
                                    </p:set>
                                    <p:animEffect transition="in" filter="blinds(horizontal)">
                                      <p:cBhvr>
                                        <p:cTn id="17" dur="500"/>
                                        <p:tgtEl>
                                          <p:spTgt spid="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9">
                                            <p:txEl>
                                              <p:pRg st="3" end="3"/>
                                            </p:txEl>
                                          </p:spTgt>
                                        </p:tgtEl>
                                        <p:attrNameLst>
                                          <p:attrName>style.visibility</p:attrName>
                                        </p:attrNameLst>
                                      </p:cBhvr>
                                      <p:to>
                                        <p:strVal val="visible"/>
                                      </p:to>
                                    </p:set>
                                    <p:animEffect transition="in" filter="blinds(horizontal)">
                                      <p:cBhvr>
                                        <p:cTn id="22" dur="500"/>
                                        <p:tgtEl>
                                          <p:spTgt spid="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nodeType="clickEffect">
                                  <p:stCondLst>
                                    <p:cond delay="0"/>
                                  </p:stCondLst>
                                  <p:childTnLst>
                                    <p:animEffect transition="out" filter="fade">
                                      <p:cBhvr>
                                        <p:cTn id="26" dur="500"/>
                                        <p:tgtEl>
                                          <p:spTgt spid="9">
                                            <p:txEl>
                                              <p:pRg st="0" end="0"/>
                                            </p:txEl>
                                          </p:spTgt>
                                        </p:tgtEl>
                                      </p:cBhvr>
                                    </p:animEffect>
                                    <p:set>
                                      <p:cBhvr>
                                        <p:cTn id="27" dur="1" fill="hold">
                                          <p:stCondLst>
                                            <p:cond delay="499"/>
                                          </p:stCondLst>
                                        </p:cTn>
                                        <p:tgtEl>
                                          <p:spTgt spid="9">
                                            <p:txEl>
                                              <p:pRg st="0" end="0"/>
                                            </p:txEl>
                                          </p:spTgt>
                                        </p:tgtEl>
                                        <p:attrNameLst>
                                          <p:attrName>style.visibility</p:attrName>
                                        </p:attrNameLst>
                                      </p:cBhvr>
                                      <p:to>
                                        <p:strVal val="hidden"/>
                                      </p:to>
                                    </p:set>
                                  </p:childTnLst>
                                </p:cTn>
                              </p:par>
                              <p:par>
                                <p:cTn id="28" presetID="10" presetClass="exit" presetSubtype="0" fill="hold" nodeType="withEffect">
                                  <p:stCondLst>
                                    <p:cond delay="0"/>
                                  </p:stCondLst>
                                  <p:childTnLst>
                                    <p:animEffect transition="out" filter="fade">
                                      <p:cBhvr>
                                        <p:cTn id="29" dur="500"/>
                                        <p:tgtEl>
                                          <p:spTgt spid="9">
                                            <p:txEl>
                                              <p:pRg st="1" end="1"/>
                                            </p:txEl>
                                          </p:spTgt>
                                        </p:tgtEl>
                                      </p:cBhvr>
                                    </p:animEffect>
                                    <p:set>
                                      <p:cBhvr>
                                        <p:cTn id="30" dur="1" fill="hold">
                                          <p:stCondLst>
                                            <p:cond delay="499"/>
                                          </p:stCondLst>
                                        </p:cTn>
                                        <p:tgtEl>
                                          <p:spTgt spid="9">
                                            <p:txEl>
                                              <p:pRg st="1" end="1"/>
                                            </p:txEl>
                                          </p:spTgt>
                                        </p:tgtEl>
                                        <p:attrNameLst>
                                          <p:attrName>style.visibility</p:attrName>
                                        </p:attrNameLst>
                                      </p:cBhvr>
                                      <p:to>
                                        <p:strVal val="hidden"/>
                                      </p:to>
                                    </p:set>
                                  </p:childTnLst>
                                </p:cTn>
                              </p:par>
                              <p:par>
                                <p:cTn id="31" presetID="10" presetClass="exit" presetSubtype="0" fill="hold" nodeType="withEffect">
                                  <p:stCondLst>
                                    <p:cond delay="0"/>
                                  </p:stCondLst>
                                  <p:childTnLst>
                                    <p:animEffect transition="out" filter="fade">
                                      <p:cBhvr>
                                        <p:cTn id="32" dur="500"/>
                                        <p:tgtEl>
                                          <p:spTgt spid="9">
                                            <p:txEl>
                                              <p:pRg st="2" end="2"/>
                                            </p:txEl>
                                          </p:spTgt>
                                        </p:tgtEl>
                                      </p:cBhvr>
                                    </p:animEffect>
                                    <p:set>
                                      <p:cBhvr>
                                        <p:cTn id="33" dur="1" fill="hold">
                                          <p:stCondLst>
                                            <p:cond delay="499"/>
                                          </p:stCondLst>
                                        </p:cTn>
                                        <p:tgtEl>
                                          <p:spTgt spid="9">
                                            <p:txEl>
                                              <p:pRg st="2" end="2"/>
                                            </p:txEl>
                                          </p:spTgt>
                                        </p:tgtEl>
                                        <p:attrNameLst>
                                          <p:attrName>style.visibility</p:attrName>
                                        </p:attrNameLst>
                                      </p:cBhvr>
                                      <p:to>
                                        <p:strVal val="hidden"/>
                                      </p:to>
                                    </p:set>
                                  </p:childTnLst>
                                </p:cTn>
                              </p:par>
                              <p:par>
                                <p:cTn id="34" presetID="10" presetClass="exit" presetSubtype="0" fill="hold" nodeType="withEffect">
                                  <p:stCondLst>
                                    <p:cond delay="0"/>
                                  </p:stCondLst>
                                  <p:childTnLst>
                                    <p:animEffect transition="out" filter="fade">
                                      <p:cBhvr>
                                        <p:cTn id="35" dur="500"/>
                                        <p:tgtEl>
                                          <p:spTgt spid="9">
                                            <p:txEl>
                                              <p:pRg st="3" end="3"/>
                                            </p:txEl>
                                          </p:spTgt>
                                        </p:tgtEl>
                                      </p:cBhvr>
                                    </p:animEffect>
                                    <p:set>
                                      <p:cBhvr>
                                        <p:cTn id="36" dur="1" fill="hold">
                                          <p:stCondLst>
                                            <p:cond delay="499"/>
                                          </p:stCondLst>
                                        </p:cTn>
                                        <p:tgtEl>
                                          <p:spTgt spid="9">
                                            <p:txEl>
                                              <p:pRg st="3" end="3"/>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descr="C:\Users\Administrator\Desktop\0000000\22967844.jpg"/>
          <p:cNvPicPr>
            <a:picLocks noChangeAspect="1" noChangeArrowheads="1"/>
          </p:cNvPicPr>
          <p:nvPr/>
        </p:nvPicPr>
        <p:blipFill rotWithShape="1">
          <a:blip r:embed="rId2">
            <a:extLst>
              <a:ext uri="{28A0092B-C50C-407E-A947-70E740481C1C}">
                <a14:useLocalDpi xmlns:a14="http://schemas.microsoft.com/office/drawing/2010/main" val="0"/>
              </a:ext>
            </a:extLst>
          </a:blip>
          <a:srcRect l="22738" t="1591" r="39976" b="1"/>
          <a:stretch/>
        </p:blipFill>
        <p:spPr bwMode="auto">
          <a:xfrm>
            <a:off x="8294685" y="1"/>
            <a:ext cx="3895727" cy="6859587"/>
          </a:xfrm>
          <a:prstGeom prst="rect">
            <a:avLst/>
          </a:prstGeom>
          <a:noFill/>
          <a:extLst>
            <a:ext uri="{909E8E84-426E-40DD-AFC4-6F175D3DCCD1}">
              <a14:hiddenFill xmlns:a14="http://schemas.microsoft.com/office/drawing/2010/main">
                <a:solidFill>
                  <a:srgbClr val="FFFFFF"/>
                </a:solidFill>
              </a14:hiddenFill>
            </a:ext>
          </a:extLst>
        </p:spPr>
      </p:pic>
      <p:sp>
        <p:nvSpPr>
          <p:cNvPr id="7" name="标题 1"/>
          <p:cNvSpPr txBox="1">
            <a:spLocks/>
          </p:cNvSpPr>
          <p:nvPr/>
        </p:nvSpPr>
        <p:spPr>
          <a:xfrm>
            <a:off x="311333" y="2809009"/>
            <a:ext cx="7614952" cy="980825"/>
          </a:xfrm>
          <a:prstGeom prst="rect">
            <a:avLst/>
          </a:prstGeom>
        </p:spPr>
        <p:txBody>
          <a:bodyPr/>
          <a:lstStyle>
            <a:lvl1pPr algn="ctr" defTabSz="1219140" rtl="0" eaLnBrk="1" latinLnBrk="0" hangingPunct="1">
              <a:spcBef>
                <a:spcPct val="0"/>
              </a:spcBef>
              <a:buNone/>
              <a:defRPr sz="5900" kern="1200">
                <a:solidFill>
                  <a:srgbClr val="0070C0"/>
                </a:solidFill>
                <a:latin typeface="+mj-lt"/>
                <a:ea typeface="+mj-ea"/>
                <a:cs typeface="+mj-cs"/>
              </a:defRPr>
            </a:lvl1pPr>
          </a:lstStyle>
          <a:p>
            <a:r>
              <a:rPr lang="en-US" altLang="zh-CN" sz="4000" dirty="0">
                <a:latin typeface="Times New Roman" pitchFamily="18" charset="0"/>
                <a:ea typeface="微软雅黑" pitchFamily="34" charset="-122"/>
                <a:cs typeface="Times New Roman" pitchFamily="18" charset="0"/>
              </a:rPr>
              <a:t>Ⅰ</a:t>
            </a:r>
            <a:r>
              <a:rPr lang="zh-CN" altLang="zh-CN" sz="4000" dirty="0">
                <a:latin typeface="Times New Roman" pitchFamily="18" charset="0"/>
                <a:ea typeface="微软雅黑" pitchFamily="34" charset="-122"/>
                <a:cs typeface="Times New Roman" pitchFamily="18" charset="0"/>
              </a:rPr>
              <a:t>　连续性文本</a:t>
            </a:r>
            <a:r>
              <a:rPr lang="en-US" altLang="zh-CN" sz="4000" dirty="0">
                <a:latin typeface="Times New Roman" pitchFamily="18" charset="0"/>
                <a:ea typeface="微软雅黑" pitchFamily="34" charset="-122"/>
                <a:cs typeface="Times New Roman" pitchFamily="18" charset="0"/>
              </a:rPr>
              <a:t>(</a:t>
            </a:r>
            <a:r>
              <a:rPr lang="zh-CN" altLang="zh-CN" sz="4000" dirty="0">
                <a:latin typeface="Times New Roman" pitchFamily="18" charset="0"/>
                <a:ea typeface="微软雅黑" pitchFamily="34" charset="-122"/>
                <a:cs typeface="Times New Roman" pitchFamily="18" charset="0"/>
              </a:rPr>
              <a:t>新闻、传记等</a:t>
            </a:r>
            <a:r>
              <a:rPr lang="en-US" altLang="zh-CN" sz="4000" dirty="0">
                <a:latin typeface="Times New Roman" pitchFamily="18" charset="0"/>
                <a:ea typeface="微软雅黑" pitchFamily="34" charset="-122"/>
                <a:cs typeface="Times New Roman" pitchFamily="18" charset="0"/>
              </a:rPr>
              <a:t>)</a:t>
            </a:r>
            <a:endParaRPr lang="zh-CN" altLang="zh-CN" sz="4000" dirty="0">
              <a:latin typeface="Times New Roman" pitchFamily="18" charset="0"/>
              <a:ea typeface="微软雅黑" pitchFamily="34" charset="-122"/>
              <a:cs typeface="Times New Roman" pitchFamily="18" charset="0"/>
            </a:endParaRPr>
          </a:p>
        </p:txBody>
      </p:sp>
    </p:spTree>
    <p:extLst>
      <p:ext uri="{BB962C8B-B14F-4D97-AF65-F5344CB8AC3E}">
        <p14:creationId xmlns:p14="http://schemas.microsoft.com/office/powerpoint/2010/main" val="6677297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1"/>
          <p:cNvSpPr txBox="1">
            <a:spLocks/>
          </p:cNvSpPr>
          <p:nvPr/>
        </p:nvSpPr>
        <p:spPr>
          <a:xfrm>
            <a:off x="0" y="2113492"/>
            <a:ext cx="12190413" cy="1930466"/>
          </a:xfrm>
          <a:prstGeom prst="rect">
            <a:avLst/>
          </a:prstGeom>
          <a:solidFill>
            <a:schemeClr val="bg1">
              <a:lumMod val="85000"/>
            </a:schemeClr>
          </a:solidFill>
          <a:effectLst>
            <a:outerShdw blurRad="50800" dist="38100" dir="5400000" algn="t" rotWithShape="0">
              <a:prstClr val="black">
                <a:alpha val="40000"/>
              </a:prstClr>
            </a:outerShdw>
          </a:effectLst>
        </p:spPr>
        <p:txBody>
          <a:bodyPr/>
          <a:lstStyle>
            <a:lvl1pPr algn="ctr" defTabSz="1219140" rtl="0" eaLnBrk="1" latinLnBrk="0" hangingPunct="1">
              <a:spcBef>
                <a:spcPct val="0"/>
              </a:spcBef>
              <a:buNone/>
              <a:defRPr sz="5900" kern="1200">
                <a:solidFill>
                  <a:srgbClr val="0070C0"/>
                </a:solidFill>
                <a:latin typeface="+mj-lt"/>
                <a:ea typeface="+mj-ea"/>
                <a:cs typeface="+mj-cs"/>
              </a:defRPr>
            </a:lvl1pPr>
          </a:lstStyle>
          <a:p>
            <a:endParaRPr lang="zh-CN" altLang="zh-CN" sz="5500" dirty="0">
              <a:solidFill>
                <a:srgbClr val="C00000"/>
              </a:solidFill>
              <a:latin typeface="Times New Roman" pitchFamily="18" charset="0"/>
              <a:ea typeface="微软雅黑" pitchFamily="34" charset="-122"/>
              <a:cs typeface="Times New Roman" pitchFamily="18" charset="0"/>
            </a:endParaRPr>
          </a:p>
        </p:txBody>
      </p:sp>
      <p:sp>
        <p:nvSpPr>
          <p:cNvPr id="7" name="标题 1"/>
          <p:cNvSpPr txBox="1">
            <a:spLocks/>
          </p:cNvSpPr>
          <p:nvPr/>
        </p:nvSpPr>
        <p:spPr>
          <a:xfrm>
            <a:off x="4947533" y="2588313"/>
            <a:ext cx="2295344" cy="980825"/>
          </a:xfrm>
          <a:prstGeom prst="rect">
            <a:avLst/>
          </a:prstGeom>
        </p:spPr>
        <p:txBody>
          <a:bodyPr/>
          <a:lstStyle>
            <a:lvl1pPr algn="ctr" defTabSz="1219140" rtl="0" eaLnBrk="1" latinLnBrk="0" hangingPunct="1">
              <a:spcBef>
                <a:spcPct val="0"/>
              </a:spcBef>
              <a:buNone/>
              <a:defRPr sz="5900" kern="1200">
                <a:solidFill>
                  <a:srgbClr val="0070C0"/>
                </a:solidFill>
                <a:latin typeface="+mj-lt"/>
                <a:ea typeface="+mj-ea"/>
                <a:cs typeface="+mj-cs"/>
              </a:defRPr>
            </a:lvl1pPr>
          </a:lstStyle>
          <a:p>
            <a:r>
              <a:rPr lang="zh-CN" altLang="en-US" sz="5500" b="1" dirty="0" smtClean="0">
                <a:solidFill>
                  <a:srgbClr val="C00000"/>
                </a:solidFill>
                <a:latin typeface="Times New Roman" pitchFamily="18" charset="0"/>
                <a:ea typeface="微软雅黑" pitchFamily="34" charset="-122"/>
                <a:cs typeface="Times New Roman" pitchFamily="18" charset="0"/>
              </a:rPr>
              <a:t>传记</a:t>
            </a:r>
            <a:endParaRPr lang="zh-CN" altLang="zh-CN" sz="5500" b="1" dirty="0">
              <a:solidFill>
                <a:srgbClr val="C00000"/>
              </a:solidFill>
              <a:latin typeface="Times New Roman" pitchFamily="18" charset="0"/>
              <a:ea typeface="微软雅黑" pitchFamily="34" charset="-122"/>
              <a:cs typeface="Times New Roman" pitchFamily="18" charset="0"/>
            </a:endParaRPr>
          </a:p>
        </p:txBody>
      </p:sp>
    </p:spTree>
    <p:extLst>
      <p:ext uri="{BB962C8B-B14F-4D97-AF65-F5344CB8AC3E}">
        <p14:creationId xmlns:p14="http://schemas.microsoft.com/office/powerpoint/2010/main" val="13352853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243534" y="712540"/>
            <a:ext cx="11714460" cy="5940063"/>
          </a:xfrm>
          <a:prstGeom prst="rect">
            <a:avLst/>
          </a:prstGeom>
        </p:spPr>
        <p:txBody>
          <a:bodyPr wrap="square" lIns="121898" tIns="60948" rIns="121898" bIns="60948">
            <a:spAutoFit/>
          </a:bodyPr>
          <a:lstStyle/>
          <a:p>
            <a:pPr indent="720000" algn="just">
              <a:lnSpc>
                <a:spcPct val="150000"/>
              </a:lnSpc>
              <a:spcAft>
                <a:spcPts val="0"/>
              </a:spcAft>
            </a:pPr>
            <a:r>
              <a:rPr lang="zh-CN" altLang="zh-CN" sz="2800" b="1" kern="100" dirty="0">
                <a:solidFill>
                  <a:srgbClr val="0000FF"/>
                </a:solidFill>
                <a:latin typeface="Times New Roman"/>
                <a:ea typeface="华文细黑"/>
                <a:cs typeface="Times New Roman"/>
              </a:rPr>
              <a:t>一、传记及其特点</a:t>
            </a:r>
            <a:endParaRPr lang="zh-CN" altLang="zh-CN" sz="1050" kern="100" dirty="0">
              <a:solidFill>
                <a:srgbClr val="0000FF"/>
              </a:solidFill>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传记是遵循真实性原则，用形象化的方法记述人物的生活经历、精神风貌以及历史背景的一种叙事性文体。它具有以下特点：</a:t>
            </a:r>
            <a:endParaRPr lang="zh-CN" altLang="zh-CN" sz="1050" kern="100" dirty="0">
              <a:latin typeface="宋体"/>
              <a:cs typeface="Courier New"/>
            </a:endParaRPr>
          </a:p>
          <a:p>
            <a:pPr indent="720000" algn="just">
              <a:lnSpc>
                <a:spcPct val="150000"/>
              </a:lnSpc>
              <a:spcAft>
                <a:spcPts val="0"/>
              </a:spcAft>
            </a:pPr>
            <a:r>
              <a:rPr lang="en-US" altLang="zh-CN" sz="2800" b="1" kern="100" dirty="0">
                <a:latin typeface="Times New Roman"/>
                <a:ea typeface="华文细黑"/>
                <a:cs typeface="Courier New"/>
              </a:rPr>
              <a:t>1.</a:t>
            </a:r>
            <a:r>
              <a:rPr lang="zh-CN" altLang="zh-CN" sz="2800" b="1" kern="100" dirty="0">
                <a:latin typeface="Times New Roman"/>
                <a:ea typeface="华文细黑"/>
                <a:cs typeface="Times New Roman"/>
              </a:rPr>
              <a:t>真实性。</a:t>
            </a:r>
            <a:r>
              <a:rPr lang="zh-CN" altLang="zh-CN" sz="2800" kern="100" dirty="0">
                <a:latin typeface="Times New Roman"/>
                <a:ea typeface="华文细黑"/>
                <a:cs typeface="Times New Roman"/>
              </a:rPr>
              <a:t>真实性是传记的第一特征，因为传记叙写的是历史或现实中存在的活生生的人，有真名实姓、居住地点、活动范围等，写作时不允许任意虚构。</a:t>
            </a:r>
            <a:endParaRPr lang="zh-CN" altLang="zh-CN" sz="1050" kern="100" dirty="0">
              <a:latin typeface="宋体"/>
              <a:cs typeface="Courier New"/>
            </a:endParaRPr>
          </a:p>
          <a:p>
            <a:pPr indent="720000" algn="just">
              <a:lnSpc>
                <a:spcPct val="150000"/>
              </a:lnSpc>
              <a:spcAft>
                <a:spcPts val="0"/>
              </a:spcAft>
            </a:pPr>
            <a:r>
              <a:rPr lang="en-US" altLang="zh-CN" sz="2800" b="1" kern="100" dirty="0" smtClean="0">
                <a:latin typeface="Times New Roman"/>
                <a:ea typeface="华文细黑"/>
                <a:cs typeface="Courier New"/>
              </a:rPr>
              <a:t>2.</a:t>
            </a:r>
            <a:r>
              <a:rPr lang="zh-CN" altLang="zh-CN" sz="2800" b="1" kern="100" dirty="0" smtClean="0">
                <a:latin typeface="Times New Roman"/>
                <a:ea typeface="华文细黑"/>
                <a:cs typeface="Times New Roman"/>
              </a:rPr>
              <a:t>文学性。</a:t>
            </a:r>
            <a:r>
              <a:rPr lang="zh-CN" altLang="zh-CN" sz="2800" kern="100" dirty="0" smtClean="0">
                <a:latin typeface="Times New Roman"/>
                <a:ea typeface="华文细黑"/>
                <a:cs typeface="Times New Roman"/>
              </a:rPr>
              <a:t>传记是介于史学与文学之间的一种边缘性文体，既有历史特征，尊重历史与事实；又有文学特征，运用白描等手法刻画人物。因此，优秀的传记作品往往注重文学性与真实性、形象性与审美性的结合。</a:t>
            </a:r>
            <a:endParaRPr lang="zh-CN" altLang="zh-CN" sz="1050" kern="100" dirty="0">
              <a:effectLst/>
              <a:latin typeface="宋体"/>
              <a:cs typeface="Courier New"/>
            </a:endParaRPr>
          </a:p>
        </p:txBody>
      </p:sp>
      <p:sp>
        <p:nvSpPr>
          <p:cNvPr id="3" name="矩形 2"/>
          <p:cNvSpPr/>
          <p:nvPr/>
        </p:nvSpPr>
        <p:spPr>
          <a:xfrm>
            <a:off x="17558" y="-26590"/>
            <a:ext cx="12143880" cy="576064"/>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lvl="0">
              <a:lnSpc>
                <a:spcPct val="140000"/>
              </a:lnSpc>
              <a:tabLst>
                <a:tab pos="2133600" algn="l"/>
              </a:tabLst>
              <a:defRPr/>
            </a:pPr>
            <a:r>
              <a:rPr lang="zh-CN" altLang="en-US" sz="2000" b="1" kern="100" dirty="0" smtClean="0">
                <a:solidFill>
                  <a:schemeClr val="bg1"/>
                </a:solidFill>
                <a:latin typeface="黑体" pitchFamily="49" charset="-122"/>
                <a:ea typeface="黑体" pitchFamily="49" charset="-122"/>
                <a:cs typeface="Times New Roman"/>
              </a:rPr>
              <a:t>理解必备知识</a:t>
            </a:r>
            <a:r>
              <a:rPr lang="en-US" altLang="zh-CN" sz="2000" b="1" kern="100" dirty="0" smtClean="0">
                <a:solidFill>
                  <a:schemeClr val="bg1"/>
                </a:solidFill>
                <a:latin typeface="黑体" pitchFamily="49" charset="-122"/>
                <a:ea typeface="黑体" pitchFamily="49" charset="-122"/>
                <a:cs typeface="Times New Roman"/>
              </a:rPr>
              <a:t>               </a:t>
            </a:r>
            <a:r>
              <a:rPr lang="zh-CN" altLang="en-US" sz="2800" b="1" kern="100" dirty="0">
                <a:solidFill>
                  <a:srgbClr val="FFFF00"/>
                </a:solidFill>
                <a:latin typeface="Times New Roman"/>
                <a:ea typeface="微软雅黑" pitchFamily="34" charset="-122"/>
                <a:cs typeface="Times New Roman"/>
              </a:rPr>
              <a:t> </a:t>
            </a:r>
            <a:r>
              <a:rPr lang="zh-CN" altLang="en-US" sz="2800" b="1" kern="100" dirty="0" smtClean="0">
                <a:solidFill>
                  <a:srgbClr val="FFFF00"/>
                </a:solidFill>
                <a:latin typeface="Times New Roman"/>
                <a:ea typeface="微软雅黑" pitchFamily="34" charset="-122"/>
                <a:cs typeface="Times New Roman"/>
              </a:rPr>
              <a:t>                传记文体知识</a:t>
            </a:r>
            <a:endParaRPr lang="zh-CN" altLang="zh-CN" sz="2800" b="1" kern="100" dirty="0">
              <a:solidFill>
                <a:srgbClr val="FFFF00"/>
              </a:solidFill>
              <a:latin typeface="Times New Roman"/>
              <a:ea typeface="微软雅黑" pitchFamily="34" charset="-122"/>
              <a:cs typeface="Times New Roman"/>
            </a:endParaRPr>
          </a:p>
        </p:txBody>
      </p:sp>
    </p:spTree>
    <p:extLst>
      <p:ext uri="{BB962C8B-B14F-4D97-AF65-F5344CB8AC3E}">
        <p14:creationId xmlns:p14="http://schemas.microsoft.com/office/powerpoint/2010/main" val="35498855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57153" y="405458"/>
            <a:ext cx="11417715" cy="5862414"/>
          </a:xfrm>
          <a:prstGeom prst="rect">
            <a:avLst/>
          </a:prstGeom>
        </p:spPr>
        <p:txBody>
          <a:bodyPr wrap="square" lIns="121898" tIns="60948" rIns="121898" bIns="60948">
            <a:spAutoFit/>
          </a:bodyPr>
          <a:lstStyle/>
          <a:p>
            <a:pPr indent="720000" algn="just">
              <a:lnSpc>
                <a:spcPct val="150000"/>
              </a:lnSpc>
              <a:spcAft>
                <a:spcPts val="0"/>
              </a:spcAft>
            </a:pPr>
            <a:r>
              <a:rPr lang="en-US" altLang="zh-CN" sz="2800" b="1" kern="100" dirty="0">
                <a:latin typeface="Times New Roman"/>
                <a:ea typeface="华文细黑"/>
                <a:cs typeface="Courier New"/>
              </a:rPr>
              <a:t>3.</a:t>
            </a:r>
            <a:r>
              <a:rPr lang="zh-CN" altLang="zh-CN" sz="2800" b="1" kern="100" dirty="0">
                <a:latin typeface="Times New Roman"/>
                <a:ea typeface="华文细黑"/>
                <a:cs typeface="Times New Roman"/>
              </a:rPr>
              <a:t>通俗性。</a:t>
            </a:r>
            <a:r>
              <a:rPr lang="zh-CN" altLang="zh-CN" sz="2800" kern="100" dirty="0">
                <a:latin typeface="Times New Roman"/>
                <a:ea typeface="华文细黑"/>
                <a:cs typeface="Times New Roman"/>
              </a:rPr>
              <a:t>作为一种叙事文体，传记一般要求作者在语言表达方面简明易懂，便于读者阅读。同时，语言风格讲究多样化、个性化，如评传是全面介绍和评论人物的生活和贡献，语言兼有叙述性、概括性、议论性色彩；而小传则主要介绍人物的社会经历、思想轨迹、兴趣爱好、主要著述或功过事迹等，文笔简短集中，往往是粗线条的。</a:t>
            </a:r>
            <a:endParaRPr lang="zh-CN" altLang="zh-CN" sz="2800" kern="100" dirty="0">
              <a:latin typeface="宋体"/>
              <a:cs typeface="Courier New"/>
            </a:endParaRPr>
          </a:p>
          <a:p>
            <a:pPr indent="720000" algn="just">
              <a:lnSpc>
                <a:spcPct val="150000"/>
              </a:lnSpc>
              <a:spcAft>
                <a:spcPts val="0"/>
              </a:spcAft>
            </a:pPr>
            <a:r>
              <a:rPr lang="zh-CN" altLang="zh-CN" sz="2800" b="1" kern="100" dirty="0">
                <a:solidFill>
                  <a:srgbClr val="0000FF"/>
                </a:solidFill>
                <a:latin typeface="Times New Roman"/>
                <a:ea typeface="华文细黑"/>
                <a:cs typeface="Times New Roman"/>
              </a:rPr>
              <a:t>二、传记的种类</a:t>
            </a:r>
            <a:endParaRPr lang="zh-CN" altLang="zh-CN" sz="2800" kern="100" dirty="0">
              <a:solidFill>
                <a:srgbClr val="0000FF"/>
              </a:solidFill>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从叙述人称看，传记可分为自传和他传，前者是作者自己撰写的，后者是他人撰写的。</a:t>
            </a:r>
            <a:endParaRPr lang="zh-CN" altLang="zh-CN" sz="280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从创作方法看，传记可分为史学性传记和文学性传记</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p:txBody>
      </p:sp>
    </p:spTree>
    <p:extLst>
      <p:ext uri="{BB962C8B-B14F-4D97-AF65-F5344CB8AC3E}">
        <p14:creationId xmlns:p14="http://schemas.microsoft.com/office/powerpoint/2010/main" val="295384759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54043" y="146001"/>
            <a:ext cx="10990999" cy="6586394"/>
          </a:xfrm>
          <a:prstGeom prst="rect">
            <a:avLst/>
          </a:prstGeom>
        </p:spPr>
        <p:txBody>
          <a:bodyPr wrap="square" lIns="121898" tIns="60948" rIns="121898" bIns="60948">
            <a:spAutoFit/>
          </a:bodyPr>
          <a:lstStyle/>
          <a:p>
            <a:pPr indent="720000" algn="just">
              <a:lnSpc>
                <a:spcPct val="150000"/>
              </a:lnSpc>
            </a:pPr>
            <a:r>
              <a:rPr lang="zh-CN" altLang="zh-CN" sz="2800" kern="100" dirty="0">
                <a:latin typeface="Times New Roman"/>
                <a:ea typeface="华文细黑"/>
                <a:cs typeface="Times New Roman"/>
              </a:rPr>
              <a:t>从表达方式看，一般的传记以记叙为主，还有一类传记则记叙与评论各占一半，即评传。</a:t>
            </a:r>
            <a:endParaRPr lang="zh-CN" altLang="zh-CN" sz="2800" kern="100" dirty="0">
              <a:latin typeface="宋体"/>
              <a:cs typeface="Courier New"/>
            </a:endParaRPr>
          </a:p>
          <a:p>
            <a:pPr indent="720000" algn="just">
              <a:lnSpc>
                <a:spcPct val="150000"/>
              </a:lnSpc>
              <a:spcAft>
                <a:spcPts val="0"/>
              </a:spcAft>
            </a:pPr>
            <a:r>
              <a:rPr lang="zh-CN" altLang="zh-CN" sz="2800" kern="100" dirty="0" smtClean="0">
                <a:latin typeface="Times New Roman"/>
                <a:ea typeface="华文细黑"/>
                <a:cs typeface="Times New Roman"/>
              </a:rPr>
              <a:t>从</a:t>
            </a:r>
            <a:r>
              <a:rPr lang="zh-CN" altLang="zh-CN" sz="2800" kern="100" dirty="0">
                <a:latin typeface="Times New Roman"/>
                <a:ea typeface="华文细黑"/>
                <a:cs typeface="Times New Roman"/>
              </a:rPr>
              <a:t>篇幅的长短看，传记可分为大传和小传。</a:t>
            </a:r>
            <a:endParaRPr lang="zh-CN" altLang="zh-CN" sz="1050" kern="100" dirty="0">
              <a:latin typeface="宋体"/>
              <a:cs typeface="Courier New"/>
            </a:endParaRPr>
          </a:p>
          <a:p>
            <a:pPr indent="720000" algn="just">
              <a:lnSpc>
                <a:spcPct val="150000"/>
              </a:lnSpc>
              <a:spcAft>
                <a:spcPts val="0"/>
              </a:spcAft>
            </a:pPr>
            <a:r>
              <a:rPr lang="en-US" altLang="zh-CN" sz="2800" b="1" kern="100" dirty="0">
                <a:latin typeface="Times New Roman"/>
                <a:ea typeface="华文细黑"/>
                <a:cs typeface="Courier New"/>
              </a:rPr>
              <a:t>1.</a:t>
            </a:r>
            <a:r>
              <a:rPr lang="zh-CN" altLang="zh-CN" sz="2800" b="1" kern="100" dirty="0">
                <a:latin typeface="Times New Roman"/>
                <a:ea typeface="华文细黑"/>
                <a:cs typeface="Times New Roman"/>
              </a:rPr>
              <a:t>自传。</a:t>
            </a:r>
            <a:r>
              <a:rPr lang="zh-CN" altLang="zh-CN" sz="2800" kern="100" dirty="0">
                <a:latin typeface="Times New Roman"/>
                <a:ea typeface="华文细黑"/>
                <a:cs typeface="Times New Roman"/>
              </a:rPr>
              <a:t>自己给自己写的传记，自传的目的是让别人了解自己走过的生活道路，也是为自己总结经验教训。有的自传只写自己一生中重要的几件事情，篇幅较短，如《老舍自传》；有的自传详述自己的生活经历，篇幅较长，如《富兰克林自传》。</a:t>
            </a:r>
            <a:endParaRPr lang="zh-CN" altLang="zh-CN" sz="1050" kern="100" dirty="0">
              <a:latin typeface="宋体"/>
              <a:cs typeface="Courier New"/>
            </a:endParaRPr>
          </a:p>
          <a:p>
            <a:pPr indent="720000" algn="just">
              <a:lnSpc>
                <a:spcPct val="150000"/>
              </a:lnSpc>
              <a:spcAft>
                <a:spcPts val="0"/>
              </a:spcAft>
            </a:pPr>
            <a:r>
              <a:rPr lang="en-US" altLang="zh-CN" sz="2800" b="1" kern="100" dirty="0">
                <a:latin typeface="Times New Roman"/>
                <a:ea typeface="华文细黑"/>
                <a:cs typeface="Courier New"/>
              </a:rPr>
              <a:t>2.</a:t>
            </a:r>
            <a:r>
              <a:rPr lang="zh-CN" altLang="zh-CN" sz="2800" b="1" kern="100" dirty="0">
                <a:latin typeface="Times New Roman"/>
                <a:ea typeface="华文细黑"/>
                <a:cs typeface="Times New Roman"/>
              </a:rPr>
              <a:t>小传。</a:t>
            </a:r>
            <a:r>
              <a:rPr lang="zh-CN" altLang="zh-CN" sz="2800" kern="100" dirty="0">
                <a:latin typeface="Times New Roman"/>
                <a:ea typeface="华文细黑"/>
                <a:cs typeface="Times New Roman"/>
              </a:rPr>
              <a:t>小传是较简略地记述他人生平的传记，篇幅较短。小传可以写出传主的一生经历，也可以只写几件典型事例概括其一生，如《启功传奇》。</a:t>
            </a:r>
            <a:endParaRPr lang="zh-CN" altLang="zh-CN" sz="1050" kern="100" dirty="0">
              <a:effectLst/>
              <a:latin typeface="宋体"/>
              <a:cs typeface="Courier New"/>
            </a:endParaRPr>
          </a:p>
        </p:txBody>
      </p:sp>
    </p:spTree>
    <p:extLst>
      <p:ext uri="{BB962C8B-B14F-4D97-AF65-F5344CB8AC3E}">
        <p14:creationId xmlns:p14="http://schemas.microsoft.com/office/powerpoint/2010/main" val="272170765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43583" y="155768"/>
            <a:ext cx="11211918" cy="6586394"/>
          </a:xfrm>
          <a:prstGeom prst="rect">
            <a:avLst/>
          </a:prstGeom>
        </p:spPr>
        <p:txBody>
          <a:bodyPr wrap="square" lIns="121898" tIns="60948" rIns="121898" bIns="60948">
            <a:spAutoFit/>
          </a:bodyPr>
          <a:lstStyle/>
          <a:p>
            <a:pPr indent="720000" algn="just">
              <a:lnSpc>
                <a:spcPct val="150000"/>
              </a:lnSpc>
              <a:spcAft>
                <a:spcPts val="0"/>
              </a:spcAft>
            </a:pPr>
            <a:r>
              <a:rPr lang="en-US" altLang="zh-CN" sz="2800" b="1" kern="100" dirty="0">
                <a:latin typeface="Times New Roman"/>
                <a:ea typeface="华文细黑"/>
                <a:cs typeface="Courier New"/>
              </a:rPr>
              <a:t>3.</a:t>
            </a:r>
            <a:r>
              <a:rPr lang="zh-CN" altLang="zh-CN" sz="2800" b="1" kern="100" dirty="0">
                <a:latin typeface="Times New Roman"/>
                <a:ea typeface="华文细黑"/>
                <a:cs typeface="Times New Roman"/>
              </a:rPr>
              <a:t>评传。</a:t>
            </a:r>
            <a:r>
              <a:rPr lang="zh-CN" altLang="zh-CN" sz="2800" kern="100" dirty="0">
                <a:latin typeface="Times New Roman"/>
                <a:ea typeface="华文细黑"/>
                <a:cs typeface="Times New Roman"/>
              </a:rPr>
              <a:t>这一类传记既要描述人物的生平又要评论人物的思想、生活和贡献。评传的对象一般是那些在历史上曾经发挥重要作用的哲学家、政治家、军事家、文学家、艺术家等著名人物，如《孔子评传》。</a:t>
            </a:r>
            <a:endParaRPr lang="zh-CN" altLang="zh-CN" sz="1050" kern="100" dirty="0">
              <a:latin typeface="宋体"/>
              <a:cs typeface="Courier New"/>
            </a:endParaRPr>
          </a:p>
          <a:p>
            <a:pPr indent="720000" algn="just">
              <a:lnSpc>
                <a:spcPct val="150000"/>
              </a:lnSpc>
              <a:spcAft>
                <a:spcPts val="0"/>
              </a:spcAft>
            </a:pPr>
            <a:r>
              <a:rPr lang="en-US" altLang="zh-CN" sz="2800" b="1" kern="100" dirty="0">
                <a:latin typeface="Times New Roman"/>
                <a:ea typeface="华文细黑"/>
                <a:cs typeface="Courier New"/>
              </a:rPr>
              <a:t>4.</a:t>
            </a:r>
            <a:r>
              <a:rPr lang="zh-CN" altLang="zh-CN" sz="2800" b="1" kern="100" dirty="0">
                <a:latin typeface="Times New Roman"/>
                <a:ea typeface="华文细黑"/>
                <a:cs typeface="Times New Roman"/>
              </a:rPr>
              <a:t>画传。</a:t>
            </a:r>
            <a:r>
              <a:rPr lang="zh-CN" altLang="zh-CN" sz="2800" kern="100" dirty="0">
                <a:latin typeface="Times New Roman"/>
                <a:ea typeface="华文细黑"/>
                <a:cs typeface="Times New Roman"/>
              </a:rPr>
              <a:t>以图片与文字结合的形式进行人物传记的写作，如《梅兰芳画传》。</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其他传记作品，如大传：指那些记述全面、篇幅很长的传记，如《马克思传》，这类传记不仅再现了传主的一生，而且生动地再现了传主所生活的那个时代。回忆录：较为全面系统地描述人物的生平事迹，如《我所认识的蔡孑民先生》。大多数传记以第三人称叙写，自传以第一人称叙写</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p:txBody>
      </p:sp>
    </p:spTree>
    <p:extLst>
      <p:ext uri="{BB962C8B-B14F-4D97-AF65-F5344CB8AC3E}">
        <p14:creationId xmlns:p14="http://schemas.microsoft.com/office/powerpoint/2010/main" val="214564665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38913" y="469946"/>
            <a:ext cx="11100909" cy="5211146"/>
          </a:xfrm>
          <a:prstGeom prst="rect">
            <a:avLst/>
          </a:prstGeom>
        </p:spPr>
        <p:txBody>
          <a:bodyPr wrap="square" lIns="121898" tIns="60948" rIns="121898" bIns="60948">
            <a:spAutoFit/>
          </a:bodyPr>
          <a:lstStyle/>
          <a:p>
            <a:pPr indent="720000" algn="just">
              <a:lnSpc>
                <a:spcPct val="150000"/>
              </a:lnSpc>
              <a:spcAft>
                <a:spcPts val="0"/>
              </a:spcAft>
            </a:pPr>
            <a:r>
              <a:rPr lang="zh-CN" altLang="zh-CN" sz="2800" b="1" kern="100" dirty="0">
                <a:solidFill>
                  <a:srgbClr val="0000FF"/>
                </a:solidFill>
                <a:latin typeface="Times New Roman"/>
                <a:ea typeface="华文细黑"/>
                <a:cs typeface="Times New Roman"/>
              </a:rPr>
              <a:t>三、传记的表达方式及表现方法</a:t>
            </a:r>
            <a:endParaRPr lang="zh-CN" altLang="zh-CN" sz="1050" kern="100" dirty="0">
              <a:latin typeface="宋体"/>
              <a:cs typeface="Courier New"/>
            </a:endParaRPr>
          </a:p>
          <a:p>
            <a:pPr indent="720000" algn="just">
              <a:lnSpc>
                <a:spcPct val="150000"/>
              </a:lnSpc>
              <a:spcAft>
                <a:spcPts val="0"/>
              </a:spcAft>
            </a:pP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一</a:t>
            </a: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表达方式</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以叙述为主，综合运用描写、议论、抒情等多种表达方式。</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人物传记一般要介绍传主的人生经历，叙述是主要的表达方式；作品既可对传主的人生经历作纵向的叙述，也可抓住传主的个性特征和历史功绩作横向的叙述。人物传记以刻画人物特征为中心，典型人物的刻画离不开多种多样的描写手法。传记末尾一般总述传主的功绩成败，也可以在叙述人生经历的同时加入一些议论和抒情。</a:t>
            </a:r>
            <a:endParaRPr lang="zh-CN" altLang="zh-CN" sz="1050" kern="100" dirty="0">
              <a:effectLst/>
              <a:latin typeface="宋体"/>
              <a:cs typeface="Courier New"/>
            </a:endParaRPr>
          </a:p>
        </p:txBody>
      </p:sp>
    </p:spTree>
    <p:extLst>
      <p:ext uri="{BB962C8B-B14F-4D97-AF65-F5344CB8AC3E}">
        <p14:creationId xmlns:p14="http://schemas.microsoft.com/office/powerpoint/2010/main" val="25618095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262558" y="83760"/>
            <a:ext cx="11667167" cy="6586394"/>
          </a:xfrm>
          <a:prstGeom prst="rect">
            <a:avLst/>
          </a:prstGeom>
        </p:spPr>
        <p:txBody>
          <a:bodyPr wrap="square" lIns="121898" tIns="60948" rIns="121898" bIns="60948">
            <a:spAutoFit/>
          </a:bodyPr>
          <a:lstStyle/>
          <a:p>
            <a:pPr indent="720000" algn="just">
              <a:lnSpc>
                <a:spcPct val="150000"/>
              </a:lnSpc>
              <a:spcAft>
                <a:spcPts val="0"/>
              </a:spcAft>
            </a:pP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二</a:t>
            </a: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刻画传主的方法</a:t>
            </a:r>
            <a:endParaRPr lang="zh-CN" altLang="zh-CN" sz="1050" b="1"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人物传记以记叙传主的活动、经历、事迹为主，重在刻画传主的性格，并通过这种性格的刻画来反映生活，表达一个深刻的主题。一般可以有以下几种方法：</a:t>
            </a:r>
            <a:endParaRPr lang="zh-CN" altLang="zh-CN" sz="1050" kern="100" dirty="0">
              <a:latin typeface="宋体"/>
              <a:cs typeface="Courier New"/>
            </a:endParaRPr>
          </a:p>
          <a:p>
            <a:pPr indent="720000" algn="just">
              <a:lnSpc>
                <a:spcPct val="150000"/>
              </a:lnSpc>
              <a:spcAft>
                <a:spcPts val="0"/>
              </a:spcAft>
            </a:pPr>
            <a:r>
              <a:rPr lang="en-US" altLang="zh-CN" sz="2800" b="1" kern="100" dirty="0">
                <a:latin typeface="Times New Roman"/>
                <a:ea typeface="华文细黑"/>
                <a:cs typeface="Courier New"/>
              </a:rPr>
              <a:t>1.</a:t>
            </a:r>
            <a:r>
              <a:rPr lang="zh-CN" altLang="zh-CN" sz="2800" b="1" kern="100" dirty="0">
                <a:latin typeface="Times New Roman"/>
                <a:ea typeface="华文细黑"/>
                <a:cs typeface="Times New Roman"/>
              </a:rPr>
              <a:t>通过传主的肖像写人。</a:t>
            </a:r>
            <a:r>
              <a:rPr lang="zh-CN" altLang="zh-CN" sz="2800" kern="100" dirty="0">
                <a:latin typeface="Times New Roman"/>
                <a:ea typeface="华文细黑"/>
                <a:cs typeface="Times New Roman"/>
              </a:rPr>
              <a:t>传主的肖像主要指传主的外貌，包括容貌、服饰、姿态和神情等等。肖像描写可以写静态，也可以写动态。</a:t>
            </a:r>
            <a:endParaRPr lang="zh-CN" altLang="zh-CN" sz="1050" kern="100" dirty="0">
              <a:latin typeface="宋体"/>
              <a:cs typeface="Courier New"/>
            </a:endParaRPr>
          </a:p>
          <a:p>
            <a:pPr indent="720000" algn="just">
              <a:lnSpc>
                <a:spcPct val="150000"/>
              </a:lnSpc>
              <a:spcAft>
                <a:spcPts val="0"/>
              </a:spcAft>
            </a:pPr>
            <a:r>
              <a:rPr lang="en-US" altLang="zh-CN" sz="2800" b="1" kern="100" dirty="0">
                <a:latin typeface="Times New Roman"/>
                <a:ea typeface="华文细黑"/>
                <a:cs typeface="Courier New"/>
              </a:rPr>
              <a:t>2.</a:t>
            </a:r>
            <a:r>
              <a:rPr lang="zh-CN" altLang="zh-CN" sz="2800" b="1" kern="100" dirty="0">
                <a:latin typeface="Times New Roman"/>
                <a:ea typeface="华文细黑"/>
                <a:cs typeface="Times New Roman"/>
              </a:rPr>
              <a:t>通过传主的语言写人。</a:t>
            </a:r>
            <a:r>
              <a:rPr lang="zh-CN" altLang="zh-CN" sz="2800" kern="100" dirty="0">
                <a:latin typeface="Times New Roman"/>
                <a:ea typeface="华文细黑"/>
                <a:cs typeface="Times New Roman"/>
              </a:rPr>
              <a:t>传主的语言要充分个性化，能表现传主的出身、教养、经历和性格，让人读了如闻其声，如见其人。</a:t>
            </a:r>
            <a:endParaRPr lang="zh-CN" altLang="zh-CN" sz="1050" kern="100" dirty="0">
              <a:latin typeface="宋体"/>
              <a:cs typeface="Courier New"/>
            </a:endParaRPr>
          </a:p>
          <a:p>
            <a:pPr indent="720000" algn="just">
              <a:lnSpc>
                <a:spcPct val="150000"/>
              </a:lnSpc>
              <a:spcAft>
                <a:spcPts val="0"/>
              </a:spcAft>
            </a:pPr>
            <a:r>
              <a:rPr lang="en-US" altLang="zh-CN" sz="2800" b="1" kern="100" dirty="0">
                <a:latin typeface="Times New Roman"/>
                <a:ea typeface="华文细黑"/>
                <a:cs typeface="Courier New"/>
              </a:rPr>
              <a:t>3.</a:t>
            </a:r>
            <a:r>
              <a:rPr lang="zh-CN" altLang="zh-CN" sz="2800" b="1" kern="100" spc="-100" dirty="0">
                <a:latin typeface="Times New Roman"/>
                <a:ea typeface="华文细黑"/>
                <a:cs typeface="Times New Roman"/>
              </a:rPr>
              <a:t>通过传主的行动写人</a:t>
            </a:r>
            <a:r>
              <a:rPr lang="zh-CN" altLang="zh-CN" sz="2800" b="1" kern="100" spc="-800" dirty="0">
                <a:latin typeface="Times New Roman"/>
                <a:ea typeface="华文细黑"/>
                <a:cs typeface="Times New Roman"/>
              </a:rPr>
              <a:t>。</a:t>
            </a:r>
            <a:r>
              <a:rPr lang="zh-CN" altLang="zh-CN" sz="2800" kern="100" spc="-100" dirty="0">
                <a:latin typeface="Times New Roman"/>
                <a:ea typeface="华文细黑"/>
                <a:cs typeface="Times New Roman"/>
              </a:rPr>
              <a:t>传主的行动要符合生活的本质</a:t>
            </a:r>
            <a:r>
              <a:rPr lang="zh-CN" altLang="zh-CN" sz="2800" kern="100" spc="-1100" dirty="0">
                <a:latin typeface="Times New Roman"/>
                <a:ea typeface="华文细黑"/>
                <a:cs typeface="Times New Roman"/>
              </a:rPr>
              <a:t>，</a:t>
            </a:r>
            <a:r>
              <a:rPr lang="zh-CN" altLang="zh-CN" sz="2800" kern="100" spc="-100" dirty="0">
                <a:latin typeface="Times New Roman"/>
                <a:ea typeface="华文细黑"/>
                <a:cs typeface="Times New Roman"/>
              </a:rPr>
              <a:t>符合传主性格发展的逻辑。可以选择具体的、富有特征的行动来展示传主的性格和心理活动</a:t>
            </a:r>
            <a:r>
              <a:rPr lang="zh-CN" altLang="zh-CN" sz="2800" kern="100" spc="-100" dirty="0" smtClean="0">
                <a:latin typeface="Times New Roman"/>
                <a:ea typeface="华文细黑"/>
                <a:cs typeface="Times New Roman"/>
              </a:rPr>
              <a:t>。</a:t>
            </a:r>
            <a:endParaRPr lang="zh-CN" altLang="zh-CN" sz="1050" kern="100" spc="-100" dirty="0">
              <a:effectLst/>
              <a:latin typeface="宋体"/>
              <a:cs typeface="Courier New"/>
            </a:endParaRPr>
          </a:p>
        </p:txBody>
      </p:sp>
    </p:spTree>
    <p:extLst>
      <p:ext uri="{BB962C8B-B14F-4D97-AF65-F5344CB8AC3E}">
        <p14:creationId xmlns:p14="http://schemas.microsoft.com/office/powerpoint/2010/main" val="96661328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262558" y="83760"/>
            <a:ext cx="11667167" cy="6586394"/>
          </a:xfrm>
          <a:prstGeom prst="rect">
            <a:avLst/>
          </a:prstGeom>
        </p:spPr>
        <p:txBody>
          <a:bodyPr wrap="square" lIns="121898" tIns="60948" rIns="121898" bIns="60948">
            <a:spAutoFit/>
          </a:bodyPr>
          <a:lstStyle/>
          <a:p>
            <a:pPr indent="720000" algn="just">
              <a:lnSpc>
                <a:spcPct val="150000"/>
              </a:lnSpc>
              <a:spcAft>
                <a:spcPts val="0"/>
              </a:spcAft>
            </a:pPr>
            <a:r>
              <a:rPr lang="en-US" altLang="zh-CN" sz="2800" b="1" kern="100" dirty="0">
                <a:latin typeface="Times New Roman"/>
                <a:ea typeface="华文细黑"/>
                <a:cs typeface="Courier New"/>
              </a:rPr>
              <a:t>4.</a:t>
            </a:r>
            <a:r>
              <a:rPr lang="zh-CN" altLang="zh-CN" sz="2800" b="1" kern="100" dirty="0">
                <a:latin typeface="Times New Roman"/>
                <a:ea typeface="华文细黑"/>
                <a:cs typeface="Times New Roman"/>
              </a:rPr>
              <a:t>通过传主的心理写人。</a:t>
            </a:r>
            <a:r>
              <a:rPr lang="zh-CN" altLang="zh-CN" sz="2800" kern="100" dirty="0">
                <a:latin typeface="Times New Roman"/>
                <a:ea typeface="华文细黑"/>
                <a:cs typeface="Times New Roman"/>
              </a:rPr>
              <a:t>传主的内心世界是很丰富的，心理描写就是要充分揭示出传主内心的喜、怒、哀、乐、爱慕、思念、苦闷、痛苦、怨恨、惊恐、嫉妒等等。常见的心理描写方式有内心独白、思忆联想、动作暗示等。</a:t>
            </a:r>
            <a:endParaRPr lang="zh-CN" altLang="zh-CN" sz="1050" kern="100" dirty="0">
              <a:latin typeface="宋体"/>
              <a:cs typeface="Courier New"/>
            </a:endParaRPr>
          </a:p>
          <a:p>
            <a:pPr indent="720000" algn="just">
              <a:lnSpc>
                <a:spcPct val="150000"/>
              </a:lnSpc>
              <a:spcAft>
                <a:spcPts val="0"/>
              </a:spcAft>
            </a:pPr>
            <a:r>
              <a:rPr lang="en-US" altLang="zh-CN" sz="2800" b="1" kern="100" dirty="0">
                <a:latin typeface="Times New Roman"/>
                <a:ea typeface="华文细黑"/>
                <a:cs typeface="Courier New"/>
              </a:rPr>
              <a:t>5.</a:t>
            </a:r>
            <a:r>
              <a:rPr lang="zh-CN" altLang="zh-CN" sz="2800" b="1" kern="100" dirty="0">
                <a:latin typeface="Times New Roman"/>
                <a:ea typeface="华文细黑"/>
                <a:cs typeface="Times New Roman"/>
              </a:rPr>
              <a:t>通过传主的活动环境写人。</a:t>
            </a:r>
            <a:r>
              <a:rPr lang="zh-CN" altLang="zh-CN" sz="2800" kern="100" dirty="0">
                <a:latin typeface="Times New Roman"/>
                <a:ea typeface="华文细黑"/>
                <a:cs typeface="Times New Roman"/>
              </a:rPr>
              <a:t>人总是生活在一定的社会环境中，传主的个性的形成与他所处的环境有关，写好环境对表现传主的性格极为有用。</a:t>
            </a:r>
            <a:endParaRPr lang="zh-CN" altLang="zh-CN" sz="1050" kern="100" dirty="0">
              <a:latin typeface="宋体"/>
              <a:cs typeface="Courier New"/>
            </a:endParaRPr>
          </a:p>
          <a:p>
            <a:pPr indent="720000" algn="just">
              <a:lnSpc>
                <a:spcPct val="150000"/>
              </a:lnSpc>
              <a:spcAft>
                <a:spcPts val="0"/>
              </a:spcAft>
            </a:pPr>
            <a:r>
              <a:rPr lang="en-US" altLang="zh-CN" sz="2800" b="1" kern="100" dirty="0">
                <a:latin typeface="Times New Roman"/>
                <a:ea typeface="华文细黑"/>
                <a:cs typeface="Courier New"/>
              </a:rPr>
              <a:t>6.</a:t>
            </a:r>
            <a:r>
              <a:rPr lang="zh-CN" altLang="zh-CN" sz="2800" b="1" kern="100" dirty="0">
                <a:latin typeface="Times New Roman"/>
                <a:ea typeface="华文细黑"/>
                <a:cs typeface="Times New Roman"/>
              </a:rPr>
              <a:t>通过细节描写、侧面描写的方法写人。</a:t>
            </a:r>
            <a:r>
              <a:rPr lang="zh-CN" altLang="zh-CN" sz="2800" kern="100" dirty="0">
                <a:latin typeface="Times New Roman"/>
                <a:ea typeface="华文细黑"/>
                <a:cs typeface="Times New Roman"/>
              </a:rPr>
              <a:t>根据传主性格发展的逻辑，捕捉、挑选最具有特征的细节，进行准确、真实的描写，能够使传主的性格更加鲜明。侧面描写是指通过描写其他人物来衬托传主，又叫间接描写。侧面描写常常与正面描写结合运用。</a:t>
            </a:r>
            <a:endParaRPr lang="zh-CN" altLang="zh-CN" sz="1050" kern="100" dirty="0">
              <a:effectLst/>
              <a:latin typeface="宋体"/>
              <a:cs typeface="Courier New"/>
            </a:endParaRPr>
          </a:p>
        </p:txBody>
      </p:sp>
    </p:spTree>
    <p:extLst>
      <p:ext uri="{BB962C8B-B14F-4D97-AF65-F5344CB8AC3E}">
        <p14:creationId xmlns:p14="http://schemas.microsoft.com/office/powerpoint/2010/main" val="92606336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35737" y="749141"/>
            <a:ext cx="11304668" cy="5940063"/>
          </a:xfrm>
          <a:prstGeom prst="rect">
            <a:avLst/>
          </a:prstGeom>
        </p:spPr>
        <p:txBody>
          <a:bodyPr wrap="square" lIns="121898" tIns="60948" rIns="121898" bIns="60948">
            <a:spAutoFit/>
          </a:bodyPr>
          <a:lstStyle/>
          <a:p>
            <a:pPr indent="720000" algn="just">
              <a:lnSpc>
                <a:spcPct val="150000"/>
              </a:lnSpc>
              <a:spcAft>
                <a:spcPts val="0"/>
              </a:spcAft>
            </a:pPr>
            <a:r>
              <a:rPr lang="zh-CN" altLang="zh-CN" sz="2800" b="1" kern="100" dirty="0">
                <a:solidFill>
                  <a:srgbClr val="0000FF"/>
                </a:solidFill>
                <a:latin typeface="Times New Roman"/>
                <a:ea typeface="华文细黑"/>
                <a:cs typeface="Times New Roman"/>
              </a:rPr>
              <a:t>一、传记整体阅读要求</a:t>
            </a:r>
            <a:endParaRPr lang="zh-CN" altLang="zh-CN" sz="1050" kern="100" dirty="0">
              <a:solidFill>
                <a:srgbClr val="0000FF"/>
              </a:solidFill>
              <a:latin typeface="宋体"/>
              <a:cs typeface="Courier New"/>
            </a:endParaRPr>
          </a:p>
          <a:p>
            <a:pPr indent="720000" algn="just">
              <a:lnSpc>
                <a:spcPct val="150000"/>
              </a:lnSpc>
              <a:spcAft>
                <a:spcPts val="0"/>
              </a:spcAft>
            </a:pP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一</a:t>
            </a: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总体要求</a:t>
            </a:r>
            <a:endParaRPr lang="zh-CN" altLang="zh-CN" sz="1050" kern="100" dirty="0">
              <a:latin typeface="宋体"/>
              <a:cs typeface="Courier New"/>
            </a:endParaRPr>
          </a:p>
          <a:p>
            <a:pPr indent="720000" algn="just">
              <a:lnSpc>
                <a:spcPct val="150000"/>
              </a:lnSpc>
              <a:spcAft>
                <a:spcPts val="0"/>
              </a:spcAft>
            </a:pPr>
            <a:r>
              <a:rPr lang="en-US" altLang="zh-CN" sz="2800" b="1" kern="100" dirty="0">
                <a:latin typeface="Times New Roman"/>
                <a:ea typeface="华文细黑"/>
                <a:cs typeface="Courier New"/>
              </a:rPr>
              <a:t>1.</a:t>
            </a:r>
            <a:r>
              <a:rPr lang="zh-CN" altLang="zh-CN" sz="2800" b="1" kern="100" dirty="0">
                <a:latin typeface="Times New Roman"/>
                <a:ea typeface="华文细黑"/>
                <a:cs typeface="Times New Roman"/>
              </a:rPr>
              <a:t>阅读传记作品必须懂得传记作品与其他文学作品的区别。</a:t>
            </a:r>
            <a:endParaRPr lang="zh-CN" altLang="zh-CN" sz="1050" kern="100" dirty="0">
              <a:latin typeface="宋体"/>
              <a:cs typeface="Courier New"/>
            </a:endParaRPr>
          </a:p>
          <a:p>
            <a:pPr indent="720000">
              <a:lnSpc>
                <a:spcPct val="150000"/>
              </a:lnSpc>
            </a:pPr>
            <a:r>
              <a:rPr lang="zh-CN" altLang="zh-CN" sz="2800" kern="100" dirty="0">
                <a:latin typeface="Times New Roman"/>
                <a:ea typeface="华文细黑"/>
                <a:cs typeface="Times New Roman"/>
              </a:rPr>
              <a:t>传记属于纪实性作品，纪实性要求传记记述的事实是客观存在的、准确的、真实的，不允许有任何夸张与虚构。但历史的真实，只能是相对的真实，任何已经成为过去的历史都是不可能全面复现的，任何对历史的叙述，也只能是相对真实的描述。因此，传记允许作者对个别细节、某些场景进行符合时代环境的合理的有限度的想象，以便丰富、生动地描绘人物，凸现人物特性。</a:t>
            </a:r>
            <a:endParaRPr lang="zh-CN" altLang="zh-CN" sz="1050" kern="100" dirty="0">
              <a:latin typeface="宋体"/>
              <a:cs typeface="Courier New"/>
            </a:endParaRPr>
          </a:p>
        </p:txBody>
      </p:sp>
      <p:sp>
        <p:nvSpPr>
          <p:cNvPr id="4" name="矩形 3"/>
          <p:cNvSpPr/>
          <p:nvPr/>
        </p:nvSpPr>
        <p:spPr>
          <a:xfrm>
            <a:off x="17558" y="-26590"/>
            <a:ext cx="12143880" cy="576064"/>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lvl="0">
              <a:lnSpc>
                <a:spcPct val="140000"/>
              </a:lnSpc>
              <a:tabLst>
                <a:tab pos="2133600" algn="l"/>
              </a:tabLst>
              <a:defRPr/>
            </a:pPr>
            <a:r>
              <a:rPr lang="zh-CN" altLang="en-US" sz="2000" b="1" kern="100" dirty="0" smtClean="0">
                <a:solidFill>
                  <a:schemeClr val="bg1"/>
                </a:solidFill>
                <a:latin typeface="黑体" pitchFamily="49" charset="-122"/>
                <a:ea typeface="黑体" pitchFamily="49" charset="-122"/>
                <a:cs typeface="Times New Roman"/>
              </a:rPr>
              <a:t>掌握关键能力</a:t>
            </a:r>
            <a:r>
              <a:rPr lang="en-US" altLang="zh-CN" sz="2000" b="1" kern="100" dirty="0">
                <a:solidFill>
                  <a:schemeClr val="bg1"/>
                </a:solidFill>
                <a:latin typeface="黑体" pitchFamily="49" charset="-122"/>
                <a:ea typeface="黑体" pitchFamily="49" charset="-122"/>
                <a:cs typeface="Times New Roman"/>
              </a:rPr>
              <a:t> </a:t>
            </a:r>
            <a:r>
              <a:rPr lang="en-US" altLang="zh-CN" sz="2000" b="1" kern="100" dirty="0" smtClean="0">
                <a:solidFill>
                  <a:schemeClr val="bg1"/>
                </a:solidFill>
                <a:latin typeface="黑体" pitchFamily="49" charset="-122"/>
                <a:ea typeface="黑体" pitchFamily="49" charset="-122"/>
                <a:cs typeface="Times New Roman"/>
              </a:rPr>
              <a:t>            </a:t>
            </a:r>
            <a:r>
              <a:rPr lang="zh-CN" altLang="en-US" sz="2800" b="1" kern="100" dirty="0">
                <a:solidFill>
                  <a:srgbClr val="FFFF00"/>
                </a:solidFill>
                <a:latin typeface="Times New Roman"/>
                <a:ea typeface="微软雅黑" pitchFamily="34" charset="-122"/>
                <a:cs typeface="Times New Roman"/>
              </a:rPr>
              <a:t> </a:t>
            </a:r>
            <a:r>
              <a:rPr lang="zh-CN" altLang="en-US" sz="2800" b="1" kern="100" dirty="0" smtClean="0">
                <a:solidFill>
                  <a:srgbClr val="FFFF00"/>
                </a:solidFill>
                <a:latin typeface="Times New Roman"/>
                <a:ea typeface="微软雅黑" pitchFamily="34" charset="-122"/>
                <a:cs typeface="Times New Roman"/>
              </a:rPr>
              <a:t>               传记的整体阅读</a:t>
            </a:r>
            <a:endParaRPr lang="zh-CN" altLang="zh-CN" sz="2800" b="1" kern="100" dirty="0">
              <a:solidFill>
                <a:srgbClr val="FFFF00"/>
              </a:solidFill>
              <a:latin typeface="Times New Roman"/>
              <a:ea typeface="微软雅黑" pitchFamily="34" charset="-122"/>
              <a:cs typeface="Times New Roman"/>
            </a:endParaRPr>
          </a:p>
        </p:txBody>
      </p:sp>
    </p:spTree>
    <p:extLst>
      <p:ext uri="{BB962C8B-B14F-4D97-AF65-F5344CB8AC3E}">
        <p14:creationId xmlns:p14="http://schemas.microsoft.com/office/powerpoint/2010/main" val="249355814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22598" y="306880"/>
            <a:ext cx="10756004" cy="585747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了解了传记作品的这些特点，就可以在学习的过程中欣赏、品味传记作品真实性与文学性相结合、哲理性与形象性相结合、思辨性与审美性相结合所产生的魅力，赏析传记中的想象艺术，多角度地培养鉴赏能力。</a:t>
            </a:r>
            <a:endParaRPr lang="zh-CN" altLang="zh-CN" sz="1050" kern="100" dirty="0">
              <a:latin typeface="宋体"/>
              <a:cs typeface="Courier New"/>
            </a:endParaRPr>
          </a:p>
          <a:p>
            <a:pPr indent="720000" algn="just">
              <a:lnSpc>
                <a:spcPct val="150000"/>
              </a:lnSpc>
              <a:spcAft>
                <a:spcPts val="0"/>
              </a:spcAft>
            </a:pPr>
            <a:r>
              <a:rPr lang="en-US" altLang="zh-CN" sz="2800" b="1" kern="100" dirty="0">
                <a:latin typeface="Times New Roman"/>
                <a:ea typeface="华文细黑"/>
                <a:cs typeface="Courier New"/>
              </a:rPr>
              <a:t>2.</a:t>
            </a:r>
            <a:r>
              <a:rPr lang="zh-CN" altLang="zh-CN" sz="2800" b="1" kern="100" dirty="0">
                <a:latin typeface="Times New Roman"/>
                <a:ea typeface="华文细黑"/>
                <a:cs typeface="Times New Roman"/>
              </a:rPr>
              <a:t>阅读传记作品必须联系传主生活的时代背景和社会环境。</a:t>
            </a:r>
            <a:endParaRPr lang="zh-CN" altLang="zh-CN" sz="1050" b="1"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一个人的个性、思想的形成必定会受到其所处的特定时代及成长环境等外因的影响，了解这些重要事实可以使我们对传主成长的各种因素作出符合实际的分析，以便更立体地了解人物，对其思想、品格及功过作出客观公允的评价。</a:t>
            </a:r>
            <a:endParaRPr lang="zh-CN" altLang="zh-CN" sz="1050" kern="100" dirty="0">
              <a:effectLst/>
              <a:latin typeface="宋体"/>
              <a:cs typeface="Courier New"/>
            </a:endParaRPr>
          </a:p>
        </p:txBody>
      </p:sp>
    </p:spTree>
    <p:extLst>
      <p:ext uri="{BB962C8B-B14F-4D97-AF65-F5344CB8AC3E}">
        <p14:creationId xmlns:p14="http://schemas.microsoft.com/office/powerpoint/2010/main" val="294811824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1"/>
          <p:cNvSpPr txBox="1">
            <a:spLocks/>
          </p:cNvSpPr>
          <p:nvPr/>
        </p:nvSpPr>
        <p:spPr>
          <a:xfrm>
            <a:off x="0" y="2113492"/>
            <a:ext cx="12190413" cy="1930466"/>
          </a:xfrm>
          <a:prstGeom prst="rect">
            <a:avLst/>
          </a:prstGeom>
          <a:solidFill>
            <a:schemeClr val="bg1">
              <a:lumMod val="85000"/>
            </a:schemeClr>
          </a:solidFill>
          <a:effectLst>
            <a:outerShdw blurRad="50800" dist="38100" dir="5400000" algn="t" rotWithShape="0">
              <a:prstClr val="black">
                <a:alpha val="40000"/>
              </a:prstClr>
            </a:outerShdw>
          </a:effectLst>
        </p:spPr>
        <p:txBody>
          <a:bodyPr/>
          <a:lstStyle>
            <a:lvl1pPr algn="ctr" defTabSz="1219140" rtl="0" eaLnBrk="1" latinLnBrk="0" hangingPunct="1">
              <a:spcBef>
                <a:spcPct val="0"/>
              </a:spcBef>
              <a:buNone/>
              <a:defRPr sz="5900" kern="1200">
                <a:solidFill>
                  <a:srgbClr val="0070C0"/>
                </a:solidFill>
                <a:latin typeface="+mj-lt"/>
                <a:ea typeface="+mj-ea"/>
                <a:cs typeface="+mj-cs"/>
              </a:defRPr>
            </a:lvl1pPr>
          </a:lstStyle>
          <a:p>
            <a:endParaRPr lang="zh-CN" altLang="zh-CN" sz="5500" dirty="0">
              <a:solidFill>
                <a:srgbClr val="C00000"/>
              </a:solidFill>
              <a:latin typeface="Times New Roman" pitchFamily="18" charset="0"/>
              <a:ea typeface="微软雅黑" pitchFamily="34" charset="-122"/>
              <a:cs typeface="Times New Roman" pitchFamily="18" charset="0"/>
            </a:endParaRPr>
          </a:p>
        </p:txBody>
      </p:sp>
      <p:sp>
        <p:nvSpPr>
          <p:cNvPr id="7" name="标题 1"/>
          <p:cNvSpPr txBox="1">
            <a:spLocks/>
          </p:cNvSpPr>
          <p:nvPr/>
        </p:nvSpPr>
        <p:spPr>
          <a:xfrm>
            <a:off x="4947533" y="2588313"/>
            <a:ext cx="2295344" cy="980825"/>
          </a:xfrm>
          <a:prstGeom prst="rect">
            <a:avLst/>
          </a:prstGeom>
        </p:spPr>
        <p:txBody>
          <a:bodyPr/>
          <a:lstStyle>
            <a:lvl1pPr algn="ctr" defTabSz="1219140" rtl="0" eaLnBrk="1" latinLnBrk="0" hangingPunct="1">
              <a:spcBef>
                <a:spcPct val="0"/>
              </a:spcBef>
              <a:buNone/>
              <a:defRPr sz="5900" kern="1200">
                <a:solidFill>
                  <a:srgbClr val="0070C0"/>
                </a:solidFill>
                <a:latin typeface="+mj-lt"/>
                <a:ea typeface="+mj-ea"/>
                <a:cs typeface="+mj-cs"/>
              </a:defRPr>
            </a:lvl1pPr>
          </a:lstStyle>
          <a:p>
            <a:r>
              <a:rPr lang="zh-CN" altLang="zh-CN" sz="5500" b="1" dirty="0" smtClean="0">
                <a:solidFill>
                  <a:srgbClr val="C00000"/>
                </a:solidFill>
                <a:latin typeface="Times New Roman" pitchFamily="18" charset="0"/>
                <a:ea typeface="微软雅黑" pitchFamily="34" charset="-122"/>
                <a:cs typeface="Times New Roman" pitchFamily="18" charset="0"/>
              </a:rPr>
              <a:t>新</a:t>
            </a:r>
            <a:r>
              <a:rPr lang="en-US" altLang="zh-CN" sz="5500" b="1" dirty="0" smtClean="0">
                <a:solidFill>
                  <a:srgbClr val="C00000"/>
                </a:solidFill>
                <a:latin typeface="Times New Roman" pitchFamily="18" charset="0"/>
                <a:ea typeface="微软雅黑" pitchFamily="34" charset="-122"/>
                <a:cs typeface="Times New Roman" pitchFamily="18" charset="0"/>
              </a:rPr>
              <a:t> </a:t>
            </a:r>
            <a:r>
              <a:rPr lang="zh-CN" altLang="zh-CN" sz="5500" b="1" dirty="0" smtClean="0">
                <a:solidFill>
                  <a:srgbClr val="C00000"/>
                </a:solidFill>
                <a:latin typeface="Times New Roman" pitchFamily="18" charset="0"/>
                <a:ea typeface="微软雅黑" pitchFamily="34" charset="-122"/>
                <a:cs typeface="Times New Roman" pitchFamily="18" charset="0"/>
              </a:rPr>
              <a:t>闻</a:t>
            </a:r>
            <a:endParaRPr lang="zh-CN" altLang="zh-CN" sz="5500" b="1" dirty="0">
              <a:solidFill>
                <a:srgbClr val="C00000"/>
              </a:solidFill>
              <a:latin typeface="Times New Roman" pitchFamily="18" charset="0"/>
              <a:ea typeface="微软雅黑" pitchFamily="34" charset="-122"/>
              <a:cs typeface="Times New Roman" pitchFamily="18" charset="0"/>
            </a:endParaRPr>
          </a:p>
        </p:txBody>
      </p:sp>
    </p:spTree>
    <p:extLst>
      <p:ext uri="{BB962C8B-B14F-4D97-AF65-F5344CB8AC3E}">
        <p14:creationId xmlns:p14="http://schemas.microsoft.com/office/powerpoint/2010/main" val="147777041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22598" y="377834"/>
            <a:ext cx="10756004" cy="5293733"/>
          </a:xfrm>
          <a:prstGeom prst="rect">
            <a:avLst/>
          </a:prstGeom>
        </p:spPr>
        <p:txBody>
          <a:bodyPr wrap="square" lIns="121898" tIns="60948" rIns="121898" bIns="60948">
            <a:spAutoFit/>
          </a:bodyPr>
          <a:lstStyle/>
          <a:p>
            <a:pPr indent="720000" algn="just">
              <a:lnSpc>
                <a:spcPct val="150000"/>
              </a:lnSpc>
              <a:spcAft>
                <a:spcPts val="0"/>
              </a:spcAft>
            </a:pPr>
            <a:r>
              <a:rPr lang="en-US" altLang="zh-CN" sz="2800" b="1" kern="100" dirty="0">
                <a:latin typeface="Times New Roman"/>
                <a:ea typeface="华文细黑"/>
                <a:cs typeface="Courier New"/>
              </a:rPr>
              <a:t>3.</a:t>
            </a:r>
            <a:r>
              <a:rPr lang="zh-CN" altLang="zh-CN" sz="2800" b="1" kern="100" dirty="0">
                <a:latin typeface="Times New Roman"/>
                <a:ea typeface="华文细黑"/>
                <a:cs typeface="Times New Roman"/>
              </a:rPr>
              <a:t>阅读传记作品必须认识到传主的成长经历并感悟传主的心路历程。</a:t>
            </a:r>
            <a:endParaRPr lang="zh-CN" altLang="zh-CN" sz="1050" b="1"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只有深刻地认识传主的成长经历并感悟其心路历程，注重分析传主的先天禀赋和后天环境、志向和命运、奋斗和机遇、挫折和成功、事业和爱情等诸多因素对其人生发展的重要意义，才能在评价传主的思想、感情、品格、气质、成就等方面的同时，从中汲取精神养料，获得有益的启示，丰富自己的人生经验，形成主动规划人生的意识和能力。</a:t>
            </a:r>
            <a:endParaRPr lang="zh-CN" altLang="zh-CN" sz="1050" kern="100" dirty="0">
              <a:effectLst/>
              <a:latin typeface="宋体"/>
              <a:cs typeface="Courier New"/>
            </a:endParaRPr>
          </a:p>
        </p:txBody>
      </p:sp>
    </p:spTree>
    <p:extLst>
      <p:ext uri="{BB962C8B-B14F-4D97-AF65-F5344CB8AC3E}">
        <p14:creationId xmlns:p14="http://schemas.microsoft.com/office/powerpoint/2010/main" val="115375503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22598" y="377834"/>
            <a:ext cx="10756004" cy="4564815"/>
          </a:xfrm>
          <a:prstGeom prst="rect">
            <a:avLst/>
          </a:prstGeom>
        </p:spPr>
        <p:txBody>
          <a:bodyPr wrap="square" lIns="121898" tIns="60948" rIns="121898" bIns="60948">
            <a:spAutoFit/>
          </a:bodyPr>
          <a:lstStyle/>
          <a:p>
            <a:pPr indent="720000" algn="just">
              <a:lnSpc>
                <a:spcPct val="150000"/>
              </a:lnSpc>
              <a:spcAft>
                <a:spcPts val="0"/>
              </a:spcAft>
            </a:pPr>
            <a:r>
              <a:rPr lang="en-US" altLang="zh-CN" sz="2800" b="1" kern="100" dirty="0">
                <a:latin typeface="Times New Roman"/>
                <a:ea typeface="华文细黑"/>
                <a:cs typeface="Courier New"/>
              </a:rPr>
              <a:t>4.</a:t>
            </a:r>
            <a:r>
              <a:rPr lang="zh-CN" altLang="zh-CN" sz="2800" b="1" kern="100" dirty="0">
                <a:latin typeface="Times New Roman"/>
                <a:ea typeface="华文细黑"/>
                <a:cs typeface="Times New Roman"/>
              </a:rPr>
              <a:t>阅读传记作品还要关注传主具有典型意义的事件和细节。</a:t>
            </a:r>
            <a:endParaRPr lang="zh-CN" altLang="zh-CN" sz="1050" b="1"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典型事件往往是传主一生的关键所在，能反映他一生中的主要功过，而且可以显示有关的历史进程及特点，有利于读者把握文章的重点，理清其人生发展的脉络；富有特性的细节描写犹如人体之血肉，能使传主的形象更加丰满，能帮助读者更准确地了解传主的性格、思想。同时，关注这些还可以引发读者的思索，使之从中获得更多的人生教益。</a:t>
            </a:r>
            <a:endParaRPr lang="zh-CN" altLang="zh-CN" sz="1050" kern="100" dirty="0">
              <a:effectLst/>
              <a:latin typeface="宋体"/>
              <a:cs typeface="Courier New"/>
            </a:endParaRPr>
          </a:p>
        </p:txBody>
      </p:sp>
    </p:spTree>
    <p:extLst>
      <p:ext uri="{BB962C8B-B14F-4D97-AF65-F5344CB8AC3E}">
        <p14:creationId xmlns:p14="http://schemas.microsoft.com/office/powerpoint/2010/main" val="299002263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96045" y="54943"/>
            <a:ext cx="11647211" cy="6686935"/>
          </a:xfrm>
          <a:prstGeom prst="rect">
            <a:avLst/>
          </a:prstGeom>
        </p:spPr>
        <p:txBody>
          <a:bodyPr wrap="square" lIns="121898" tIns="60948" rIns="121898" bIns="60948">
            <a:spAutoFit/>
          </a:bodyPr>
          <a:lstStyle/>
          <a:p>
            <a:pPr indent="720000" algn="just">
              <a:lnSpc>
                <a:spcPct val="140000"/>
              </a:lnSpc>
              <a:spcAft>
                <a:spcPts val="0"/>
              </a:spcAft>
            </a:pP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二</a:t>
            </a: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具体路径</a:t>
            </a:r>
            <a:endParaRPr lang="zh-CN" altLang="zh-CN" sz="1050" kern="100" dirty="0">
              <a:latin typeface="宋体"/>
              <a:cs typeface="Courier New"/>
            </a:endParaRPr>
          </a:p>
          <a:p>
            <a:pPr indent="720000" algn="just">
              <a:lnSpc>
                <a:spcPct val="140000"/>
              </a:lnSpc>
              <a:spcAft>
                <a:spcPts val="0"/>
              </a:spcAft>
            </a:pPr>
            <a:r>
              <a:rPr lang="zh-CN" altLang="zh-CN" sz="2800" kern="100" dirty="0">
                <a:latin typeface="Times New Roman"/>
                <a:ea typeface="华文细黑"/>
                <a:cs typeface="Times New Roman"/>
              </a:rPr>
              <a:t>传记阅读的中心任务就是梳理传主的生平经历，概括传主的个性品质，追溯其事业、人生等方面成败的原因。因此，阅读传记，要善于提取有关的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纲目</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纲目</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提取出来了，做题就成功了一半。那么，要提取出哪些</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纲目</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呢？又如何提取这些</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纲目</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呢？</a:t>
            </a:r>
            <a:endParaRPr lang="zh-CN" altLang="zh-CN" sz="1050" kern="100" dirty="0">
              <a:latin typeface="宋体"/>
              <a:cs typeface="Courier New"/>
            </a:endParaRPr>
          </a:p>
          <a:p>
            <a:pPr indent="720000" algn="just">
              <a:lnSpc>
                <a:spcPct val="140000"/>
              </a:lnSpc>
              <a:spcAft>
                <a:spcPts val="0"/>
              </a:spcAft>
            </a:pPr>
            <a:r>
              <a:rPr lang="zh-CN" altLang="zh-CN" sz="2800" kern="100" dirty="0">
                <a:latin typeface="Times New Roman"/>
                <a:ea typeface="华文细黑"/>
                <a:cs typeface="Times New Roman"/>
              </a:rPr>
              <a:t>第一步：圈点勾画。边阅读边圈点勾画出交代传主事迹、行为、贡献、成就等内容及作者的评价性文字的词句。</a:t>
            </a:r>
            <a:endParaRPr lang="zh-CN" altLang="zh-CN" sz="1050" kern="100" dirty="0">
              <a:latin typeface="宋体"/>
              <a:cs typeface="Courier New"/>
            </a:endParaRPr>
          </a:p>
          <a:p>
            <a:pPr indent="720000" algn="just">
              <a:lnSpc>
                <a:spcPct val="140000"/>
              </a:lnSpc>
              <a:spcAft>
                <a:spcPts val="0"/>
              </a:spcAft>
            </a:pPr>
            <a:r>
              <a:rPr lang="zh-CN" altLang="zh-CN" sz="2800" kern="100" dirty="0">
                <a:latin typeface="Times New Roman"/>
                <a:ea typeface="华文细黑"/>
                <a:cs typeface="Times New Roman"/>
              </a:rPr>
              <a:t>第二步：理清事实。在圈点勾画的基础上梳理传主的生平经历，概括传主的事迹、成就等</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lvl="0" indent="720000" algn="just">
              <a:lnSpc>
                <a:spcPct val="140000"/>
              </a:lnSpc>
            </a:pPr>
            <a:r>
              <a:rPr lang="zh-CN" altLang="zh-CN" sz="2800" kern="100" dirty="0">
                <a:solidFill>
                  <a:prstClr val="black"/>
                </a:solidFill>
                <a:latin typeface="Times New Roman"/>
                <a:ea typeface="华文细黑"/>
                <a:cs typeface="Times New Roman"/>
              </a:rPr>
              <a:t>第三步：概括形象。在传主生平材料的基础上概括出传主的个性品质。</a:t>
            </a:r>
            <a:endParaRPr lang="zh-CN" altLang="zh-CN" sz="1050" kern="100" dirty="0">
              <a:solidFill>
                <a:prstClr val="black"/>
              </a:solidFill>
              <a:latin typeface="宋体"/>
              <a:cs typeface="Courier New"/>
            </a:endParaRPr>
          </a:p>
          <a:p>
            <a:pPr lvl="0" indent="720000" algn="just">
              <a:lnSpc>
                <a:spcPct val="140000"/>
              </a:lnSpc>
            </a:pPr>
            <a:r>
              <a:rPr lang="zh-CN" altLang="zh-CN" sz="2800" kern="100" dirty="0">
                <a:solidFill>
                  <a:prstClr val="black"/>
                </a:solidFill>
                <a:latin typeface="Times New Roman"/>
                <a:ea typeface="华文细黑"/>
                <a:cs typeface="Times New Roman"/>
              </a:rPr>
              <a:t>第四步：把握评价。把握住作者对传主的情感态度及评价</a:t>
            </a:r>
            <a:r>
              <a:rPr lang="zh-CN" altLang="zh-CN" sz="2800" kern="100" dirty="0" smtClean="0">
                <a:solidFill>
                  <a:prstClr val="black"/>
                </a:solidFill>
                <a:latin typeface="Times New Roman"/>
                <a:ea typeface="华文细黑"/>
                <a:cs typeface="Times New Roman"/>
              </a:rPr>
              <a:t>。</a:t>
            </a:r>
            <a:endParaRPr lang="en-US" altLang="zh-CN" sz="1050" kern="100" dirty="0" smtClean="0">
              <a:latin typeface="宋体"/>
              <a:cs typeface="Courier New"/>
            </a:endParaRPr>
          </a:p>
        </p:txBody>
      </p:sp>
    </p:spTree>
    <p:extLst>
      <p:ext uri="{BB962C8B-B14F-4D97-AF65-F5344CB8AC3E}">
        <p14:creationId xmlns:p14="http://schemas.microsoft.com/office/powerpoint/2010/main" val="382098372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59801" y="370051"/>
            <a:ext cx="11324037" cy="594006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二、传记整体阅读示例</a:t>
            </a:r>
            <a:endParaRPr lang="zh-CN" altLang="zh-CN" sz="1050" kern="100" dirty="0">
              <a:latin typeface="宋体"/>
              <a:cs typeface="Courier New"/>
            </a:endParaRPr>
          </a:p>
          <a:p>
            <a:pPr algn="just">
              <a:lnSpc>
                <a:spcPct val="150000"/>
              </a:lnSpc>
              <a:spcAft>
                <a:spcPts val="0"/>
              </a:spcAft>
            </a:pPr>
            <a:r>
              <a:rPr lang="zh-CN" altLang="zh-CN" sz="2800" b="1" kern="100" dirty="0">
                <a:latin typeface="Times New Roman"/>
                <a:ea typeface="华文细黑"/>
                <a:cs typeface="Times New Roman"/>
              </a:rPr>
              <a:t>阅读下面的文字，完成文后题目。</a:t>
            </a:r>
            <a:endParaRPr lang="zh-CN" altLang="zh-CN" sz="1050" kern="100" dirty="0">
              <a:latin typeface="宋体"/>
              <a:cs typeface="Courier New"/>
            </a:endParaRPr>
          </a:p>
          <a:p>
            <a:pPr algn="ctr">
              <a:lnSpc>
                <a:spcPct val="150000"/>
              </a:lnSpc>
              <a:spcAft>
                <a:spcPts val="0"/>
              </a:spcAft>
            </a:pPr>
            <a:r>
              <a:rPr lang="zh-CN" altLang="zh-CN" sz="2800" b="1" kern="100" dirty="0">
                <a:solidFill>
                  <a:srgbClr val="C00000"/>
                </a:solidFill>
                <a:latin typeface="Times New Roman"/>
                <a:ea typeface="华文细黑"/>
                <a:cs typeface="Times New Roman"/>
              </a:rPr>
              <a:t>叶嘉莹：一生与诗词相恋</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近日，</a:t>
            </a:r>
            <a:r>
              <a:rPr lang="en-US" altLang="zh-CN" sz="2800" u="wavyHeavy" kern="100" dirty="0">
                <a:uFill>
                  <a:solidFill>
                    <a:srgbClr val="FF0000"/>
                  </a:solidFill>
                </a:uFill>
                <a:latin typeface="Times New Roman"/>
                <a:ea typeface="华文细黑"/>
                <a:cs typeface="Courier New"/>
              </a:rPr>
              <a:t>92</a:t>
            </a:r>
            <a:r>
              <a:rPr lang="zh-CN" altLang="zh-CN" sz="2800" u="wavyHeavy" kern="100" dirty="0">
                <a:uFill>
                  <a:solidFill>
                    <a:srgbClr val="FF0000"/>
                  </a:solidFill>
                </a:uFill>
                <a:latin typeface="Times New Roman"/>
                <a:ea typeface="华文细黑"/>
                <a:cs typeface="Times New Roman"/>
              </a:rPr>
              <a:t>岁高龄的叶嘉莹</a:t>
            </a:r>
            <a:r>
              <a:rPr lang="zh-CN" altLang="zh-CN" sz="2800" kern="100" dirty="0">
                <a:latin typeface="Times New Roman"/>
                <a:ea typeface="华文细黑"/>
                <a:cs typeface="Times New Roman"/>
              </a:rPr>
              <a:t>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世界因你而美丽</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影响世界华人盛典</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颁奖礼中</a:t>
            </a:r>
            <a:r>
              <a:rPr lang="zh-CN" altLang="zh-CN" sz="2800" u="wavyHeavy" kern="100" dirty="0">
                <a:uFill>
                  <a:solidFill>
                    <a:srgbClr val="FF0000"/>
                  </a:solidFill>
                </a:uFill>
                <a:latin typeface="Times New Roman"/>
                <a:ea typeface="华文细黑"/>
                <a:cs typeface="Times New Roman"/>
              </a:rPr>
              <a:t>获颁</a:t>
            </a:r>
            <a:r>
              <a:rPr lang="en-US" altLang="zh-CN" sz="2800" u="wavyHeavy" kern="100" dirty="0">
                <a:uFill>
                  <a:solidFill>
                    <a:srgbClr val="FF0000"/>
                  </a:solidFill>
                </a:uFill>
                <a:latin typeface="Times New Roman"/>
                <a:ea typeface="华文细黑"/>
                <a:cs typeface="Courier New"/>
              </a:rPr>
              <a:t>2015—2016</a:t>
            </a:r>
            <a:r>
              <a:rPr lang="zh-CN" altLang="zh-CN" sz="2800" u="wavyHeavy" kern="100" dirty="0">
                <a:uFill>
                  <a:solidFill>
                    <a:srgbClr val="FF0000"/>
                  </a:solidFill>
                </a:uFill>
                <a:latin typeface="Times New Roman"/>
                <a:ea typeface="华文细黑"/>
                <a:cs typeface="Times New Roman"/>
              </a:rPr>
              <a:t>年度</a:t>
            </a:r>
            <a:r>
              <a:rPr lang="en-US" altLang="zh-CN" sz="2800" u="wavyHeavy" kern="100" dirty="0">
                <a:uFill>
                  <a:solidFill>
                    <a:srgbClr val="FF0000"/>
                  </a:solidFill>
                </a:uFill>
                <a:latin typeface="宋体"/>
                <a:ea typeface="华文细黑"/>
                <a:cs typeface="Times New Roman"/>
              </a:rPr>
              <a:t>“</a:t>
            </a:r>
            <a:r>
              <a:rPr lang="zh-CN" altLang="zh-CN" sz="2800" u="wavyHeavy" kern="100" dirty="0">
                <a:uFill>
                  <a:solidFill>
                    <a:srgbClr val="FF0000"/>
                  </a:solidFill>
                </a:uFill>
                <a:latin typeface="Times New Roman"/>
                <a:ea typeface="华文细黑"/>
                <a:cs typeface="Times New Roman"/>
              </a:rPr>
              <a:t>终身成就奖</a:t>
            </a:r>
            <a:r>
              <a:rPr lang="en-US" altLang="zh-CN" sz="2800" u="wavyHeavy" kern="100" dirty="0">
                <a:uFill>
                  <a:solidFill>
                    <a:srgbClr val="FF0000"/>
                  </a:solidFill>
                </a:uFill>
                <a:latin typeface="宋体"/>
                <a:ea typeface="华文细黑"/>
                <a:cs typeface="Times New Roman"/>
              </a:rPr>
              <a:t>”</a:t>
            </a:r>
            <a:r>
              <a:rPr lang="zh-CN" altLang="zh-CN" sz="2800" kern="100" dirty="0">
                <a:latin typeface="Times New Roman"/>
                <a:ea typeface="华文细黑"/>
                <a:cs typeface="Times New Roman"/>
              </a:rPr>
              <a:t>。此前数十年间，她身挟满腹诗书，走遍中国台湾以及美国、加拿大</a:t>
            </a:r>
            <a:r>
              <a:rPr lang="en-US" altLang="zh-CN" sz="2800" kern="100" dirty="0">
                <a:latin typeface="宋体"/>
                <a:ea typeface="华文细黑"/>
                <a:cs typeface="Times New Roman"/>
              </a:rPr>
              <a:t>……</a:t>
            </a:r>
            <a:r>
              <a:rPr lang="zh-CN" altLang="zh-CN" sz="2800" u="wavyHeavy" kern="100" dirty="0">
                <a:uFill>
                  <a:solidFill>
                    <a:srgbClr val="FF0000"/>
                  </a:solidFill>
                </a:uFill>
                <a:latin typeface="Times New Roman"/>
                <a:ea typeface="华文细黑"/>
                <a:cs typeface="Times New Roman"/>
              </a:rPr>
              <a:t>为中国古典文化的传播，立下了汗马功劳。</a:t>
            </a:r>
            <a:endParaRPr lang="zh-CN" altLang="zh-CN" sz="1050" u="wavyHeavy" kern="100" dirty="0">
              <a:uFill>
                <a:solidFill>
                  <a:srgbClr val="FF0000"/>
                </a:solidFill>
              </a:uFill>
              <a:latin typeface="宋体"/>
              <a:cs typeface="Courier New"/>
            </a:endParaRPr>
          </a:p>
          <a:p>
            <a:pPr indent="720000">
              <a:lnSpc>
                <a:spcPct val="150000"/>
              </a:lnSpc>
            </a:pPr>
            <a:r>
              <a:rPr lang="en-US" altLang="zh-CN" sz="2800" u="wavyHeavy" kern="100" dirty="0">
                <a:uFill>
                  <a:solidFill>
                    <a:srgbClr val="FF0000"/>
                  </a:solidFill>
                </a:uFill>
                <a:latin typeface="Times New Roman"/>
                <a:ea typeface="华文细黑"/>
              </a:rPr>
              <a:t>1924</a:t>
            </a:r>
            <a:r>
              <a:rPr lang="zh-CN" altLang="zh-CN" sz="2800" u="wavyHeavy" kern="100" dirty="0">
                <a:uFill>
                  <a:solidFill>
                    <a:srgbClr val="FF0000"/>
                  </a:solidFill>
                </a:uFill>
                <a:latin typeface="Times New Roman"/>
                <a:ea typeface="华文细黑"/>
                <a:cs typeface="Times New Roman"/>
              </a:rPr>
              <a:t>年</a:t>
            </a:r>
            <a:r>
              <a:rPr lang="en-US" altLang="zh-CN" sz="2800" u="wavyHeavy" kern="100" dirty="0">
                <a:uFill>
                  <a:solidFill>
                    <a:srgbClr val="FF0000"/>
                  </a:solidFill>
                </a:uFill>
                <a:latin typeface="Times New Roman"/>
                <a:ea typeface="华文细黑"/>
              </a:rPr>
              <a:t>7</a:t>
            </a:r>
            <a:r>
              <a:rPr lang="zh-CN" altLang="zh-CN" sz="2800" u="wavyHeavy" kern="100" dirty="0">
                <a:uFill>
                  <a:solidFill>
                    <a:srgbClr val="FF0000"/>
                  </a:solidFill>
                </a:uFill>
                <a:latin typeface="Times New Roman"/>
                <a:ea typeface="华文细黑"/>
                <a:cs typeface="Times New Roman"/>
              </a:rPr>
              <a:t>月，叶嘉莹出生于北京的一个书香世家。三四岁时，父母便教她背诵诗词。</a:t>
            </a:r>
            <a:r>
              <a:rPr lang="zh-CN" altLang="zh-CN" sz="2800" kern="100" dirty="0">
                <a:latin typeface="Times New Roman"/>
                <a:ea typeface="华文细黑"/>
                <a:cs typeface="Times New Roman"/>
              </a:rPr>
              <a:t>而她的伯父叶廷又，是一位有很深古典文化修养的</a:t>
            </a:r>
            <a:r>
              <a:rPr lang="zh-CN" altLang="zh-CN" sz="2800" kern="100" dirty="0" smtClean="0">
                <a:latin typeface="Times New Roman"/>
                <a:ea typeface="华文细黑"/>
                <a:cs typeface="Times New Roman"/>
              </a:rPr>
              <a:t>中</a:t>
            </a:r>
            <a:endParaRPr lang="zh-CN" altLang="zh-CN" sz="1050" kern="100" dirty="0">
              <a:effectLst/>
              <a:latin typeface="宋体"/>
              <a:cs typeface="Courier New"/>
            </a:endParaRPr>
          </a:p>
        </p:txBody>
      </p:sp>
    </p:spTree>
    <p:extLst>
      <p:ext uri="{BB962C8B-B14F-4D97-AF65-F5344CB8AC3E}">
        <p14:creationId xmlns:p14="http://schemas.microsoft.com/office/powerpoint/2010/main" val="281657640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01664" y="522904"/>
            <a:ext cx="11385581" cy="5211146"/>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医。</a:t>
            </a:r>
            <a:r>
              <a:rPr lang="zh-CN" altLang="zh-CN" sz="2800" u="wavyHeavy" kern="100" dirty="0">
                <a:uFill>
                  <a:solidFill>
                    <a:srgbClr val="FF0000"/>
                  </a:solidFill>
                </a:uFill>
                <a:latin typeface="Times New Roman"/>
                <a:ea typeface="华文细黑"/>
                <a:cs typeface="Times New Roman"/>
              </a:rPr>
              <a:t>在伯父的引导下，深居大院的叶嘉莹常常把院子里的草木作为对象，吟诗作词。</a:t>
            </a:r>
            <a:r>
              <a:rPr lang="en-US" altLang="zh-CN" sz="2800" u="wavyHeavy" kern="100" dirty="0">
                <a:uFill>
                  <a:solidFill>
                    <a:srgbClr val="FF0000"/>
                  </a:solidFill>
                </a:uFill>
                <a:latin typeface="Times New Roman"/>
                <a:ea typeface="华文细黑"/>
                <a:cs typeface="Courier New"/>
              </a:rPr>
              <a:t>1941</a:t>
            </a:r>
            <a:r>
              <a:rPr lang="zh-CN" altLang="zh-CN" sz="2800" u="wavyHeavy" kern="100" dirty="0">
                <a:uFill>
                  <a:solidFill>
                    <a:srgbClr val="FF0000"/>
                  </a:solidFill>
                </a:uFill>
                <a:latin typeface="Times New Roman"/>
                <a:ea typeface="华文细黑"/>
                <a:cs typeface="Times New Roman"/>
              </a:rPr>
              <a:t>年，叶嘉莹高中毕业，进入辅仁大学专攻古典文学专业。在辅仁大学，叶嘉莹遇见了让她铭记一生的恩师顾随。</a:t>
            </a:r>
            <a:r>
              <a:rPr lang="zh-CN" altLang="zh-CN" sz="2800" kern="100" dirty="0">
                <a:latin typeface="Times New Roman"/>
                <a:ea typeface="华文细黑"/>
                <a:cs typeface="Times New Roman"/>
              </a:rPr>
              <a:t>顾随的古典文化功底极为深厚，他对诗歌的讲授令叶嘉莹如痴如醉。师生二人常常诗词唱和，被师友传为佳话。顾随曾在给她的信中写道：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假使苦水</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顾随别号</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有法可传，则截至今日，凡所有法，足下已尽得之。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但他希望叶嘉莹不仅要继承自己的衣钵，更要</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别有开发，能自建树，成为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南岳下之马祖</a:t>
            </a:r>
            <a:r>
              <a:rPr lang="en-US" altLang="zh-CN" sz="2800" kern="100" baseline="30000" dirty="0">
                <a:latin typeface="IPAPANNEW"/>
                <a:ea typeface="华文细黑"/>
                <a:cs typeface="Times New Roman"/>
              </a:rPr>
              <a:t>[</a:t>
            </a:r>
            <a:r>
              <a:rPr lang="zh-CN" altLang="zh-CN" sz="2800" kern="100" baseline="30000" dirty="0">
                <a:latin typeface="IPAPANNEW"/>
                <a:ea typeface="华文细黑"/>
                <a:cs typeface="Times New Roman"/>
              </a:rPr>
              <a:t>注</a:t>
            </a:r>
            <a:r>
              <a:rPr lang="en-US" altLang="zh-CN" sz="2800" kern="100" baseline="30000" dirty="0">
                <a:latin typeface="IPAPANNEW"/>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3149578247"/>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06574" y="370051"/>
            <a:ext cx="11272852" cy="5940063"/>
          </a:xfrm>
          <a:prstGeom prst="rect">
            <a:avLst/>
          </a:prstGeom>
        </p:spPr>
        <p:txBody>
          <a:bodyPr wrap="square" lIns="121898" tIns="60948" rIns="121898" bIns="60948">
            <a:spAutoFit/>
          </a:bodyPr>
          <a:lstStyle/>
          <a:p>
            <a:pPr indent="720000" algn="just">
              <a:lnSpc>
                <a:spcPct val="150000"/>
              </a:lnSpc>
              <a:spcAft>
                <a:spcPts val="0"/>
              </a:spcAft>
            </a:pPr>
            <a:r>
              <a:rPr lang="zh-CN" altLang="zh-CN" sz="2800" u="wavyHeavy" kern="100" dirty="0">
                <a:uFill>
                  <a:solidFill>
                    <a:srgbClr val="FF0000"/>
                  </a:solidFill>
                </a:uFill>
                <a:latin typeface="Times New Roman"/>
                <a:ea typeface="华文细黑"/>
                <a:cs typeface="Times New Roman"/>
              </a:rPr>
              <a:t>如果顾随泉下有知，最高兴的肯定是叶嘉莹果然如他所期望那般做到了</a:t>
            </a:r>
            <a:r>
              <a:rPr lang="en-US" altLang="zh-CN" sz="2800" u="wavyHeavy" kern="100" dirty="0">
                <a:uFill>
                  <a:solidFill>
                    <a:srgbClr val="FF0000"/>
                  </a:solidFill>
                </a:uFill>
                <a:latin typeface="宋体"/>
                <a:ea typeface="华文细黑"/>
                <a:cs typeface="Times New Roman"/>
              </a:rPr>
              <a:t>“</a:t>
            </a:r>
            <a:r>
              <a:rPr lang="zh-CN" altLang="zh-CN" sz="2800" u="wavyHeavy" kern="100" dirty="0">
                <a:uFill>
                  <a:solidFill>
                    <a:srgbClr val="FF0000"/>
                  </a:solidFill>
                </a:uFill>
                <a:latin typeface="Times New Roman"/>
                <a:ea typeface="华文细黑"/>
                <a:cs typeface="Times New Roman"/>
              </a:rPr>
              <a:t>别有开发</a:t>
            </a:r>
            <a:r>
              <a:rPr lang="en-US" altLang="zh-CN" sz="2800" u="wavyHeavy" kern="100" dirty="0">
                <a:uFill>
                  <a:solidFill>
                    <a:srgbClr val="FF0000"/>
                  </a:solidFill>
                </a:uFill>
                <a:latin typeface="宋体"/>
                <a:ea typeface="华文细黑"/>
                <a:cs typeface="Times New Roman"/>
              </a:rPr>
              <a:t>”</a:t>
            </a:r>
            <a:r>
              <a:rPr lang="zh-CN" altLang="zh-CN" sz="2800" u="wavyHeavy" kern="100" dirty="0">
                <a:uFill>
                  <a:solidFill>
                    <a:srgbClr val="FF0000"/>
                  </a:solidFill>
                </a:uFill>
                <a:latin typeface="Times New Roman"/>
                <a:ea typeface="华文细黑"/>
                <a:cs typeface="Times New Roman"/>
              </a:rPr>
              <a:t>和</a:t>
            </a:r>
            <a:r>
              <a:rPr lang="en-US" altLang="zh-CN" sz="2800" u="wavyHeavy" kern="100" dirty="0">
                <a:uFill>
                  <a:solidFill>
                    <a:srgbClr val="FF0000"/>
                  </a:solidFill>
                </a:uFill>
                <a:latin typeface="宋体"/>
                <a:ea typeface="华文细黑"/>
                <a:cs typeface="Times New Roman"/>
              </a:rPr>
              <a:t>“</a:t>
            </a:r>
            <a:r>
              <a:rPr lang="zh-CN" altLang="zh-CN" sz="2800" u="wavyHeavy" kern="100" dirty="0">
                <a:uFill>
                  <a:solidFill>
                    <a:srgbClr val="FF0000"/>
                  </a:solidFill>
                </a:uFill>
                <a:latin typeface="Times New Roman"/>
                <a:ea typeface="华文细黑"/>
                <a:cs typeface="Times New Roman"/>
              </a:rPr>
              <a:t>能自建树</a:t>
            </a:r>
            <a:r>
              <a:rPr lang="en-US" altLang="zh-CN" sz="2800" u="wavyHeavy" kern="100" dirty="0">
                <a:uFill>
                  <a:solidFill>
                    <a:srgbClr val="FF0000"/>
                  </a:solidFill>
                </a:uFill>
                <a:latin typeface="宋体"/>
                <a:ea typeface="华文细黑"/>
                <a:cs typeface="Times New Roman"/>
              </a:rPr>
              <a:t>”</a:t>
            </a:r>
            <a:r>
              <a:rPr lang="zh-CN" altLang="zh-CN" sz="2800" u="wavyHeavy" kern="100" dirty="0">
                <a:uFill>
                  <a:solidFill>
                    <a:srgbClr val="FF0000"/>
                  </a:solidFill>
                </a:uFill>
                <a:latin typeface="Times New Roman"/>
                <a:ea typeface="华文细黑"/>
                <a:cs typeface="Times New Roman"/>
              </a:rPr>
              <a:t>。</a:t>
            </a:r>
            <a:r>
              <a:rPr lang="zh-CN" altLang="zh-CN" sz="2800" kern="100" dirty="0">
                <a:latin typeface="Times New Roman"/>
                <a:ea typeface="华文细黑"/>
                <a:cs typeface="Times New Roman"/>
              </a:rPr>
              <a:t>师徒二人在诗词世界里研读的轨迹</a:t>
            </a:r>
            <a:r>
              <a:rPr lang="zh-CN" altLang="zh-CN" sz="2800" kern="100" spc="-800" dirty="0">
                <a:latin typeface="Times New Roman"/>
                <a:ea typeface="华文细黑"/>
                <a:cs typeface="Times New Roman"/>
              </a:rPr>
              <a:t>，</a:t>
            </a:r>
            <a:r>
              <a:rPr lang="zh-CN" altLang="zh-CN" sz="2800" kern="100" dirty="0">
                <a:latin typeface="Times New Roman"/>
                <a:ea typeface="华文细黑"/>
                <a:cs typeface="Times New Roman"/>
              </a:rPr>
              <a:t>也有相似之处</a:t>
            </a:r>
            <a:r>
              <a:rPr lang="zh-CN" altLang="zh-CN" sz="2800" kern="100" spc="-800" dirty="0">
                <a:latin typeface="Times New Roman"/>
                <a:ea typeface="华文细黑"/>
                <a:cs typeface="Times New Roman"/>
              </a:rPr>
              <a:t>。</a:t>
            </a:r>
            <a:r>
              <a:rPr lang="zh-CN" altLang="zh-CN" sz="2800" kern="100" dirty="0">
                <a:latin typeface="Times New Roman"/>
                <a:ea typeface="华文细黑"/>
                <a:cs typeface="Times New Roman"/>
              </a:rPr>
              <a:t>顾随是受蔡元培之命学习西洋文学</a:t>
            </a:r>
            <a:r>
              <a:rPr lang="zh-CN" altLang="zh-CN" sz="2800" kern="100" spc="-800" dirty="0">
                <a:latin typeface="Times New Roman"/>
                <a:ea typeface="华文细黑"/>
                <a:cs typeface="Times New Roman"/>
              </a:rPr>
              <a:t>，</a:t>
            </a:r>
            <a:r>
              <a:rPr lang="zh-CN" altLang="zh-CN" sz="2800" kern="100" dirty="0">
                <a:latin typeface="Times New Roman"/>
                <a:ea typeface="华文细黑"/>
                <a:cs typeface="Times New Roman"/>
              </a:rPr>
              <a:t>得益匪浅</a:t>
            </a:r>
            <a:r>
              <a:rPr lang="zh-CN" altLang="zh-CN" sz="2800" kern="100" spc="-800" dirty="0">
                <a:latin typeface="Times New Roman"/>
                <a:ea typeface="华文细黑"/>
                <a:cs typeface="Times New Roman"/>
              </a:rPr>
              <a:t>；</a:t>
            </a:r>
            <a:r>
              <a:rPr lang="zh-CN" altLang="zh-CN" sz="2800" kern="100" dirty="0">
                <a:latin typeface="Times New Roman"/>
                <a:ea typeface="华文细黑"/>
                <a:cs typeface="Times New Roman"/>
              </a:rPr>
              <a:t>而叶嘉莹则在机缘巧合</a:t>
            </a:r>
            <a:r>
              <a:rPr lang="zh-CN" altLang="zh-CN" sz="2800" kern="100" dirty="0" smtClean="0">
                <a:latin typeface="Times New Roman"/>
                <a:ea typeface="华文细黑"/>
                <a:cs typeface="Times New Roman"/>
              </a:rPr>
              <a:t>下</a:t>
            </a:r>
            <a:r>
              <a:rPr lang="zh-CN" altLang="zh-CN" sz="2800" kern="100" spc="-800" dirty="0">
                <a:latin typeface="Times New Roman"/>
                <a:ea typeface="华文细黑"/>
                <a:cs typeface="Times New Roman"/>
              </a:rPr>
              <a:t>，</a:t>
            </a:r>
            <a:r>
              <a:rPr lang="zh-CN" altLang="zh-CN" sz="2800" kern="100" dirty="0" smtClean="0">
                <a:latin typeface="Times New Roman"/>
                <a:ea typeface="华文细黑"/>
                <a:cs typeface="Times New Roman"/>
              </a:rPr>
              <a:t>前往</a:t>
            </a:r>
            <a:r>
              <a:rPr lang="zh-CN" altLang="zh-CN" sz="2800" kern="100" dirty="0">
                <a:latin typeface="Times New Roman"/>
                <a:ea typeface="华文细黑"/>
                <a:cs typeface="Times New Roman"/>
              </a:rPr>
              <a:t>北美访问交流</a:t>
            </a:r>
            <a:r>
              <a:rPr lang="zh-CN" altLang="zh-CN" sz="2800" kern="100" spc="-800" dirty="0">
                <a:latin typeface="Times New Roman"/>
                <a:ea typeface="华文细黑"/>
                <a:cs typeface="Times New Roman"/>
              </a:rPr>
              <a:t>，</a:t>
            </a:r>
            <a:r>
              <a:rPr lang="zh-CN" altLang="zh-CN" sz="2800" kern="100" dirty="0">
                <a:latin typeface="Times New Roman"/>
                <a:ea typeface="华文细黑"/>
                <a:cs typeface="Times New Roman"/>
              </a:rPr>
              <a:t>在此期间接触到了西方文学理论。叶嘉莹发现，西方文学理论与中国的传统词学理论有不少暗合之处</a:t>
            </a:r>
            <a:r>
              <a:rPr lang="zh-CN" altLang="zh-CN" sz="2800" kern="100" spc="-800" dirty="0">
                <a:latin typeface="Times New Roman"/>
                <a:ea typeface="华文细黑"/>
                <a:cs typeface="Times New Roman"/>
              </a:rPr>
              <a:t>，</a:t>
            </a:r>
            <a:r>
              <a:rPr lang="zh-CN" altLang="zh-CN" sz="2800" kern="100" dirty="0">
                <a:latin typeface="Times New Roman"/>
                <a:ea typeface="华文细黑"/>
                <a:cs typeface="Times New Roman"/>
              </a:rPr>
              <a:t>便逐渐尝试用西方文学理论中的诠释学</a:t>
            </a:r>
            <a:r>
              <a:rPr lang="zh-CN" altLang="zh-CN" sz="2800" kern="100" spc="-800" dirty="0">
                <a:latin typeface="Times New Roman"/>
                <a:ea typeface="华文细黑"/>
                <a:cs typeface="Times New Roman"/>
              </a:rPr>
              <a:t>、</a:t>
            </a:r>
            <a:r>
              <a:rPr lang="zh-CN" altLang="zh-CN" sz="2800" kern="100" dirty="0">
                <a:latin typeface="Times New Roman"/>
                <a:ea typeface="华文细黑"/>
                <a:cs typeface="Times New Roman"/>
              </a:rPr>
              <a:t>符号学</a:t>
            </a:r>
            <a:r>
              <a:rPr lang="zh-CN" altLang="zh-CN" sz="2800" kern="100" spc="-800" dirty="0">
                <a:latin typeface="Times New Roman"/>
                <a:ea typeface="华文细黑"/>
                <a:cs typeface="Times New Roman"/>
              </a:rPr>
              <a:t>、</a:t>
            </a:r>
            <a:r>
              <a:rPr lang="zh-CN" altLang="zh-CN" sz="2800" kern="100" dirty="0">
                <a:latin typeface="Times New Roman"/>
                <a:ea typeface="华文细黑"/>
                <a:cs typeface="Times New Roman"/>
              </a:rPr>
              <a:t>接受美学等来诠释中国的古典诗词</a:t>
            </a:r>
            <a:r>
              <a:rPr lang="zh-CN" altLang="zh-CN" sz="2800" kern="100" spc="-800" dirty="0">
                <a:latin typeface="Times New Roman"/>
                <a:ea typeface="华文细黑"/>
                <a:cs typeface="Times New Roman"/>
              </a:rPr>
              <a:t>。</a:t>
            </a:r>
            <a:r>
              <a:rPr lang="zh-CN" altLang="zh-CN" sz="2800" u="wavyHeavy" kern="100" dirty="0">
                <a:uFill>
                  <a:solidFill>
                    <a:srgbClr val="FF0000"/>
                  </a:solidFill>
                </a:uFill>
                <a:latin typeface="Times New Roman"/>
                <a:ea typeface="华文细黑"/>
                <a:cs typeface="Times New Roman"/>
              </a:rPr>
              <a:t>这种将中西理论融合的研究策略很快为叶嘉莹的诗词研究开辟了一片</a:t>
            </a:r>
            <a:r>
              <a:rPr lang="zh-CN" altLang="zh-CN" sz="2800" u="wavyHeavy" kern="100" dirty="0" smtClean="0">
                <a:uFill>
                  <a:solidFill>
                    <a:srgbClr val="FF0000"/>
                  </a:solidFill>
                </a:uFill>
                <a:latin typeface="Times New Roman"/>
                <a:ea typeface="华文细黑"/>
                <a:cs typeface="Times New Roman"/>
              </a:rPr>
              <a:t>新</a:t>
            </a:r>
            <a:r>
              <a:rPr lang="zh-CN" altLang="zh-CN" sz="2800" u="wavyHeavy" kern="100" dirty="0">
                <a:uFill>
                  <a:solidFill>
                    <a:srgbClr val="FF0000"/>
                  </a:solidFill>
                </a:uFill>
                <a:latin typeface="Times New Roman"/>
                <a:ea typeface="华文细黑"/>
                <a:cs typeface="Times New Roman"/>
              </a:rPr>
              <a:t>的天地。以西方文学理论解析</a:t>
            </a:r>
            <a:r>
              <a:rPr lang="zh-CN" altLang="zh-CN" sz="2800" u="wavyHeavy" kern="100" dirty="0" smtClean="0">
                <a:uFill>
                  <a:solidFill>
                    <a:srgbClr val="FF0000"/>
                  </a:solidFill>
                </a:uFill>
                <a:latin typeface="Times New Roman"/>
                <a:ea typeface="华文细黑"/>
                <a:cs typeface="Times New Roman"/>
              </a:rPr>
              <a:t>古典</a:t>
            </a:r>
            <a:r>
              <a:rPr lang="zh-CN" altLang="zh-CN" sz="2800" u="wavyHeavy" kern="100" dirty="0">
                <a:uFill>
                  <a:solidFill>
                    <a:srgbClr val="FF0000"/>
                  </a:solidFill>
                </a:uFill>
                <a:latin typeface="Times New Roman"/>
                <a:ea typeface="华文细黑"/>
                <a:cs typeface="Times New Roman"/>
              </a:rPr>
              <a:t>小词，成为</a:t>
            </a:r>
            <a:r>
              <a:rPr lang="zh-CN" altLang="zh-CN" sz="2800" u="wavyHeavy" kern="100" dirty="0" smtClean="0">
                <a:uFill>
                  <a:solidFill>
                    <a:srgbClr val="FF0000"/>
                  </a:solidFill>
                </a:uFill>
                <a:latin typeface="Times New Roman"/>
                <a:ea typeface="华文细黑"/>
                <a:cs typeface="Times New Roman"/>
              </a:rPr>
              <a:t>叶嘉</a:t>
            </a:r>
            <a:r>
              <a:rPr lang="zh-CN" altLang="zh-CN" sz="2800" u="wavyHeavy" kern="100" dirty="0">
                <a:uFill>
                  <a:solidFill>
                    <a:srgbClr val="FF0000"/>
                  </a:solidFill>
                </a:uFill>
                <a:latin typeface="Times New Roman"/>
                <a:ea typeface="华文细黑"/>
                <a:cs typeface="Times New Roman"/>
              </a:rPr>
              <a:t>莹</a:t>
            </a:r>
            <a:r>
              <a:rPr lang="zh-CN" altLang="zh-CN" sz="2800" u="wavyHeavy" kern="100" dirty="0" smtClean="0">
                <a:uFill>
                  <a:solidFill>
                    <a:srgbClr val="FF0000"/>
                  </a:solidFill>
                </a:uFill>
                <a:latin typeface="Times New Roman"/>
                <a:ea typeface="华文细黑"/>
                <a:cs typeface="Times New Roman"/>
              </a:rPr>
              <a:t>治学</a:t>
            </a:r>
            <a:r>
              <a:rPr lang="zh-CN" altLang="zh-CN" sz="2800" u="wavyHeavy" kern="100" dirty="0">
                <a:uFill>
                  <a:solidFill>
                    <a:srgbClr val="FF0000"/>
                  </a:solidFill>
                </a:uFill>
                <a:latin typeface="Times New Roman"/>
                <a:ea typeface="华文细黑"/>
                <a:cs typeface="Times New Roman"/>
              </a:rPr>
              <a:t>的重要特点。</a:t>
            </a:r>
            <a:r>
              <a:rPr lang="zh-CN" altLang="zh-CN" sz="2800" kern="100" dirty="0">
                <a:latin typeface="Times New Roman"/>
                <a:ea typeface="华文细黑"/>
                <a:cs typeface="Times New Roman"/>
              </a:rPr>
              <a:t>南开大学原副校长</a:t>
            </a:r>
            <a:r>
              <a:rPr lang="zh-CN" altLang="zh-CN" sz="2800" kern="100" spc="-800" dirty="0">
                <a:latin typeface="Times New Roman"/>
                <a:ea typeface="华文细黑"/>
                <a:cs typeface="Times New Roman"/>
              </a:rPr>
              <a:t>、</a:t>
            </a:r>
            <a:r>
              <a:rPr lang="zh-CN" altLang="zh-CN" sz="2800" kern="100" dirty="0">
                <a:latin typeface="Times New Roman"/>
                <a:ea typeface="华文细黑"/>
                <a:cs typeface="Times New Roman"/>
              </a:rPr>
              <a:t>文学院院长陈洪评价叶嘉莹说：</a:t>
            </a:r>
            <a:endParaRPr lang="zh-CN" altLang="zh-CN" sz="2800" u="wavyHeavy" kern="100" dirty="0">
              <a:effectLst/>
              <a:uFill>
                <a:solidFill>
                  <a:srgbClr val="FF0000"/>
                </a:solidFill>
              </a:uFill>
              <a:latin typeface="宋体"/>
              <a:cs typeface="Courier New"/>
            </a:endParaRPr>
          </a:p>
        </p:txBody>
      </p:sp>
    </p:spTree>
    <p:extLst>
      <p:ext uri="{BB962C8B-B14F-4D97-AF65-F5344CB8AC3E}">
        <p14:creationId xmlns:p14="http://schemas.microsoft.com/office/powerpoint/2010/main" val="3127666554"/>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25624" y="512325"/>
            <a:ext cx="11272852" cy="529373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融合中西以推进词学研究，卓有成效者，海内外自是不做第二人想。</a:t>
            </a:r>
            <a:r>
              <a:rPr lang="en-US" altLang="zh-CN" sz="2800" kern="100" dirty="0">
                <a:latin typeface="宋体"/>
                <a:ea typeface="华文细黑"/>
                <a:cs typeface="Times New Roman"/>
              </a:rPr>
              <a:t>”</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在海外教书时，叶嘉莹常常感慨，中国古典诗词的韵味，在翻译成英文后就要逊色不少。而用英文授课，也让她常常有不能阐尽其意之感。</a:t>
            </a:r>
            <a:r>
              <a:rPr lang="en-US" altLang="zh-CN" sz="2800" u="wavyHeavy" kern="100" dirty="0">
                <a:uFill>
                  <a:solidFill>
                    <a:srgbClr val="FF0000"/>
                  </a:solidFill>
                </a:uFill>
                <a:latin typeface="Times New Roman"/>
                <a:ea typeface="华文细黑"/>
                <a:cs typeface="Courier New"/>
              </a:rPr>
              <a:t>1979</a:t>
            </a:r>
            <a:r>
              <a:rPr lang="zh-CN" altLang="zh-CN" sz="2800" u="wavyHeavy" kern="100" dirty="0">
                <a:uFill>
                  <a:solidFill>
                    <a:srgbClr val="FF0000"/>
                  </a:solidFill>
                </a:uFill>
                <a:latin typeface="Times New Roman"/>
                <a:ea typeface="华文细黑"/>
                <a:cs typeface="Times New Roman"/>
              </a:rPr>
              <a:t>年，凭借一封寄给国家教育部的言真意切的信，叶嘉莹终于可以回国教书。</a:t>
            </a:r>
            <a:r>
              <a:rPr lang="zh-CN" altLang="zh-CN" sz="2800" kern="100" dirty="0">
                <a:latin typeface="Times New Roman"/>
                <a:ea typeface="华文细黑"/>
                <a:cs typeface="Times New Roman"/>
              </a:rPr>
              <a:t>从那年起，叶嘉莹便犹如候鸟一般，按照时令奔波于大洋两岸。她讲授古典诗词的足迹遍布祖国大江南北。</a:t>
            </a:r>
            <a:r>
              <a:rPr lang="en-US" altLang="zh-CN" sz="2800" u="wavyHeavy" kern="100" dirty="0">
                <a:uFill>
                  <a:solidFill>
                    <a:srgbClr val="FF0000"/>
                  </a:solidFill>
                </a:uFill>
                <a:latin typeface="Times New Roman"/>
                <a:ea typeface="华文细黑"/>
                <a:cs typeface="Courier New"/>
              </a:rPr>
              <a:t>1993</a:t>
            </a:r>
            <a:r>
              <a:rPr lang="zh-CN" altLang="zh-CN" sz="2800" u="wavyHeavy" kern="100" dirty="0">
                <a:uFill>
                  <a:solidFill>
                    <a:srgbClr val="FF0000"/>
                  </a:solidFill>
                </a:uFill>
                <a:latin typeface="Times New Roman"/>
                <a:ea typeface="华文细黑"/>
                <a:cs typeface="Times New Roman"/>
              </a:rPr>
              <a:t>年，她受邀担任南开大学中华古典文化研究所所长，并捐献出一半退休金约</a:t>
            </a:r>
            <a:r>
              <a:rPr lang="en-US" altLang="zh-CN" sz="2800" u="wavyHeavy" kern="100" dirty="0">
                <a:uFill>
                  <a:solidFill>
                    <a:srgbClr val="FF0000"/>
                  </a:solidFill>
                </a:uFill>
                <a:latin typeface="Times New Roman"/>
                <a:ea typeface="华文细黑"/>
                <a:cs typeface="Courier New"/>
              </a:rPr>
              <a:t>10</a:t>
            </a:r>
            <a:r>
              <a:rPr lang="zh-CN" altLang="zh-CN" sz="2800" u="wavyHeavy" kern="100" dirty="0">
                <a:uFill>
                  <a:solidFill>
                    <a:srgbClr val="FF0000"/>
                  </a:solidFill>
                </a:uFill>
                <a:latin typeface="Times New Roman"/>
                <a:ea typeface="华文细黑"/>
                <a:cs typeface="Times New Roman"/>
              </a:rPr>
              <a:t>万美元，设立</a:t>
            </a:r>
            <a:r>
              <a:rPr lang="en-US" altLang="zh-CN" sz="2800" u="wavyHeavy" kern="100" dirty="0">
                <a:uFill>
                  <a:solidFill>
                    <a:srgbClr val="FF0000"/>
                  </a:solidFill>
                </a:uFill>
                <a:latin typeface="宋体"/>
                <a:ea typeface="华文细黑"/>
                <a:cs typeface="Times New Roman"/>
              </a:rPr>
              <a:t>“</a:t>
            </a:r>
            <a:r>
              <a:rPr lang="zh-CN" altLang="zh-CN" sz="2800" u="wavyHeavy" kern="100" dirty="0">
                <a:uFill>
                  <a:solidFill>
                    <a:srgbClr val="FF0000"/>
                  </a:solidFill>
                </a:uFill>
                <a:latin typeface="Times New Roman"/>
                <a:ea typeface="华文细黑"/>
                <a:cs typeface="Times New Roman"/>
              </a:rPr>
              <a:t>驼庵奖学金</a:t>
            </a:r>
            <a:r>
              <a:rPr lang="en-US" altLang="zh-CN" sz="2800" u="wavyHeavy" kern="100" dirty="0">
                <a:uFill>
                  <a:solidFill>
                    <a:srgbClr val="FF0000"/>
                  </a:solidFill>
                </a:uFill>
                <a:latin typeface="宋体"/>
                <a:ea typeface="华文细黑"/>
                <a:cs typeface="Times New Roman"/>
              </a:rPr>
              <a:t>”</a:t>
            </a:r>
            <a:r>
              <a:rPr lang="zh-CN" altLang="zh-CN" sz="2800" u="wavyHeavy" kern="100" dirty="0">
                <a:uFill>
                  <a:solidFill>
                    <a:srgbClr val="FF0000"/>
                  </a:solidFill>
                </a:uFill>
                <a:latin typeface="Times New Roman"/>
                <a:ea typeface="华文细黑"/>
                <a:cs typeface="Times New Roman"/>
              </a:rPr>
              <a:t>和</a:t>
            </a:r>
            <a:r>
              <a:rPr lang="en-US" altLang="zh-CN" sz="2800" u="wavyHeavy" kern="100" dirty="0">
                <a:uFill>
                  <a:solidFill>
                    <a:srgbClr val="FF0000"/>
                  </a:solidFill>
                </a:uFill>
                <a:latin typeface="宋体"/>
                <a:ea typeface="华文细黑"/>
                <a:cs typeface="Times New Roman"/>
              </a:rPr>
              <a:t>“</a:t>
            </a:r>
            <a:r>
              <a:rPr lang="zh-CN" altLang="zh-CN" sz="2800" u="wavyHeavy" kern="100" dirty="0">
                <a:uFill>
                  <a:solidFill>
                    <a:srgbClr val="FF0000"/>
                  </a:solidFill>
                </a:uFill>
                <a:latin typeface="Times New Roman"/>
                <a:ea typeface="华文细黑"/>
                <a:cs typeface="Times New Roman"/>
              </a:rPr>
              <a:t>永言学术基金</a:t>
            </a:r>
            <a:r>
              <a:rPr lang="en-US" altLang="zh-CN" sz="2800" u="wavyHeavy" kern="100" dirty="0">
                <a:uFill>
                  <a:solidFill>
                    <a:srgbClr val="FF0000"/>
                  </a:solidFill>
                </a:uFill>
                <a:latin typeface="宋体"/>
                <a:ea typeface="华文细黑"/>
                <a:cs typeface="Times New Roman"/>
              </a:rPr>
              <a:t>”</a:t>
            </a:r>
            <a:r>
              <a:rPr lang="zh-CN" altLang="zh-CN" sz="2800" u="wavyHeavy" kern="100" dirty="0">
                <a:uFill>
                  <a:solidFill>
                    <a:srgbClr val="FF0000"/>
                  </a:solidFill>
                </a:uFill>
                <a:latin typeface="Times New Roman"/>
                <a:ea typeface="华文细黑"/>
                <a:cs typeface="Times New Roman"/>
              </a:rPr>
              <a:t>奖掖后学</a:t>
            </a:r>
            <a:r>
              <a:rPr lang="zh-CN" altLang="zh-CN" sz="2800" u="wavyHeavy" kern="100" dirty="0" smtClean="0">
                <a:uFill>
                  <a:solidFill>
                    <a:srgbClr val="FF0000"/>
                  </a:solidFill>
                </a:uFill>
                <a:latin typeface="Times New Roman"/>
                <a:ea typeface="华文细黑"/>
                <a:cs typeface="Times New Roman"/>
              </a:rPr>
              <a:t>。</a:t>
            </a:r>
            <a:endParaRPr lang="zh-CN" altLang="zh-CN" sz="1050" u="wavyHeavy" kern="100" dirty="0">
              <a:effectLst/>
              <a:uFill>
                <a:solidFill>
                  <a:srgbClr val="FF0000"/>
                </a:solidFill>
              </a:uFill>
              <a:latin typeface="宋体"/>
              <a:cs typeface="Courier New"/>
            </a:endParaRPr>
          </a:p>
        </p:txBody>
      </p:sp>
    </p:spTree>
    <p:extLst>
      <p:ext uri="{BB962C8B-B14F-4D97-AF65-F5344CB8AC3E}">
        <p14:creationId xmlns:p14="http://schemas.microsoft.com/office/powerpoint/2010/main" val="2738717675"/>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71905" y="112093"/>
            <a:ext cx="11161240" cy="6586394"/>
          </a:xfrm>
          <a:prstGeom prst="rect">
            <a:avLst/>
          </a:prstGeom>
        </p:spPr>
        <p:txBody>
          <a:bodyPr wrap="square" lIns="121898" tIns="60948" rIns="121898" bIns="60948">
            <a:spAutoFit/>
          </a:bodyPr>
          <a:lstStyle/>
          <a:p>
            <a:pPr indent="720000" algn="just">
              <a:lnSpc>
                <a:spcPct val="150000"/>
              </a:lnSpc>
              <a:spcAft>
                <a:spcPts val="0"/>
              </a:spcAft>
            </a:pPr>
            <a:r>
              <a:rPr lang="zh-CN" altLang="zh-CN" sz="2800" kern="100" dirty="0">
                <a:latin typeface="Times New Roman"/>
                <a:ea typeface="华文细黑"/>
                <a:cs typeface="Times New Roman"/>
              </a:rPr>
              <a:t>她自认，这一辈子，</a:t>
            </a:r>
            <a:r>
              <a:rPr lang="zh-CN" altLang="zh-CN" sz="2800" u="wavyHeavy" kern="100" dirty="0">
                <a:uFill>
                  <a:solidFill>
                    <a:srgbClr val="FF0000"/>
                  </a:solidFill>
                </a:uFill>
                <a:latin typeface="Times New Roman"/>
                <a:ea typeface="华文细黑"/>
                <a:cs typeface="Times New Roman"/>
              </a:rPr>
              <a:t>她完成了两件大事</a:t>
            </a:r>
            <a:r>
              <a:rPr lang="zh-CN" altLang="zh-CN" sz="2800" kern="100" dirty="0">
                <a:latin typeface="Times New Roman"/>
                <a:ea typeface="华文细黑"/>
                <a:cs typeface="Times New Roman"/>
              </a:rPr>
              <a:t>。一是在当年顾随的课堂上，她埋首苦记，犹如录音机一般一字不差地把顾随的讲课</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录</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了下来，并在几十年后整理出版。另一件事，就是她去海外以后，托人把台湾大学教授戴静山先生的古近体诗歌吟诵录了下来，并最终在内地推广吟诵的过程中发挥作用。</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这是她留给人们的两把钥匙。有了它们，人们要去领略中国古典诗词的意境，去感受中国古典诗词传统的吟诵之美，尽可以循迹而得。如今，她也在打造自己的钥匙。她教书</a:t>
            </a:r>
            <a:r>
              <a:rPr lang="en-US" altLang="zh-CN" sz="2800" kern="100" dirty="0">
                <a:latin typeface="Times New Roman"/>
                <a:ea typeface="华文细黑"/>
                <a:cs typeface="Courier New"/>
              </a:rPr>
              <a:t>70</a:t>
            </a:r>
            <a:r>
              <a:rPr lang="zh-CN" altLang="zh-CN" sz="2800" kern="100" dirty="0">
                <a:latin typeface="Times New Roman"/>
                <a:ea typeface="华文细黑"/>
                <a:cs typeface="Times New Roman"/>
              </a:rPr>
              <a:t>年，留下来的讲课、讲演录音，有</a:t>
            </a:r>
            <a:r>
              <a:rPr lang="en-US" altLang="zh-CN" sz="2800" kern="100" dirty="0">
                <a:latin typeface="Times New Roman"/>
                <a:ea typeface="华文细黑"/>
                <a:cs typeface="Courier New"/>
              </a:rPr>
              <a:t>2 000</a:t>
            </a:r>
            <a:r>
              <a:rPr lang="zh-CN" altLang="zh-CN" sz="2800" kern="100" dirty="0">
                <a:latin typeface="Times New Roman"/>
                <a:ea typeface="华文细黑"/>
                <a:cs typeface="Times New Roman"/>
              </a:rPr>
              <a:t>小时以上。学生们正在帮助她整理成书。等到出版之日，喜爱诗词的人们又将迎来一场精神盛宴。</a:t>
            </a:r>
            <a:endParaRPr lang="zh-CN" altLang="zh-CN" sz="1050" kern="100" dirty="0">
              <a:effectLst/>
              <a:latin typeface="宋体"/>
              <a:cs typeface="Courier New"/>
            </a:endParaRPr>
          </a:p>
        </p:txBody>
      </p:sp>
    </p:spTree>
    <p:extLst>
      <p:ext uri="{BB962C8B-B14F-4D97-AF65-F5344CB8AC3E}">
        <p14:creationId xmlns:p14="http://schemas.microsoft.com/office/powerpoint/2010/main" val="2267423306"/>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09694" y="220154"/>
            <a:ext cx="11730575" cy="6455333"/>
          </a:xfrm>
          <a:prstGeom prst="rect">
            <a:avLst/>
          </a:prstGeom>
        </p:spPr>
        <p:txBody>
          <a:bodyPr wrap="square" lIns="121898" tIns="60948" rIns="121898" bIns="60948">
            <a:spAutoFit/>
          </a:bodyPr>
          <a:lstStyle/>
          <a:p>
            <a:pPr indent="720000" algn="just">
              <a:lnSpc>
                <a:spcPct val="135000"/>
              </a:lnSpc>
              <a:spcAft>
                <a:spcPts val="0"/>
              </a:spcAft>
            </a:pPr>
            <a:r>
              <a:rPr lang="zh-CN" altLang="zh-CN" sz="2800" kern="100" dirty="0">
                <a:latin typeface="Times New Roman"/>
                <a:ea typeface="华文细黑"/>
                <a:cs typeface="Times New Roman"/>
              </a:rPr>
              <a:t>她亲自体会到了古典诗歌里面的美好、高洁的精神，而现在的年轻人，他们进不去，找不到一扇门。</a:t>
            </a:r>
            <a:r>
              <a:rPr lang="zh-CN" altLang="zh-CN" sz="2800" u="wavyHeavy" kern="100" dirty="0">
                <a:uFill>
                  <a:solidFill>
                    <a:srgbClr val="FF0000"/>
                  </a:solidFill>
                </a:uFill>
                <a:latin typeface="Times New Roman"/>
                <a:ea typeface="华文细黑"/>
                <a:cs typeface="Times New Roman"/>
              </a:rPr>
              <a:t>她希望能把这一扇门打开，把不懂诗的人牵引到里面来。</a:t>
            </a:r>
            <a:r>
              <a:rPr lang="en-US" altLang="zh-CN" sz="2800" u="wavyHeavy" kern="100" dirty="0">
                <a:uFill>
                  <a:solidFill>
                    <a:srgbClr val="FF0000"/>
                  </a:solidFill>
                </a:uFill>
                <a:latin typeface="宋体"/>
                <a:ea typeface="华文细黑"/>
                <a:cs typeface="Times New Roman"/>
              </a:rPr>
              <a:t>“</a:t>
            </a:r>
            <a:r>
              <a:rPr lang="zh-CN" altLang="zh-CN" sz="2800" u="wavyHeavy" kern="100" dirty="0">
                <a:uFill>
                  <a:solidFill>
                    <a:srgbClr val="FF0000"/>
                  </a:solidFill>
                </a:uFill>
                <a:latin typeface="Times New Roman"/>
                <a:ea typeface="华文细黑"/>
                <a:cs typeface="Times New Roman"/>
              </a:rPr>
              <a:t>这就是我一辈子不辞劳苦做的事情。</a:t>
            </a:r>
            <a:r>
              <a:rPr lang="en-US" altLang="zh-CN" sz="2800" u="wavyHeavy" kern="100" dirty="0">
                <a:uFill>
                  <a:solidFill>
                    <a:srgbClr val="FF0000"/>
                  </a:solidFill>
                </a:uFill>
                <a:latin typeface="宋体"/>
                <a:ea typeface="华文细黑"/>
                <a:cs typeface="Times New Roman"/>
              </a:rPr>
              <a:t>”“</a:t>
            </a:r>
            <a:r>
              <a:rPr lang="zh-CN" altLang="zh-CN" sz="2800" u="wavyHeavy" kern="100" dirty="0">
                <a:uFill>
                  <a:solidFill>
                    <a:srgbClr val="FF0000"/>
                  </a:solidFill>
                </a:uFill>
                <a:latin typeface="Times New Roman"/>
                <a:ea typeface="华文细黑"/>
                <a:cs typeface="Times New Roman"/>
              </a:rPr>
              <a:t>如果到了那么一天，我愿意我的生命结束在讲台上。</a:t>
            </a:r>
            <a:r>
              <a:rPr lang="en-US" altLang="zh-CN" sz="2800" u="wavyHeavy" kern="100" dirty="0">
                <a:uFill>
                  <a:solidFill>
                    <a:srgbClr val="FF0000"/>
                  </a:solidFill>
                </a:uFill>
                <a:latin typeface="宋体"/>
                <a:ea typeface="华文细黑"/>
                <a:cs typeface="Times New Roman"/>
              </a:rPr>
              <a:t>”</a:t>
            </a:r>
            <a:endParaRPr lang="zh-CN" altLang="zh-CN" sz="1050" u="wavyHeavy" kern="100" dirty="0">
              <a:uFill>
                <a:solidFill>
                  <a:srgbClr val="FF0000"/>
                </a:solidFill>
              </a:uFill>
              <a:latin typeface="宋体"/>
              <a:cs typeface="Courier New"/>
            </a:endParaRPr>
          </a:p>
          <a:p>
            <a:pPr algn="r">
              <a:lnSpc>
                <a:spcPct val="135000"/>
              </a:lnSpc>
              <a:spcAft>
                <a:spcPts val="0"/>
              </a:spcAft>
            </a:pP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选自《东西南北</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看人物</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上半月</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r">
              <a:lnSpc>
                <a:spcPct val="135000"/>
              </a:lnSpc>
              <a:spcAft>
                <a:spcPts val="0"/>
              </a:spcAft>
            </a:pPr>
            <a:r>
              <a:rPr lang="en-US" altLang="zh-CN" sz="2800" kern="100" dirty="0">
                <a:latin typeface="Times New Roman"/>
                <a:ea typeface="华文细黑"/>
                <a:cs typeface="Courier New"/>
              </a:rPr>
              <a:t>2016</a:t>
            </a:r>
            <a:r>
              <a:rPr lang="zh-CN" altLang="zh-CN" sz="2800" kern="100" dirty="0">
                <a:latin typeface="Times New Roman"/>
                <a:ea typeface="华文细黑"/>
                <a:cs typeface="Times New Roman"/>
              </a:rPr>
              <a:t>年第</a:t>
            </a:r>
            <a:r>
              <a:rPr lang="en-US" altLang="zh-CN" sz="2800" kern="100" dirty="0">
                <a:latin typeface="Times New Roman"/>
                <a:ea typeface="华文细黑"/>
                <a:cs typeface="Courier New"/>
              </a:rPr>
              <a:t>8</a:t>
            </a:r>
            <a:r>
              <a:rPr lang="zh-CN" altLang="zh-CN" sz="2800" kern="100" dirty="0">
                <a:latin typeface="Times New Roman"/>
                <a:ea typeface="华文细黑"/>
                <a:cs typeface="Times New Roman"/>
              </a:rPr>
              <a:t>期，有删改</a:t>
            </a:r>
            <a:r>
              <a:rPr lang="en-US" altLang="zh-CN" sz="2800" kern="100" dirty="0" smtClean="0">
                <a:latin typeface="Times New Roman"/>
                <a:ea typeface="华文细黑"/>
                <a:cs typeface="Courier New"/>
              </a:rPr>
              <a:t>]</a:t>
            </a:r>
          </a:p>
          <a:p>
            <a:pPr algn="just">
              <a:lnSpc>
                <a:spcPct val="135000"/>
              </a:lnSpc>
              <a:spcAft>
                <a:spcPts val="0"/>
              </a:spcAft>
            </a:pPr>
            <a:r>
              <a:rPr lang="zh-CN" altLang="zh-CN" sz="2800" b="1" kern="100" dirty="0" smtClean="0">
                <a:latin typeface="Times New Roman"/>
                <a:ea typeface="华文细黑"/>
                <a:cs typeface="Times New Roman"/>
              </a:rPr>
              <a:t>相关链接</a:t>
            </a:r>
            <a:endParaRPr lang="zh-CN" altLang="zh-CN" sz="1050" b="1" kern="100" dirty="0" smtClean="0">
              <a:latin typeface="宋体"/>
              <a:cs typeface="Courier New"/>
            </a:endParaRPr>
          </a:p>
          <a:p>
            <a:pPr indent="720000" algn="just">
              <a:lnSpc>
                <a:spcPct val="135000"/>
              </a:lnSpc>
              <a:spcAft>
                <a:spcPts val="0"/>
              </a:spcAft>
            </a:pPr>
            <a:r>
              <a:rPr lang="zh-CN" altLang="zh-CN" sz="2800" kern="100" dirty="0" smtClean="0">
                <a:latin typeface="Times New Roman"/>
                <a:ea typeface="华文细黑"/>
                <a:cs typeface="Times New Roman"/>
              </a:rPr>
              <a:t>我很不喜欢</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才女</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这两个字，有人说过我是穿裙子的</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士</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。我的身体是女性，但是我的品格是士大夫的</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士</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，就有中国儒家传统的</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士</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的品格和持守。</a:t>
            </a:r>
            <a:r>
              <a:rPr lang="en-US" altLang="zh-CN" sz="2800" kern="100" dirty="0" smtClean="0">
                <a:latin typeface="Times New Roman"/>
                <a:ea typeface="华文细黑"/>
                <a:cs typeface="Courier New"/>
              </a:rPr>
              <a:t>(</a:t>
            </a:r>
            <a:r>
              <a:rPr lang="zh-CN" altLang="zh-CN" sz="2800" kern="100" dirty="0" smtClean="0">
                <a:latin typeface="Times New Roman"/>
                <a:ea typeface="华文细黑"/>
                <a:cs typeface="Times New Roman"/>
              </a:rPr>
              <a:t>选自《叶嘉莹：我是穿裙子的中国</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士</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》，有删改</a:t>
            </a:r>
            <a:r>
              <a:rPr lang="en-US" altLang="zh-CN" sz="2800" kern="100" dirty="0" smtClean="0">
                <a:latin typeface="Times New Roman"/>
                <a:ea typeface="华文细黑"/>
                <a:cs typeface="Courier New"/>
              </a:rPr>
              <a:t>)</a:t>
            </a:r>
            <a:endParaRPr lang="zh-CN" altLang="zh-CN" sz="1050" kern="100" dirty="0" smtClean="0">
              <a:latin typeface="宋体"/>
              <a:cs typeface="Courier New"/>
            </a:endParaRPr>
          </a:p>
          <a:p>
            <a:pPr algn="just">
              <a:lnSpc>
                <a:spcPct val="135000"/>
              </a:lnSpc>
              <a:spcAft>
                <a:spcPts val="0"/>
              </a:spcAft>
            </a:pPr>
            <a:r>
              <a:rPr lang="zh-CN" altLang="zh-CN" sz="2800" b="1" kern="100" dirty="0" smtClean="0">
                <a:latin typeface="Times New Roman"/>
                <a:ea typeface="华文细黑"/>
                <a:cs typeface="Times New Roman"/>
              </a:rPr>
              <a:t>注</a:t>
            </a:r>
            <a:r>
              <a:rPr lang="zh-CN" altLang="zh-CN" sz="2800" kern="100" dirty="0" smtClean="0">
                <a:latin typeface="Times New Roman"/>
                <a:ea typeface="华文细黑"/>
                <a:cs typeface="Times New Roman"/>
              </a:rPr>
              <a:t>　马祖：禅宗洪州宗的祖师，师承南岳怀让禅师。</a:t>
            </a:r>
            <a:endParaRPr lang="zh-CN" altLang="zh-CN" sz="1050" kern="100" dirty="0">
              <a:effectLst/>
              <a:latin typeface="宋体"/>
              <a:cs typeface="Courier New"/>
            </a:endParaRPr>
          </a:p>
        </p:txBody>
      </p:sp>
    </p:spTree>
    <p:extLst>
      <p:ext uri="{BB962C8B-B14F-4D97-AF65-F5344CB8AC3E}">
        <p14:creationId xmlns:p14="http://schemas.microsoft.com/office/powerpoint/2010/main" val="2525734229"/>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50590" y="981522"/>
            <a:ext cx="11050733" cy="19802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圈点勾画：边读边圈点勾画出交代传主事迹、贡献、成就等的文字及作者的评价性文字。</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提示：见文中画波浪线处</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理清事实：概括叶嘉莹的主要经历及贡献。</a:t>
            </a:r>
            <a:endParaRPr lang="zh-CN" altLang="zh-CN" sz="1050" kern="100" dirty="0">
              <a:effectLst/>
              <a:latin typeface="宋体"/>
              <a:cs typeface="Courier New"/>
            </a:endParaRPr>
          </a:p>
        </p:txBody>
      </p:sp>
      <p:sp>
        <p:nvSpPr>
          <p:cNvPr id="6" name="TextBox 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5" name="矩形 4"/>
          <p:cNvSpPr>
            <a:spLocks noChangeAspect="1"/>
          </p:cNvSpPr>
          <p:nvPr/>
        </p:nvSpPr>
        <p:spPr>
          <a:xfrm>
            <a:off x="-1" y="395933"/>
            <a:ext cx="2998800" cy="568826"/>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ysClr val="window" lastClr="FFFFFF"/>
                </a:solidFill>
                <a:effectLst/>
                <a:uLnTx/>
                <a:uFillTx/>
                <a:latin typeface="微软雅黑"/>
                <a:ea typeface="微软雅黑"/>
                <a:cs typeface="Times New Roman" pitchFamily="18" charset="0"/>
              </a:rPr>
              <a:t>整体阅读</a:t>
            </a:r>
            <a:r>
              <a:rPr kumimoji="0" lang="en-US" altLang="zh-CN" sz="2400" b="1" i="0" u="none" strike="noStrike" kern="0" cap="none" spc="0" normalizeH="0" baseline="0" noProof="0" dirty="0" smtClean="0">
                <a:ln>
                  <a:noFill/>
                </a:ln>
                <a:solidFill>
                  <a:sysClr val="window" lastClr="FFFFFF"/>
                </a:solidFill>
                <a:effectLst/>
                <a:uLnTx/>
                <a:uFillTx/>
                <a:latin typeface="微软雅黑"/>
                <a:ea typeface="微软雅黑"/>
                <a:cs typeface="Times New Roman" pitchFamily="18" charset="0"/>
              </a:rPr>
              <a:t>·</a:t>
            </a:r>
            <a:r>
              <a:rPr kumimoji="0" lang="en-US" altLang="zh-CN" sz="2400" b="1" i="0" u="none" strike="noStrike" kern="0" cap="none" spc="0" normalizeH="0" baseline="0" noProof="0" dirty="0" smtClean="0">
                <a:ln>
                  <a:noFill/>
                </a:ln>
                <a:solidFill>
                  <a:sysClr val="window" lastClr="FFFFFF"/>
                </a:solidFill>
                <a:effectLst/>
                <a:uLnTx/>
                <a:uFillTx/>
                <a:latin typeface="Times New Roman" pitchFamily="18" charset="0"/>
                <a:ea typeface="Times New Roman" pitchFamily="18" charset="0"/>
                <a:cs typeface="Times New Roman" pitchFamily="18" charset="0"/>
              </a:rPr>
              <a:t>(</a:t>
            </a:r>
            <a:r>
              <a:rPr lang="zh-CN" altLang="en-US" sz="2400" b="1" kern="0" dirty="0" smtClean="0">
                <a:solidFill>
                  <a:sysClr val="window" lastClr="FFFFFF"/>
                </a:solidFill>
                <a:latin typeface="微软雅黑"/>
                <a:ea typeface="微软雅黑"/>
                <a:cs typeface="Times New Roman" pitchFamily="18" charset="0"/>
              </a:rPr>
              <a:t>约</a:t>
            </a:r>
            <a:r>
              <a:rPr lang="en-US" altLang="zh-CN" sz="2400" b="1" kern="0" dirty="0" smtClean="0">
                <a:solidFill>
                  <a:sysClr val="window" lastClr="FFFFFF"/>
                </a:solidFill>
                <a:latin typeface="Times New Roman" pitchFamily="18" charset="0"/>
                <a:ea typeface="Times New Roman" pitchFamily="18" charset="0"/>
                <a:cs typeface="Times New Roman" pitchFamily="18" charset="0"/>
              </a:rPr>
              <a:t>10</a:t>
            </a:r>
            <a:r>
              <a:rPr lang="zh-CN" altLang="en-US" sz="2400" b="1" kern="0" dirty="0" smtClean="0">
                <a:solidFill>
                  <a:sysClr val="window" lastClr="FFFFFF"/>
                </a:solidFill>
                <a:latin typeface="微软雅黑"/>
                <a:ea typeface="微软雅黑"/>
                <a:cs typeface="Times New Roman" pitchFamily="18" charset="0"/>
              </a:rPr>
              <a:t>分钟</a:t>
            </a:r>
            <a:r>
              <a:rPr lang="en-US" altLang="zh-CN" sz="2400" b="1" kern="0" dirty="0">
                <a:solidFill>
                  <a:sysClr val="window" lastClr="FFFFFF"/>
                </a:solidFill>
                <a:latin typeface="Times New Roman" pitchFamily="18" charset="0"/>
                <a:ea typeface="Times New Roman" pitchFamily="18" charset="0"/>
                <a:cs typeface="Times New Roman" pitchFamily="18" charset="0"/>
              </a:rPr>
              <a:t>)</a:t>
            </a:r>
            <a:endParaRPr lang="zh-CN" altLang="en-US" sz="2400" b="1" kern="0" dirty="0">
              <a:solidFill>
                <a:sysClr val="window" lastClr="FFFFFF"/>
              </a:solidFill>
              <a:latin typeface="Times New Roman" pitchFamily="18" charset="0"/>
              <a:ea typeface="Times New Roman" pitchFamily="18" charset="0"/>
              <a:cs typeface="Times New Roman" pitchFamily="18" charset="0"/>
            </a:endParaRPr>
          </a:p>
        </p:txBody>
      </p:sp>
      <p:sp>
        <p:nvSpPr>
          <p:cNvPr id="8" name="矩形 7"/>
          <p:cNvSpPr/>
          <p:nvPr/>
        </p:nvSpPr>
        <p:spPr>
          <a:xfrm>
            <a:off x="550590" y="3041179"/>
            <a:ext cx="11050733" cy="270841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叶嘉莹，生于</a:t>
            </a:r>
            <a:r>
              <a:rPr lang="en-US" altLang="zh-CN" sz="2800" kern="100" dirty="0">
                <a:solidFill>
                  <a:srgbClr val="C00000"/>
                </a:solidFill>
                <a:latin typeface="Times New Roman"/>
                <a:ea typeface="华文细黑"/>
                <a:cs typeface="Courier New"/>
              </a:rPr>
              <a:t>1924</a:t>
            </a:r>
            <a:r>
              <a:rPr lang="zh-CN" altLang="zh-CN" sz="2800" kern="100" dirty="0">
                <a:solidFill>
                  <a:srgbClr val="C00000"/>
                </a:solidFill>
                <a:latin typeface="Times New Roman"/>
                <a:ea typeface="华文细黑"/>
                <a:cs typeface="Times New Roman"/>
              </a:rPr>
              <a:t>年</a:t>
            </a:r>
            <a:r>
              <a:rPr lang="en-US" altLang="zh-CN" sz="2800" kern="100" dirty="0">
                <a:solidFill>
                  <a:srgbClr val="C00000"/>
                </a:solidFill>
                <a:latin typeface="Times New Roman"/>
                <a:ea typeface="华文细黑"/>
                <a:cs typeface="Courier New"/>
              </a:rPr>
              <a:t>7</a:t>
            </a:r>
            <a:r>
              <a:rPr lang="zh-CN" altLang="zh-CN" sz="2800" kern="100" dirty="0">
                <a:solidFill>
                  <a:srgbClr val="C00000"/>
                </a:solidFill>
                <a:latin typeface="Times New Roman"/>
                <a:ea typeface="华文细黑"/>
                <a:cs typeface="Times New Roman"/>
              </a:rPr>
              <a:t>月，幼承诗词家教。</a:t>
            </a:r>
            <a:r>
              <a:rPr lang="en-US" altLang="zh-CN" sz="2800" kern="100" dirty="0">
                <a:solidFill>
                  <a:srgbClr val="C00000"/>
                </a:solidFill>
                <a:latin typeface="Times New Roman"/>
                <a:ea typeface="华文细黑"/>
                <a:cs typeface="Courier New"/>
              </a:rPr>
              <a:t>1941</a:t>
            </a:r>
            <a:r>
              <a:rPr lang="zh-CN" altLang="zh-CN" sz="2800" kern="100" dirty="0">
                <a:solidFill>
                  <a:srgbClr val="C00000"/>
                </a:solidFill>
                <a:latin typeface="Times New Roman"/>
                <a:ea typeface="华文细黑"/>
                <a:cs typeface="Times New Roman"/>
              </a:rPr>
              <a:t>年进入辅仁大学古典文学专业学习，师承恩师顾随，得其真传。</a:t>
            </a:r>
            <a:r>
              <a:rPr lang="en-US" altLang="zh-CN" sz="2800" kern="100" dirty="0">
                <a:solidFill>
                  <a:srgbClr val="C00000"/>
                </a:solidFill>
                <a:latin typeface="Times New Roman"/>
                <a:ea typeface="华文细黑"/>
                <a:cs typeface="Courier New"/>
              </a:rPr>
              <a:t>1979</a:t>
            </a:r>
            <a:r>
              <a:rPr lang="zh-CN" altLang="zh-CN" sz="2800" kern="100" dirty="0">
                <a:solidFill>
                  <a:srgbClr val="C00000"/>
                </a:solidFill>
                <a:latin typeface="Times New Roman"/>
                <a:ea typeface="华文细黑"/>
                <a:cs typeface="Times New Roman"/>
              </a:rPr>
              <a:t>年回国教书，</a:t>
            </a:r>
            <a:r>
              <a:rPr lang="en-US" altLang="zh-CN" sz="2800" kern="100" dirty="0">
                <a:solidFill>
                  <a:srgbClr val="C00000"/>
                </a:solidFill>
                <a:latin typeface="Times New Roman"/>
                <a:ea typeface="华文细黑"/>
                <a:cs typeface="Courier New"/>
              </a:rPr>
              <a:t>1993</a:t>
            </a:r>
            <a:r>
              <a:rPr lang="zh-CN" altLang="zh-CN" sz="2800" kern="100" dirty="0">
                <a:solidFill>
                  <a:srgbClr val="C00000"/>
                </a:solidFill>
                <a:latin typeface="Times New Roman"/>
                <a:ea typeface="华文细黑"/>
                <a:cs typeface="Times New Roman"/>
              </a:rPr>
              <a:t>年担任南开大学中华古典文化研究所所长，并用自己的退休金设立奖学金和学术基金。她为中国古典文化的传播做出了巨大的贡献。</a:t>
            </a:r>
            <a:endParaRPr lang="zh-CN" altLang="zh-CN" sz="1050" kern="100" dirty="0">
              <a:effectLst/>
              <a:latin typeface="宋体"/>
              <a:cs typeface="Courier New"/>
            </a:endParaRPr>
          </a:p>
        </p:txBody>
      </p:sp>
    </p:spTree>
    <p:extLst>
      <p:ext uri="{BB962C8B-B14F-4D97-AF65-F5344CB8AC3E}">
        <p14:creationId xmlns:p14="http://schemas.microsoft.com/office/powerpoint/2010/main" val="16483717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8">
                                            <p:txEl>
                                              <p:pRg st="0" end="0"/>
                                            </p:txEl>
                                          </p:spTgt>
                                        </p:tgtEl>
                                      </p:cBhvr>
                                    </p:animEffect>
                                    <p:set>
                                      <p:cBhvr>
                                        <p:cTn id="12" dur="1" fill="hold">
                                          <p:stCondLst>
                                            <p:cond delay="499"/>
                                          </p:stCondLst>
                                        </p:cTn>
                                        <p:tgtEl>
                                          <p:spTgt spid="8">
                                            <p:txEl>
                                              <p:pRg st="0" end="0"/>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94869" y="712540"/>
            <a:ext cx="11192741" cy="5940063"/>
          </a:xfrm>
          <a:prstGeom prst="rect">
            <a:avLst/>
          </a:prstGeom>
        </p:spPr>
        <p:txBody>
          <a:bodyPr wrap="square" lIns="121898" tIns="60948" rIns="121898" bIns="60948">
            <a:spAutoFit/>
          </a:bodyPr>
          <a:lstStyle/>
          <a:p>
            <a:pPr indent="720000" algn="just">
              <a:lnSpc>
                <a:spcPct val="150000"/>
              </a:lnSpc>
              <a:spcAft>
                <a:spcPts val="0"/>
              </a:spcAft>
            </a:pPr>
            <a:r>
              <a:rPr lang="zh-CN" altLang="zh-CN" sz="2800" b="1" kern="100" dirty="0">
                <a:solidFill>
                  <a:srgbClr val="0000FF"/>
                </a:solidFill>
                <a:latin typeface="Times New Roman"/>
                <a:ea typeface="华文细黑"/>
                <a:cs typeface="Times New Roman"/>
              </a:rPr>
              <a:t>一、新闻概念和文体特征</a:t>
            </a:r>
            <a:endParaRPr lang="zh-CN" altLang="zh-CN" sz="1050" kern="100" dirty="0">
              <a:solidFill>
                <a:srgbClr val="0000FF"/>
              </a:solidFill>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新闻概念有广义与狭义之分。新闻，也叫消息，是指对国内外新近发生的具有一定社会价值的人和事实简要而迅速的报道。这是狭义新闻。广义新闻是指消息、通讯、特写、访谈、新闻评论等体裁的统称，新闻类阅读体裁主要指这五种。</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新闻具有真实性、新鲜性、及时性等特点。真实性，是指报道的内容要真实准确，有根有据，讲究用事实说话，这是新闻最基本的要求。新鲜性，是指报道内容一般是新人新事，讲究从新角度说话。及时性，是指报道要迅速及时，及时性是新闻价值的保障。</a:t>
            </a:r>
            <a:endParaRPr lang="zh-CN" altLang="zh-CN" sz="1050" kern="100" dirty="0">
              <a:effectLst/>
              <a:latin typeface="宋体"/>
              <a:cs typeface="Courier New"/>
            </a:endParaRPr>
          </a:p>
        </p:txBody>
      </p:sp>
      <p:sp>
        <p:nvSpPr>
          <p:cNvPr id="3" name="矩形 2"/>
          <p:cNvSpPr/>
          <p:nvPr/>
        </p:nvSpPr>
        <p:spPr>
          <a:xfrm>
            <a:off x="17558" y="-26590"/>
            <a:ext cx="12143880" cy="576064"/>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lvl="0">
              <a:lnSpc>
                <a:spcPct val="140000"/>
              </a:lnSpc>
              <a:tabLst>
                <a:tab pos="2133600" algn="l"/>
              </a:tabLst>
              <a:defRPr/>
            </a:pPr>
            <a:r>
              <a:rPr lang="zh-CN" altLang="en-US" sz="2000" b="1" kern="100" dirty="0" smtClean="0">
                <a:solidFill>
                  <a:schemeClr val="bg1"/>
                </a:solidFill>
                <a:latin typeface="黑体" pitchFamily="49" charset="-122"/>
                <a:ea typeface="黑体" pitchFamily="49" charset="-122"/>
                <a:cs typeface="Times New Roman"/>
              </a:rPr>
              <a:t>理解必备知识</a:t>
            </a:r>
            <a:r>
              <a:rPr lang="en-US" altLang="zh-CN" sz="2000" b="1" kern="100" dirty="0" smtClean="0">
                <a:solidFill>
                  <a:schemeClr val="bg1"/>
                </a:solidFill>
                <a:latin typeface="黑体" pitchFamily="49" charset="-122"/>
                <a:ea typeface="黑体" pitchFamily="49" charset="-122"/>
                <a:cs typeface="Times New Roman"/>
              </a:rPr>
              <a:t>               </a:t>
            </a:r>
            <a:r>
              <a:rPr lang="zh-CN" altLang="en-US" sz="2800" b="1" kern="100" dirty="0">
                <a:solidFill>
                  <a:srgbClr val="FFFF00"/>
                </a:solidFill>
                <a:latin typeface="Times New Roman"/>
                <a:ea typeface="微软雅黑" pitchFamily="34" charset="-122"/>
                <a:cs typeface="Times New Roman"/>
              </a:rPr>
              <a:t> </a:t>
            </a:r>
            <a:r>
              <a:rPr lang="zh-CN" altLang="en-US" sz="2800" b="1" kern="100" dirty="0" smtClean="0">
                <a:solidFill>
                  <a:srgbClr val="FFFF00"/>
                </a:solidFill>
                <a:latin typeface="Times New Roman"/>
                <a:ea typeface="微软雅黑" pitchFamily="34" charset="-122"/>
                <a:cs typeface="Times New Roman"/>
              </a:rPr>
              <a:t>                新闻文体知识</a:t>
            </a:r>
            <a:endParaRPr lang="zh-CN" altLang="zh-CN" sz="2800" b="1" kern="100" dirty="0">
              <a:solidFill>
                <a:srgbClr val="FFFF00"/>
              </a:solidFill>
              <a:latin typeface="Times New Roman"/>
              <a:ea typeface="微软雅黑" pitchFamily="34" charset="-122"/>
              <a:cs typeface="Times New Roman"/>
            </a:endParaRPr>
          </a:p>
        </p:txBody>
      </p:sp>
    </p:spTree>
    <p:extLst>
      <p:ext uri="{BB962C8B-B14F-4D97-AF65-F5344CB8AC3E}">
        <p14:creationId xmlns:p14="http://schemas.microsoft.com/office/powerpoint/2010/main" val="243865919"/>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89089" y="337642"/>
            <a:ext cx="11050733"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概括形象：叶嘉莹是怎样的一个人？</a:t>
            </a:r>
            <a:endParaRPr lang="zh-CN" altLang="zh-CN" sz="1050" kern="100" dirty="0">
              <a:effectLst/>
              <a:latin typeface="宋体"/>
              <a:cs typeface="Courier New"/>
            </a:endParaRPr>
          </a:p>
        </p:txBody>
      </p:sp>
      <p:sp>
        <p:nvSpPr>
          <p:cNvPr id="4" name="矩形 3"/>
          <p:cNvSpPr/>
          <p:nvPr/>
        </p:nvSpPr>
        <p:spPr>
          <a:xfrm>
            <a:off x="589089" y="1019995"/>
            <a:ext cx="10725733" cy="262582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叶嘉莹是一位杰出的古典文学大家，一生迷恋诗词，造诣极深；她又是一位卓越的教育家，诲人不倦，育人无数，为古典文化的传播立下汗马功劳；她又是具有儒家士人的品格和操守的</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女士</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，个性鲜明，品德高尚。</a:t>
            </a:r>
            <a:endParaRPr lang="zh-CN" altLang="zh-CN" sz="1050" kern="100" dirty="0">
              <a:effectLst/>
              <a:latin typeface="宋体"/>
              <a:cs typeface="Courier New"/>
            </a:endParaRPr>
          </a:p>
        </p:txBody>
      </p:sp>
      <p:sp>
        <p:nvSpPr>
          <p:cNvPr id="6" name="TextBox 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311694504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4">
                                            <p:txEl>
                                              <p:pRg st="0" end="0"/>
                                            </p:txEl>
                                          </p:spTgt>
                                        </p:tgtEl>
                                      </p:cBhvr>
                                    </p:animEffect>
                                    <p:set>
                                      <p:cBhvr>
                                        <p:cTn id="12" dur="1" fill="hold">
                                          <p:stCondLst>
                                            <p:cond delay="499"/>
                                          </p:stCondLst>
                                        </p:cTn>
                                        <p:tgtEl>
                                          <p:spTgt spid="4">
                                            <p:txEl>
                                              <p:pRg st="0" end="0"/>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50590" y="534616"/>
            <a:ext cx="7920879"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把握评价：作者对叶嘉莹作出了怎样的评价？</a:t>
            </a:r>
            <a:endParaRPr lang="zh-CN" altLang="zh-CN" sz="1050" kern="100" dirty="0">
              <a:effectLst/>
              <a:latin typeface="宋体"/>
              <a:cs typeface="Courier New"/>
            </a:endParaRPr>
          </a:p>
        </p:txBody>
      </p:sp>
      <p:sp>
        <p:nvSpPr>
          <p:cNvPr id="4" name="矩形 3"/>
          <p:cNvSpPr/>
          <p:nvPr/>
        </p:nvSpPr>
        <p:spPr>
          <a:xfrm>
            <a:off x="550590" y="1264594"/>
            <a:ext cx="10725733" cy="13331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作者钦佩她的诗词造诣和人格魅力，肯定她为中国古典文化和教育事业所做的贡献，发现她的治学特点。</a:t>
            </a:r>
            <a:endParaRPr lang="zh-CN" altLang="zh-CN" sz="1050" kern="100" dirty="0">
              <a:effectLst/>
              <a:latin typeface="宋体"/>
              <a:cs typeface="Courier New"/>
            </a:endParaRPr>
          </a:p>
        </p:txBody>
      </p:sp>
      <p:sp>
        <p:nvSpPr>
          <p:cNvPr id="6" name="TextBox 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206337468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4">
                                            <p:txEl>
                                              <p:pRg st="0" end="0"/>
                                            </p:txEl>
                                          </p:spTgt>
                                        </p:tgtEl>
                                      </p:cBhvr>
                                    </p:animEffect>
                                    <p:set>
                                      <p:cBhvr>
                                        <p:cTn id="12" dur="1" fill="hold">
                                          <p:stCondLst>
                                            <p:cond delay="499"/>
                                          </p:stCondLst>
                                        </p:cTn>
                                        <p:tgtEl>
                                          <p:spTgt spid="4">
                                            <p:txEl>
                                              <p:pRg st="0" end="0"/>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06574" y="629136"/>
            <a:ext cx="11272852" cy="5857477"/>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下列对作品内容的概括与分析，不正确的一项是</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叶嘉莹致力于中国古典文化的传播，为讲授古典诗词奔波于大洋两岸</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足迹</a:t>
            </a:r>
            <a:r>
              <a:rPr lang="zh-CN" altLang="zh-CN" sz="2800" kern="100" dirty="0">
                <a:latin typeface="Times New Roman"/>
                <a:ea typeface="华文细黑"/>
                <a:cs typeface="Times New Roman"/>
              </a:rPr>
              <a:t>遍布祖国大江南北。</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叶嘉莹诗书满腹，离不开她出身于书香门第，幼年时期就开始吟诗</a:t>
            </a:r>
            <a:r>
              <a:rPr lang="zh-CN" altLang="zh-CN" sz="2800" kern="100" dirty="0" smtClean="0">
                <a:latin typeface="Times New Roman"/>
                <a:ea typeface="华文细黑"/>
                <a:cs typeface="Times New Roman"/>
              </a:rPr>
              <a:t>作</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词</a:t>
            </a:r>
            <a:r>
              <a:rPr lang="zh-CN" altLang="zh-CN" sz="2800" kern="100" dirty="0">
                <a:latin typeface="Times New Roman"/>
                <a:ea typeface="华文细黑"/>
                <a:cs typeface="Times New Roman"/>
              </a:rPr>
              <a:t>，后又得遇名师指点。</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叶嘉莹治学极有特点，她借鉴西方的文学理论来推进中国词学研究</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这</a:t>
            </a:r>
            <a:r>
              <a:rPr lang="zh-CN" altLang="zh-CN" sz="2800" kern="100" dirty="0">
                <a:latin typeface="Times New Roman"/>
                <a:ea typeface="华文细黑"/>
                <a:cs typeface="Times New Roman"/>
              </a:rPr>
              <a:t>在海内外是独一无二的。</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叶嘉莹成为诗词研究大家，得益于她深受中国儒家传统熏陶，年轻</a:t>
            </a:r>
            <a:r>
              <a:rPr lang="zh-CN" altLang="zh-CN" sz="2800" kern="100" dirty="0" smtClean="0">
                <a:latin typeface="Times New Roman"/>
                <a:ea typeface="华文细黑"/>
                <a:cs typeface="Times New Roman"/>
              </a:rPr>
              <a:t>时</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埋头</a:t>
            </a:r>
            <a:r>
              <a:rPr lang="zh-CN" altLang="zh-CN" sz="2800" kern="100" dirty="0">
                <a:latin typeface="Times New Roman"/>
                <a:ea typeface="华文细黑"/>
                <a:cs typeface="Times New Roman"/>
              </a:rPr>
              <a:t>苦读，教书时不断积淀。</a:t>
            </a:r>
            <a:endParaRPr lang="zh-CN" altLang="zh-CN" sz="1050" kern="100" dirty="0">
              <a:effectLst/>
              <a:latin typeface="宋体"/>
              <a:cs typeface="Courier New"/>
            </a:endParaRPr>
          </a:p>
        </p:txBody>
      </p:sp>
      <p:sp>
        <p:nvSpPr>
          <p:cNvPr id="5" name="矩形 4"/>
          <p:cNvSpPr>
            <a:spLocks noChangeAspect="1"/>
          </p:cNvSpPr>
          <p:nvPr/>
        </p:nvSpPr>
        <p:spPr>
          <a:xfrm>
            <a:off x="-1" y="117426"/>
            <a:ext cx="2998800" cy="568826"/>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ysClr val="window" lastClr="FFFFFF"/>
                </a:solidFill>
                <a:effectLst/>
                <a:uLnTx/>
                <a:uFillTx/>
                <a:latin typeface="微软雅黑"/>
                <a:ea typeface="微软雅黑"/>
                <a:cs typeface="Times New Roman" pitchFamily="18" charset="0"/>
              </a:rPr>
              <a:t>做题验证</a:t>
            </a:r>
            <a:r>
              <a:rPr kumimoji="0" lang="en-US" altLang="zh-CN" sz="2400" b="1" i="0" u="none" strike="noStrike" kern="0" cap="none" spc="0" normalizeH="0" baseline="0" noProof="0" dirty="0" smtClean="0">
                <a:ln>
                  <a:noFill/>
                </a:ln>
                <a:solidFill>
                  <a:sysClr val="window" lastClr="FFFFFF"/>
                </a:solidFill>
                <a:effectLst/>
                <a:uLnTx/>
                <a:uFillTx/>
                <a:latin typeface="微软雅黑"/>
                <a:ea typeface="微软雅黑"/>
                <a:cs typeface="Times New Roman" pitchFamily="18" charset="0"/>
              </a:rPr>
              <a:t>·</a:t>
            </a:r>
            <a:r>
              <a:rPr kumimoji="0" lang="en-US" altLang="zh-CN" sz="2400" b="1" i="0" u="none" strike="noStrike" kern="0" cap="none" spc="0" normalizeH="0" baseline="0" noProof="0" dirty="0" smtClean="0">
                <a:ln>
                  <a:noFill/>
                </a:ln>
                <a:solidFill>
                  <a:sysClr val="window" lastClr="FFFFFF"/>
                </a:solidFill>
                <a:effectLst/>
                <a:uLnTx/>
                <a:uFillTx/>
                <a:latin typeface="Times New Roman" pitchFamily="18" charset="0"/>
                <a:ea typeface="Times New Roman" pitchFamily="18" charset="0"/>
                <a:cs typeface="Times New Roman" pitchFamily="18" charset="0"/>
              </a:rPr>
              <a:t>(</a:t>
            </a:r>
            <a:r>
              <a:rPr lang="zh-CN" altLang="en-US" sz="2400" b="1" kern="0" dirty="0" smtClean="0">
                <a:solidFill>
                  <a:sysClr val="window" lastClr="FFFFFF"/>
                </a:solidFill>
                <a:latin typeface="微软雅黑"/>
                <a:ea typeface="微软雅黑"/>
                <a:cs typeface="Times New Roman" pitchFamily="18" charset="0"/>
              </a:rPr>
              <a:t>约</a:t>
            </a:r>
            <a:r>
              <a:rPr lang="en-US" altLang="zh-CN" sz="2400" b="1" kern="0" dirty="0" smtClean="0">
                <a:solidFill>
                  <a:sysClr val="window" lastClr="FFFFFF"/>
                </a:solidFill>
                <a:latin typeface="Times New Roman" pitchFamily="18" charset="0"/>
                <a:ea typeface="Times New Roman" pitchFamily="18" charset="0"/>
                <a:cs typeface="Times New Roman" pitchFamily="18" charset="0"/>
              </a:rPr>
              <a:t>6</a:t>
            </a:r>
            <a:r>
              <a:rPr lang="zh-CN" altLang="en-US" sz="2400" b="1" kern="0" dirty="0" smtClean="0">
                <a:solidFill>
                  <a:sysClr val="window" lastClr="FFFFFF"/>
                </a:solidFill>
                <a:latin typeface="微软雅黑"/>
                <a:ea typeface="微软雅黑"/>
                <a:cs typeface="Times New Roman" pitchFamily="18" charset="0"/>
              </a:rPr>
              <a:t>分钟</a:t>
            </a:r>
            <a:r>
              <a:rPr lang="en-US" altLang="zh-CN" sz="2400" b="1" kern="0" dirty="0">
                <a:solidFill>
                  <a:sysClr val="window" lastClr="FFFFFF"/>
                </a:solidFill>
                <a:latin typeface="Times New Roman" pitchFamily="18" charset="0"/>
                <a:ea typeface="Times New Roman" pitchFamily="18" charset="0"/>
                <a:cs typeface="Times New Roman" pitchFamily="18" charset="0"/>
              </a:rPr>
              <a:t>)</a:t>
            </a:r>
            <a:endParaRPr lang="zh-CN" altLang="en-US" sz="2400" b="1" kern="0" dirty="0">
              <a:solidFill>
                <a:sysClr val="window" lastClr="FFFFFF"/>
              </a:solidFill>
              <a:latin typeface="Times New Roman" pitchFamily="18" charset="0"/>
              <a:ea typeface="Times New Roman" pitchFamily="18" charset="0"/>
              <a:cs typeface="Times New Roman" pitchFamily="18" charset="0"/>
            </a:endParaRPr>
          </a:p>
        </p:txBody>
      </p:sp>
      <p:sp>
        <p:nvSpPr>
          <p:cNvPr id="9" name="TextBox 8"/>
          <p:cNvSpPr txBox="1"/>
          <p:nvPr/>
        </p:nvSpPr>
        <p:spPr>
          <a:xfrm>
            <a:off x="289037" y="3856509"/>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
        <p:nvSpPr>
          <p:cNvPr id="10" name="TextBox 9"/>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11" name="TextBox 10">
            <a:hlinkClick r:id="rId3" action="ppaction://hlinksldjump"/>
          </p:cNvPr>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Tree>
    <p:extLst>
      <p:ext uri="{BB962C8B-B14F-4D97-AF65-F5344CB8AC3E}">
        <p14:creationId xmlns:p14="http://schemas.microsoft.com/office/powerpoint/2010/main" val="324317631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9" grpId="0"/>
      <p:bldP spid="9" grpId="1"/>
    </p:bldLst>
  </p:timing>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4" name="矩形 23"/>
          <p:cNvSpPr/>
          <p:nvPr/>
        </p:nvSpPr>
        <p:spPr>
          <a:xfrm>
            <a:off x="622598" y="621482"/>
            <a:ext cx="10883359" cy="2595839"/>
          </a:xfrm>
          <a:prstGeom prst="rect">
            <a:avLst/>
          </a:prstGeom>
        </p:spPr>
        <p:txBody>
          <a:bodyPr wrap="square">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a:t>
            </a:r>
            <a:r>
              <a:rPr lang="zh-CN" altLang="zh-CN" sz="2800" kern="100" dirty="0">
                <a:latin typeface="Times New Roman"/>
                <a:ea typeface="华文细黑"/>
                <a:cs typeface="Times New Roman"/>
              </a:rPr>
              <a:t>　</a:t>
            </a:r>
            <a:r>
              <a:rPr lang="en-US" altLang="zh-CN" sz="2800" kern="100" dirty="0">
                <a:solidFill>
                  <a:srgbClr val="002060"/>
                </a:solidFill>
                <a:latin typeface="Times New Roman"/>
                <a:ea typeface="华文细黑"/>
                <a:cs typeface="Courier New"/>
              </a:rPr>
              <a:t>C</a:t>
            </a:r>
            <a:r>
              <a:rPr lang="zh-CN" altLang="zh-CN" sz="2800" kern="100" dirty="0">
                <a:solidFill>
                  <a:srgbClr val="002060"/>
                </a:solidFill>
                <a:latin typeface="Times New Roman"/>
                <a:ea typeface="华文细黑"/>
                <a:cs typeface="Times New Roman"/>
              </a:rPr>
              <a:t>项是说叶嘉莹</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借鉴西方的文学理论来推进中国词学研究</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是独一无二的</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。原文中陈洪评价叶嘉莹，说的是</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融合中西以推进词学研究，卓有成效者，海内外自是不做第二人想</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，两者说的话题不同，故选</a:t>
            </a:r>
            <a:r>
              <a:rPr lang="en-US" altLang="zh-CN" sz="2800" kern="100" dirty="0">
                <a:solidFill>
                  <a:srgbClr val="002060"/>
                </a:solidFill>
                <a:latin typeface="Times New Roman"/>
                <a:ea typeface="华文细黑"/>
                <a:cs typeface="Courier New"/>
              </a:rPr>
              <a:t>C</a:t>
            </a:r>
            <a:r>
              <a:rPr lang="zh-CN" altLang="zh-CN" sz="2800" kern="100" dirty="0">
                <a:solidFill>
                  <a:srgbClr val="002060"/>
                </a:solidFill>
                <a:latin typeface="Times New Roman"/>
                <a:ea typeface="华文细黑"/>
                <a:cs typeface="Times New Roman"/>
              </a:rPr>
              <a:t>项。</a:t>
            </a:r>
            <a:endParaRPr lang="zh-CN" altLang="zh-CN" sz="1050" kern="100" dirty="0">
              <a:solidFill>
                <a:srgbClr val="002060"/>
              </a:solidFill>
              <a:effectLst/>
              <a:latin typeface="宋体"/>
              <a:cs typeface="Courier New"/>
            </a:endParaRPr>
          </a:p>
        </p:txBody>
      </p:sp>
    </p:spTree>
    <p:extLst>
      <p:ext uri="{BB962C8B-B14F-4D97-AF65-F5344CB8AC3E}">
        <p14:creationId xmlns:p14="http://schemas.microsoft.com/office/powerpoint/2010/main" val="10088656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animEffect transition="in" filter="blinds(horizontal)">
                                      <p:cBhvr>
                                        <p:cTn id="7" dur="750"/>
                                        <p:tgtEl>
                                          <p:spTgt spid="2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35379" y="50751"/>
            <a:ext cx="11730575" cy="6686935"/>
          </a:xfrm>
          <a:prstGeom prst="rect">
            <a:avLst/>
          </a:prstGeom>
        </p:spPr>
        <p:txBody>
          <a:bodyPr wrap="square" lIns="121898" tIns="60948" rIns="121898" bIns="60948">
            <a:spAutoFit/>
          </a:bodyPr>
          <a:lstStyle/>
          <a:p>
            <a:pPr algn="just">
              <a:lnSpc>
                <a:spcPct val="140000"/>
              </a:lnSpc>
              <a:spcAft>
                <a:spcPts val="0"/>
              </a:spcAft>
            </a:pPr>
            <a:r>
              <a:rPr lang="en-US" altLang="zh-CN" sz="2700" kern="100" dirty="0">
                <a:latin typeface="Times New Roman"/>
                <a:ea typeface="华文细黑"/>
                <a:cs typeface="Courier New"/>
              </a:rPr>
              <a:t>2.</a:t>
            </a:r>
            <a:r>
              <a:rPr lang="zh-CN" altLang="zh-CN" sz="2700" kern="100" dirty="0">
                <a:latin typeface="Times New Roman"/>
                <a:ea typeface="华文细黑"/>
                <a:cs typeface="Times New Roman"/>
              </a:rPr>
              <a:t>下列对传主的评价，不正确的两项是</a:t>
            </a:r>
            <a:endParaRPr lang="zh-CN" altLang="zh-CN" sz="2700" kern="100" dirty="0">
              <a:latin typeface="宋体"/>
              <a:cs typeface="Courier New"/>
            </a:endParaRPr>
          </a:p>
          <a:p>
            <a:pPr algn="just">
              <a:lnSpc>
                <a:spcPct val="140000"/>
              </a:lnSpc>
              <a:spcAft>
                <a:spcPts val="0"/>
              </a:spcAft>
            </a:pPr>
            <a:r>
              <a:rPr lang="en-US" altLang="zh-CN" sz="2700" kern="100" dirty="0">
                <a:latin typeface="Times New Roman"/>
                <a:ea typeface="华文细黑"/>
                <a:cs typeface="Courier New"/>
              </a:rPr>
              <a:t>A.</a:t>
            </a:r>
            <a:r>
              <a:rPr lang="zh-CN" altLang="zh-CN" sz="2700" kern="100" dirty="0">
                <a:latin typeface="Times New Roman"/>
                <a:ea typeface="华文细黑"/>
                <a:cs typeface="Times New Roman"/>
              </a:rPr>
              <a:t>诗词研究自成一派。叶嘉莹师承名家，对诗词的创作与研究在继承传统</a:t>
            </a:r>
            <a:r>
              <a:rPr lang="zh-CN" altLang="zh-CN" sz="2700" kern="100" dirty="0" smtClean="0">
                <a:latin typeface="Times New Roman"/>
                <a:ea typeface="华文细黑"/>
                <a:cs typeface="Times New Roman"/>
              </a:rPr>
              <a:t>的</a:t>
            </a:r>
            <a:endParaRPr lang="en-US" altLang="zh-CN" sz="2700" kern="100" dirty="0" smtClean="0">
              <a:latin typeface="Times New Roman"/>
              <a:ea typeface="华文细黑"/>
              <a:cs typeface="Times New Roman"/>
            </a:endParaRPr>
          </a:p>
          <a:p>
            <a:pPr algn="just">
              <a:lnSpc>
                <a:spcPct val="140000"/>
              </a:lnSpc>
              <a:spcAft>
                <a:spcPts val="0"/>
              </a:spcAft>
            </a:pPr>
            <a:r>
              <a:rPr lang="en-US" altLang="zh-CN" sz="2700" kern="100" dirty="0">
                <a:latin typeface="Times New Roman"/>
                <a:ea typeface="华文细黑"/>
                <a:cs typeface="Times New Roman"/>
              </a:rPr>
              <a:t> </a:t>
            </a:r>
            <a:r>
              <a:rPr lang="en-US" altLang="zh-CN" sz="2700" kern="100" dirty="0" smtClean="0">
                <a:latin typeface="Times New Roman"/>
                <a:ea typeface="华文细黑"/>
                <a:cs typeface="Times New Roman"/>
              </a:rPr>
              <a:t>   </a:t>
            </a:r>
            <a:r>
              <a:rPr lang="zh-CN" altLang="zh-CN" sz="2700" kern="100" dirty="0" smtClean="0">
                <a:latin typeface="Times New Roman"/>
                <a:ea typeface="华文细黑"/>
                <a:cs typeface="Times New Roman"/>
              </a:rPr>
              <a:t>基础</a:t>
            </a:r>
            <a:r>
              <a:rPr lang="zh-CN" altLang="zh-CN" sz="2700" kern="100" dirty="0">
                <a:latin typeface="Times New Roman"/>
                <a:ea typeface="华文细黑"/>
                <a:cs typeface="Times New Roman"/>
              </a:rPr>
              <a:t>上融合中西，别有开发，能自建树。</a:t>
            </a:r>
            <a:endParaRPr lang="zh-CN" altLang="zh-CN" sz="2700" kern="100" dirty="0">
              <a:latin typeface="宋体"/>
              <a:cs typeface="Courier New"/>
            </a:endParaRPr>
          </a:p>
          <a:p>
            <a:pPr algn="just">
              <a:lnSpc>
                <a:spcPct val="140000"/>
              </a:lnSpc>
              <a:spcAft>
                <a:spcPts val="0"/>
              </a:spcAft>
            </a:pPr>
            <a:r>
              <a:rPr lang="en-US" altLang="zh-CN" sz="2700" kern="100" dirty="0">
                <a:latin typeface="Times New Roman"/>
                <a:ea typeface="华文细黑"/>
                <a:cs typeface="Courier New"/>
              </a:rPr>
              <a:t>B.</a:t>
            </a:r>
            <a:r>
              <a:rPr lang="zh-CN" altLang="zh-CN" sz="2700" kern="100" dirty="0">
                <a:latin typeface="Times New Roman"/>
                <a:ea typeface="华文细黑"/>
                <a:cs typeface="Times New Roman"/>
              </a:rPr>
              <a:t>学贯中西。叶嘉莹在北美访问交流期间，系统学习西方文学理论，并将</a:t>
            </a:r>
            <a:r>
              <a:rPr lang="zh-CN" altLang="zh-CN" sz="2700" kern="100" dirty="0" smtClean="0">
                <a:latin typeface="Times New Roman"/>
                <a:ea typeface="华文细黑"/>
                <a:cs typeface="Times New Roman"/>
              </a:rPr>
              <a:t>这</a:t>
            </a:r>
            <a:endParaRPr lang="en-US" altLang="zh-CN" sz="2700" kern="100" dirty="0" smtClean="0">
              <a:latin typeface="Times New Roman"/>
              <a:ea typeface="华文细黑"/>
              <a:cs typeface="Times New Roman"/>
            </a:endParaRPr>
          </a:p>
          <a:p>
            <a:pPr algn="just">
              <a:lnSpc>
                <a:spcPct val="140000"/>
              </a:lnSpc>
              <a:spcAft>
                <a:spcPts val="0"/>
              </a:spcAft>
            </a:pPr>
            <a:r>
              <a:rPr lang="en-US" altLang="zh-CN" sz="2700" kern="100" dirty="0">
                <a:latin typeface="Times New Roman"/>
                <a:ea typeface="华文细黑"/>
                <a:cs typeface="Times New Roman"/>
              </a:rPr>
              <a:t> </a:t>
            </a:r>
            <a:r>
              <a:rPr lang="en-US" altLang="zh-CN" sz="2700" kern="100" dirty="0" smtClean="0">
                <a:latin typeface="Times New Roman"/>
                <a:ea typeface="华文细黑"/>
                <a:cs typeface="Times New Roman"/>
              </a:rPr>
              <a:t>   </a:t>
            </a:r>
            <a:r>
              <a:rPr lang="zh-CN" altLang="zh-CN" sz="2700" kern="100" dirty="0" smtClean="0">
                <a:latin typeface="Times New Roman"/>
                <a:ea typeface="华文细黑"/>
                <a:cs typeface="Times New Roman"/>
              </a:rPr>
              <a:t>些</a:t>
            </a:r>
            <a:r>
              <a:rPr lang="zh-CN" altLang="zh-CN" sz="2700" kern="100" dirty="0">
                <a:latin typeface="Times New Roman"/>
                <a:ea typeface="华文细黑"/>
                <a:cs typeface="Times New Roman"/>
              </a:rPr>
              <a:t>理论运用到对中国古典诗词的研究中。</a:t>
            </a:r>
            <a:endParaRPr lang="zh-CN" altLang="zh-CN" sz="2700" kern="100" dirty="0">
              <a:latin typeface="宋体"/>
              <a:cs typeface="Courier New"/>
            </a:endParaRPr>
          </a:p>
          <a:p>
            <a:pPr algn="just">
              <a:lnSpc>
                <a:spcPct val="140000"/>
              </a:lnSpc>
              <a:spcAft>
                <a:spcPts val="0"/>
              </a:spcAft>
            </a:pPr>
            <a:r>
              <a:rPr lang="en-US" altLang="zh-CN" sz="2700" kern="100" dirty="0">
                <a:latin typeface="Times New Roman"/>
                <a:ea typeface="华文细黑"/>
                <a:cs typeface="Courier New"/>
              </a:rPr>
              <a:t>C.</a:t>
            </a:r>
            <a:r>
              <a:rPr lang="zh-CN" altLang="zh-CN" sz="2700" kern="100" dirty="0">
                <a:latin typeface="Times New Roman"/>
                <a:ea typeface="华文细黑"/>
                <a:cs typeface="Times New Roman"/>
              </a:rPr>
              <a:t>注重人才培养。叶嘉莹出任南开大学中华古典文化研究所所长，并出资</a:t>
            </a:r>
            <a:r>
              <a:rPr lang="zh-CN" altLang="zh-CN" sz="2700" kern="100" dirty="0" smtClean="0">
                <a:latin typeface="Times New Roman"/>
                <a:ea typeface="华文细黑"/>
                <a:cs typeface="Times New Roman"/>
              </a:rPr>
              <a:t>设</a:t>
            </a:r>
            <a:endParaRPr lang="en-US" altLang="zh-CN" sz="2700" kern="100" dirty="0" smtClean="0">
              <a:latin typeface="Times New Roman"/>
              <a:ea typeface="华文细黑"/>
              <a:cs typeface="Times New Roman"/>
            </a:endParaRPr>
          </a:p>
          <a:p>
            <a:pPr algn="just">
              <a:lnSpc>
                <a:spcPct val="140000"/>
              </a:lnSpc>
              <a:spcAft>
                <a:spcPts val="0"/>
              </a:spcAft>
            </a:pPr>
            <a:r>
              <a:rPr lang="en-US" altLang="zh-CN" sz="2700" kern="100" dirty="0">
                <a:latin typeface="Times New Roman"/>
                <a:ea typeface="华文细黑"/>
                <a:cs typeface="Times New Roman"/>
              </a:rPr>
              <a:t> </a:t>
            </a:r>
            <a:r>
              <a:rPr lang="en-US" altLang="zh-CN" sz="2700" kern="100" dirty="0" smtClean="0">
                <a:latin typeface="Times New Roman"/>
                <a:ea typeface="华文细黑"/>
                <a:cs typeface="Times New Roman"/>
              </a:rPr>
              <a:t>   </a:t>
            </a:r>
            <a:r>
              <a:rPr lang="zh-CN" altLang="zh-CN" sz="2700" kern="100" dirty="0" smtClean="0">
                <a:latin typeface="Times New Roman"/>
                <a:ea typeface="华文细黑"/>
                <a:cs typeface="Times New Roman"/>
              </a:rPr>
              <a:t>立</a:t>
            </a:r>
            <a:r>
              <a:rPr lang="zh-CN" altLang="zh-CN" sz="2700" kern="100" dirty="0">
                <a:latin typeface="Times New Roman"/>
                <a:ea typeface="华文细黑"/>
                <a:cs typeface="Times New Roman"/>
              </a:rPr>
              <a:t>奖学金和学术基金来鼓励年轻人。</a:t>
            </a:r>
            <a:endParaRPr lang="zh-CN" altLang="zh-CN" sz="2700" kern="100" dirty="0">
              <a:latin typeface="宋体"/>
              <a:cs typeface="Courier New"/>
            </a:endParaRPr>
          </a:p>
          <a:p>
            <a:pPr algn="just">
              <a:lnSpc>
                <a:spcPct val="140000"/>
              </a:lnSpc>
              <a:spcAft>
                <a:spcPts val="0"/>
              </a:spcAft>
            </a:pPr>
            <a:r>
              <a:rPr lang="en-US" altLang="zh-CN" sz="2700" kern="100" dirty="0">
                <a:latin typeface="Times New Roman"/>
                <a:ea typeface="华文细黑"/>
                <a:cs typeface="Courier New"/>
              </a:rPr>
              <a:t>D.</a:t>
            </a:r>
            <a:r>
              <a:rPr lang="zh-CN" altLang="zh-CN" sz="2700" kern="100" dirty="0">
                <a:latin typeface="Times New Roman"/>
                <a:ea typeface="华文细黑"/>
                <a:cs typeface="Times New Roman"/>
              </a:rPr>
              <a:t>个性鲜明。叶嘉莹身为女性，饱读诗书，满腹才华，却不喜欢人家称呼</a:t>
            </a:r>
            <a:r>
              <a:rPr lang="zh-CN" altLang="zh-CN" sz="2700" kern="100" dirty="0" smtClean="0">
                <a:latin typeface="Times New Roman"/>
                <a:ea typeface="华文细黑"/>
                <a:cs typeface="Times New Roman"/>
              </a:rPr>
              <a:t>她</a:t>
            </a:r>
            <a:endParaRPr lang="en-US" altLang="zh-CN" sz="2700" kern="100" dirty="0" smtClean="0">
              <a:latin typeface="Times New Roman"/>
              <a:ea typeface="华文细黑"/>
              <a:cs typeface="Times New Roman"/>
            </a:endParaRPr>
          </a:p>
          <a:p>
            <a:pPr algn="just">
              <a:lnSpc>
                <a:spcPct val="140000"/>
              </a:lnSpc>
              <a:spcAft>
                <a:spcPts val="0"/>
              </a:spcAft>
            </a:pPr>
            <a:r>
              <a:rPr lang="en-US" altLang="zh-CN" sz="2700" kern="100" dirty="0">
                <a:latin typeface="Times New Roman"/>
                <a:ea typeface="华文细黑"/>
                <a:cs typeface="Times New Roman"/>
              </a:rPr>
              <a:t> </a:t>
            </a:r>
            <a:r>
              <a:rPr lang="en-US" altLang="zh-CN" sz="2700" kern="100" dirty="0" smtClean="0">
                <a:latin typeface="Times New Roman"/>
                <a:ea typeface="华文细黑"/>
                <a:cs typeface="Times New Roman"/>
              </a:rPr>
              <a:t>   </a:t>
            </a:r>
            <a:r>
              <a:rPr lang="en-US" altLang="zh-CN" sz="2700" kern="100" dirty="0" smtClean="0">
                <a:latin typeface="宋体"/>
                <a:ea typeface="华文细黑"/>
                <a:cs typeface="Times New Roman"/>
              </a:rPr>
              <a:t>“</a:t>
            </a:r>
            <a:r>
              <a:rPr lang="zh-CN" altLang="zh-CN" sz="2700" kern="100" dirty="0">
                <a:latin typeface="Times New Roman"/>
                <a:ea typeface="华文细黑"/>
                <a:cs typeface="Times New Roman"/>
              </a:rPr>
              <a:t>才女</a:t>
            </a:r>
            <a:r>
              <a:rPr lang="en-US" altLang="zh-CN" sz="2700" kern="100" dirty="0">
                <a:latin typeface="宋体"/>
                <a:ea typeface="华文细黑"/>
                <a:cs typeface="Times New Roman"/>
              </a:rPr>
              <a:t>”</a:t>
            </a:r>
            <a:r>
              <a:rPr lang="zh-CN" altLang="zh-CN" sz="2700" kern="100" dirty="0">
                <a:latin typeface="Times New Roman"/>
                <a:ea typeface="华文细黑"/>
                <a:cs typeface="Times New Roman"/>
              </a:rPr>
              <a:t>，喜欢人送的雅号</a:t>
            </a:r>
            <a:r>
              <a:rPr lang="en-US" altLang="zh-CN" sz="2700" kern="100" dirty="0">
                <a:latin typeface="宋体"/>
                <a:ea typeface="华文细黑"/>
                <a:cs typeface="Times New Roman"/>
              </a:rPr>
              <a:t>“</a:t>
            </a:r>
            <a:r>
              <a:rPr lang="zh-CN" altLang="zh-CN" sz="2700" kern="100" dirty="0">
                <a:latin typeface="Times New Roman"/>
                <a:ea typeface="华文细黑"/>
                <a:cs typeface="Times New Roman"/>
              </a:rPr>
              <a:t>穿裙子的</a:t>
            </a:r>
            <a:r>
              <a:rPr lang="en-US" altLang="zh-CN" sz="2700" kern="100" dirty="0">
                <a:latin typeface="宋体"/>
                <a:ea typeface="华文细黑"/>
                <a:cs typeface="Times New Roman"/>
              </a:rPr>
              <a:t>‘</a:t>
            </a:r>
            <a:r>
              <a:rPr lang="zh-CN" altLang="zh-CN" sz="2700" kern="100" dirty="0">
                <a:latin typeface="Times New Roman"/>
                <a:ea typeface="华文细黑"/>
                <a:cs typeface="Times New Roman"/>
              </a:rPr>
              <a:t>士</a:t>
            </a:r>
            <a:r>
              <a:rPr lang="en-US" altLang="zh-CN" sz="2700" kern="100" dirty="0">
                <a:latin typeface="宋体"/>
                <a:ea typeface="华文细黑"/>
                <a:cs typeface="Times New Roman"/>
              </a:rPr>
              <a:t>’”</a:t>
            </a:r>
            <a:r>
              <a:rPr lang="zh-CN" altLang="zh-CN" sz="2700" kern="100" dirty="0">
                <a:latin typeface="Times New Roman"/>
                <a:ea typeface="华文细黑"/>
                <a:cs typeface="Times New Roman"/>
              </a:rPr>
              <a:t>。</a:t>
            </a:r>
            <a:endParaRPr lang="zh-CN" altLang="zh-CN" sz="2700" kern="100" dirty="0">
              <a:latin typeface="宋体"/>
              <a:cs typeface="Courier New"/>
            </a:endParaRPr>
          </a:p>
          <a:p>
            <a:pPr algn="just">
              <a:lnSpc>
                <a:spcPct val="140000"/>
              </a:lnSpc>
              <a:spcAft>
                <a:spcPts val="0"/>
              </a:spcAft>
            </a:pPr>
            <a:r>
              <a:rPr lang="en-US" altLang="zh-CN" sz="2700" kern="100" dirty="0">
                <a:latin typeface="Times New Roman"/>
                <a:ea typeface="华文细黑"/>
                <a:cs typeface="Courier New"/>
              </a:rPr>
              <a:t>E.</a:t>
            </a:r>
            <a:r>
              <a:rPr lang="zh-CN" altLang="zh-CN" sz="2700" kern="100" dirty="0">
                <a:latin typeface="Times New Roman"/>
                <a:ea typeface="华文细黑"/>
                <a:cs typeface="Times New Roman"/>
              </a:rPr>
              <a:t>挚爱诗词，志向高尚。叶嘉莹一生以诗词为伴，站在通往诗词王国的</a:t>
            </a:r>
            <a:r>
              <a:rPr lang="zh-CN" altLang="zh-CN" sz="2700" kern="100" dirty="0" smtClean="0">
                <a:latin typeface="Times New Roman"/>
                <a:ea typeface="华文细黑"/>
                <a:cs typeface="Times New Roman"/>
              </a:rPr>
              <a:t>道路</a:t>
            </a:r>
            <a:endParaRPr lang="en-US" altLang="zh-CN" sz="2700" kern="100" dirty="0" smtClean="0">
              <a:latin typeface="Times New Roman"/>
              <a:ea typeface="华文细黑"/>
              <a:cs typeface="Times New Roman"/>
            </a:endParaRPr>
          </a:p>
          <a:p>
            <a:pPr algn="just">
              <a:lnSpc>
                <a:spcPct val="140000"/>
              </a:lnSpc>
              <a:spcAft>
                <a:spcPts val="0"/>
              </a:spcAft>
            </a:pPr>
            <a:r>
              <a:rPr lang="en-US" altLang="zh-CN" sz="2700" kern="100" dirty="0">
                <a:latin typeface="Times New Roman"/>
                <a:ea typeface="华文细黑"/>
                <a:cs typeface="Times New Roman"/>
              </a:rPr>
              <a:t> </a:t>
            </a:r>
            <a:r>
              <a:rPr lang="en-US" altLang="zh-CN" sz="2700" kern="100" dirty="0" smtClean="0">
                <a:latin typeface="Times New Roman"/>
                <a:ea typeface="华文细黑"/>
                <a:cs typeface="Times New Roman"/>
              </a:rPr>
              <a:t>   </a:t>
            </a:r>
            <a:r>
              <a:rPr lang="zh-CN" altLang="zh-CN" sz="2700" kern="100" dirty="0" smtClean="0">
                <a:latin typeface="Times New Roman"/>
                <a:ea typeface="华文细黑"/>
                <a:cs typeface="Times New Roman"/>
              </a:rPr>
              <a:t>上</a:t>
            </a:r>
            <a:r>
              <a:rPr lang="zh-CN" altLang="zh-CN" sz="2700" kern="100" dirty="0">
                <a:latin typeface="Times New Roman"/>
                <a:ea typeface="华文细黑"/>
                <a:cs typeface="Times New Roman"/>
              </a:rPr>
              <a:t>，诲人不倦，育人无数，不辞劳苦地做中国古典文化的传灯人。</a:t>
            </a:r>
            <a:endParaRPr lang="zh-CN" altLang="zh-CN" sz="2700" kern="100" dirty="0">
              <a:effectLst/>
              <a:latin typeface="宋体"/>
              <a:cs typeface="Courier New"/>
            </a:endParaRPr>
          </a:p>
        </p:txBody>
      </p:sp>
      <p:sp>
        <p:nvSpPr>
          <p:cNvPr id="9" name="TextBox 8"/>
          <p:cNvSpPr txBox="1"/>
          <p:nvPr/>
        </p:nvSpPr>
        <p:spPr>
          <a:xfrm>
            <a:off x="91988" y="693490"/>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
        <p:nvSpPr>
          <p:cNvPr id="8" name="TextBox 7"/>
          <p:cNvSpPr txBox="1"/>
          <p:nvPr/>
        </p:nvSpPr>
        <p:spPr>
          <a:xfrm>
            <a:off x="111038" y="1802185"/>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
        <p:nvSpPr>
          <p:cNvPr id="10" name="TextBox 9"/>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11" name="TextBox 10">
            <a:hlinkClick r:id="rId3" action="ppaction://hlinksldjump"/>
          </p:cNvPr>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Tree>
    <p:extLst>
      <p:ext uri="{BB962C8B-B14F-4D97-AF65-F5344CB8AC3E}">
        <p14:creationId xmlns:p14="http://schemas.microsoft.com/office/powerpoint/2010/main" val="275452636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par>
                                <p:cTn id="8" presetID="3" presetClass="entr" presetSubtype="10" fill="hold" grpId="1"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0" nodeType="clickEffect">
                                  <p:stCondLst>
                                    <p:cond delay="0"/>
                                  </p:stCondLst>
                                  <p:childTnLst>
                                    <p:animEffect transition="out" filter="fade">
                                      <p:cBhvr>
                                        <p:cTn id="14" dur="500"/>
                                        <p:tgtEl>
                                          <p:spTgt spid="9"/>
                                        </p:tgtEl>
                                      </p:cBhvr>
                                    </p:animEffect>
                                    <p:set>
                                      <p:cBhvr>
                                        <p:cTn id="15" dur="1" fill="hold">
                                          <p:stCondLst>
                                            <p:cond delay="499"/>
                                          </p:stCondLst>
                                        </p:cTn>
                                        <p:tgtEl>
                                          <p:spTgt spid="9"/>
                                        </p:tgtEl>
                                        <p:attrNameLst>
                                          <p:attrName>style.visibility</p:attrName>
                                        </p:attrNameLst>
                                      </p:cBhvr>
                                      <p:to>
                                        <p:strVal val="hidden"/>
                                      </p:to>
                                    </p:set>
                                  </p:childTnLst>
                                </p:cTn>
                              </p:par>
                              <p:par>
                                <p:cTn id="16" presetID="10" presetClass="exit" presetSubtype="0" fill="hold" grpId="0" nodeType="withEffect">
                                  <p:stCondLst>
                                    <p:cond delay="0"/>
                                  </p:stCondLst>
                                  <p:childTnLst>
                                    <p:animEffect transition="out" filter="fade">
                                      <p:cBhvr>
                                        <p:cTn id="17" dur="500"/>
                                        <p:tgtEl>
                                          <p:spTgt spid="8"/>
                                        </p:tgtEl>
                                      </p:cBhvr>
                                    </p:animEffect>
                                    <p:set>
                                      <p:cBhvr>
                                        <p:cTn id="18"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9" grpId="0"/>
      <p:bldP spid="9" grpId="1"/>
      <p:bldP spid="8" grpId="0"/>
      <p:bldP spid="8" grpId="1"/>
    </p:bldLst>
  </p:timing>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4" name="矩形 23"/>
          <p:cNvSpPr/>
          <p:nvPr/>
        </p:nvSpPr>
        <p:spPr>
          <a:xfrm>
            <a:off x="622598" y="621482"/>
            <a:ext cx="10992193" cy="3241400"/>
          </a:xfrm>
          <a:prstGeom prst="rect">
            <a:avLst/>
          </a:prstGeom>
        </p:spPr>
        <p:txBody>
          <a:bodyPr wrap="square">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solidFill>
                  <a:srgbClr val="002060"/>
                </a:solidFill>
                <a:latin typeface="Times New Roman"/>
                <a:ea typeface="华文细黑"/>
                <a:cs typeface="Courier New"/>
              </a:rPr>
              <a:t>A</a:t>
            </a:r>
            <a:r>
              <a:rPr lang="zh-CN" altLang="zh-CN" sz="2800" kern="100" dirty="0">
                <a:solidFill>
                  <a:srgbClr val="002060"/>
                </a:solidFill>
                <a:latin typeface="Times New Roman"/>
                <a:ea typeface="华文细黑"/>
                <a:cs typeface="Times New Roman"/>
              </a:rPr>
              <a:t>项</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对诗词的创作与研究在继承传统的基础上融合中西，别有开发，能自建树</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错，叶嘉莹是否在创作上也</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融合中西，别有开发，能自建树</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在文中并无依据</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2060"/>
                </a:solidFill>
                <a:latin typeface="Times New Roman"/>
                <a:ea typeface="华文细黑"/>
                <a:cs typeface="Courier New"/>
              </a:rPr>
              <a:t>B</a:t>
            </a:r>
            <a:r>
              <a:rPr lang="zh-CN" altLang="zh-CN" sz="2800" kern="100" dirty="0">
                <a:solidFill>
                  <a:srgbClr val="002060"/>
                </a:solidFill>
                <a:latin typeface="Times New Roman"/>
                <a:ea typeface="华文细黑"/>
                <a:cs typeface="Times New Roman"/>
              </a:rPr>
              <a:t>项</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系统学习西方文学理论</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错，叶嘉莹是否系统地学习了西方文学理论，文中并没有直言。</a:t>
            </a:r>
            <a:endParaRPr lang="zh-CN" altLang="zh-CN" sz="1050" kern="100" dirty="0">
              <a:effectLst/>
              <a:latin typeface="宋体"/>
              <a:cs typeface="Courier New"/>
            </a:endParaRPr>
          </a:p>
        </p:txBody>
      </p:sp>
    </p:spTree>
    <p:extLst>
      <p:ext uri="{BB962C8B-B14F-4D97-AF65-F5344CB8AC3E}">
        <p14:creationId xmlns:p14="http://schemas.microsoft.com/office/powerpoint/2010/main" val="30129457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animEffect transition="in" filter="blinds(horizontal)">
                                      <p:cBhvr>
                                        <p:cTn id="7" dur="750"/>
                                        <p:tgtEl>
                                          <p:spTgt spid="24">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24">
                                            <p:txEl>
                                              <p:pRg st="1" end="1"/>
                                            </p:txEl>
                                          </p:spTgt>
                                        </p:tgtEl>
                                        <p:attrNameLst>
                                          <p:attrName>style.visibility</p:attrName>
                                        </p:attrNameLst>
                                      </p:cBhvr>
                                      <p:to>
                                        <p:strVal val="visible"/>
                                      </p:to>
                                    </p:set>
                                    <p:animEffect transition="in" filter="blinds(horizontal)">
                                      <p:cBhvr>
                                        <p:cTn id="11" dur="750"/>
                                        <p:tgtEl>
                                          <p:spTgt spid="2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84748" y="396621"/>
            <a:ext cx="10725733"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作为一代大家的叶嘉莹，对诗词研究有哪些贡献？请简要概括。</a:t>
            </a:r>
            <a:endParaRPr lang="zh-CN" altLang="zh-CN" sz="1050" kern="100" dirty="0">
              <a:effectLst/>
              <a:latin typeface="宋体"/>
              <a:cs typeface="Courier New"/>
            </a:endParaRPr>
          </a:p>
        </p:txBody>
      </p:sp>
      <p:sp>
        <p:nvSpPr>
          <p:cNvPr id="9" name="矩形 8"/>
          <p:cNvSpPr/>
          <p:nvPr/>
        </p:nvSpPr>
        <p:spPr>
          <a:xfrm>
            <a:off x="684748" y="1083166"/>
            <a:ext cx="10725733" cy="400107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en-US" altLang="zh-CN" sz="2800" kern="100" dirty="0">
                <a:solidFill>
                  <a:srgbClr val="C00000"/>
                </a:solidFill>
                <a:latin typeface="宋体"/>
                <a:ea typeface="华文细黑"/>
                <a:cs typeface="Times New Roman"/>
              </a:rPr>
              <a:t>①</a:t>
            </a:r>
            <a:r>
              <a:rPr lang="zh-CN" altLang="zh-CN" sz="2800" kern="100" dirty="0">
                <a:solidFill>
                  <a:srgbClr val="C00000"/>
                </a:solidFill>
                <a:latin typeface="Times New Roman"/>
                <a:ea typeface="华文细黑"/>
                <a:cs typeface="Times New Roman"/>
              </a:rPr>
              <a:t>理论研究上，引入西方文学理论，在诗词研究上有所创新</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人才培养上，设立奖学金和学术基金奖掖后学，推动诗词研究的发展</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③</a:t>
            </a:r>
            <a:r>
              <a:rPr lang="zh-CN" altLang="zh-CN" sz="2800" kern="100" dirty="0">
                <a:solidFill>
                  <a:srgbClr val="C00000"/>
                </a:solidFill>
                <a:latin typeface="Times New Roman"/>
                <a:ea typeface="华文细黑"/>
                <a:cs typeface="Times New Roman"/>
              </a:rPr>
              <a:t>继承推广上，整理出版了恩师顾随的讲课实录，托人录下并推广戴静山教授的古近体诗歌吟诵</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④</a:t>
            </a:r>
            <a:r>
              <a:rPr lang="zh-CN" altLang="zh-CN" sz="2800" kern="100" dirty="0">
                <a:solidFill>
                  <a:srgbClr val="C00000"/>
                </a:solidFill>
                <a:latin typeface="Times New Roman"/>
                <a:ea typeface="华文细黑"/>
                <a:cs typeface="Times New Roman"/>
              </a:rPr>
              <a:t>学术成果上，留下了丰富的讲课、讲演录音资料，正在整理成书。</a:t>
            </a:r>
            <a:endParaRPr lang="zh-CN" altLang="zh-CN" sz="1050" kern="100" dirty="0">
              <a:effectLst/>
              <a:latin typeface="宋体"/>
              <a:cs typeface="Courier New"/>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35427065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blinds(horizontal)">
                                      <p:cBhvr>
                                        <p:cTn id="12" dur="500"/>
                                        <p:tgtEl>
                                          <p:spTgt spid="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9">
                                            <p:txEl>
                                              <p:pRg st="2" end="2"/>
                                            </p:txEl>
                                          </p:spTgt>
                                        </p:tgtEl>
                                        <p:attrNameLst>
                                          <p:attrName>style.visibility</p:attrName>
                                        </p:attrNameLst>
                                      </p:cBhvr>
                                      <p:to>
                                        <p:strVal val="visible"/>
                                      </p:to>
                                    </p:set>
                                    <p:animEffect transition="in" filter="blinds(horizontal)">
                                      <p:cBhvr>
                                        <p:cTn id="17" dur="500"/>
                                        <p:tgtEl>
                                          <p:spTgt spid="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9">
                                            <p:txEl>
                                              <p:pRg st="3" end="3"/>
                                            </p:txEl>
                                          </p:spTgt>
                                        </p:tgtEl>
                                        <p:attrNameLst>
                                          <p:attrName>style.visibility</p:attrName>
                                        </p:attrNameLst>
                                      </p:cBhvr>
                                      <p:to>
                                        <p:strVal val="visible"/>
                                      </p:to>
                                    </p:set>
                                    <p:animEffect transition="in" filter="blinds(horizontal)">
                                      <p:cBhvr>
                                        <p:cTn id="22" dur="500"/>
                                        <p:tgtEl>
                                          <p:spTgt spid="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nodeType="clickEffect">
                                  <p:stCondLst>
                                    <p:cond delay="0"/>
                                  </p:stCondLst>
                                  <p:childTnLst>
                                    <p:animEffect transition="out" filter="fade">
                                      <p:cBhvr>
                                        <p:cTn id="26" dur="500"/>
                                        <p:tgtEl>
                                          <p:spTgt spid="9">
                                            <p:txEl>
                                              <p:pRg st="0" end="0"/>
                                            </p:txEl>
                                          </p:spTgt>
                                        </p:tgtEl>
                                      </p:cBhvr>
                                    </p:animEffect>
                                    <p:set>
                                      <p:cBhvr>
                                        <p:cTn id="27" dur="1" fill="hold">
                                          <p:stCondLst>
                                            <p:cond delay="499"/>
                                          </p:stCondLst>
                                        </p:cTn>
                                        <p:tgtEl>
                                          <p:spTgt spid="9">
                                            <p:txEl>
                                              <p:pRg st="0" end="0"/>
                                            </p:txEl>
                                          </p:spTgt>
                                        </p:tgtEl>
                                        <p:attrNameLst>
                                          <p:attrName>style.visibility</p:attrName>
                                        </p:attrNameLst>
                                      </p:cBhvr>
                                      <p:to>
                                        <p:strVal val="hidden"/>
                                      </p:to>
                                    </p:set>
                                  </p:childTnLst>
                                </p:cTn>
                              </p:par>
                              <p:par>
                                <p:cTn id="28" presetID="10" presetClass="exit" presetSubtype="0" fill="hold" nodeType="withEffect">
                                  <p:stCondLst>
                                    <p:cond delay="0"/>
                                  </p:stCondLst>
                                  <p:childTnLst>
                                    <p:animEffect transition="out" filter="fade">
                                      <p:cBhvr>
                                        <p:cTn id="29" dur="500"/>
                                        <p:tgtEl>
                                          <p:spTgt spid="9">
                                            <p:txEl>
                                              <p:pRg st="1" end="1"/>
                                            </p:txEl>
                                          </p:spTgt>
                                        </p:tgtEl>
                                      </p:cBhvr>
                                    </p:animEffect>
                                    <p:set>
                                      <p:cBhvr>
                                        <p:cTn id="30" dur="1" fill="hold">
                                          <p:stCondLst>
                                            <p:cond delay="499"/>
                                          </p:stCondLst>
                                        </p:cTn>
                                        <p:tgtEl>
                                          <p:spTgt spid="9">
                                            <p:txEl>
                                              <p:pRg st="1" end="1"/>
                                            </p:txEl>
                                          </p:spTgt>
                                        </p:tgtEl>
                                        <p:attrNameLst>
                                          <p:attrName>style.visibility</p:attrName>
                                        </p:attrNameLst>
                                      </p:cBhvr>
                                      <p:to>
                                        <p:strVal val="hidden"/>
                                      </p:to>
                                    </p:set>
                                  </p:childTnLst>
                                </p:cTn>
                              </p:par>
                              <p:par>
                                <p:cTn id="31" presetID="10" presetClass="exit" presetSubtype="0" fill="hold" nodeType="withEffect">
                                  <p:stCondLst>
                                    <p:cond delay="0"/>
                                  </p:stCondLst>
                                  <p:childTnLst>
                                    <p:animEffect transition="out" filter="fade">
                                      <p:cBhvr>
                                        <p:cTn id="32" dur="500"/>
                                        <p:tgtEl>
                                          <p:spTgt spid="9">
                                            <p:txEl>
                                              <p:pRg st="2" end="2"/>
                                            </p:txEl>
                                          </p:spTgt>
                                        </p:tgtEl>
                                      </p:cBhvr>
                                    </p:animEffect>
                                    <p:set>
                                      <p:cBhvr>
                                        <p:cTn id="33" dur="1" fill="hold">
                                          <p:stCondLst>
                                            <p:cond delay="499"/>
                                          </p:stCondLst>
                                        </p:cTn>
                                        <p:tgtEl>
                                          <p:spTgt spid="9">
                                            <p:txEl>
                                              <p:pRg st="2" end="2"/>
                                            </p:txEl>
                                          </p:spTgt>
                                        </p:tgtEl>
                                        <p:attrNameLst>
                                          <p:attrName>style.visibility</p:attrName>
                                        </p:attrNameLst>
                                      </p:cBhvr>
                                      <p:to>
                                        <p:strVal val="hidden"/>
                                      </p:to>
                                    </p:set>
                                  </p:childTnLst>
                                </p:cTn>
                              </p:par>
                              <p:par>
                                <p:cTn id="34" presetID="10" presetClass="exit" presetSubtype="0" fill="hold" nodeType="withEffect">
                                  <p:stCondLst>
                                    <p:cond delay="0"/>
                                  </p:stCondLst>
                                  <p:childTnLst>
                                    <p:animEffect transition="out" filter="fade">
                                      <p:cBhvr>
                                        <p:cTn id="35" dur="500"/>
                                        <p:tgtEl>
                                          <p:spTgt spid="9">
                                            <p:txEl>
                                              <p:pRg st="3" end="3"/>
                                            </p:txEl>
                                          </p:spTgt>
                                        </p:tgtEl>
                                      </p:cBhvr>
                                    </p:animEffect>
                                    <p:set>
                                      <p:cBhvr>
                                        <p:cTn id="36" dur="1" fill="hold">
                                          <p:stCondLst>
                                            <p:cond delay="499"/>
                                          </p:stCondLst>
                                        </p:cTn>
                                        <p:tgtEl>
                                          <p:spTgt spid="9">
                                            <p:txEl>
                                              <p:pRg st="3" end="3"/>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1"/>
          <p:cNvSpPr txBox="1">
            <a:spLocks/>
          </p:cNvSpPr>
          <p:nvPr/>
        </p:nvSpPr>
        <p:spPr>
          <a:xfrm>
            <a:off x="0" y="2113492"/>
            <a:ext cx="12190413" cy="1930466"/>
          </a:xfrm>
          <a:prstGeom prst="rect">
            <a:avLst/>
          </a:prstGeom>
          <a:solidFill>
            <a:schemeClr val="bg1">
              <a:lumMod val="85000"/>
            </a:schemeClr>
          </a:solidFill>
          <a:effectLst>
            <a:outerShdw blurRad="50800" dist="38100" dir="5400000" algn="t" rotWithShape="0">
              <a:prstClr val="black">
                <a:alpha val="40000"/>
              </a:prstClr>
            </a:outerShdw>
          </a:effectLst>
        </p:spPr>
        <p:txBody>
          <a:bodyPr/>
          <a:lstStyle>
            <a:lvl1pPr algn="ctr" defTabSz="1219140" rtl="0" eaLnBrk="1" latinLnBrk="0" hangingPunct="1">
              <a:spcBef>
                <a:spcPct val="0"/>
              </a:spcBef>
              <a:buNone/>
              <a:defRPr sz="5900" kern="1200">
                <a:solidFill>
                  <a:srgbClr val="0070C0"/>
                </a:solidFill>
                <a:latin typeface="+mj-lt"/>
                <a:ea typeface="+mj-ea"/>
                <a:cs typeface="+mj-cs"/>
              </a:defRPr>
            </a:lvl1pPr>
          </a:lstStyle>
          <a:p>
            <a:endParaRPr lang="zh-CN" altLang="zh-CN" sz="5500" dirty="0">
              <a:solidFill>
                <a:srgbClr val="C00000"/>
              </a:solidFill>
              <a:latin typeface="Times New Roman" pitchFamily="18" charset="0"/>
              <a:ea typeface="微软雅黑" pitchFamily="34" charset="-122"/>
              <a:cs typeface="Times New Roman" pitchFamily="18" charset="0"/>
            </a:endParaRPr>
          </a:p>
        </p:txBody>
      </p:sp>
      <p:sp>
        <p:nvSpPr>
          <p:cNvPr id="7" name="标题 1"/>
          <p:cNvSpPr txBox="1">
            <a:spLocks/>
          </p:cNvSpPr>
          <p:nvPr/>
        </p:nvSpPr>
        <p:spPr>
          <a:xfrm>
            <a:off x="3118440" y="2588313"/>
            <a:ext cx="5953530" cy="980825"/>
          </a:xfrm>
          <a:prstGeom prst="rect">
            <a:avLst/>
          </a:prstGeom>
        </p:spPr>
        <p:txBody>
          <a:bodyPr/>
          <a:lstStyle>
            <a:lvl1pPr algn="ctr" defTabSz="1219140" rtl="0" eaLnBrk="1" latinLnBrk="0" hangingPunct="1">
              <a:spcBef>
                <a:spcPct val="0"/>
              </a:spcBef>
              <a:buNone/>
              <a:defRPr sz="5900" kern="1200">
                <a:solidFill>
                  <a:srgbClr val="0070C0"/>
                </a:solidFill>
                <a:latin typeface="+mj-lt"/>
                <a:ea typeface="+mj-ea"/>
                <a:cs typeface="+mj-cs"/>
              </a:defRPr>
            </a:lvl1pPr>
          </a:lstStyle>
          <a:p>
            <a:r>
              <a:rPr lang="zh-CN" altLang="zh-CN" sz="5500" b="1" dirty="0">
                <a:solidFill>
                  <a:srgbClr val="C00000"/>
                </a:solidFill>
                <a:latin typeface="Times New Roman" pitchFamily="18" charset="0"/>
                <a:ea typeface="微软雅黑" pitchFamily="34" charset="-122"/>
                <a:cs typeface="Times New Roman" pitchFamily="18" charset="0"/>
              </a:rPr>
              <a:t>调查报告和科普文</a:t>
            </a:r>
          </a:p>
        </p:txBody>
      </p:sp>
    </p:spTree>
    <p:extLst>
      <p:ext uri="{BB962C8B-B14F-4D97-AF65-F5344CB8AC3E}">
        <p14:creationId xmlns:p14="http://schemas.microsoft.com/office/powerpoint/2010/main" val="182889322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27663" y="337196"/>
            <a:ext cx="11100909" cy="5857477"/>
          </a:xfrm>
          <a:prstGeom prst="rect">
            <a:avLst/>
          </a:prstGeom>
        </p:spPr>
        <p:txBody>
          <a:bodyPr wrap="square" lIns="121898" tIns="60948" rIns="121898" bIns="60948">
            <a:spAutoFit/>
          </a:bodyPr>
          <a:lstStyle/>
          <a:p>
            <a:pPr indent="720000" algn="just">
              <a:lnSpc>
                <a:spcPct val="150000"/>
              </a:lnSpc>
              <a:spcAft>
                <a:spcPts val="0"/>
              </a:spcAft>
            </a:pPr>
            <a:r>
              <a:rPr lang="zh-CN" altLang="zh-CN" sz="2800" b="1" kern="100" dirty="0">
                <a:solidFill>
                  <a:srgbClr val="0000FF"/>
                </a:solidFill>
                <a:latin typeface="Times New Roman"/>
                <a:ea typeface="华文细黑"/>
                <a:cs typeface="Times New Roman"/>
              </a:rPr>
              <a:t>一、调查报告</a:t>
            </a:r>
            <a:endParaRPr lang="zh-CN" altLang="zh-CN" sz="1050" kern="100" dirty="0">
              <a:latin typeface="宋体"/>
              <a:cs typeface="Courier New"/>
            </a:endParaRPr>
          </a:p>
          <a:p>
            <a:pPr indent="720000" algn="just">
              <a:lnSpc>
                <a:spcPct val="150000"/>
              </a:lnSpc>
              <a:spcAft>
                <a:spcPts val="0"/>
              </a:spcAft>
            </a:pP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一</a:t>
            </a: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文体知识</a:t>
            </a:r>
            <a:endParaRPr lang="zh-CN" altLang="zh-CN" sz="1050" kern="100" dirty="0">
              <a:latin typeface="宋体"/>
              <a:cs typeface="Courier New"/>
            </a:endParaRPr>
          </a:p>
          <a:p>
            <a:pPr indent="720000" algn="just">
              <a:lnSpc>
                <a:spcPct val="150000"/>
              </a:lnSpc>
              <a:spcAft>
                <a:spcPts val="0"/>
              </a:spcAft>
            </a:pPr>
            <a:r>
              <a:rPr lang="en-US" altLang="zh-CN" sz="2800" b="1" kern="100" dirty="0">
                <a:latin typeface="Times New Roman"/>
                <a:ea typeface="华文细黑"/>
                <a:cs typeface="Courier New"/>
              </a:rPr>
              <a:t>1.</a:t>
            </a:r>
            <a:r>
              <a:rPr lang="zh-CN" altLang="zh-CN" sz="2800" b="1" kern="100" dirty="0">
                <a:latin typeface="Times New Roman"/>
                <a:ea typeface="华文细黑"/>
                <a:cs typeface="Times New Roman"/>
              </a:rPr>
              <a:t>基本概念</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调查报告是一种常用的应用文体，是根据特定目的，运用辩证唯物主义观点，对某一客观事物进行调查研究之后写成的书面报告。按调查报告的性质和内容，一般可以划分为综合调查报告、典型调查报告和专案调查报告三类</a:t>
            </a:r>
            <a:r>
              <a:rPr lang="zh-CN" altLang="zh-CN" sz="2800" kern="100" dirty="0" smtClean="0">
                <a:latin typeface="Times New Roman"/>
                <a:ea typeface="华文细黑"/>
                <a:cs typeface="Times New Roman"/>
              </a:rPr>
              <a:t>。</a:t>
            </a:r>
          </a:p>
          <a:p>
            <a:pPr indent="720000" algn="just">
              <a:lnSpc>
                <a:spcPct val="150000"/>
              </a:lnSpc>
              <a:spcAft>
                <a:spcPts val="0"/>
              </a:spcAft>
            </a:pPr>
            <a:r>
              <a:rPr lang="en-US" altLang="zh-CN" sz="2800" b="1" kern="100" dirty="0" smtClean="0">
                <a:latin typeface="Times New Roman"/>
                <a:ea typeface="华文细黑"/>
                <a:cs typeface="Courier New"/>
              </a:rPr>
              <a:t>2.</a:t>
            </a:r>
            <a:r>
              <a:rPr lang="zh-CN" altLang="zh-CN" sz="2800" b="1" kern="100" dirty="0" smtClean="0">
                <a:latin typeface="Times New Roman"/>
                <a:ea typeface="华文细黑"/>
                <a:cs typeface="Times New Roman"/>
              </a:rPr>
              <a:t>报告结构</a:t>
            </a:r>
            <a:endParaRPr lang="zh-CN" altLang="zh-CN" sz="1050" kern="100" dirty="0" smtClean="0">
              <a:latin typeface="宋体"/>
              <a:cs typeface="Courier New"/>
            </a:endParaRPr>
          </a:p>
          <a:p>
            <a:pPr indent="720000" algn="just">
              <a:lnSpc>
                <a:spcPct val="150000"/>
              </a:lnSpc>
              <a:spcAft>
                <a:spcPts val="0"/>
              </a:spcAft>
            </a:pPr>
            <a:r>
              <a:rPr lang="zh-CN" altLang="zh-CN" sz="2800" kern="100" dirty="0" smtClean="0">
                <a:latin typeface="Times New Roman"/>
                <a:ea typeface="华文细黑"/>
                <a:cs typeface="Times New Roman"/>
              </a:rPr>
              <a:t>一般来讲，调查报告的结构由开头、主体和结尾三部分组成。</a:t>
            </a:r>
            <a:endParaRPr lang="zh-CN" altLang="zh-CN" sz="1050" kern="100" dirty="0">
              <a:effectLst/>
              <a:latin typeface="宋体"/>
              <a:cs typeface="Courier New"/>
            </a:endParaRPr>
          </a:p>
        </p:txBody>
      </p:sp>
    </p:spTree>
    <p:extLst>
      <p:ext uri="{BB962C8B-B14F-4D97-AF65-F5344CB8AC3E}">
        <p14:creationId xmlns:p14="http://schemas.microsoft.com/office/powerpoint/2010/main" val="3336496727"/>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93737" y="477466"/>
            <a:ext cx="11272852" cy="5293733"/>
          </a:xfrm>
          <a:prstGeom prst="rect">
            <a:avLst/>
          </a:prstGeom>
        </p:spPr>
        <p:txBody>
          <a:bodyPr wrap="square" lIns="121898" tIns="60948" rIns="121898" bIns="60948">
            <a:spAutoFit/>
          </a:bodyPr>
          <a:lstStyle/>
          <a:p>
            <a:pPr indent="720000" algn="just">
              <a:lnSpc>
                <a:spcPct val="150000"/>
              </a:lnSpc>
              <a:spcAft>
                <a:spcPts val="0"/>
              </a:spcAft>
            </a:pPr>
            <a:r>
              <a:rPr lang="en-US" altLang="zh-CN" sz="2800" kern="100" smtClean="0">
                <a:latin typeface="Times New Roman"/>
                <a:ea typeface="华文细黑"/>
                <a:cs typeface="Courier New"/>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开头：就调查的一些情况作简要的说明，如说明调查的目的、对象、经过、时间、方式、方法和结果等。这样做有利于作者展开和读者理解整个调查报告的内容。还可以在调查报告的开头部分写一个类似于消息的导语一样的文字，提示一下全篇的主要内容，使读者先形成一个总的印象，以便迅速把握全文的中心。</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主体：调查报告中关于事件的叙述和议论主要写在这部分里，是充分表现主题的重要部分。在内容安排上，主要是采取纵式、横式和对比三种结构形式。</a:t>
            </a:r>
            <a:endParaRPr lang="zh-CN" altLang="zh-CN" sz="1050" kern="100" dirty="0">
              <a:effectLst/>
              <a:latin typeface="宋体"/>
              <a:cs typeface="Courier New"/>
            </a:endParaRPr>
          </a:p>
        </p:txBody>
      </p:sp>
    </p:spTree>
    <p:extLst>
      <p:ext uri="{BB962C8B-B14F-4D97-AF65-F5344CB8AC3E}">
        <p14:creationId xmlns:p14="http://schemas.microsoft.com/office/powerpoint/2010/main" val="54463319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50590" y="175872"/>
            <a:ext cx="11192741" cy="5857477"/>
          </a:xfrm>
          <a:prstGeom prst="rect">
            <a:avLst/>
          </a:prstGeom>
        </p:spPr>
        <p:txBody>
          <a:bodyPr wrap="square" lIns="121898" tIns="60948" rIns="121898" bIns="60948">
            <a:spAutoFit/>
          </a:bodyPr>
          <a:lstStyle/>
          <a:p>
            <a:pPr indent="720000" algn="just">
              <a:lnSpc>
                <a:spcPct val="150000"/>
              </a:lnSpc>
              <a:spcAft>
                <a:spcPts val="0"/>
              </a:spcAft>
            </a:pPr>
            <a:r>
              <a:rPr lang="zh-CN" altLang="zh-CN" sz="2800" b="1" kern="100" dirty="0">
                <a:solidFill>
                  <a:srgbClr val="0000FF"/>
                </a:solidFill>
                <a:latin typeface="Times New Roman"/>
                <a:ea typeface="华文细黑"/>
                <a:cs typeface="Times New Roman"/>
              </a:rPr>
              <a:t>二、新闻主要文体的基本特点</a:t>
            </a:r>
            <a:endParaRPr lang="zh-CN" altLang="zh-CN" sz="1050" kern="100" dirty="0">
              <a:solidFill>
                <a:srgbClr val="0000FF"/>
              </a:solidFill>
              <a:latin typeface="宋体"/>
              <a:cs typeface="Courier New"/>
            </a:endParaRPr>
          </a:p>
          <a:p>
            <a:pPr indent="720000" algn="just">
              <a:lnSpc>
                <a:spcPct val="150000"/>
              </a:lnSpc>
              <a:spcAft>
                <a:spcPts val="0"/>
              </a:spcAft>
            </a:pP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一</a:t>
            </a: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消息</a:t>
            </a:r>
            <a:endParaRPr lang="zh-CN" altLang="zh-CN" sz="1050" b="1"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狭义的新闻即指消息，一般包含标题、导语、主体、背景、结语等部分。标题、导语、主体是消息必不可少的组成部分，背景和结语有时则蕴含在主体里面。</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新闻标题要求准确凝练、新颖醒目。有的新闻有多行标题，多行标题包括引题</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引标</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、正题</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主标</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、副题</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副标</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。引题一般交代形势，烘托气氛，说明背景等；正题是对一则消息内容的高度概括；副题往往是对重要事实、结果的提要。</a:t>
            </a:r>
            <a:endParaRPr lang="zh-CN" altLang="zh-CN" sz="1050" kern="100" dirty="0">
              <a:effectLst/>
              <a:latin typeface="宋体"/>
              <a:cs typeface="Courier New"/>
            </a:endParaRPr>
          </a:p>
        </p:txBody>
      </p:sp>
    </p:spTree>
    <p:extLst>
      <p:ext uri="{BB962C8B-B14F-4D97-AF65-F5344CB8AC3E}">
        <p14:creationId xmlns:p14="http://schemas.microsoft.com/office/powerpoint/2010/main" val="2615862440"/>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254059" y="370051"/>
            <a:ext cx="11667167" cy="5940063"/>
          </a:xfrm>
          <a:prstGeom prst="rect">
            <a:avLst/>
          </a:prstGeom>
        </p:spPr>
        <p:txBody>
          <a:bodyPr wrap="square" lIns="121898" tIns="60948" rIns="121898" bIns="60948">
            <a:spAutoFit/>
          </a:bodyPr>
          <a:lstStyle/>
          <a:p>
            <a:pPr indent="720000"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纵式结构。按照调查顺序、事情发展的时间顺序或是根据事件发生的先后顺序来写。这种纵式结构比较简单，适合表达线索单一、内容集中的报告内容。它的特点是内容连接贯通，结构条理清楚。</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横式结构。可以按调查的内容分为几个部分加以叙述和说明。这种结构比较常见，它的特点是从几个不同的角度、侧面回答问题，论述比较全面、透彻，适合表述问题比较复杂、内容层次多的报告内容。</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对比结构。即把两个不同对象对比着写，从自始至终的对比中让人们认识到不同的思想、不同的做法会产生不同的结果。结构安排上的对比是为了引起读者思想上的对比，使读者在对比中肯定所是，否定所非</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777511327"/>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61878" y="303734"/>
            <a:ext cx="11551650" cy="5940063"/>
          </a:xfrm>
          <a:prstGeom prst="rect">
            <a:avLst/>
          </a:prstGeom>
        </p:spPr>
        <p:txBody>
          <a:bodyPr wrap="square" lIns="121898" tIns="60948" rIns="121898" bIns="60948">
            <a:spAutoFit/>
          </a:bodyPr>
          <a:lstStyle/>
          <a:p>
            <a:pPr indent="720000" algn="just">
              <a:lnSpc>
                <a:spcPct val="150000"/>
              </a:lnSpc>
              <a:spcAft>
                <a:spcPts val="0"/>
              </a:spcAft>
            </a:pPr>
            <a:r>
              <a:rPr lang="zh-CN" altLang="zh-CN" sz="2800" kern="100" dirty="0">
                <a:latin typeface="Times New Roman"/>
                <a:ea typeface="华文细黑"/>
                <a:cs typeface="Times New Roman"/>
              </a:rPr>
              <a:t>主体部分不管采取什么样的结构，都应该做到先后有序、主次分明、详略得当、联系紧密、层层深入，以更好地表现主题。</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结尾。可以是总结全文，深化主题；也可以是展望未来，提出希望。可以是归纳主题，强调意义；也可以没有明显的结尾，全文由总到分，说完了事。结尾要简短有力，有话则长，无话则短，既不可草率从事，也不可</a:t>
            </a:r>
            <a:r>
              <a:rPr lang="zh-CN" altLang="zh-CN" sz="2800" kern="100" dirty="0" smtClean="0">
                <a:latin typeface="Times New Roman"/>
                <a:ea typeface="华文细黑"/>
                <a:cs typeface="Times New Roman"/>
              </a:rPr>
              <a:t>画蛇添足。</a:t>
            </a:r>
            <a:endParaRPr lang="en-US" altLang="zh-CN" sz="1050" kern="100" dirty="0">
              <a:latin typeface="宋体"/>
              <a:cs typeface="Courier New"/>
            </a:endParaRPr>
          </a:p>
          <a:p>
            <a:pPr indent="720000" algn="just">
              <a:lnSpc>
                <a:spcPct val="150000"/>
              </a:lnSpc>
              <a:spcAft>
                <a:spcPts val="0"/>
              </a:spcAft>
            </a:pPr>
            <a:r>
              <a:rPr lang="en-US" altLang="zh-CN" sz="2800" b="1" kern="100" dirty="0" smtClean="0">
                <a:latin typeface="Times New Roman"/>
                <a:ea typeface="华文细黑"/>
                <a:cs typeface="Courier New"/>
              </a:rPr>
              <a:t>(</a:t>
            </a:r>
            <a:r>
              <a:rPr lang="zh-CN" altLang="zh-CN" sz="2800" b="1" kern="100" dirty="0" smtClean="0">
                <a:latin typeface="Times New Roman"/>
                <a:ea typeface="华文细黑"/>
                <a:cs typeface="Times New Roman"/>
              </a:rPr>
              <a:t>二</a:t>
            </a:r>
            <a:r>
              <a:rPr lang="en-US" altLang="zh-CN" sz="2800" b="1" kern="100" dirty="0" smtClean="0">
                <a:latin typeface="Times New Roman"/>
                <a:ea typeface="华文细黑"/>
                <a:cs typeface="Courier New"/>
              </a:rPr>
              <a:t>)</a:t>
            </a:r>
            <a:r>
              <a:rPr lang="zh-CN" altLang="zh-CN" sz="2800" b="1" kern="100" dirty="0" smtClean="0">
                <a:latin typeface="Times New Roman"/>
                <a:ea typeface="华文细黑"/>
                <a:cs typeface="Times New Roman"/>
              </a:rPr>
              <a:t>阅读技巧</a:t>
            </a:r>
            <a:endParaRPr lang="zh-CN" altLang="zh-CN" sz="1050" b="1" kern="100" dirty="0" smtClean="0">
              <a:latin typeface="宋体"/>
              <a:cs typeface="Courier New"/>
            </a:endParaRPr>
          </a:p>
          <a:p>
            <a:pPr indent="720000" algn="just">
              <a:lnSpc>
                <a:spcPct val="150000"/>
              </a:lnSpc>
              <a:spcAft>
                <a:spcPts val="0"/>
              </a:spcAft>
            </a:pPr>
            <a:r>
              <a:rPr lang="en-US" altLang="zh-CN" sz="2800" b="1" kern="100" dirty="0" smtClean="0">
                <a:latin typeface="Times New Roman"/>
                <a:ea typeface="华文细黑"/>
                <a:cs typeface="Courier New"/>
              </a:rPr>
              <a:t>1</a:t>
            </a: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快速准确地把握报告的内容</a:t>
            </a:r>
            <a:endParaRPr lang="zh-CN" altLang="zh-CN" sz="1050" b="1" kern="100" dirty="0">
              <a:latin typeface="宋体"/>
              <a:cs typeface="Courier New"/>
            </a:endParaRPr>
          </a:p>
          <a:p>
            <a:pPr indent="720000"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快速准确阅读文章第一段</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开头部分</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，把握调查的对象、内容。</a:t>
            </a:r>
            <a:endParaRPr lang="zh-CN" altLang="zh-CN" sz="1050" kern="100" dirty="0">
              <a:effectLst/>
              <a:latin typeface="宋体"/>
              <a:cs typeface="Courier New"/>
            </a:endParaRPr>
          </a:p>
        </p:txBody>
      </p:sp>
    </p:spTree>
    <p:extLst>
      <p:ext uri="{BB962C8B-B14F-4D97-AF65-F5344CB8AC3E}">
        <p14:creationId xmlns:p14="http://schemas.microsoft.com/office/powerpoint/2010/main" val="3685268544"/>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646554" y="200788"/>
            <a:ext cx="10882177" cy="6586394"/>
          </a:xfrm>
          <a:prstGeom prst="rect">
            <a:avLst/>
          </a:prstGeom>
        </p:spPr>
        <p:txBody>
          <a:bodyPr wrap="square" lIns="121898" tIns="60948" rIns="121898" bIns="60948">
            <a:spAutoFit/>
          </a:bodyPr>
          <a:lstStyle/>
          <a:p>
            <a:pPr indent="720000"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阅读全文，了解清楚事件的起因、发展和结果。注意事件的细节。</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重点精读一些调查者收集、总结的数据和调查者发表议论的部分，深入研究其核心内容。</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整合文中的信息、把握文章结构、概括中心意思，与其他类型的文章解读分析方法一样。</a:t>
            </a:r>
            <a:endParaRPr lang="zh-CN" altLang="zh-CN" sz="1050" kern="100" dirty="0">
              <a:latin typeface="宋体"/>
              <a:cs typeface="Courier New"/>
            </a:endParaRPr>
          </a:p>
          <a:p>
            <a:pPr indent="720000" algn="just">
              <a:lnSpc>
                <a:spcPct val="150000"/>
              </a:lnSpc>
              <a:spcAft>
                <a:spcPts val="0"/>
              </a:spcAft>
            </a:pPr>
            <a:r>
              <a:rPr lang="en-US" altLang="zh-CN" sz="2800" b="1" kern="100" dirty="0">
                <a:latin typeface="Times New Roman"/>
                <a:ea typeface="华文细黑"/>
                <a:cs typeface="Courier New"/>
              </a:rPr>
              <a:t>2.</a:t>
            </a:r>
            <a:r>
              <a:rPr lang="zh-CN" altLang="zh-CN" sz="2800" b="1" kern="100" dirty="0">
                <a:latin typeface="Times New Roman"/>
                <a:ea typeface="华文细黑"/>
                <a:cs typeface="Times New Roman"/>
              </a:rPr>
              <a:t>注意报告中观点与材料的统一</a:t>
            </a:r>
            <a:endParaRPr lang="zh-CN" altLang="zh-CN" sz="1050" b="1"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报告是在叙述中把观点表达出来的，即在事实材料的基础上得出观点。因此，我们要注意在阅读中把握好文章中的材料与观点的统一问题。</a:t>
            </a:r>
            <a:endParaRPr lang="zh-CN" altLang="zh-CN" sz="1050" kern="100" dirty="0">
              <a:effectLst/>
              <a:latin typeface="宋体"/>
              <a:cs typeface="Courier New"/>
            </a:endParaRPr>
          </a:p>
        </p:txBody>
      </p:sp>
    </p:spTree>
    <p:extLst>
      <p:ext uri="{BB962C8B-B14F-4D97-AF65-F5344CB8AC3E}">
        <p14:creationId xmlns:p14="http://schemas.microsoft.com/office/powerpoint/2010/main" val="1526507268"/>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78528" y="68660"/>
            <a:ext cx="11437277" cy="6686935"/>
          </a:xfrm>
          <a:prstGeom prst="rect">
            <a:avLst/>
          </a:prstGeom>
        </p:spPr>
        <p:txBody>
          <a:bodyPr wrap="square" lIns="121898" tIns="60948" rIns="121898" bIns="60948">
            <a:spAutoFit/>
          </a:bodyPr>
          <a:lstStyle/>
          <a:p>
            <a:pPr indent="720000" algn="just">
              <a:lnSpc>
                <a:spcPct val="14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运用一个或几个典型材料说明观点。</a:t>
            </a:r>
            <a:endParaRPr lang="zh-CN" altLang="zh-CN" sz="2800" kern="100" dirty="0">
              <a:latin typeface="宋体"/>
              <a:cs typeface="Courier New"/>
            </a:endParaRPr>
          </a:p>
          <a:p>
            <a:pPr indent="720000" algn="just">
              <a:lnSpc>
                <a:spcPct val="140000"/>
              </a:lnSpc>
              <a:spcAft>
                <a:spcPts val="0"/>
              </a:spcAft>
            </a:pPr>
            <a:r>
              <a:rPr lang="zh-CN" altLang="zh-CN" sz="2800" kern="100" dirty="0">
                <a:latin typeface="Times New Roman"/>
                <a:ea typeface="华文细黑"/>
                <a:cs typeface="Times New Roman"/>
              </a:rPr>
              <a:t>我们要注意材料的典型性，同时也要注意材料内部的相互逻辑关系，从不同的角度和侧面说明观点。</a:t>
            </a:r>
            <a:endParaRPr lang="zh-CN" altLang="zh-CN" sz="2800" kern="100" dirty="0">
              <a:latin typeface="宋体"/>
              <a:cs typeface="Courier New"/>
            </a:endParaRPr>
          </a:p>
          <a:p>
            <a:pPr indent="720000" algn="just">
              <a:lnSpc>
                <a:spcPct val="14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运用对比的材料来突出观点。</a:t>
            </a:r>
            <a:endParaRPr lang="zh-CN" altLang="zh-CN" sz="2800" kern="100" dirty="0">
              <a:latin typeface="宋体"/>
              <a:cs typeface="Courier New"/>
            </a:endParaRPr>
          </a:p>
          <a:p>
            <a:pPr indent="720000" algn="just">
              <a:lnSpc>
                <a:spcPct val="140000"/>
              </a:lnSpc>
              <a:spcAft>
                <a:spcPts val="0"/>
              </a:spcAft>
            </a:pPr>
            <a:r>
              <a:rPr lang="zh-CN" altLang="zh-CN" sz="2800" kern="100" dirty="0">
                <a:latin typeface="Times New Roman"/>
                <a:ea typeface="华文细黑"/>
                <a:cs typeface="Times New Roman"/>
              </a:rPr>
              <a:t>这种对比，可以是今昔、新旧、正反和成败等的对比。通过不同事物不同方面的对比，能够更好地突出事物特点，更好地划清是非界限，突出观点。对比还可以是具体的事实，也可以是统计数字、百分比</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indent="720000" algn="just">
              <a:lnSpc>
                <a:spcPct val="14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用精确的数字来直接说明观点。</a:t>
            </a:r>
            <a:endParaRPr lang="zh-CN" altLang="zh-CN" sz="2800" kern="100" dirty="0">
              <a:latin typeface="宋体"/>
              <a:cs typeface="Courier New"/>
            </a:endParaRPr>
          </a:p>
          <a:p>
            <a:pPr indent="720000" algn="just">
              <a:lnSpc>
                <a:spcPct val="140000"/>
              </a:lnSpc>
              <a:spcAft>
                <a:spcPts val="0"/>
              </a:spcAft>
            </a:pPr>
            <a:r>
              <a:rPr lang="zh-CN" altLang="zh-CN" sz="2800" kern="100" spc="-100" dirty="0">
                <a:latin typeface="Times New Roman"/>
                <a:ea typeface="华文细黑"/>
                <a:cs typeface="Times New Roman"/>
              </a:rPr>
              <a:t>基本统计数字</a:t>
            </a:r>
            <a:r>
              <a:rPr lang="zh-CN" altLang="zh-CN" sz="2800" kern="100" spc="-1100" dirty="0">
                <a:latin typeface="Times New Roman"/>
                <a:ea typeface="华文细黑"/>
                <a:cs typeface="Times New Roman"/>
              </a:rPr>
              <a:t>、</a:t>
            </a:r>
            <a:r>
              <a:rPr lang="zh-CN" altLang="zh-CN" sz="2800" kern="100" spc="-100" dirty="0">
                <a:latin typeface="Times New Roman"/>
                <a:ea typeface="华文细黑"/>
                <a:cs typeface="Times New Roman"/>
              </a:rPr>
              <a:t>百分比</a:t>
            </a:r>
            <a:r>
              <a:rPr lang="zh-CN" altLang="zh-CN" sz="2800" kern="100" spc="-1100" dirty="0">
                <a:latin typeface="Times New Roman"/>
                <a:ea typeface="华文细黑"/>
                <a:cs typeface="Times New Roman"/>
              </a:rPr>
              <a:t>，</a:t>
            </a:r>
            <a:r>
              <a:rPr lang="zh-CN" altLang="zh-CN" sz="2800" kern="100" spc="-100" dirty="0">
                <a:latin typeface="Times New Roman"/>
                <a:ea typeface="华文细黑"/>
                <a:cs typeface="Times New Roman"/>
              </a:rPr>
              <a:t>都可以反映事物的面貌和实质</a:t>
            </a:r>
            <a:r>
              <a:rPr lang="zh-CN" altLang="zh-CN" sz="2800" kern="100" spc="-1100" dirty="0">
                <a:latin typeface="Times New Roman"/>
                <a:ea typeface="华文细黑"/>
                <a:cs typeface="Times New Roman"/>
              </a:rPr>
              <a:t>，</a:t>
            </a:r>
            <a:r>
              <a:rPr lang="zh-CN" altLang="zh-CN" sz="2800" kern="100" spc="-100" dirty="0">
                <a:latin typeface="Times New Roman"/>
                <a:ea typeface="华文细黑"/>
                <a:cs typeface="Times New Roman"/>
              </a:rPr>
              <a:t>可以增强说服力。在运用统计数字说明观点时</a:t>
            </a:r>
            <a:r>
              <a:rPr lang="zh-CN" altLang="zh-CN" sz="2800" kern="100" spc="-1100" dirty="0">
                <a:latin typeface="Times New Roman"/>
                <a:ea typeface="华文细黑"/>
                <a:cs typeface="Times New Roman"/>
              </a:rPr>
              <a:t>，</a:t>
            </a:r>
            <a:r>
              <a:rPr lang="zh-CN" altLang="zh-CN" sz="2800" kern="100" spc="-100" dirty="0">
                <a:latin typeface="Times New Roman"/>
                <a:ea typeface="华文细黑"/>
                <a:cs typeface="Times New Roman"/>
              </a:rPr>
              <a:t>要注意它的精确性，要实事求是，要有明确的目的性，运用时要根据内容的需要，力戒盲目堆砌数字，淹没观点</a:t>
            </a:r>
            <a:r>
              <a:rPr lang="zh-CN" altLang="zh-CN" sz="2800" kern="100" spc="-100" dirty="0" smtClean="0">
                <a:latin typeface="Times New Roman"/>
                <a:ea typeface="华文细黑"/>
                <a:cs typeface="Times New Roman"/>
              </a:rPr>
              <a:t>。</a:t>
            </a:r>
            <a:endParaRPr lang="zh-CN" altLang="zh-CN" sz="2800" kern="100" spc="-100" dirty="0">
              <a:latin typeface="宋体"/>
              <a:cs typeface="Courier New"/>
            </a:endParaRPr>
          </a:p>
        </p:txBody>
      </p:sp>
    </p:spTree>
    <p:extLst>
      <p:ext uri="{BB962C8B-B14F-4D97-AF65-F5344CB8AC3E}">
        <p14:creationId xmlns:p14="http://schemas.microsoft.com/office/powerpoint/2010/main" val="2279645109"/>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263583" y="155768"/>
            <a:ext cx="11667167" cy="6586394"/>
          </a:xfrm>
          <a:prstGeom prst="rect">
            <a:avLst/>
          </a:prstGeom>
        </p:spPr>
        <p:txBody>
          <a:bodyPr wrap="square" lIns="121898" tIns="60948" rIns="121898" bIns="60948">
            <a:spAutoFit/>
          </a:bodyPr>
          <a:lstStyle/>
          <a:p>
            <a:pPr indent="720000" algn="just">
              <a:lnSpc>
                <a:spcPct val="150000"/>
              </a:lnSpc>
              <a:spcAft>
                <a:spcPts val="0"/>
              </a:spcAft>
            </a:pPr>
            <a:r>
              <a:rPr lang="zh-CN" altLang="zh-CN" sz="2800" kern="100" dirty="0">
                <a:latin typeface="Times New Roman"/>
                <a:ea typeface="华文细黑"/>
                <a:cs typeface="Times New Roman"/>
              </a:rPr>
              <a:t>报告可以先摆材料后提观点，也可以先提观点再用材料加以说明。有时虽不是明显地提出观点，但可以从阐述中看出观点。总之，不管用什么样的方法，一定要做到观点与材料的高度统一，以便更好地表现主题。</a:t>
            </a:r>
            <a:endParaRPr lang="zh-CN" altLang="zh-CN" sz="1050" kern="100" dirty="0">
              <a:latin typeface="宋体"/>
              <a:cs typeface="Courier New"/>
            </a:endParaRPr>
          </a:p>
          <a:p>
            <a:pPr indent="720000" algn="just">
              <a:lnSpc>
                <a:spcPct val="150000"/>
              </a:lnSpc>
              <a:spcAft>
                <a:spcPts val="0"/>
              </a:spcAft>
            </a:pPr>
            <a:r>
              <a:rPr lang="zh-CN" altLang="zh-CN" sz="2800" b="1" kern="100" dirty="0">
                <a:solidFill>
                  <a:srgbClr val="0000FF"/>
                </a:solidFill>
                <a:latin typeface="Times New Roman"/>
                <a:ea typeface="华文细黑"/>
                <a:cs typeface="Times New Roman"/>
              </a:rPr>
              <a:t>二、科普文</a:t>
            </a:r>
            <a:endParaRPr lang="zh-CN" altLang="zh-CN" sz="1050" kern="100" dirty="0">
              <a:solidFill>
                <a:srgbClr val="0000FF"/>
              </a:solidFill>
              <a:latin typeface="宋体"/>
              <a:cs typeface="Courier New"/>
            </a:endParaRPr>
          </a:p>
          <a:p>
            <a:pPr indent="720000" algn="just">
              <a:lnSpc>
                <a:spcPct val="150000"/>
              </a:lnSpc>
              <a:spcAft>
                <a:spcPts val="0"/>
              </a:spcAft>
            </a:pP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一</a:t>
            </a: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文体知识</a:t>
            </a:r>
            <a:endParaRPr lang="zh-CN" altLang="zh-CN" sz="1050" b="1" kern="100" dirty="0">
              <a:latin typeface="宋体"/>
              <a:cs typeface="Courier New"/>
            </a:endParaRPr>
          </a:p>
          <a:p>
            <a:pPr indent="720000" algn="just">
              <a:lnSpc>
                <a:spcPct val="150000"/>
              </a:lnSpc>
              <a:spcAft>
                <a:spcPts val="0"/>
              </a:spcAft>
            </a:pPr>
            <a:r>
              <a:rPr lang="en-US" altLang="zh-CN" sz="2800" b="1" kern="100" dirty="0">
                <a:latin typeface="Times New Roman"/>
                <a:ea typeface="华文细黑"/>
                <a:cs typeface="Courier New"/>
              </a:rPr>
              <a:t>1.</a:t>
            </a:r>
            <a:r>
              <a:rPr lang="zh-CN" altLang="zh-CN" sz="2800" b="1" kern="100" dirty="0">
                <a:latin typeface="Times New Roman"/>
                <a:ea typeface="华文细黑"/>
                <a:cs typeface="Times New Roman"/>
              </a:rPr>
              <a:t>基本概念</a:t>
            </a:r>
            <a:endParaRPr lang="zh-CN" altLang="zh-CN" sz="1050" b="1"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科普文章属于文艺性说明文，在说明中兼用文艺性笔调讲述科学道理，介绍科学知识。科普文章寓科学性、知识性、趣味性于一体，使读者在文学欣赏中获得科学知识。科普文章一般短小精悍，通俗易懂，语言丰富多彩，形式生动活泼</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1304521961"/>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263583" y="117426"/>
            <a:ext cx="11667167" cy="6586394"/>
          </a:xfrm>
          <a:prstGeom prst="rect">
            <a:avLst/>
          </a:prstGeom>
        </p:spPr>
        <p:txBody>
          <a:bodyPr wrap="square" lIns="121898" tIns="60948" rIns="121898" bIns="60948">
            <a:spAutoFit/>
          </a:bodyPr>
          <a:lstStyle/>
          <a:p>
            <a:pPr indent="714375" algn="just">
              <a:lnSpc>
                <a:spcPct val="150000"/>
              </a:lnSpc>
              <a:spcAft>
                <a:spcPts val="0"/>
              </a:spcAft>
            </a:pPr>
            <a:r>
              <a:rPr lang="en-US" altLang="zh-CN" sz="2800" b="1" kern="100" dirty="0">
                <a:latin typeface="Times New Roman"/>
                <a:ea typeface="华文细黑"/>
                <a:cs typeface="Courier New"/>
              </a:rPr>
              <a:t>2.</a:t>
            </a:r>
            <a:r>
              <a:rPr lang="zh-CN" altLang="zh-CN" sz="2800" b="1" kern="100" dirty="0">
                <a:latin typeface="Times New Roman"/>
                <a:ea typeface="华文细黑"/>
                <a:cs typeface="Times New Roman"/>
              </a:rPr>
              <a:t>基本特征</a:t>
            </a:r>
            <a:endParaRPr lang="zh-CN" altLang="zh-CN" sz="1050" b="1" kern="100" dirty="0">
              <a:latin typeface="宋体"/>
              <a:cs typeface="Courier New"/>
            </a:endParaRPr>
          </a:p>
          <a:p>
            <a:pPr indent="714375"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内容的科学性，鲜明的思想性。</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科普类文章传播科学知识，弘扬科学精神、科学思想。如《中国建筑的特征》是一篇科普文章，属于建筑学小论文。文章阐明了中国建筑体系在世界各民族数千年文化史中的地位、地理分布、形成年代和历史意义，重点概括了中国建筑在结构和装饰上的基本特征，提出了中国建筑学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文法</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理论以及世界各民族建筑之间的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可译性</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问题，是梁思成建筑美学思想的具体体现。认真品读文章，不仅能收获有关中国建筑学的科学知识，而且能从作者严谨的表述中感受到作者心中涌动的强烈的民族情怀和高雅独特的审美境界。</a:t>
            </a:r>
            <a:endParaRPr lang="zh-CN" altLang="zh-CN" sz="1050" kern="100" dirty="0">
              <a:effectLst/>
              <a:latin typeface="宋体"/>
              <a:cs typeface="Courier New"/>
            </a:endParaRPr>
          </a:p>
        </p:txBody>
      </p:sp>
    </p:spTree>
    <p:extLst>
      <p:ext uri="{BB962C8B-B14F-4D97-AF65-F5344CB8AC3E}">
        <p14:creationId xmlns:p14="http://schemas.microsoft.com/office/powerpoint/2010/main" val="2247906311"/>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78528" y="418729"/>
            <a:ext cx="11437277" cy="5857477"/>
          </a:xfrm>
          <a:prstGeom prst="rect">
            <a:avLst/>
          </a:prstGeom>
        </p:spPr>
        <p:txBody>
          <a:bodyPr wrap="square" lIns="121898" tIns="60948" rIns="121898" bIns="60948">
            <a:spAutoFit/>
          </a:bodyPr>
          <a:lstStyle/>
          <a:p>
            <a:pPr indent="720000"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生动的文学性，丰富的趣味性。</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科普类文章以说明、阐述为主，以介绍某一科学知识为目的，包括自然科学知识和社会科学知识。但常常灵活运用描写、记叙等各种表达方式，使得文字生动活泼，有生动的文学性、丰富的趣味性。</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语言的准确性，表意的通俗性。</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由于介绍有关知识的需要，语言或准确周密，或平实生动，或诙谐幽默。文章中词语的意义比较单一、稳定、简明。为了描述一个客观事物，严密地表达自己的思想，作者经常会使用集多种语法现象于一体的长句，突出语言的准确性。</a:t>
            </a:r>
            <a:endParaRPr lang="zh-CN" altLang="zh-CN" sz="1050" kern="100" dirty="0">
              <a:effectLst/>
              <a:latin typeface="宋体"/>
              <a:cs typeface="Courier New"/>
            </a:endParaRPr>
          </a:p>
        </p:txBody>
      </p:sp>
    </p:spTree>
    <p:extLst>
      <p:ext uri="{BB962C8B-B14F-4D97-AF65-F5344CB8AC3E}">
        <p14:creationId xmlns:p14="http://schemas.microsoft.com/office/powerpoint/2010/main" val="1798329494"/>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91207" y="314400"/>
            <a:ext cx="11211918" cy="5940063"/>
          </a:xfrm>
          <a:prstGeom prst="rect">
            <a:avLst/>
          </a:prstGeom>
        </p:spPr>
        <p:txBody>
          <a:bodyPr wrap="square" lIns="121898" tIns="60948" rIns="121898" bIns="60948">
            <a:spAutoFit/>
          </a:bodyPr>
          <a:lstStyle/>
          <a:p>
            <a:pPr indent="720000"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文笔的生动性，修辞的多样性。</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科普文通常运用多种修辞手法来增加趣味性，如比喻、拟人、比拟等。</a:t>
            </a:r>
            <a:endParaRPr lang="zh-CN" altLang="zh-CN" sz="1050" kern="100" dirty="0">
              <a:latin typeface="宋体"/>
              <a:cs typeface="Courier New"/>
            </a:endParaRPr>
          </a:p>
          <a:p>
            <a:pPr indent="720000" algn="just">
              <a:lnSpc>
                <a:spcPct val="150000"/>
              </a:lnSpc>
              <a:spcAft>
                <a:spcPts val="0"/>
              </a:spcAft>
            </a:pP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二</a:t>
            </a: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阅读技巧</a:t>
            </a:r>
            <a:endParaRPr lang="zh-CN" altLang="zh-CN" sz="1050" b="1" kern="100" dirty="0">
              <a:latin typeface="宋体"/>
              <a:cs typeface="Courier New"/>
            </a:endParaRPr>
          </a:p>
          <a:p>
            <a:pPr indent="720000" algn="just">
              <a:lnSpc>
                <a:spcPct val="150000"/>
              </a:lnSpc>
              <a:spcAft>
                <a:spcPts val="0"/>
              </a:spcAft>
            </a:pPr>
            <a:r>
              <a:rPr lang="en-US" altLang="zh-CN" sz="2800" b="1" kern="100" dirty="0">
                <a:latin typeface="Times New Roman"/>
                <a:ea typeface="华文细黑"/>
                <a:cs typeface="Courier New"/>
              </a:rPr>
              <a:t>1.</a:t>
            </a:r>
            <a:r>
              <a:rPr lang="zh-CN" altLang="zh-CN" sz="2800" b="1" kern="100" dirty="0">
                <a:latin typeface="Times New Roman"/>
                <a:ea typeface="华文细黑"/>
                <a:cs typeface="Times New Roman"/>
              </a:rPr>
              <a:t>抓特征</a:t>
            </a:r>
            <a:endParaRPr lang="zh-CN" altLang="zh-CN" sz="1050" b="1"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整体解读文章，把握说明对象的特征。一篇科普文，要有一个主要说明对象</a:t>
            </a:r>
            <a:r>
              <a:rPr lang="zh-CN" altLang="zh-CN" sz="2800" kern="100" spc="-1100" dirty="0">
                <a:latin typeface="Times New Roman"/>
                <a:ea typeface="华文细黑"/>
                <a:cs typeface="Times New Roman"/>
              </a:rPr>
              <a:t>，</a:t>
            </a:r>
            <a:r>
              <a:rPr lang="zh-CN" altLang="zh-CN" sz="2800" kern="100" dirty="0">
                <a:latin typeface="Times New Roman"/>
                <a:ea typeface="华文细黑"/>
                <a:cs typeface="Times New Roman"/>
              </a:rPr>
              <a:t>阅读文章时要认真把握说明对象的特点</a:t>
            </a:r>
            <a:r>
              <a:rPr lang="zh-CN" altLang="zh-CN" sz="2800" kern="100" spc="-1100" dirty="0">
                <a:latin typeface="Times New Roman"/>
                <a:ea typeface="华文细黑"/>
                <a:cs typeface="Times New Roman"/>
              </a:rPr>
              <a:t>，</a:t>
            </a:r>
            <a:r>
              <a:rPr lang="zh-CN" altLang="zh-CN" sz="2800" kern="100" dirty="0">
                <a:latin typeface="Times New Roman"/>
                <a:ea typeface="华文细黑"/>
                <a:cs typeface="Times New Roman"/>
              </a:rPr>
              <a:t>如颜色</a:t>
            </a:r>
            <a:r>
              <a:rPr lang="zh-CN" altLang="zh-CN" sz="2800" kern="100" spc="-1100" dirty="0">
                <a:latin typeface="Times New Roman"/>
                <a:ea typeface="华文细黑"/>
                <a:cs typeface="Times New Roman"/>
              </a:rPr>
              <a:t>、</a:t>
            </a:r>
            <a:r>
              <a:rPr lang="zh-CN" altLang="zh-CN" sz="2800" kern="100" dirty="0">
                <a:latin typeface="Times New Roman"/>
                <a:ea typeface="华文细黑"/>
                <a:cs typeface="Times New Roman"/>
              </a:rPr>
              <a:t>大小</a:t>
            </a:r>
            <a:r>
              <a:rPr lang="zh-CN" altLang="zh-CN" sz="2800" kern="100" spc="-1100" dirty="0">
                <a:latin typeface="Times New Roman"/>
                <a:ea typeface="华文细黑"/>
                <a:cs typeface="Times New Roman"/>
              </a:rPr>
              <a:t>、</a:t>
            </a:r>
            <a:r>
              <a:rPr lang="zh-CN" altLang="zh-CN" sz="2800" kern="100" dirty="0">
                <a:latin typeface="Times New Roman"/>
                <a:ea typeface="华文细黑"/>
                <a:cs typeface="Times New Roman"/>
              </a:rPr>
              <a:t>形状、形态、性质、性能、习性、原理、用途、功能、影响、结构、操作、程序，发生、发展的规律等，从而从说明对象的特点上把握全文。</a:t>
            </a:r>
            <a:endParaRPr lang="zh-CN" altLang="zh-CN" sz="1050" kern="100" dirty="0">
              <a:effectLst/>
              <a:latin typeface="宋体"/>
              <a:cs typeface="Courier New"/>
            </a:endParaRPr>
          </a:p>
        </p:txBody>
      </p:sp>
    </p:spTree>
    <p:extLst>
      <p:ext uri="{BB962C8B-B14F-4D97-AF65-F5344CB8AC3E}">
        <p14:creationId xmlns:p14="http://schemas.microsoft.com/office/powerpoint/2010/main" val="3649832232"/>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171500" y="112335"/>
            <a:ext cx="11783839" cy="6586394"/>
          </a:xfrm>
          <a:prstGeom prst="rect">
            <a:avLst/>
          </a:prstGeom>
        </p:spPr>
        <p:txBody>
          <a:bodyPr wrap="square" lIns="121898" tIns="60948" rIns="121898" bIns="60948">
            <a:spAutoFit/>
          </a:bodyPr>
          <a:lstStyle/>
          <a:p>
            <a:pPr indent="720000" algn="just">
              <a:lnSpc>
                <a:spcPct val="150000"/>
              </a:lnSpc>
              <a:spcAft>
                <a:spcPts val="0"/>
              </a:spcAft>
            </a:pPr>
            <a:r>
              <a:rPr lang="en-US" altLang="zh-CN" sz="2800" b="1" kern="100" dirty="0">
                <a:latin typeface="Times New Roman"/>
                <a:ea typeface="华文细黑"/>
                <a:cs typeface="Courier New"/>
              </a:rPr>
              <a:t>2.</a:t>
            </a:r>
            <a:r>
              <a:rPr lang="zh-CN" altLang="zh-CN" sz="2800" b="1" kern="100" dirty="0">
                <a:latin typeface="Times New Roman"/>
                <a:ea typeface="华文细黑"/>
                <a:cs typeface="Times New Roman"/>
              </a:rPr>
              <a:t>理顺序</a:t>
            </a:r>
            <a:endParaRPr lang="zh-CN" altLang="zh-CN" sz="1050" b="1"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特征找到了，我们来看文章是怎样安排的，就需要来理顺序，这里的顺序包括整篇文章的结构顺序和具体某一特征的说明顺序。</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科普文的结构。科普说明文介绍科学知识的内容确定了科普说明文的结构与科学研究的顺序是一致的。从思维特点看，文章的结构是：提出问题</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分析问题</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解决问题。从文章形式看，文章的结构是：总</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分</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总。</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科普文的说明顺序。科普文的结构安排和说明的条理是密不可分的，一般的科普文的说明顺序有：</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时间顺序：说明事物的成因、方法等情况时，应根据事物的产生、发展、变化的过程按时间先后来说明</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80060527"/>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06644" y="278993"/>
            <a:ext cx="11551650" cy="5940063"/>
          </a:xfrm>
          <a:prstGeom prst="rect">
            <a:avLst/>
          </a:prstGeom>
        </p:spPr>
        <p:txBody>
          <a:bodyPr wrap="square" lIns="121898" tIns="60948" rIns="121898" bIns="60948">
            <a:spAutoFit/>
          </a:bodyPr>
          <a:lstStyle/>
          <a:p>
            <a:pPr indent="720000" algn="just">
              <a:lnSpc>
                <a:spcPct val="15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空间顺序：分析说明事物的形状、方位构造，如说明建筑物的结构或产品的构造时，可以按照构造部件的空间方位来说明。</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逻辑顺序：科普文中，有的要说明并列的几种事物、理论或者是一种事物的前后几个方面、角度，往往按照事物之间或事物内部各部分之间的主次、因果、一般和特殊等关系来确定说明内容的先后顺序。</a:t>
            </a:r>
            <a:endParaRPr lang="zh-CN" altLang="zh-CN" sz="1050" kern="100" dirty="0">
              <a:latin typeface="宋体"/>
              <a:cs typeface="Courier New"/>
            </a:endParaRPr>
          </a:p>
          <a:p>
            <a:pPr indent="720000" algn="just">
              <a:lnSpc>
                <a:spcPct val="150000"/>
              </a:lnSpc>
              <a:spcAft>
                <a:spcPts val="0"/>
              </a:spcAft>
            </a:pPr>
            <a:r>
              <a:rPr lang="en-US" altLang="zh-CN" sz="2800" b="1" kern="100" dirty="0">
                <a:latin typeface="Times New Roman"/>
                <a:ea typeface="华文细黑"/>
                <a:cs typeface="Courier New"/>
              </a:rPr>
              <a:t>3.</a:t>
            </a:r>
            <a:r>
              <a:rPr lang="zh-CN" altLang="zh-CN" sz="2800" b="1" kern="100" dirty="0">
                <a:latin typeface="Times New Roman"/>
                <a:ea typeface="华文细黑"/>
                <a:cs typeface="Times New Roman"/>
              </a:rPr>
              <a:t>找方法</a:t>
            </a:r>
            <a:endParaRPr lang="zh-CN" altLang="zh-CN" sz="1050" b="1" kern="100" dirty="0">
              <a:latin typeface="宋体"/>
              <a:cs typeface="Courier New"/>
            </a:endParaRPr>
          </a:p>
          <a:p>
            <a:pPr indent="720000">
              <a:lnSpc>
                <a:spcPct val="150000"/>
              </a:lnSpc>
            </a:pPr>
            <a:r>
              <a:rPr lang="zh-CN" altLang="zh-CN" sz="2800" kern="100" dirty="0">
                <a:latin typeface="Times New Roman"/>
                <a:ea typeface="华文细黑"/>
                <a:cs typeface="Times New Roman"/>
              </a:rPr>
              <a:t>科普文也像一般的说明文一样，要运用一些说明方法来说明被说明的对象。常见的方法有：下定义、作诠释、分类别、举例子、列数字、引用、作比较、打比方等。也运用一些写作手法来便于让读者明白。</a:t>
            </a:r>
            <a:endParaRPr lang="zh-CN" altLang="zh-CN" sz="1050" kern="100" dirty="0">
              <a:effectLst/>
              <a:latin typeface="宋体"/>
              <a:cs typeface="Courier New"/>
            </a:endParaRPr>
          </a:p>
        </p:txBody>
      </p:sp>
    </p:spTree>
    <p:extLst>
      <p:ext uri="{BB962C8B-B14F-4D97-AF65-F5344CB8AC3E}">
        <p14:creationId xmlns:p14="http://schemas.microsoft.com/office/powerpoint/2010/main" val="216099112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54043" y="613962"/>
            <a:ext cx="10990999" cy="529373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导语</a:t>
            </a:r>
            <a:r>
              <a:rPr lang="zh-CN" altLang="zh-CN" sz="2800" kern="100" dirty="0">
                <a:latin typeface="Times New Roman"/>
                <a:ea typeface="华文细黑"/>
                <a:cs typeface="Times New Roman"/>
              </a:rPr>
              <a:t>大多是消息的第一句话或第一段话，以凝练简明的语言，概述新闻的主要内容或事实，鲜明地揭示新闻的中心。其写法有叙述式、描写式、评论式、提问式、结论式等。</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主体是对导语内容进行展开和补充，是消息的主干，一般按事件发生发展的先后顺序展开叙述，或按事物之间的逻辑关系安排层次。</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结语是消息的最后一句话或最后一段话。有的消息没有结语。结语可对全文内容作概括性小结，可用带有启发性、激励性的语言作结，可对事物发展趋势作出预测，可提出值得读者深思的问题，不一而足。</a:t>
            </a:r>
            <a:endParaRPr lang="zh-CN" altLang="zh-CN" sz="1050" kern="100" dirty="0">
              <a:effectLst/>
              <a:latin typeface="宋体"/>
              <a:cs typeface="Courier New"/>
            </a:endParaRPr>
          </a:p>
        </p:txBody>
      </p:sp>
    </p:spTree>
    <p:extLst>
      <p:ext uri="{BB962C8B-B14F-4D97-AF65-F5344CB8AC3E}">
        <p14:creationId xmlns:p14="http://schemas.microsoft.com/office/powerpoint/2010/main" val="2722809885"/>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06644" y="278993"/>
            <a:ext cx="11551650" cy="5293733"/>
          </a:xfrm>
          <a:prstGeom prst="rect">
            <a:avLst/>
          </a:prstGeom>
        </p:spPr>
        <p:txBody>
          <a:bodyPr wrap="square" lIns="121898" tIns="60948" rIns="121898" bIns="60948">
            <a:spAutoFit/>
          </a:bodyPr>
          <a:lstStyle/>
          <a:p>
            <a:pPr>
              <a:lnSpc>
                <a:spcPct val="150000"/>
              </a:lnSpc>
              <a:spcAft>
                <a:spcPts val="0"/>
              </a:spcAft>
            </a:pPr>
            <a:r>
              <a:rPr lang="zh-CN" altLang="zh-CN" sz="2800" kern="100" dirty="0" smtClean="0">
                <a:latin typeface="Times New Roman"/>
                <a:ea typeface="华文细黑"/>
                <a:cs typeface="Times New Roman"/>
              </a:rPr>
              <a:t>把握</a:t>
            </a:r>
            <a:r>
              <a:rPr lang="zh-CN" altLang="zh-CN" sz="2800" kern="100" dirty="0">
                <a:latin typeface="Times New Roman"/>
                <a:ea typeface="华文细黑"/>
                <a:cs typeface="Times New Roman"/>
              </a:rPr>
              <a:t>文章的说明方法与写作手法是为了理解科学知识，但最重要的不是理解科学知识，而是通过对科学知识的解读，达到理解文章的目的。</a:t>
            </a:r>
            <a:endParaRPr lang="zh-CN" altLang="zh-CN" sz="1050" kern="100" dirty="0">
              <a:latin typeface="宋体"/>
              <a:cs typeface="Courier New"/>
            </a:endParaRPr>
          </a:p>
          <a:p>
            <a:pPr indent="720000" algn="just">
              <a:lnSpc>
                <a:spcPct val="150000"/>
              </a:lnSpc>
              <a:spcAft>
                <a:spcPts val="0"/>
              </a:spcAft>
            </a:pPr>
            <a:r>
              <a:rPr lang="en-US" altLang="zh-CN" sz="2800" b="1" kern="100" dirty="0">
                <a:latin typeface="Times New Roman"/>
                <a:ea typeface="华文细黑"/>
                <a:cs typeface="Courier New"/>
              </a:rPr>
              <a:t>4.</a:t>
            </a:r>
            <a:r>
              <a:rPr lang="zh-CN" altLang="zh-CN" sz="2800" b="1" kern="100" dirty="0">
                <a:latin typeface="Times New Roman"/>
                <a:ea typeface="华文细黑"/>
                <a:cs typeface="Times New Roman"/>
              </a:rPr>
              <a:t>品语言</a:t>
            </a:r>
            <a:endParaRPr lang="zh-CN" altLang="zh-CN" sz="1050" b="1"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科普文旨在向民众介绍一定的科学知识，所以文章的语言严密、准确、通俗、全面，但又不失生动和深刻。品味语言，是为了探究文中所蕴含的人文精神和科学精神，体会科学家严谨的治学态度。</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Times New Roman"/>
                <a:ea typeface="华文细黑"/>
                <a:cs typeface="Courier New"/>
              </a:rPr>
              <a:t>(</a:t>
            </a:r>
            <a:r>
              <a:rPr lang="zh-CN" altLang="zh-CN" sz="2800" kern="100" dirty="0">
                <a:latin typeface="Times New Roman"/>
                <a:ea typeface="华文细黑"/>
                <a:cs typeface="Courier New"/>
              </a:rPr>
              <a:t>说明：鉴于目前考试实际状况，这两种文体均未设整体阅读示例，只让考生对这两种文体作一般性了解。</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pic>
        <p:nvPicPr>
          <p:cNvPr id="3" name="图片 2">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587440" y="6256615"/>
            <a:ext cx="602973" cy="602973"/>
          </a:xfrm>
          <a:prstGeom prst="rect">
            <a:avLst/>
          </a:prstGeom>
        </p:spPr>
      </p:pic>
    </p:spTree>
    <p:extLst>
      <p:ext uri="{BB962C8B-B14F-4D97-AF65-F5344CB8AC3E}">
        <p14:creationId xmlns:p14="http://schemas.microsoft.com/office/powerpoint/2010/main" val="2141334784"/>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a:xfrm>
            <a:off x="311333" y="2809009"/>
            <a:ext cx="7614952" cy="980825"/>
          </a:xfrm>
          <a:prstGeom prst="rect">
            <a:avLst/>
          </a:prstGeom>
        </p:spPr>
        <p:txBody>
          <a:bodyPr/>
          <a:lstStyle>
            <a:lvl1pPr algn="ctr" defTabSz="1219140" rtl="0" eaLnBrk="1" latinLnBrk="0" hangingPunct="1">
              <a:spcBef>
                <a:spcPct val="0"/>
              </a:spcBef>
              <a:buNone/>
              <a:defRPr sz="5900" kern="1200">
                <a:solidFill>
                  <a:srgbClr val="0070C0"/>
                </a:solidFill>
                <a:latin typeface="+mj-lt"/>
                <a:ea typeface="+mj-ea"/>
                <a:cs typeface="+mj-cs"/>
              </a:defRPr>
            </a:lvl1pPr>
          </a:lstStyle>
          <a:p>
            <a:r>
              <a:rPr lang="en-US" altLang="zh-CN" sz="4000" dirty="0">
                <a:latin typeface="Times New Roman" pitchFamily="18" charset="0"/>
                <a:ea typeface="微软雅黑" pitchFamily="34" charset="-122"/>
                <a:cs typeface="Times New Roman" pitchFamily="18" charset="0"/>
              </a:rPr>
              <a:t>Ⅱ</a:t>
            </a:r>
            <a:r>
              <a:rPr lang="zh-CN" altLang="zh-CN" sz="4000" dirty="0">
                <a:latin typeface="Times New Roman" pitchFamily="18" charset="0"/>
                <a:ea typeface="微软雅黑" pitchFamily="34" charset="-122"/>
                <a:cs typeface="Times New Roman" pitchFamily="18" charset="0"/>
              </a:rPr>
              <a:t>　非连续性文本</a:t>
            </a:r>
            <a:r>
              <a:rPr lang="en-US" altLang="zh-CN" sz="4000" dirty="0">
                <a:latin typeface="Times New Roman" pitchFamily="18" charset="0"/>
                <a:ea typeface="微软雅黑" pitchFamily="34" charset="-122"/>
                <a:cs typeface="Times New Roman" pitchFamily="18" charset="0"/>
              </a:rPr>
              <a:t>(</a:t>
            </a:r>
            <a:r>
              <a:rPr lang="zh-CN" altLang="zh-CN" sz="4000" dirty="0">
                <a:latin typeface="Times New Roman" pitchFamily="18" charset="0"/>
                <a:ea typeface="微软雅黑" pitchFamily="34" charset="-122"/>
                <a:cs typeface="Times New Roman" pitchFamily="18" charset="0"/>
              </a:rPr>
              <a:t>新闻、传记等</a:t>
            </a:r>
            <a:r>
              <a:rPr lang="en-US" altLang="zh-CN" sz="4000" dirty="0">
                <a:latin typeface="Times New Roman" pitchFamily="18" charset="0"/>
                <a:ea typeface="微软雅黑" pitchFamily="34" charset="-122"/>
                <a:cs typeface="Times New Roman" pitchFamily="18" charset="0"/>
              </a:rPr>
              <a:t>)</a:t>
            </a:r>
            <a:endParaRPr lang="zh-CN" altLang="zh-CN" sz="4000" dirty="0">
              <a:latin typeface="Times New Roman" pitchFamily="18" charset="0"/>
              <a:ea typeface="微软雅黑" pitchFamily="34" charset="-122"/>
              <a:cs typeface="Times New Roman" pitchFamily="18" charset="0"/>
            </a:endParaRPr>
          </a:p>
        </p:txBody>
      </p:sp>
      <p:pic>
        <p:nvPicPr>
          <p:cNvPr id="5" name="Picture 3" descr="C:\Users\Administrator\Desktop\0000000\22967844.jpg"/>
          <p:cNvPicPr>
            <a:picLocks noChangeAspect="1" noChangeArrowheads="1"/>
          </p:cNvPicPr>
          <p:nvPr/>
        </p:nvPicPr>
        <p:blipFill rotWithShape="1">
          <a:blip r:embed="rId2">
            <a:extLst>
              <a:ext uri="{28A0092B-C50C-407E-A947-70E740481C1C}">
                <a14:useLocalDpi xmlns:a14="http://schemas.microsoft.com/office/drawing/2010/main" val="0"/>
              </a:ext>
            </a:extLst>
          </a:blip>
          <a:srcRect l="22738" t="1591" r="39976" b="1"/>
          <a:stretch/>
        </p:blipFill>
        <p:spPr bwMode="auto">
          <a:xfrm>
            <a:off x="8294685" y="1"/>
            <a:ext cx="3895727" cy="68595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374670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20919" y="625665"/>
            <a:ext cx="11185087" cy="5180393"/>
          </a:xfrm>
          <a:prstGeom prst="rect">
            <a:avLst/>
          </a:prstGeom>
        </p:spPr>
        <p:txBody>
          <a:bodyPr>
            <a:spAutoFit/>
          </a:bodyPr>
          <a:lstStyle/>
          <a:p>
            <a:pPr indent="720000" algn="just">
              <a:lnSpc>
                <a:spcPct val="150000"/>
              </a:lnSpc>
              <a:spcAft>
                <a:spcPts val="0"/>
              </a:spcAft>
            </a:pPr>
            <a:r>
              <a:rPr lang="zh-CN" altLang="zh-CN" sz="2800" b="1" kern="100" dirty="0">
                <a:solidFill>
                  <a:srgbClr val="0000FF"/>
                </a:solidFill>
                <a:latin typeface="Times New Roman"/>
                <a:ea typeface="华文细黑"/>
                <a:cs typeface="Times New Roman"/>
              </a:rPr>
              <a:t>一、非连续性实用文本的相关知识</a:t>
            </a:r>
            <a:endParaRPr lang="zh-CN" altLang="zh-CN" sz="1050" kern="100" dirty="0">
              <a:latin typeface="宋体"/>
              <a:cs typeface="Courier New"/>
            </a:endParaRPr>
          </a:p>
          <a:p>
            <a:pPr indent="720000" algn="just">
              <a:lnSpc>
                <a:spcPct val="150000"/>
              </a:lnSpc>
              <a:spcAft>
                <a:spcPts val="0"/>
              </a:spcAft>
            </a:pP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一</a:t>
            </a: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概念</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非连续性实用文本是指相对于叙事性强的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连续性实用文本</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而言的多则阅读材料，它主要由图表及片段的多则实用文本组成。如全是传记的片段文本组合，全是新闻的片段文本组合，或者由多则片段的传记、新闻等文本组合等。这种片段文本组合形式带有时代性、综合性、跨文本性的特点，大大拓宽了文本的呈现形式，给命题者取材带来了很大的自由空间。</a:t>
            </a:r>
            <a:endParaRPr lang="zh-CN" altLang="zh-CN" sz="1050" kern="100" dirty="0">
              <a:effectLst/>
              <a:latin typeface="宋体"/>
              <a:cs typeface="Courier New"/>
            </a:endParaRPr>
          </a:p>
        </p:txBody>
      </p:sp>
    </p:spTree>
    <p:extLst>
      <p:ext uri="{BB962C8B-B14F-4D97-AF65-F5344CB8AC3E}">
        <p14:creationId xmlns:p14="http://schemas.microsoft.com/office/powerpoint/2010/main" val="1365832749"/>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59801" y="298043"/>
            <a:ext cx="11324037" cy="5940063"/>
          </a:xfrm>
          <a:prstGeom prst="rect">
            <a:avLst/>
          </a:prstGeom>
        </p:spPr>
        <p:txBody>
          <a:bodyPr wrap="square" lIns="121898" tIns="60948" rIns="121898" bIns="60948">
            <a:spAutoFit/>
          </a:bodyPr>
          <a:lstStyle/>
          <a:p>
            <a:pPr indent="720000" algn="just">
              <a:lnSpc>
                <a:spcPct val="150000"/>
              </a:lnSpc>
              <a:spcAft>
                <a:spcPts val="0"/>
              </a:spcAft>
            </a:pP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二</a:t>
            </a: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意义</a:t>
            </a:r>
            <a:endParaRPr lang="zh-CN" altLang="zh-CN" sz="280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非连续性实用文本在现代生活中运用广泛，生活中随处可见，其实用性特征十分明显。学会从非连续性文本中获取我们所需要的信息，得出有意义的结论，是现代公民应具有的重要阅读能力。</a:t>
            </a:r>
            <a:endParaRPr lang="zh-CN" altLang="zh-CN" sz="2800" kern="100" dirty="0">
              <a:latin typeface="宋体"/>
              <a:cs typeface="Courier New"/>
            </a:endParaRPr>
          </a:p>
          <a:p>
            <a:pPr indent="720000" algn="just">
              <a:lnSpc>
                <a:spcPct val="150000"/>
              </a:lnSpc>
              <a:spcAft>
                <a:spcPts val="0"/>
              </a:spcAft>
            </a:pPr>
            <a:r>
              <a:rPr lang="zh-CN" altLang="zh-CN" sz="2800" b="1" kern="100" dirty="0">
                <a:solidFill>
                  <a:srgbClr val="0000FF"/>
                </a:solidFill>
                <a:latin typeface="Times New Roman"/>
                <a:ea typeface="华文细黑"/>
                <a:cs typeface="Times New Roman"/>
              </a:rPr>
              <a:t>二、非连续性实用文本整体阅读的必要性和要求</a:t>
            </a:r>
            <a:endParaRPr lang="zh-CN" altLang="zh-CN" sz="2800" kern="100" dirty="0">
              <a:solidFill>
                <a:srgbClr val="0000FF"/>
              </a:solidFill>
              <a:latin typeface="宋体"/>
              <a:cs typeface="Courier New"/>
            </a:endParaRPr>
          </a:p>
          <a:p>
            <a:pPr indent="720000" algn="just">
              <a:lnSpc>
                <a:spcPct val="150000"/>
              </a:lnSpc>
              <a:spcAft>
                <a:spcPts val="0"/>
              </a:spcAft>
            </a:pP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一</a:t>
            </a: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必要性</a:t>
            </a:r>
            <a:endParaRPr lang="zh-CN" altLang="zh-CN" sz="2800" b="1" kern="100" dirty="0">
              <a:latin typeface="宋体"/>
              <a:cs typeface="Courier New"/>
            </a:endParaRPr>
          </a:p>
          <a:p>
            <a:pPr indent="720000">
              <a:lnSpc>
                <a:spcPct val="150000"/>
              </a:lnSpc>
            </a:pPr>
            <a:r>
              <a:rPr lang="zh-CN" altLang="zh-CN" sz="2800" kern="100" dirty="0">
                <a:latin typeface="Times New Roman"/>
                <a:ea typeface="华文细黑"/>
                <a:cs typeface="Times New Roman"/>
              </a:rPr>
              <a:t>非连续性实用文本自</a:t>
            </a:r>
            <a:r>
              <a:rPr lang="en-US" altLang="zh-CN" sz="2800" kern="100" dirty="0">
                <a:latin typeface="Times New Roman"/>
                <a:ea typeface="华文细黑"/>
              </a:rPr>
              <a:t>2017</a:t>
            </a:r>
            <a:r>
              <a:rPr lang="zh-CN" altLang="zh-CN" sz="2800" kern="100" dirty="0">
                <a:latin typeface="Times New Roman"/>
                <a:ea typeface="华文细黑"/>
                <a:cs typeface="Times New Roman"/>
              </a:rPr>
              <a:t>年成为全国卷的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新宠</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后，受到了广大师生的极大关注。在实际训练过程中，有一种误区值得警惕，那就是不少考生认为它是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非连续性</a:t>
            </a:r>
            <a:r>
              <a:rPr lang="en-US" altLang="zh-CN" sz="2800" kern="100" dirty="0" smtClean="0">
                <a:latin typeface="宋体"/>
                <a:ea typeface="华文细黑"/>
                <a:cs typeface="Times New Roman"/>
              </a:rPr>
              <a:t>”</a:t>
            </a:r>
            <a:r>
              <a:rPr lang="zh-CN" altLang="zh-CN" sz="2800" kern="100" dirty="0">
                <a:latin typeface="Times New Roman"/>
                <a:ea typeface="华文细黑"/>
                <a:cs typeface="Times New Roman"/>
              </a:rPr>
              <a:t>的，自然就不必像阅读</a:t>
            </a:r>
            <a:r>
              <a:rPr lang="zh-CN" altLang="zh-CN" sz="2800" kern="100" dirty="0" smtClean="0">
                <a:latin typeface="Times New Roman"/>
                <a:ea typeface="华文细黑"/>
                <a:cs typeface="Times New Roman"/>
              </a:rPr>
              <a:t>连续</a:t>
            </a:r>
            <a:r>
              <a:rPr lang="zh-CN" altLang="zh-CN" sz="2800" kern="100" dirty="0">
                <a:latin typeface="Times New Roman"/>
                <a:ea typeface="华文细黑"/>
                <a:cs typeface="Times New Roman"/>
              </a:rPr>
              <a:t>性文本那样做</a:t>
            </a:r>
            <a:endParaRPr lang="zh-CN" altLang="zh-CN" sz="2800" kern="100" dirty="0">
              <a:effectLst/>
              <a:latin typeface="宋体"/>
              <a:cs typeface="Courier New"/>
            </a:endParaRPr>
          </a:p>
        </p:txBody>
      </p:sp>
    </p:spTree>
    <p:extLst>
      <p:ext uri="{BB962C8B-B14F-4D97-AF65-F5344CB8AC3E}">
        <p14:creationId xmlns:p14="http://schemas.microsoft.com/office/powerpoint/2010/main" val="3872692888"/>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44621" y="273091"/>
            <a:ext cx="11437277" cy="5965015"/>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题前先进行整体阅读，至多对每个单篇</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整体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读一番就直接做题了。事实证明，这条路看似快捷，实则带来了不少后续麻烦，诸如理不清头绪导致反复阅读等。这就表明：非连续性实用文本在做题前同样需要整体阅读和把握。表现在：</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非连续性实用文本形式上是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断</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，内容上有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联</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，阅读时需要把这</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联</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找出来，从而能</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居高临下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，更好地掌握多则文本的异和同。</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无论是选择题还是主观题，都有涉及多则文本间异同比较的内容，如果不能整体阅读及把握，恐怕答题时会</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只见树木不见森林</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905088223"/>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42737" y="126951"/>
            <a:ext cx="11437277" cy="6586394"/>
          </a:xfrm>
          <a:prstGeom prst="rect">
            <a:avLst/>
          </a:prstGeom>
        </p:spPr>
        <p:txBody>
          <a:bodyPr wrap="square" lIns="121898" tIns="60948" rIns="121898" bIns="60948">
            <a:spAutoFit/>
          </a:bodyPr>
          <a:lstStyle/>
          <a:p>
            <a:pPr indent="720000"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在答题过程中，多数选项并没有明确注明是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材料一</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材料二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之类，如果有了整体阅读和把握后，就会快速而准确地锁定区间，确定范围。</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总之，有了整体阅读和把握，理解更精准，判断更快捷。</a:t>
            </a:r>
            <a:endParaRPr lang="zh-CN" altLang="zh-CN" sz="1050" kern="100" dirty="0">
              <a:latin typeface="宋体"/>
              <a:cs typeface="Courier New"/>
            </a:endParaRPr>
          </a:p>
          <a:p>
            <a:pPr indent="720000" algn="just">
              <a:lnSpc>
                <a:spcPct val="150000"/>
              </a:lnSpc>
              <a:spcAft>
                <a:spcPts val="0"/>
              </a:spcAft>
            </a:pP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二</a:t>
            </a: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阅读要求</a:t>
            </a:r>
            <a:endParaRPr lang="zh-CN" altLang="zh-CN" sz="1050" kern="100" dirty="0">
              <a:latin typeface="宋体"/>
              <a:cs typeface="Courier New"/>
            </a:endParaRPr>
          </a:p>
          <a:p>
            <a:pPr lvl="0" indent="720000" algn="just">
              <a:lnSpc>
                <a:spcPct val="150000"/>
              </a:lnSpc>
            </a:pPr>
            <a:r>
              <a:rPr lang="zh-CN" altLang="zh-CN" sz="2800" kern="100" dirty="0" smtClean="0">
                <a:latin typeface="Times New Roman"/>
                <a:ea typeface="华文细黑"/>
                <a:cs typeface="Times New Roman"/>
              </a:rPr>
              <a:t>阅读非连续性实用文本，其根本任务是能从多元材料中提取信息、分析信息和评价信息。阅读要抓住关键三点：</a:t>
            </a:r>
            <a:endParaRPr lang="en-US" altLang="zh-CN" sz="2800" kern="100" dirty="0" smtClean="0">
              <a:latin typeface="Times New Roman"/>
              <a:ea typeface="华文细黑"/>
              <a:cs typeface="Times New Roman"/>
            </a:endParaRPr>
          </a:p>
          <a:p>
            <a:pPr lvl="0" indent="720000" algn="just">
              <a:lnSpc>
                <a:spcPct val="150000"/>
              </a:lnSpc>
            </a:pPr>
            <a:r>
              <a:rPr lang="zh-CN" altLang="zh-CN" sz="2800" kern="100" dirty="0" smtClean="0">
                <a:solidFill>
                  <a:prstClr val="black"/>
                </a:solidFill>
                <a:latin typeface="Times New Roman"/>
                <a:ea typeface="华文细黑"/>
                <a:cs typeface="Times New Roman"/>
              </a:rPr>
              <a:t>第一</a:t>
            </a:r>
            <a:r>
              <a:rPr lang="zh-CN" altLang="zh-CN" sz="2800" kern="100" dirty="0">
                <a:solidFill>
                  <a:prstClr val="black"/>
                </a:solidFill>
                <a:latin typeface="Times New Roman"/>
                <a:ea typeface="华文细黑"/>
                <a:cs typeface="Times New Roman"/>
              </a:rPr>
              <a:t>，寻找关键信息。发现文本关键信息是非连续性材料的核心：首先要确定多则材料的共同话题及内容范畴；其次要围绕核心话题，分析命题者排布材料的内在逻辑；最后要确定单则材料的核心意思</a:t>
            </a:r>
            <a:r>
              <a:rPr lang="zh-CN" altLang="zh-CN" sz="2800" kern="100" dirty="0" smtClean="0">
                <a:solidFill>
                  <a:prstClr val="black"/>
                </a:solidFill>
                <a:latin typeface="Times New Roman"/>
                <a:ea typeface="华文细黑"/>
                <a:cs typeface="Times New Roman"/>
              </a:rPr>
              <a:t>。</a:t>
            </a:r>
            <a:endParaRPr lang="en-US" altLang="zh-CN" sz="2800" kern="100" dirty="0" smtClean="0">
              <a:solidFill>
                <a:prstClr val="black"/>
              </a:solidFill>
              <a:latin typeface="Times New Roman"/>
              <a:ea typeface="华文细黑"/>
              <a:cs typeface="Times New Roman"/>
            </a:endParaRPr>
          </a:p>
        </p:txBody>
      </p:sp>
    </p:spTree>
    <p:extLst>
      <p:ext uri="{BB962C8B-B14F-4D97-AF65-F5344CB8AC3E}">
        <p14:creationId xmlns:p14="http://schemas.microsoft.com/office/powerpoint/2010/main" val="3731158737"/>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84230" y="434442"/>
            <a:ext cx="11100909" cy="5299608"/>
          </a:xfrm>
          <a:prstGeom prst="rect">
            <a:avLst/>
          </a:prstGeom>
        </p:spPr>
        <p:txBody>
          <a:bodyPr wrap="square" lIns="121898" tIns="60948" rIns="121898" bIns="60948">
            <a:spAutoFit/>
          </a:bodyPr>
          <a:lstStyle/>
          <a:p>
            <a:pPr indent="720000" algn="just">
              <a:lnSpc>
                <a:spcPct val="150000"/>
              </a:lnSpc>
              <a:spcAft>
                <a:spcPts val="0"/>
              </a:spcAft>
            </a:pPr>
            <a:r>
              <a:rPr lang="zh-CN" altLang="zh-CN" sz="2800" kern="100" dirty="0" smtClean="0">
                <a:latin typeface="Times New Roman"/>
                <a:ea typeface="华文细黑"/>
                <a:cs typeface="Times New Roman"/>
              </a:rPr>
              <a:t>第二</a:t>
            </a:r>
            <a:r>
              <a:rPr lang="zh-CN" altLang="zh-CN" sz="2800" kern="100" dirty="0">
                <a:latin typeface="Times New Roman"/>
                <a:ea typeface="华文细黑"/>
                <a:cs typeface="Times New Roman"/>
              </a:rPr>
              <a:t>，整合得出结论。对于非连续性文本的阅读，在没有详细且明确的陈述语言的情况下，需要将文本中有关联的信息通过比较、归纳、综合进行加工处理，判断出编者的真实意图，从而整合得出有效的结论</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indent="720000" algn="just">
              <a:lnSpc>
                <a:spcPct val="150000"/>
              </a:lnSpc>
              <a:spcAft>
                <a:spcPts val="0"/>
              </a:spcAft>
            </a:pPr>
            <a:r>
              <a:rPr lang="zh-CN" altLang="zh-CN" sz="2800" kern="100" dirty="0">
                <a:latin typeface="Times New Roman"/>
                <a:ea typeface="华文细黑"/>
                <a:cs typeface="Times New Roman"/>
              </a:rPr>
              <a:t>第三，建构文本意义。对于多种文本材料组合的较为复杂的非连续性文本，要注意识别文本材料的主题，联系实际，找出实际需求，找出文本写作目的，为材料信息内容排序，联系文本中的不同资料，结合自己的知识、想法和经验，提出独特见解，自主构建文本的意义</a:t>
            </a:r>
            <a:r>
              <a:rPr lang="zh-CN" altLang="zh-CN" sz="2800" kern="100" dirty="0" smtClean="0">
                <a:latin typeface="Times New Roman"/>
                <a:ea typeface="华文细黑"/>
                <a:cs typeface="Times New Roman"/>
              </a:rPr>
              <a:t>。</a:t>
            </a:r>
            <a:endParaRPr lang="zh-CN" altLang="zh-CN" sz="2800" kern="100" dirty="0">
              <a:latin typeface="宋体"/>
              <a:cs typeface="Courier New"/>
            </a:endParaRPr>
          </a:p>
        </p:txBody>
      </p:sp>
    </p:spTree>
    <p:extLst>
      <p:ext uri="{BB962C8B-B14F-4D97-AF65-F5344CB8AC3E}">
        <p14:creationId xmlns:p14="http://schemas.microsoft.com/office/powerpoint/2010/main" val="3359280587"/>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54146" y="64468"/>
            <a:ext cx="11437277" cy="6687704"/>
          </a:xfrm>
          <a:prstGeom prst="rect">
            <a:avLst/>
          </a:prstGeom>
        </p:spPr>
        <p:txBody>
          <a:bodyPr wrap="square" lIns="121898" tIns="60948" rIns="121898" bIns="60948">
            <a:spAutoFit/>
          </a:bodyPr>
          <a:lstStyle/>
          <a:p>
            <a:pPr indent="720000" algn="just">
              <a:lnSpc>
                <a:spcPct val="140000"/>
              </a:lnSpc>
              <a:spcAft>
                <a:spcPts val="0"/>
              </a:spcAft>
            </a:pPr>
            <a:r>
              <a:rPr lang="zh-CN" altLang="zh-CN" sz="2800" kern="100" dirty="0">
                <a:latin typeface="Times New Roman"/>
                <a:ea typeface="华文细黑"/>
                <a:cs typeface="Times New Roman"/>
              </a:rPr>
              <a:t>从目前考查特点出发，整体阅读要做好以下具体工作：</a:t>
            </a:r>
            <a:endParaRPr lang="zh-CN" altLang="zh-CN" sz="2800" kern="100" dirty="0">
              <a:latin typeface="宋体"/>
              <a:cs typeface="Courier New"/>
            </a:endParaRPr>
          </a:p>
          <a:p>
            <a:pPr indent="720000" algn="just">
              <a:lnSpc>
                <a:spcPct val="14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快速浏览，找出多则文本材料的中心话题</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或事件</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endParaRPr lang="zh-CN" altLang="zh-CN" sz="2800" kern="100" dirty="0">
              <a:latin typeface="宋体"/>
              <a:cs typeface="Courier New"/>
            </a:endParaRPr>
          </a:p>
          <a:p>
            <a:pPr indent="720000" algn="just">
              <a:lnSpc>
                <a:spcPct val="14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单则阅读，以抓关键词语的形式找出它们各自的侧重点</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或角度、方面</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。对于单则略读，以抓关键词语形式找出它们各自的侧重点</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或角度、方面</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。对于单则材料为图表的</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如</a:t>
            </a:r>
            <a:r>
              <a:rPr lang="en-US" altLang="zh-CN" sz="2800" kern="100" dirty="0">
                <a:latin typeface="Times New Roman"/>
                <a:ea typeface="华文细黑"/>
                <a:cs typeface="Courier New"/>
              </a:rPr>
              <a:t>2017</a:t>
            </a:r>
            <a:r>
              <a:rPr lang="zh-CN" altLang="zh-CN" sz="2800" kern="100" dirty="0">
                <a:latin typeface="Times New Roman"/>
                <a:ea typeface="华文细黑"/>
                <a:cs typeface="Times New Roman"/>
              </a:rPr>
              <a:t>年全国卷</a:t>
            </a:r>
            <a:r>
              <a:rPr lang="en-US" altLang="zh-CN" sz="2800" kern="100" dirty="0">
                <a:latin typeface="宋体"/>
                <a:ea typeface="华文细黑"/>
                <a:cs typeface="Times New Roman"/>
              </a:rPr>
              <a:t>Ⅰ</a:t>
            </a:r>
            <a:r>
              <a:rPr lang="zh-CN" altLang="zh-CN" sz="2800" kern="100" dirty="0">
                <a:latin typeface="Times New Roman"/>
                <a:ea typeface="华文细黑"/>
                <a:cs typeface="Times New Roman"/>
              </a:rPr>
              <a:t>实用类文本阅读材料二</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，还需根据图表标题和内容，大致把握其重点</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indent="720000" algn="just">
              <a:lnSpc>
                <a:spcPct val="14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关注文本出处信息。关注一下文本出处信息，大体判断其所属的文体类别及暗示信息。这一点绝不可忽视，如</a:t>
            </a:r>
            <a:r>
              <a:rPr lang="en-US" altLang="zh-CN" sz="2800" kern="100" dirty="0">
                <a:latin typeface="Times New Roman"/>
                <a:ea typeface="华文细黑"/>
                <a:cs typeface="Courier New"/>
              </a:rPr>
              <a:t>2017</a:t>
            </a:r>
            <a:r>
              <a:rPr lang="zh-CN" altLang="zh-CN" sz="2800" kern="100" dirty="0">
                <a:latin typeface="Times New Roman"/>
                <a:ea typeface="华文细黑"/>
                <a:cs typeface="Times New Roman"/>
              </a:rPr>
              <a:t>年全国卷</a:t>
            </a:r>
            <a:r>
              <a:rPr lang="en-US" altLang="zh-CN" sz="2800" kern="100" dirty="0">
                <a:latin typeface="宋体"/>
                <a:ea typeface="华文细黑"/>
                <a:cs typeface="Times New Roman"/>
              </a:rPr>
              <a:t>Ⅱ</a:t>
            </a:r>
            <a:r>
              <a:rPr lang="zh-CN" altLang="zh-CN" sz="2800" kern="100" dirty="0">
                <a:latin typeface="Times New Roman"/>
                <a:ea typeface="华文细黑"/>
                <a:cs typeface="Times New Roman"/>
              </a:rPr>
              <a:t>第</a:t>
            </a:r>
            <a:r>
              <a:rPr lang="en-US" altLang="zh-CN" sz="2800" kern="100" dirty="0">
                <a:latin typeface="Times New Roman"/>
                <a:ea typeface="华文细黑"/>
                <a:cs typeface="Courier New"/>
              </a:rPr>
              <a:t> 8</a:t>
            </a:r>
            <a:r>
              <a:rPr lang="zh-CN" altLang="zh-CN" sz="2800" kern="100" dirty="0">
                <a:latin typeface="Times New Roman"/>
                <a:ea typeface="华文细黑"/>
                <a:cs typeface="Times New Roman"/>
              </a:rPr>
              <a:t>题</a:t>
            </a:r>
            <a:r>
              <a:rPr lang="en-US" altLang="zh-CN" sz="2800" kern="100" dirty="0">
                <a:latin typeface="Times New Roman"/>
                <a:ea typeface="华文细黑"/>
                <a:cs typeface="Courier New"/>
              </a:rPr>
              <a:t> E</a:t>
            </a:r>
            <a:r>
              <a:rPr lang="zh-CN" altLang="zh-CN" sz="2800" kern="100" dirty="0">
                <a:latin typeface="Times New Roman"/>
                <a:ea typeface="华文细黑"/>
                <a:cs typeface="Times New Roman"/>
              </a:rPr>
              <a:t>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《生活垃圾分类制度实施方案》的发布，明确了我国推进垃圾分类工作的总体规划，具有重要的新闻价值，受到主流媒体的关注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就是从材料二的出处</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2017</a:t>
            </a:r>
            <a:r>
              <a:rPr lang="zh-CN" altLang="zh-CN" sz="2800" kern="100" dirty="0">
                <a:latin typeface="Times New Roman"/>
                <a:ea typeface="华文细黑"/>
                <a:cs typeface="Times New Roman"/>
              </a:rPr>
              <a:t>年</a:t>
            </a: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月</a:t>
            </a: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日《人民日报》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得出来的</a:t>
            </a:r>
            <a:r>
              <a:rPr lang="zh-CN" altLang="zh-CN" sz="2800" kern="100" dirty="0" smtClean="0">
                <a:latin typeface="Times New Roman"/>
                <a:ea typeface="华文细黑"/>
                <a:cs typeface="Times New Roman"/>
              </a:rPr>
              <a:t>。</a:t>
            </a:r>
            <a:endParaRPr lang="zh-CN" altLang="zh-CN" sz="2800" kern="100" dirty="0">
              <a:latin typeface="宋体"/>
              <a:cs typeface="Courier New"/>
            </a:endParaRPr>
          </a:p>
        </p:txBody>
      </p:sp>
    </p:spTree>
    <p:extLst>
      <p:ext uri="{BB962C8B-B14F-4D97-AF65-F5344CB8AC3E}">
        <p14:creationId xmlns:p14="http://schemas.microsoft.com/office/powerpoint/2010/main" val="4106280568"/>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85653" y="403959"/>
            <a:ext cx="11667167" cy="5940063"/>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smtClean="0">
                <a:latin typeface="Times New Roman"/>
                <a:ea typeface="华文细黑"/>
                <a:cs typeface="Times New Roman"/>
              </a:rPr>
              <a:t>试</a:t>
            </a:r>
            <a:r>
              <a:rPr lang="zh-CN" altLang="zh-CN" sz="2800" kern="100" dirty="0">
                <a:latin typeface="Times New Roman"/>
                <a:ea typeface="华文细黑"/>
                <a:cs typeface="Times New Roman"/>
              </a:rPr>
              <a:t>以</a:t>
            </a:r>
            <a:r>
              <a:rPr lang="en-US" altLang="zh-CN" sz="2800" kern="100" dirty="0">
                <a:latin typeface="Times New Roman"/>
                <a:ea typeface="华文细黑"/>
                <a:cs typeface="Courier New"/>
              </a:rPr>
              <a:t>2017</a:t>
            </a:r>
            <a:r>
              <a:rPr lang="zh-CN" altLang="zh-CN" sz="2800" kern="100" dirty="0">
                <a:latin typeface="Times New Roman"/>
                <a:ea typeface="华文细黑"/>
                <a:cs typeface="Times New Roman"/>
              </a:rPr>
              <a:t>年全国卷</a:t>
            </a:r>
            <a:r>
              <a:rPr lang="en-US" altLang="zh-CN" sz="2800" kern="100" dirty="0">
                <a:latin typeface="宋体"/>
                <a:ea typeface="华文细黑"/>
                <a:cs typeface="Times New Roman"/>
              </a:rPr>
              <a:t>Ⅲ</a:t>
            </a:r>
            <a:r>
              <a:rPr lang="zh-CN" altLang="zh-CN" sz="2800" kern="100" dirty="0">
                <a:latin typeface="Times New Roman"/>
                <a:ea typeface="华文细黑"/>
                <a:cs typeface="Times New Roman"/>
              </a:rPr>
              <a:t>中的实用类文本为例，来说明整体阅读的要领。</a:t>
            </a:r>
            <a:endParaRPr lang="zh-CN" altLang="zh-CN" sz="1050" kern="100" dirty="0">
              <a:latin typeface="宋体"/>
              <a:cs typeface="Courier New"/>
            </a:endParaRPr>
          </a:p>
          <a:p>
            <a:pPr algn="just">
              <a:lnSpc>
                <a:spcPct val="150000"/>
              </a:lnSpc>
              <a:spcAft>
                <a:spcPts val="0"/>
              </a:spcAft>
            </a:pPr>
            <a:r>
              <a:rPr lang="en-US" altLang="zh-CN" sz="2800" kern="100" dirty="0" smtClean="0">
                <a:latin typeface="Times New Roman"/>
                <a:ea typeface="华文细黑"/>
                <a:cs typeface="Courier New"/>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中心话题：</a:t>
            </a:r>
            <a:r>
              <a:rPr lang="zh-CN" altLang="zh-CN" sz="2800" u="heavy" kern="100" dirty="0">
                <a:latin typeface="Times New Roman"/>
                <a:ea typeface="华文细黑"/>
                <a:cs typeface="Times New Roman"/>
              </a:rPr>
              <a:t>现在博物馆如何服务于社会建设和经济发展</a:t>
            </a:r>
            <a:endParaRPr lang="zh-CN" altLang="zh-CN" sz="1050" u="heavy" kern="100" dirty="0">
              <a:latin typeface="宋体"/>
              <a:cs typeface="Courier New"/>
            </a:endParaRPr>
          </a:p>
          <a:p>
            <a:pPr algn="just">
              <a:lnSpc>
                <a:spcPct val="150000"/>
              </a:lnSpc>
              <a:spcAft>
                <a:spcPts val="0"/>
              </a:spcAft>
            </a:pPr>
            <a:r>
              <a:rPr lang="en-US" altLang="zh-CN" sz="2800" kern="100" dirty="0" smtClean="0">
                <a:latin typeface="Times New Roman"/>
                <a:ea typeface="华文细黑"/>
                <a:cs typeface="Courier New"/>
              </a:rPr>
              <a:t>(2</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三则材料的侧重点</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抓住材料中的关键词语</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zh-CN" altLang="zh-CN" sz="2800" kern="100" dirty="0" smtClean="0">
                <a:latin typeface="Times New Roman"/>
                <a:ea typeface="华文细黑"/>
                <a:cs typeface="Times New Roman"/>
              </a:rPr>
              <a:t>材料</a:t>
            </a:r>
            <a:r>
              <a:rPr lang="zh-CN" altLang="zh-CN" sz="2800" kern="100" dirty="0">
                <a:latin typeface="Times New Roman"/>
                <a:ea typeface="华文细黑"/>
                <a:cs typeface="Times New Roman"/>
              </a:rPr>
              <a:t>一：</a:t>
            </a:r>
            <a:r>
              <a:rPr lang="zh-CN" altLang="zh-CN" sz="2800" u="heavy" kern="100" dirty="0">
                <a:latin typeface="Times New Roman"/>
                <a:ea typeface="华文细黑"/>
                <a:cs typeface="Times New Roman"/>
              </a:rPr>
              <a:t>博物馆在社会建设中的作用</a:t>
            </a:r>
            <a:endParaRPr lang="zh-CN" altLang="zh-CN" sz="1050" u="heavy" kern="100" dirty="0">
              <a:latin typeface="宋体"/>
              <a:cs typeface="Courier New"/>
            </a:endParaRPr>
          </a:p>
          <a:p>
            <a:pPr algn="just">
              <a:lnSpc>
                <a:spcPct val="150000"/>
              </a:lnSpc>
              <a:spcAft>
                <a:spcPts val="0"/>
              </a:spcAft>
            </a:pPr>
            <a:r>
              <a:rPr lang="zh-CN" altLang="zh-CN" sz="2800" kern="100" dirty="0" smtClean="0">
                <a:latin typeface="Times New Roman"/>
                <a:ea typeface="华文细黑"/>
                <a:cs typeface="Times New Roman"/>
              </a:rPr>
              <a:t>材料</a:t>
            </a:r>
            <a:r>
              <a:rPr lang="zh-CN" altLang="zh-CN" sz="2800" kern="100" dirty="0">
                <a:latin typeface="Times New Roman"/>
                <a:ea typeface="华文细黑"/>
                <a:cs typeface="Times New Roman"/>
              </a:rPr>
              <a:t>二：</a:t>
            </a:r>
            <a:r>
              <a:rPr lang="zh-CN" altLang="zh-CN" sz="2800" u="heavy" kern="100" dirty="0">
                <a:latin typeface="Times New Roman"/>
                <a:ea typeface="华文细黑"/>
                <a:cs typeface="Times New Roman"/>
              </a:rPr>
              <a:t>博物馆事业增加值</a:t>
            </a:r>
            <a:endParaRPr lang="zh-CN" altLang="zh-CN" sz="1050" u="heavy" kern="100" dirty="0">
              <a:latin typeface="宋体"/>
              <a:cs typeface="Courier New"/>
            </a:endParaRPr>
          </a:p>
          <a:p>
            <a:pPr algn="just">
              <a:lnSpc>
                <a:spcPct val="150000"/>
              </a:lnSpc>
              <a:spcAft>
                <a:spcPts val="0"/>
              </a:spcAft>
            </a:pPr>
            <a:r>
              <a:rPr lang="zh-CN" altLang="zh-CN" sz="2800" kern="100" dirty="0" smtClean="0">
                <a:latin typeface="Times New Roman"/>
                <a:ea typeface="华文细黑"/>
                <a:cs typeface="Times New Roman"/>
              </a:rPr>
              <a:t>材料</a:t>
            </a:r>
            <a:r>
              <a:rPr lang="zh-CN" altLang="zh-CN" sz="2800" kern="100" dirty="0">
                <a:latin typeface="Times New Roman"/>
                <a:ea typeface="华文细黑"/>
                <a:cs typeface="Times New Roman"/>
              </a:rPr>
              <a:t>三：</a:t>
            </a:r>
            <a:r>
              <a:rPr lang="zh-CN" altLang="zh-CN" sz="2800" u="heavy" kern="100" dirty="0">
                <a:latin typeface="Times New Roman"/>
                <a:ea typeface="华文细黑"/>
                <a:cs typeface="Times New Roman"/>
              </a:rPr>
              <a:t>博物馆对旅游经济的影响</a:t>
            </a:r>
            <a:endParaRPr lang="zh-CN" altLang="zh-CN" sz="1050" u="heavy" kern="100" dirty="0">
              <a:latin typeface="宋体"/>
              <a:cs typeface="Courier New"/>
            </a:endParaRPr>
          </a:p>
          <a:p>
            <a:pPr algn="just">
              <a:lnSpc>
                <a:spcPct val="150000"/>
              </a:lnSpc>
              <a:spcAft>
                <a:spcPts val="0"/>
              </a:spcAft>
            </a:pPr>
            <a:r>
              <a:rPr lang="en-US" altLang="zh-CN" sz="2800" kern="100" dirty="0" smtClean="0">
                <a:latin typeface="Times New Roman"/>
                <a:ea typeface="华文细黑"/>
                <a:cs typeface="Courier New"/>
              </a:rPr>
              <a:t>(</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文本出处信息</a:t>
            </a:r>
            <a:endParaRPr lang="zh-CN" altLang="zh-CN" sz="1050" kern="100" dirty="0">
              <a:latin typeface="宋体"/>
              <a:cs typeface="Courier New"/>
            </a:endParaRPr>
          </a:p>
          <a:p>
            <a:pPr algn="just">
              <a:lnSpc>
                <a:spcPct val="150000"/>
              </a:lnSpc>
              <a:spcAft>
                <a:spcPts val="0"/>
              </a:spcAft>
            </a:pPr>
            <a:r>
              <a:rPr lang="zh-CN" altLang="zh-CN" sz="2800" kern="100" dirty="0" smtClean="0">
                <a:latin typeface="Times New Roman"/>
                <a:ea typeface="华文细黑"/>
                <a:cs typeface="Times New Roman"/>
              </a:rPr>
              <a:t>材料</a:t>
            </a:r>
            <a:r>
              <a:rPr lang="zh-CN" altLang="zh-CN" sz="2800" kern="100" dirty="0">
                <a:latin typeface="Times New Roman"/>
                <a:ea typeface="华文细黑"/>
                <a:cs typeface="Times New Roman"/>
              </a:rPr>
              <a:t>一：摘编自刘世锦主编《中国文化遗产事业发展报告</a:t>
            </a:r>
            <a:r>
              <a:rPr lang="en-US" altLang="zh-CN" sz="2800" kern="100" dirty="0">
                <a:latin typeface="Times New Roman"/>
                <a:ea typeface="华文细黑"/>
                <a:cs typeface="Courier New"/>
              </a:rPr>
              <a:t>(2014)</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zh-CN" altLang="zh-CN" sz="2800" kern="100" dirty="0" smtClean="0">
                <a:latin typeface="Times New Roman"/>
                <a:ea typeface="华文细黑"/>
                <a:cs typeface="Times New Roman"/>
              </a:rPr>
              <a:t>材料</a:t>
            </a:r>
            <a:r>
              <a:rPr lang="zh-CN" altLang="zh-CN" sz="2800" kern="100" dirty="0">
                <a:latin typeface="Times New Roman"/>
                <a:ea typeface="华文细黑"/>
                <a:cs typeface="Times New Roman"/>
              </a:rPr>
              <a:t>二：摘编自苏杨等主编《中国文化遗产事业发展报告</a:t>
            </a:r>
            <a:r>
              <a:rPr lang="en-US" altLang="zh-CN" sz="2800" kern="100" dirty="0">
                <a:latin typeface="Times New Roman"/>
                <a:ea typeface="华文细黑"/>
                <a:cs typeface="Courier New"/>
              </a:rPr>
              <a:t>(2015</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2016)</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682979152"/>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57218" y="442059"/>
            <a:ext cx="11324037" cy="2625823"/>
          </a:xfrm>
          <a:prstGeom prst="rect">
            <a:avLst/>
          </a:prstGeom>
        </p:spPr>
        <p:txBody>
          <a:bodyPr wrap="square" lIns="121898" tIns="60948" rIns="121898" bIns="60948">
            <a:spAutoFit/>
          </a:bodyPr>
          <a:lstStyle/>
          <a:p>
            <a:pPr indent="711200" algn="just">
              <a:lnSpc>
                <a:spcPct val="150000"/>
              </a:lnSpc>
              <a:spcAft>
                <a:spcPts val="0"/>
              </a:spcAft>
            </a:pPr>
            <a:r>
              <a:rPr lang="zh-CN" altLang="zh-CN" sz="2800" kern="100" dirty="0">
                <a:latin typeface="Times New Roman"/>
                <a:ea typeface="华文细黑"/>
                <a:cs typeface="Times New Roman"/>
              </a:rPr>
              <a:t>材料三：摘编自王小润等《博物馆能否成为旅游经济新坐标》</a:t>
            </a:r>
            <a:endParaRPr lang="zh-CN" altLang="zh-CN" sz="1050" kern="100" dirty="0">
              <a:latin typeface="宋体"/>
              <a:cs typeface="Courier New"/>
            </a:endParaRPr>
          </a:p>
          <a:p>
            <a:pPr indent="711200" algn="just">
              <a:lnSpc>
                <a:spcPct val="150000"/>
              </a:lnSpc>
              <a:spcAft>
                <a:spcPts val="0"/>
              </a:spcAft>
            </a:pPr>
            <a:r>
              <a:rPr lang="zh-CN" altLang="zh-CN" sz="2800" kern="100" dirty="0">
                <a:latin typeface="Times New Roman"/>
                <a:ea typeface="华文细黑"/>
                <a:cs typeface="Times New Roman"/>
              </a:rPr>
              <a:t>信息：</a:t>
            </a:r>
            <a:r>
              <a:rPr lang="en-US" altLang="zh-CN" sz="2800" u="heavy" kern="100" dirty="0">
                <a:latin typeface="宋体"/>
                <a:ea typeface="华文细黑"/>
                <a:cs typeface="Times New Roman"/>
              </a:rPr>
              <a:t>①</a:t>
            </a:r>
            <a:r>
              <a:rPr lang="zh-CN" altLang="zh-CN" sz="2800" u="heavy" kern="100" dirty="0">
                <a:latin typeface="Times New Roman"/>
                <a:ea typeface="华文细黑"/>
                <a:cs typeface="Times New Roman"/>
              </a:rPr>
              <a:t>书摘，</a:t>
            </a:r>
            <a:r>
              <a:rPr lang="en-US" altLang="zh-CN" sz="2800" u="heavy" kern="100" dirty="0">
                <a:latin typeface="宋体"/>
                <a:ea typeface="华文细黑"/>
                <a:cs typeface="Times New Roman"/>
              </a:rPr>
              <a:t>②</a:t>
            </a:r>
            <a:r>
              <a:rPr lang="zh-CN" altLang="zh-CN" sz="2800" u="heavy" kern="100" dirty="0">
                <a:latin typeface="Times New Roman"/>
                <a:ea typeface="华文细黑"/>
                <a:cs typeface="Times New Roman"/>
              </a:rPr>
              <a:t>材料三的标题暗示材料三的主体内容。</a:t>
            </a:r>
            <a:endParaRPr lang="zh-CN" altLang="zh-CN" sz="1050" u="heavy" kern="100" dirty="0">
              <a:latin typeface="宋体"/>
              <a:cs typeface="Courier New"/>
            </a:endParaRPr>
          </a:p>
          <a:p>
            <a:pPr indent="711200"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概括出多则文本的主旨。在明确各则材料中心的基础上整合、概括出共同的主旨，判断出编者意图。</a:t>
            </a:r>
            <a:endParaRPr lang="zh-CN" altLang="zh-CN" sz="1050" kern="100" dirty="0">
              <a:effectLst/>
              <a:latin typeface="宋体"/>
              <a:cs typeface="Courier New"/>
            </a:endParaRPr>
          </a:p>
        </p:txBody>
      </p:sp>
    </p:spTree>
    <p:extLst>
      <p:ext uri="{BB962C8B-B14F-4D97-AF65-F5344CB8AC3E}">
        <p14:creationId xmlns:p14="http://schemas.microsoft.com/office/powerpoint/2010/main" val="111321726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43583" y="26368"/>
            <a:ext cx="11211918" cy="6758749"/>
          </a:xfrm>
          <a:prstGeom prst="rect">
            <a:avLst/>
          </a:prstGeom>
        </p:spPr>
        <p:txBody>
          <a:bodyPr wrap="square" lIns="121898" tIns="60948" rIns="121898" bIns="60948">
            <a:spAutoFit/>
          </a:bodyPr>
          <a:lstStyle/>
          <a:p>
            <a:pPr indent="720000" algn="just">
              <a:lnSpc>
                <a:spcPct val="140000"/>
              </a:lnSpc>
              <a:spcAft>
                <a:spcPts val="0"/>
              </a:spcAft>
            </a:pP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二</a:t>
            </a: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通讯</a:t>
            </a:r>
            <a:endParaRPr lang="zh-CN" altLang="zh-CN" sz="1050" b="1" kern="100" dirty="0">
              <a:latin typeface="宋体"/>
              <a:cs typeface="Courier New"/>
            </a:endParaRPr>
          </a:p>
          <a:p>
            <a:pPr indent="720000" algn="just">
              <a:lnSpc>
                <a:spcPct val="140000"/>
              </a:lnSpc>
              <a:spcAft>
                <a:spcPts val="0"/>
              </a:spcAft>
            </a:pPr>
            <a:r>
              <a:rPr lang="zh-CN" altLang="zh-CN" sz="2800" kern="100" dirty="0">
                <a:latin typeface="Times New Roman"/>
                <a:ea typeface="华文细黑"/>
                <a:cs typeface="Times New Roman"/>
              </a:rPr>
              <a:t>通讯是运用叙述、描写、抒情、议论等多种手法，具体、生动、形象地反映新闻事件或典型人物的一种新闻报道形式。它是记叙文的一种，是报纸、广播电台、通讯社常用的文体。因为通讯除具有新闻的一般特点外，还特别强调形象化，注重以情感人。通讯有人物通讯和事件通讯两种，结构有顺叙、倒叙、插叙等。</a:t>
            </a:r>
            <a:endParaRPr lang="zh-CN" altLang="zh-CN" sz="1050" kern="100" dirty="0">
              <a:latin typeface="宋体"/>
              <a:cs typeface="Courier New"/>
            </a:endParaRPr>
          </a:p>
          <a:p>
            <a:pPr indent="720000" algn="just">
              <a:lnSpc>
                <a:spcPct val="140000"/>
              </a:lnSpc>
              <a:spcAft>
                <a:spcPts val="0"/>
              </a:spcAft>
            </a:pP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三</a:t>
            </a: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特写</a:t>
            </a:r>
            <a:endParaRPr lang="zh-CN" altLang="zh-CN" sz="1050" b="1" kern="100" dirty="0">
              <a:latin typeface="宋体"/>
              <a:cs typeface="Courier New"/>
            </a:endParaRPr>
          </a:p>
          <a:p>
            <a:pPr indent="720000" algn="just">
              <a:lnSpc>
                <a:spcPct val="140000"/>
              </a:lnSpc>
              <a:spcAft>
                <a:spcPts val="0"/>
              </a:spcAft>
            </a:pPr>
            <a:r>
              <a:rPr lang="zh-CN" altLang="zh-CN" sz="2800" kern="100" dirty="0">
                <a:latin typeface="Times New Roman"/>
                <a:ea typeface="华文细黑"/>
                <a:cs typeface="Times New Roman"/>
              </a:rPr>
              <a:t>特写是区别于消息和通讯的一种新闻体裁，它一般摄取新闻事实中最富有特征和表现力的片段，通过多种表现手法作具有强烈视觉及情感效果的着力刻画，使其产生立体感，从而更集中、突出地表现新闻事实、新闻人物和新闻主题。</a:t>
            </a:r>
            <a:endParaRPr lang="zh-CN" altLang="zh-CN" sz="1050" kern="100" dirty="0">
              <a:effectLst/>
              <a:latin typeface="宋体"/>
              <a:cs typeface="Courier New"/>
            </a:endParaRPr>
          </a:p>
        </p:txBody>
      </p:sp>
    </p:spTree>
    <p:extLst>
      <p:ext uri="{BB962C8B-B14F-4D97-AF65-F5344CB8AC3E}">
        <p14:creationId xmlns:p14="http://schemas.microsoft.com/office/powerpoint/2010/main" val="3805836548"/>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63761" y="440317"/>
            <a:ext cx="11437277" cy="529373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三、非连续性实用文本整体阅读示例</a:t>
            </a:r>
            <a:endParaRPr lang="zh-CN" altLang="zh-CN" sz="1050" kern="100" dirty="0">
              <a:latin typeface="宋体"/>
              <a:cs typeface="Courier New"/>
            </a:endParaRPr>
          </a:p>
          <a:p>
            <a:pPr algn="just">
              <a:lnSpc>
                <a:spcPct val="150000"/>
              </a:lnSpc>
              <a:spcAft>
                <a:spcPts val="0"/>
              </a:spcAft>
            </a:pP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一</a:t>
            </a: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非连续性新闻文本</a:t>
            </a:r>
            <a:endParaRPr lang="zh-CN" altLang="zh-CN" sz="1050" kern="100" dirty="0">
              <a:latin typeface="宋体"/>
              <a:cs typeface="Courier New"/>
            </a:endParaRPr>
          </a:p>
          <a:p>
            <a:pPr algn="just">
              <a:lnSpc>
                <a:spcPct val="150000"/>
              </a:lnSpc>
              <a:spcAft>
                <a:spcPts val="0"/>
              </a:spcAft>
            </a:pPr>
            <a:r>
              <a:rPr lang="zh-CN" altLang="zh-CN" sz="2800" b="1" kern="100" dirty="0">
                <a:latin typeface="Times New Roman"/>
                <a:ea typeface="华文细黑"/>
                <a:cs typeface="Times New Roman"/>
              </a:rPr>
              <a:t>阅读下面的文字，完成文后题目。</a:t>
            </a:r>
            <a:endParaRPr lang="zh-CN" altLang="zh-CN" sz="1050" kern="100" dirty="0">
              <a:latin typeface="宋体"/>
              <a:cs typeface="Courier New"/>
            </a:endParaRPr>
          </a:p>
          <a:p>
            <a:pPr algn="just">
              <a:lnSpc>
                <a:spcPct val="150000"/>
              </a:lnSpc>
              <a:spcAft>
                <a:spcPts val="0"/>
              </a:spcAft>
            </a:pPr>
            <a:r>
              <a:rPr lang="zh-CN" altLang="zh-CN" sz="2800" b="1" kern="100" dirty="0">
                <a:latin typeface="Times New Roman"/>
                <a:ea typeface="华文细黑"/>
                <a:cs typeface="Times New Roman"/>
              </a:rPr>
              <a:t>材料一：</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麦可思研究院调查编著的《</a:t>
            </a:r>
            <a:r>
              <a:rPr lang="en-US" altLang="zh-CN" sz="2800" kern="100" dirty="0">
                <a:latin typeface="Times New Roman"/>
                <a:ea typeface="华文细黑"/>
                <a:cs typeface="Courier New"/>
              </a:rPr>
              <a:t>2014</a:t>
            </a:r>
            <a:r>
              <a:rPr lang="zh-CN" altLang="zh-CN" sz="2800" kern="100" dirty="0">
                <a:latin typeface="Times New Roman"/>
                <a:ea typeface="华文细黑"/>
                <a:cs typeface="Times New Roman"/>
              </a:rPr>
              <a:t>中国大学生就业报告》</a:t>
            </a:r>
            <a:r>
              <a:rPr lang="en-US" altLang="zh-CN" sz="2800" kern="100" dirty="0">
                <a:latin typeface="Times New Roman"/>
                <a:ea typeface="华文细黑"/>
                <a:cs typeface="Courier New"/>
              </a:rPr>
              <a:t>9</a:t>
            </a:r>
            <a:r>
              <a:rPr lang="zh-CN" altLang="zh-CN" sz="2800" kern="100" dirty="0">
                <a:latin typeface="Times New Roman"/>
                <a:ea typeface="华文细黑"/>
                <a:cs typeface="Times New Roman"/>
              </a:rPr>
              <a:t>日正式发布。作为一个第三方机构，此次麦可思研究院的调查共回收样本约</a:t>
            </a:r>
            <a:r>
              <a:rPr lang="en-US" altLang="zh-CN" sz="2800" kern="100" dirty="0">
                <a:latin typeface="Times New Roman"/>
                <a:ea typeface="华文细黑"/>
                <a:cs typeface="Courier New"/>
              </a:rPr>
              <a:t>26.8</a:t>
            </a:r>
            <a:r>
              <a:rPr lang="zh-CN" altLang="zh-CN" sz="2800" kern="100" dirty="0">
                <a:latin typeface="Times New Roman"/>
                <a:ea typeface="华文细黑"/>
                <a:cs typeface="Times New Roman"/>
              </a:rPr>
              <a:t>万份，覆盖全国</a:t>
            </a:r>
            <a:r>
              <a:rPr lang="en-US" altLang="zh-CN" sz="2800" kern="100" dirty="0">
                <a:latin typeface="Times New Roman"/>
                <a:ea typeface="华文细黑"/>
                <a:cs typeface="Courier New"/>
              </a:rPr>
              <a:t>28</a:t>
            </a:r>
            <a:r>
              <a:rPr lang="zh-CN" altLang="zh-CN" sz="2800" kern="100" dirty="0">
                <a:latin typeface="Times New Roman"/>
                <a:ea typeface="华文细黑"/>
                <a:cs typeface="Times New Roman"/>
              </a:rPr>
              <a:t>个省市区及</a:t>
            </a:r>
            <a:r>
              <a:rPr lang="en-US" altLang="zh-CN" sz="2800" kern="100" dirty="0">
                <a:latin typeface="Times New Roman"/>
                <a:ea typeface="华文细黑"/>
                <a:cs typeface="Courier New"/>
              </a:rPr>
              <a:t>814</a:t>
            </a:r>
            <a:r>
              <a:rPr lang="zh-CN" altLang="zh-CN" sz="2800" kern="100" dirty="0">
                <a:latin typeface="Times New Roman"/>
                <a:ea typeface="华文细黑"/>
                <a:cs typeface="Times New Roman"/>
              </a:rPr>
              <a:t>个专业、</a:t>
            </a:r>
            <a:r>
              <a:rPr lang="en-US" altLang="zh-CN" sz="2800" kern="100" dirty="0">
                <a:latin typeface="Times New Roman"/>
                <a:ea typeface="华文细黑"/>
                <a:cs typeface="Courier New"/>
              </a:rPr>
              <a:t>665</a:t>
            </a:r>
            <a:r>
              <a:rPr lang="zh-CN" altLang="zh-CN" sz="2800" kern="100" dirty="0">
                <a:latin typeface="Times New Roman"/>
                <a:ea typeface="华文细黑"/>
                <a:cs typeface="Times New Roman"/>
              </a:rPr>
              <a:t>个职业、</a:t>
            </a:r>
            <a:r>
              <a:rPr lang="en-US" altLang="zh-CN" sz="2800" kern="100" dirty="0">
                <a:latin typeface="Times New Roman"/>
                <a:ea typeface="华文细黑"/>
                <a:cs typeface="Courier New"/>
              </a:rPr>
              <a:t>326</a:t>
            </a:r>
            <a:r>
              <a:rPr lang="zh-CN" altLang="zh-CN" sz="2800" kern="100" dirty="0">
                <a:latin typeface="Times New Roman"/>
                <a:ea typeface="华文细黑"/>
                <a:cs typeface="Times New Roman"/>
              </a:rPr>
              <a:t>个行业，这是其第六年发布就业蓝皮书</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val="2823728048"/>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01241" y="449155"/>
            <a:ext cx="11324037" cy="5211915"/>
          </a:xfrm>
          <a:prstGeom prst="rect">
            <a:avLst/>
          </a:prstGeom>
        </p:spPr>
        <p:txBody>
          <a:bodyPr wrap="square" lIns="121898" tIns="60948" rIns="121898" bIns="60948">
            <a:spAutoFit/>
          </a:bodyPr>
          <a:lstStyle/>
          <a:p>
            <a:pPr indent="720000" algn="just">
              <a:lnSpc>
                <a:spcPct val="150000"/>
              </a:lnSpc>
              <a:spcAft>
                <a:spcPts val="0"/>
              </a:spcAft>
            </a:pPr>
            <a:r>
              <a:rPr lang="zh-CN" altLang="zh-CN" sz="2800" kern="100" dirty="0">
                <a:latin typeface="Times New Roman"/>
                <a:ea typeface="华文细黑"/>
                <a:cs typeface="Times New Roman"/>
              </a:rPr>
              <a:t>据调查结果，本科院校</a:t>
            </a:r>
            <a:r>
              <a:rPr lang="en-US" altLang="zh-CN" sz="2800" kern="100" dirty="0">
                <a:latin typeface="Times New Roman"/>
                <a:ea typeface="华文细黑"/>
                <a:cs typeface="Courier New"/>
              </a:rPr>
              <a:t>2013</a:t>
            </a:r>
            <a:r>
              <a:rPr lang="zh-CN" altLang="zh-CN" sz="2800" kern="100" dirty="0">
                <a:latin typeface="Times New Roman"/>
                <a:ea typeface="华文细黑"/>
                <a:cs typeface="Times New Roman"/>
              </a:rPr>
              <a:t>届大学毕业生毕业半年后就业率为</a:t>
            </a:r>
            <a:r>
              <a:rPr lang="en-US" altLang="zh-CN" sz="2800" kern="100" dirty="0">
                <a:latin typeface="Times New Roman"/>
                <a:ea typeface="华文细黑"/>
                <a:cs typeface="Courier New"/>
              </a:rPr>
              <a:t>91.8%</a:t>
            </a:r>
            <a:r>
              <a:rPr lang="zh-CN" altLang="zh-CN" sz="2800" kern="100" dirty="0">
                <a:latin typeface="Times New Roman"/>
                <a:ea typeface="华文细黑"/>
                <a:cs typeface="Times New Roman"/>
              </a:rPr>
              <a:t>，与</a:t>
            </a:r>
            <a:r>
              <a:rPr lang="en-US" altLang="zh-CN" sz="2800" kern="100" dirty="0">
                <a:latin typeface="Times New Roman"/>
                <a:ea typeface="华文细黑"/>
                <a:cs typeface="Courier New"/>
              </a:rPr>
              <a:t>2012</a:t>
            </a:r>
            <a:r>
              <a:rPr lang="zh-CN" altLang="zh-CN" sz="2800" kern="100" dirty="0">
                <a:latin typeface="Times New Roman"/>
                <a:ea typeface="华文细黑"/>
                <a:cs typeface="Times New Roman"/>
              </a:rPr>
              <a:t>届</a:t>
            </a:r>
            <a:r>
              <a:rPr lang="en-US" altLang="zh-CN" sz="2800" kern="100" dirty="0">
                <a:latin typeface="Times New Roman"/>
                <a:ea typeface="华文细黑"/>
                <a:cs typeface="Courier New"/>
              </a:rPr>
              <a:t>(91.5%)</a:t>
            </a:r>
            <a:r>
              <a:rPr lang="zh-CN" altLang="zh-CN" sz="2800" kern="100" dirty="0">
                <a:latin typeface="Times New Roman"/>
                <a:ea typeface="华文细黑"/>
                <a:cs typeface="Times New Roman"/>
              </a:rPr>
              <a:t>基本持平，比</a:t>
            </a:r>
            <a:r>
              <a:rPr lang="en-US" altLang="zh-CN" sz="2800" kern="100" dirty="0">
                <a:latin typeface="Times New Roman"/>
                <a:ea typeface="华文细黑"/>
                <a:cs typeface="Courier New"/>
              </a:rPr>
              <a:t>2011</a:t>
            </a:r>
            <a:r>
              <a:rPr lang="zh-CN" altLang="zh-CN" sz="2800" kern="100" dirty="0">
                <a:latin typeface="Times New Roman"/>
                <a:ea typeface="华文细黑"/>
                <a:cs typeface="Times New Roman"/>
              </a:rPr>
              <a:t>届</a:t>
            </a:r>
            <a:r>
              <a:rPr lang="en-US" altLang="zh-CN" sz="2800" kern="100" dirty="0">
                <a:latin typeface="Times New Roman"/>
                <a:ea typeface="华文细黑"/>
                <a:cs typeface="Courier New"/>
              </a:rPr>
              <a:t>(90.8%)</a:t>
            </a:r>
            <a:r>
              <a:rPr lang="zh-CN" altLang="zh-CN" sz="2800" kern="100" dirty="0">
                <a:latin typeface="Times New Roman"/>
                <a:ea typeface="华文细黑"/>
                <a:cs typeface="Times New Roman"/>
              </a:rPr>
              <a:t>上升</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个百分点。其中，建筑学以</a:t>
            </a:r>
            <a:r>
              <a:rPr lang="en-US" altLang="zh-CN" sz="2800" kern="100" dirty="0">
                <a:latin typeface="Times New Roman"/>
                <a:ea typeface="华文细黑"/>
                <a:cs typeface="Courier New"/>
              </a:rPr>
              <a:t>98.3%</a:t>
            </a:r>
            <a:r>
              <a:rPr lang="zh-CN" altLang="zh-CN" sz="2800" kern="100" dirty="0">
                <a:latin typeface="Times New Roman"/>
                <a:ea typeface="华文细黑"/>
                <a:cs typeface="Times New Roman"/>
              </a:rPr>
              <a:t>的毕业半年后就业率高居所有主要本科专业榜首，而应用物理学毕业半年后就业率垫底，为</a:t>
            </a:r>
            <a:r>
              <a:rPr lang="en-US" altLang="zh-CN" sz="2800" kern="100" dirty="0">
                <a:latin typeface="Times New Roman"/>
                <a:ea typeface="华文细黑"/>
                <a:cs typeface="Courier New"/>
              </a:rPr>
              <a:t>88%</a:t>
            </a:r>
            <a:r>
              <a:rPr lang="zh-CN" altLang="zh-CN" sz="2800" kern="100" dirty="0">
                <a:latin typeface="Times New Roman"/>
                <a:ea typeface="华文细黑"/>
                <a:cs typeface="Times New Roman"/>
              </a:rPr>
              <a:t>。</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Times New Roman"/>
                <a:ea typeface="华文细黑"/>
                <a:cs typeface="Courier New"/>
              </a:rPr>
              <a:t>2013</a:t>
            </a:r>
            <a:r>
              <a:rPr lang="zh-CN" altLang="zh-CN" sz="2800" kern="100" dirty="0">
                <a:latin typeface="Times New Roman"/>
                <a:ea typeface="华文细黑"/>
                <a:cs typeface="Times New Roman"/>
              </a:rPr>
              <a:t>届本科和高职高专毕业生的工作与专业相关度分别为</a:t>
            </a:r>
            <a:r>
              <a:rPr lang="en-US" altLang="zh-CN" sz="2800" kern="100" dirty="0">
                <a:latin typeface="Times New Roman"/>
                <a:ea typeface="华文细黑"/>
                <a:cs typeface="Courier New"/>
              </a:rPr>
              <a:t>69%</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62%</a:t>
            </a:r>
            <a:r>
              <a:rPr lang="zh-CN" altLang="zh-CN" sz="2800" kern="100" dirty="0">
                <a:latin typeface="Times New Roman"/>
                <a:ea typeface="华文细黑"/>
                <a:cs typeface="Times New Roman"/>
              </a:rPr>
              <a:t>，均与</a:t>
            </a:r>
            <a:r>
              <a:rPr lang="en-US" altLang="zh-CN" sz="2800" kern="100" dirty="0">
                <a:latin typeface="Times New Roman"/>
                <a:ea typeface="华文细黑"/>
                <a:cs typeface="Courier New"/>
              </a:rPr>
              <a:t>2012</a:t>
            </a:r>
            <a:r>
              <a:rPr lang="zh-CN" altLang="zh-CN" sz="2800" kern="100" dirty="0">
                <a:latin typeface="Times New Roman"/>
                <a:ea typeface="华文细黑"/>
                <a:cs typeface="Times New Roman"/>
              </a:rPr>
              <a:t>届</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分别为</a:t>
            </a:r>
            <a:r>
              <a:rPr lang="en-US" altLang="zh-CN" sz="2800" kern="100" dirty="0">
                <a:latin typeface="Times New Roman"/>
                <a:ea typeface="华文细黑"/>
                <a:cs typeface="Courier New"/>
              </a:rPr>
              <a:t>69%</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62%)</a:t>
            </a:r>
            <a:r>
              <a:rPr lang="zh-CN" altLang="zh-CN" sz="2800" kern="100" dirty="0">
                <a:latin typeface="Times New Roman"/>
                <a:ea typeface="华文细黑"/>
                <a:cs typeface="Times New Roman"/>
              </a:rPr>
              <a:t>持平，均略高于</a:t>
            </a:r>
            <a:r>
              <a:rPr lang="en-US" altLang="zh-CN" sz="2800" kern="100" dirty="0">
                <a:latin typeface="Times New Roman"/>
                <a:ea typeface="华文细黑"/>
                <a:cs typeface="Courier New"/>
              </a:rPr>
              <a:t>2011</a:t>
            </a:r>
            <a:r>
              <a:rPr lang="zh-CN" altLang="zh-CN" sz="2800" kern="100" dirty="0">
                <a:latin typeface="Times New Roman"/>
                <a:ea typeface="华文细黑"/>
                <a:cs typeface="Times New Roman"/>
              </a:rPr>
              <a:t>届</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分别为</a:t>
            </a:r>
            <a:r>
              <a:rPr lang="en-US" altLang="zh-CN" sz="2800" kern="100" dirty="0">
                <a:latin typeface="Times New Roman"/>
                <a:ea typeface="华文细黑"/>
                <a:cs typeface="Courier New"/>
              </a:rPr>
              <a:t>67%</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60%)</a:t>
            </a:r>
            <a:r>
              <a:rPr lang="zh-CN" altLang="zh-CN" sz="2800" kern="100" dirty="0">
                <a:latin typeface="Times New Roman"/>
                <a:ea typeface="华文细黑"/>
                <a:cs typeface="Times New Roman"/>
              </a:rPr>
              <a:t>。从近三届的趋势可以看出，大学毕业生的工作与专业相关度呈现平稳趋势。</a:t>
            </a:r>
            <a:endParaRPr lang="zh-CN" altLang="zh-CN" sz="1050" kern="100" dirty="0">
              <a:effectLst/>
              <a:latin typeface="宋体"/>
              <a:cs typeface="Courier New"/>
            </a:endParaRPr>
          </a:p>
        </p:txBody>
      </p:sp>
    </p:spTree>
    <p:extLst>
      <p:ext uri="{BB962C8B-B14F-4D97-AF65-F5344CB8AC3E}">
        <p14:creationId xmlns:p14="http://schemas.microsoft.com/office/powerpoint/2010/main" val="2233170078"/>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248726" y="155768"/>
            <a:ext cx="11667167" cy="6586394"/>
          </a:xfrm>
          <a:prstGeom prst="rect">
            <a:avLst/>
          </a:prstGeom>
        </p:spPr>
        <p:txBody>
          <a:bodyPr wrap="square" lIns="121898" tIns="60948" rIns="121898" bIns="60948">
            <a:spAutoFit/>
          </a:bodyPr>
          <a:lstStyle/>
          <a:p>
            <a:pPr indent="720000" algn="just">
              <a:lnSpc>
                <a:spcPct val="150000"/>
              </a:lnSpc>
              <a:spcAft>
                <a:spcPts val="0"/>
              </a:spcAft>
            </a:pPr>
            <a:r>
              <a:rPr lang="zh-CN" altLang="zh-CN" sz="2800" kern="100" dirty="0">
                <a:latin typeface="Times New Roman"/>
                <a:ea typeface="华文细黑"/>
                <a:cs typeface="Times New Roman"/>
              </a:rPr>
              <a:t>麦可思研究院副院长周凌波认为，大学毕业生自愿选择与专业不相关的工作，主要是对与专业相关的工作不认同。</a:t>
            </a:r>
            <a:r>
              <a:rPr lang="en-US" altLang="zh-CN" sz="2800" kern="100" dirty="0">
                <a:latin typeface="Times New Roman"/>
                <a:ea typeface="华文细黑"/>
                <a:cs typeface="Courier New"/>
              </a:rPr>
              <a:t>2013</a:t>
            </a:r>
            <a:r>
              <a:rPr lang="zh-CN" altLang="zh-CN" sz="2800" kern="100" dirty="0">
                <a:latin typeface="Times New Roman"/>
                <a:ea typeface="华文细黑"/>
                <a:cs typeface="Times New Roman"/>
              </a:rPr>
              <a:t>届本科毕业生选择与专业无关工作的最主要原因是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专业工作不符合自己的职业期待</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(33%)</a:t>
            </a:r>
            <a:r>
              <a:rPr lang="zh-CN" altLang="zh-CN" sz="2800" kern="100" dirty="0">
                <a:latin typeface="Times New Roman"/>
                <a:ea typeface="华文细黑"/>
                <a:cs typeface="Times New Roman"/>
              </a:rPr>
              <a:t>，其次为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迫于现实先就业再择业</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(25%)</a:t>
            </a:r>
            <a:r>
              <a:rPr lang="zh-CN" altLang="zh-CN" sz="2800" kern="100" dirty="0">
                <a:latin typeface="Times New Roman"/>
                <a:ea typeface="华文细黑"/>
                <a:cs typeface="Times New Roman"/>
              </a:rPr>
              <a:t>。</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调查还显示，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民营企业</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个体</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是</a:t>
            </a:r>
            <a:r>
              <a:rPr lang="en-US" altLang="zh-CN" sz="2800" kern="100" dirty="0">
                <a:latin typeface="IPAPANNEW"/>
                <a:ea typeface="华文细黑"/>
                <a:cs typeface="Times New Roman"/>
              </a:rPr>
              <a:t>2013</a:t>
            </a:r>
            <a:r>
              <a:rPr lang="zh-CN" altLang="zh-CN" sz="2800" kern="100" dirty="0">
                <a:latin typeface="IPAPANNEW"/>
                <a:ea typeface="华文细黑"/>
                <a:cs typeface="Times New Roman"/>
              </a:rPr>
              <a:t>届大学毕业生就业最多的用人单位类型，本科院校中有</a:t>
            </a:r>
            <a:r>
              <a:rPr lang="en-US" altLang="zh-CN" sz="2800" kern="100" dirty="0">
                <a:latin typeface="IPAPANNEW"/>
                <a:ea typeface="华文细黑"/>
                <a:cs typeface="Times New Roman"/>
              </a:rPr>
              <a:t>45%</a:t>
            </a:r>
            <a:r>
              <a:rPr lang="zh-CN" altLang="zh-CN" sz="2800" kern="100" dirty="0">
                <a:latin typeface="IPAPANNEW"/>
                <a:ea typeface="华文细黑"/>
                <a:cs typeface="Times New Roman"/>
              </a:rPr>
              <a:t>的毕业生就业于</a:t>
            </a:r>
            <a:r>
              <a:rPr lang="en-US" altLang="zh-CN" sz="2800" kern="100" dirty="0">
                <a:latin typeface="+mj-ea"/>
                <a:ea typeface="+mj-ea"/>
                <a:cs typeface="Times New Roman"/>
              </a:rPr>
              <a:t>“</a:t>
            </a:r>
            <a:r>
              <a:rPr lang="zh-CN" altLang="zh-CN" sz="2800" kern="100" dirty="0">
                <a:latin typeface="IPAPANNEW"/>
                <a:ea typeface="华文细黑"/>
                <a:cs typeface="Times New Roman"/>
              </a:rPr>
              <a:t>民营企业</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个体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，高职高专院校毕业生则有</a:t>
            </a:r>
            <a:r>
              <a:rPr lang="en-US" altLang="zh-CN" sz="2800" kern="100" dirty="0">
                <a:latin typeface="Times New Roman"/>
                <a:ea typeface="华文细黑"/>
                <a:cs typeface="Courier New"/>
              </a:rPr>
              <a:t>63%</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2013</a:t>
            </a:r>
            <a:r>
              <a:rPr lang="zh-CN" altLang="zh-CN" sz="2800" kern="100" dirty="0">
                <a:latin typeface="Times New Roman"/>
                <a:ea typeface="华文细黑"/>
                <a:cs typeface="Times New Roman"/>
              </a:rPr>
              <a:t>届大学毕业生就业比例最高的用人单位规模是</a:t>
            </a:r>
            <a:r>
              <a:rPr lang="en-US" altLang="zh-CN" sz="2800" kern="100" dirty="0">
                <a:latin typeface="Times New Roman"/>
                <a:ea typeface="华文细黑"/>
                <a:cs typeface="Courier New"/>
              </a:rPr>
              <a:t>300</a:t>
            </a:r>
            <a:r>
              <a:rPr lang="zh-CN" altLang="zh-CN" sz="2800" kern="100" dirty="0">
                <a:latin typeface="Times New Roman"/>
                <a:ea typeface="华文细黑"/>
                <a:cs typeface="Times New Roman"/>
              </a:rPr>
              <a:t>人及以下规模的中小型用人单位</a:t>
            </a:r>
            <a:r>
              <a:rPr lang="en-US" altLang="zh-CN" sz="2800" kern="100" dirty="0">
                <a:latin typeface="Times New Roman"/>
                <a:ea typeface="华文细黑"/>
                <a:cs typeface="Courier New"/>
              </a:rPr>
              <a:t>(51%)</a:t>
            </a:r>
            <a:r>
              <a:rPr lang="zh-CN" altLang="zh-CN" sz="2800" kern="100" dirty="0">
                <a:latin typeface="Times New Roman"/>
                <a:ea typeface="华文细黑"/>
                <a:cs typeface="Times New Roman"/>
              </a:rPr>
              <a:t>，其中本科毕业生这一比例为</a:t>
            </a:r>
            <a:r>
              <a:rPr lang="en-US" altLang="zh-CN" sz="2800" kern="100" dirty="0">
                <a:latin typeface="Times New Roman"/>
                <a:ea typeface="华文细黑"/>
                <a:cs typeface="Courier New"/>
              </a:rPr>
              <a:t>45%</a:t>
            </a:r>
            <a:r>
              <a:rPr lang="zh-CN" altLang="zh-CN" sz="2800" kern="100" dirty="0">
                <a:latin typeface="Times New Roman"/>
                <a:ea typeface="华文细黑"/>
                <a:cs typeface="Times New Roman"/>
              </a:rPr>
              <a:t>，高职高专毕业生为</a:t>
            </a:r>
            <a:r>
              <a:rPr lang="en-US" altLang="zh-CN" sz="2800" kern="100" dirty="0">
                <a:latin typeface="Times New Roman"/>
                <a:ea typeface="华文细黑"/>
                <a:cs typeface="Courier New"/>
              </a:rPr>
              <a:t>56%</a:t>
            </a:r>
            <a:r>
              <a:rPr lang="zh-CN" altLang="zh-CN" sz="2800" kern="100" dirty="0">
                <a:latin typeface="Times New Roman"/>
                <a:ea typeface="华文细黑"/>
                <a:cs typeface="Times New Roman"/>
              </a:rPr>
              <a:t>。中小民营企业是大学生就业的主要雇佣者，鼓励中小民营企业招聘应届大学毕业生，是提升就业的主要渠道</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3597545457"/>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63671" y="378119"/>
            <a:ext cx="11437277" cy="5940063"/>
          </a:xfrm>
          <a:prstGeom prst="rect">
            <a:avLst/>
          </a:prstGeom>
        </p:spPr>
        <p:txBody>
          <a:bodyPr wrap="square" lIns="121898" tIns="60948" rIns="121898" bIns="60948">
            <a:spAutoFit/>
          </a:bodyPr>
          <a:lstStyle/>
          <a:p>
            <a:pPr indent="720000" algn="just">
              <a:lnSpc>
                <a:spcPct val="150000"/>
              </a:lnSpc>
              <a:spcAft>
                <a:spcPts val="0"/>
              </a:spcAft>
            </a:pPr>
            <a:r>
              <a:rPr lang="zh-CN" altLang="zh-CN" sz="2800" kern="100" dirty="0">
                <a:latin typeface="Times New Roman"/>
                <a:ea typeface="华文细黑"/>
                <a:cs typeface="Times New Roman"/>
              </a:rPr>
              <a:t>此外，</a:t>
            </a:r>
            <a:r>
              <a:rPr lang="en-US" altLang="zh-CN" sz="2800" kern="100" dirty="0">
                <a:latin typeface="Times New Roman"/>
                <a:ea typeface="华文细黑"/>
                <a:cs typeface="Courier New"/>
              </a:rPr>
              <a:t>2013</a:t>
            </a:r>
            <a:r>
              <a:rPr lang="zh-CN" altLang="zh-CN" sz="2800" kern="100" dirty="0">
                <a:latin typeface="Times New Roman"/>
                <a:ea typeface="华文细黑"/>
                <a:cs typeface="Times New Roman"/>
              </a:rPr>
              <a:t>届大学毕业生自主创业比例为</a:t>
            </a:r>
            <a:r>
              <a:rPr lang="en-US" altLang="zh-CN" sz="2800" kern="100" dirty="0">
                <a:latin typeface="Times New Roman"/>
                <a:ea typeface="华文细黑"/>
                <a:cs typeface="Courier New"/>
              </a:rPr>
              <a:t>2.3%</a:t>
            </a:r>
            <a:r>
              <a:rPr lang="zh-CN" altLang="zh-CN" sz="2800" kern="100" dirty="0">
                <a:latin typeface="Times New Roman"/>
                <a:ea typeface="华文细黑"/>
                <a:cs typeface="Times New Roman"/>
              </a:rPr>
              <a:t>，比</a:t>
            </a:r>
            <a:r>
              <a:rPr lang="en-US" altLang="zh-CN" sz="2800" kern="100" dirty="0">
                <a:latin typeface="Times New Roman"/>
                <a:ea typeface="华文细黑"/>
                <a:cs typeface="Courier New"/>
              </a:rPr>
              <a:t>2012</a:t>
            </a:r>
            <a:r>
              <a:rPr lang="zh-CN" altLang="zh-CN" sz="2800" kern="100" dirty="0">
                <a:latin typeface="Times New Roman"/>
                <a:ea typeface="华文细黑"/>
                <a:cs typeface="Times New Roman"/>
              </a:rPr>
              <a:t>届</a:t>
            </a:r>
            <a:r>
              <a:rPr lang="en-US" altLang="zh-CN" sz="2800" kern="100" dirty="0">
                <a:latin typeface="Times New Roman"/>
                <a:ea typeface="华文细黑"/>
                <a:cs typeface="Courier New"/>
              </a:rPr>
              <a:t>(2.0%)</a:t>
            </a:r>
            <a:r>
              <a:rPr lang="zh-CN" altLang="zh-CN" sz="2800" kern="100" dirty="0">
                <a:latin typeface="Times New Roman"/>
                <a:ea typeface="华文细黑"/>
                <a:cs typeface="Times New Roman"/>
              </a:rPr>
              <a:t>高</a:t>
            </a:r>
            <a:r>
              <a:rPr lang="en-US" altLang="zh-CN" sz="2800" kern="100" dirty="0">
                <a:latin typeface="Times New Roman"/>
                <a:ea typeface="华文细黑"/>
                <a:cs typeface="Courier New"/>
              </a:rPr>
              <a:t>0.3</a:t>
            </a:r>
            <a:r>
              <a:rPr lang="zh-CN" altLang="zh-CN" sz="2800" kern="100" dirty="0">
                <a:latin typeface="Times New Roman"/>
                <a:ea typeface="华文细黑"/>
                <a:cs typeface="Times New Roman"/>
              </a:rPr>
              <a:t>个百分点，比</a:t>
            </a:r>
            <a:r>
              <a:rPr lang="en-US" altLang="zh-CN" sz="2800" kern="100" dirty="0">
                <a:latin typeface="Times New Roman"/>
                <a:ea typeface="华文细黑"/>
                <a:cs typeface="Courier New"/>
              </a:rPr>
              <a:t>2011</a:t>
            </a:r>
            <a:r>
              <a:rPr lang="zh-CN" altLang="zh-CN" sz="2800" kern="100" dirty="0">
                <a:latin typeface="Times New Roman"/>
                <a:ea typeface="华文细黑"/>
                <a:cs typeface="Times New Roman"/>
              </a:rPr>
              <a:t>届</a:t>
            </a:r>
            <a:r>
              <a:rPr lang="en-US" altLang="zh-CN" sz="2800" kern="100" dirty="0">
                <a:latin typeface="Times New Roman"/>
                <a:ea typeface="华文细黑"/>
                <a:cs typeface="Courier New"/>
              </a:rPr>
              <a:t>(1.6%)</a:t>
            </a:r>
            <a:r>
              <a:rPr lang="zh-CN" altLang="zh-CN" sz="2800" kern="100" dirty="0">
                <a:latin typeface="Times New Roman"/>
                <a:ea typeface="华文细黑"/>
                <a:cs typeface="Times New Roman"/>
              </a:rPr>
              <a:t>高</a:t>
            </a:r>
            <a:r>
              <a:rPr lang="en-US" altLang="zh-CN" sz="2800" kern="100" dirty="0">
                <a:latin typeface="Times New Roman"/>
                <a:ea typeface="华文细黑"/>
                <a:cs typeface="Courier New"/>
              </a:rPr>
              <a:t>0.7</a:t>
            </a:r>
            <a:r>
              <a:rPr lang="zh-CN" altLang="zh-CN" sz="2800" kern="100" dirty="0">
                <a:latin typeface="Times New Roman"/>
                <a:ea typeface="华文细黑"/>
                <a:cs typeface="Times New Roman"/>
              </a:rPr>
              <a:t>个百分点。</a:t>
            </a:r>
            <a:r>
              <a:rPr lang="en-US" altLang="zh-CN" sz="2800" kern="100" dirty="0">
                <a:latin typeface="Times New Roman"/>
                <a:ea typeface="华文细黑"/>
                <a:cs typeface="Courier New"/>
              </a:rPr>
              <a:t>2013</a:t>
            </a:r>
            <a:r>
              <a:rPr lang="zh-CN" altLang="zh-CN" sz="2800" kern="100" dirty="0">
                <a:latin typeface="Times New Roman"/>
                <a:ea typeface="华文细黑"/>
                <a:cs typeface="Times New Roman"/>
              </a:rPr>
              <a:t>届高职高专毕业生自主创业比例</a:t>
            </a:r>
            <a:r>
              <a:rPr lang="en-US" altLang="zh-CN" sz="2800" kern="100" dirty="0">
                <a:latin typeface="Times New Roman"/>
                <a:ea typeface="华文细黑"/>
                <a:cs typeface="Courier New"/>
              </a:rPr>
              <a:t>(3.3%)</a:t>
            </a:r>
            <a:r>
              <a:rPr lang="zh-CN" altLang="zh-CN" sz="2800" kern="100" dirty="0">
                <a:latin typeface="Times New Roman"/>
                <a:ea typeface="华文细黑"/>
                <a:cs typeface="Times New Roman"/>
              </a:rPr>
              <a:t>高于本科毕业生</a:t>
            </a:r>
            <a:r>
              <a:rPr lang="en-US" altLang="zh-CN" sz="2800" kern="100" dirty="0">
                <a:latin typeface="Times New Roman"/>
                <a:ea typeface="华文细黑"/>
                <a:cs typeface="Courier New"/>
              </a:rPr>
              <a:t>(1.2%)</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indent="720000" algn="r">
              <a:lnSpc>
                <a:spcPct val="150000"/>
              </a:lnSpc>
              <a:spcAft>
                <a:spcPts val="0"/>
              </a:spcAft>
            </a:pPr>
            <a:r>
              <a:rPr lang="en-US" altLang="zh-CN" sz="2800" kern="100" dirty="0" smtClean="0">
                <a:latin typeface="Times New Roman"/>
                <a:ea typeface="华文细黑"/>
                <a:cs typeface="Courier New"/>
              </a:rPr>
              <a:t>(</a:t>
            </a:r>
            <a:r>
              <a:rPr lang="zh-CN" altLang="zh-CN" sz="2800" kern="100" dirty="0">
                <a:latin typeface="Times New Roman"/>
                <a:ea typeface="华文细黑"/>
                <a:cs typeface="Times New Roman"/>
              </a:rPr>
              <a:t>摘自《光明日报》</a:t>
            </a:r>
            <a:r>
              <a:rPr lang="en-US" altLang="zh-CN" sz="2800" kern="100" dirty="0">
                <a:latin typeface="Times New Roman"/>
                <a:ea typeface="华文细黑"/>
                <a:cs typeface="Courier New"/>
              </a:rPr>
              <a:t> 2014</a:t>
            </a:r>
            <a:r>
              <a:rPr lang="zh-CN" altLang="zh-CN" sz="2800" kern="100" dirty="0">
                <a:latin typeface="Times New Roman"/>
                <a:ea typeface="华文细黑"/>
                <a:cs typeface="Times New Roman"/>
              </a:rPr>
              <a:t>年</a:t>
            </a: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月</a:t>
            </a:r>
            <a:r>
              <a:rPr lang="en-US" altLang="zh-CN" sz="2800" kern="100" dirty="0">
                <a:latin typeface="Times New Roman"/>
                <a:ea typeface="华文细黑"/>
                <a:cs typeface="Courier New"/>
              </a:rPr>
              <a:t>10</a:t>
            </a:r>
            <a:r>
              <a:rPr lang="zh-CN" altLang="zh-CN" sz="2800" kern="100" dirty="0">
                <a:latin typeface="Times New Roman"/>
                <a:ea typeface="华文细黑"/>
                <a:cs typeface="Times New Roman"/>
              </a:rPr>
              <a:t>日</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zh-CN" altLang="zh-CN" sz="2800" b="1" kern="100" dirty="0">
                <a:latin typeface="Times New Roman"/>
                <a:ea typeface="华文细黑"/>
                <a:cs typeface="Times New Roman"/>
              </a:rPr>
              <a:t>材料二：</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Times New Roman"/>
                <a:ea typeface="华文细黑"/>
                <a:cs typeface="Courier New"/>
              </a:rPr>
              <a:t>2013</a:t>
            </a:r>
            <a:r>
              <a:rPr lang="zh-CN" altLang="zh-CN" sz="2800" kern="100" dirty="0">
                <a:latin typeface="Times New Roman"/>
                <a:ea typeface="华文细黑"/>
                <a:cs typeface="Times New Roman"/>
              </a:rPr>
              <a:t>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史上最难毕业季</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已经远去，</a:t>
            </a:r>
            <a:r>
              <a:rPr lang="en-US" altLang="zh-CN" sz="2800" kern="100" dirty="0">
                <a:latin typeface="Times New Roman"/>
                <a:ea typeface="华文细黑"/>
                <a:cs typeface="Courier New"/>
              </a:rPr>
              <a:t>2014</a:t>
            </a:r>
            <a:r>
              <a:rPr lang="zh-CN" altLang="zh-CN" sz="2800" kern="100" dirty="0">
                <a:latin typeface="Times New Roman"/>
                <a:ea typeface="华文细黑"/>
                <a:cs typeface="Times New Roman"/>
              </a:rPr>
              <a:t>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更难就业季</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如期而至。近日，中华英才网发布了第十二届《中国大学生最佳雇主调查报告》，该报告自</a:t>
            </a:r>
            <a:r>
              <a:rPr lang="en-US" altLang="zh-CN" sz="2800" kern="100" dirty="0">
                <a:latin typeface="Times New Roman"/>
                <a:ea typeface="华文细黑"/>
                <a:cs typeface="Courier New"/>
              </a:rPr>
              <a:t>2014</a:t>
            </a:r>
            <a:r>
              <a:rPr lang="zh-CN" altLang="zh-CN" sz="2800" kern="100" dirty="0">
                <a:latin typeface="Times New Roman"/>
                <a:ea typeface="华文细黑"/>
                <a:cs typeface="Times New Roman"/>
              </a:rPr>
              <a:t>年</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月份开始样本和数据的采集，历时</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个月共收集有效样本近</a:t>
            </a: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万份，对中国大学生择业进行科学合理的分析。</a:t>
            </a:r>
            <a:endParaRPr lang="zh-CN" altLang="zh-CN" sz="1050" kern="100" dirty="0">
              <a:effectLst/>
              <a:latin typeface="宋体"/>
              <a:cs typeface="Courier New"/>
            </a:endParaRPr>
          </a:p>
        </p:txBody>
      </p:sp>
    </p:spTree>
    <p:extLst>
      <p:ext uri="{BB962C8B-B14F-4D97-AF65-F5344CB8AC3E}">
        <p14:creationId xmlns:p14="http://schemas.microsoft.com/office/powerpoint/2010/main" val="1590183930"/>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63671" y="112335"/>
            <a:ext cx="11437277" cy="6586394"/>
          </a:xfrm>
          <a:prstGeom prst="rect">
            <a:avLst/>
          </a:prstGeom>
        </p:spPr>
        <p:txBody>
          <a:bodyPr wrap="square" lIns="121898" tIns="60948" rIns="121898" bIns="60948">
            <a:spAutoFit/>
          </a:bodyPr>
          <a:lstStyle/>
          <a:p>
            <a:pPr indent="720000" algn="just">
              <a:lnSpc>
                <a:spcPct val="150000"/>
              </a:lnSpc>
              <a:spcAft>
                <a:spcPts val="0"/>
              </a:spcAft>
            </a:pPr>
            <a:r>
              <a:rPr lang="zh-CN" altLang="zh-CN" sz="2800" kern="100" dirty="0">
                <a:latin typeface="Times New Roman"/>
                <a:ea typeface="华文细黑"/>
                <a:cs typeface="Times New Roman"/>
              </a:rPr>
              <a:t>截至</a:t>
            </a:r>
            <a:r>
              <a:rPr lang="en-US" altLang="zh-CN" sz="2800" kern="100" dirty="0">
                <a:latin typeface="Times New Roman"/>
                <a:ea typeface="华文细黑"/>
                <a:cs typeface="Courier New"/>
              </a:rPr>
              <a:t>2014</a:t>
            </a:r>
            <a:r>
              <a:rPr lang="zh-CN" altLang="zh-CN" sz="2800" kern="100" dirty="0">
                <a:latin typeface="Times New Roman"/>
                <a:ea typeface="华文细黑"/>
                <a:cs typeface="Times New Roman"/>
              </a:rPr>
              <a:t>年</a:t>
            </a: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月底，</a:t>
            </a:r>
            <a:r>
              <a:rPr lang="en-US" altLang="zh-CN" sz="2800" kern="100" dirty="0">
                <a:latin typeface="Times New Roman"/>
                <a:ea typeface="华文细黑"/>
                <a:cs typeface="Courier New"/>
              </a:rPr>
              <a:t>38.9%</a:t>
            </a:r>
            <a:r>
              <a:rPr lang="zh-CN" altLang="zh-CN" sz="2800" kern="100" dirty="0">
                <a:latin typeface="Times New Roman"/>
                <a:ea typeface="华文细黑"/>
                <a:cs typeface="Times New Roman"/>
              </a:rPr>
              <a:t>的受访大学生仍未有明确的就业单位。其中，从地区上看，生源地为上海、北京的大学生签约率基本在</a:t>
            </a:r>
            <a:r>
              <a:rPr lang="en-US" altLang="zh-CN" sz="2800" kern="100" dirty="0">
                <a:latin typeface="Times New Roman"/>
                <a:ea typeface="华文细黑"/>
                <a:cs typeface="Courier New"/>
              </a:rPr>
              <a:t>85%</a:t>
            </a:r>
            <a:r>
              <a:rPr lang="zh-CN" altLang="zh-CN" sz="2800" kern="100" dirty="0">
                <a:latin typeface="Times New Roman"/>
                <a:ea typeface="华文细黑"/>
                <a:cs typeface="Times New Roman"/>
              </a:rPr>
              <a:t>以上，高出全国平均水平约</a:t>
            </a:r>
            <a:r>
              <a:rPr lang="en-US" altLang="zh-CN" sz="2800" kern="100" dirty="0">
                <a:latin typeface="Times New Roman"/>
                <a:ea typeface="华文细黑"/>
                <a:cs typeface="Courier New"/>
              </a:rPr>
              <a:t>24</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29</a:t>
            </a:r>
            <a:r>
              <a:rPr lang="zh-CN" altLang="zh-CN" sz="2800" kern="100" dirty="0">
                <a:latin typeface="Times New Roman"/>
                <a:ea typeface="华文细黑"/>
                <a:cs typeface="Times New Roman"/>
              </a:rPr>
              <a:t>个百分点；而东北、华中的大学生签约率全国最低，华中地区比平均水平低了约</a:t>
            </a:r>
            <a:r>
              <a:rPr lang="en-US" altLang="zh-CN" sz="2800" kern="100" dirty="0">
                <a:latin typeface="Times New Roman"/>
                <a:ea typeface="华文细黑"/>
                <a:cs typeface="Courier New"/>
              </a:rPr>
              <a:t>16</a:t>
            </a:r>
            <a:r>
              <a:rPr lang="zh-CN" altLang="zh-CN" sz="2800" kern="100" dirty="0">
                <a:latin typeface="Times New Roman"/>
                <a:ea typeface="华文细黑"/>
                <a:cs typeface="Times New Roman"/>
              </a:rPr>
              <a:t>个百分点。从专业上看，哲学、管理学、历史学专业的大学生签约率较高，理学和农学专业总体较低。</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报告显示，有</a:t>
            </a:r>
            <a:r>
              <a:rPr lang="en-US" altLang="zh-CN" sz="2800" kern="100" dirty="0">
                <a:latin typeface="Times New Roman"/>
                <a:ea typeface="华文细黑"/>
                <a:cs typeface="Courier New"/>
              </a:rPr>
              <a:t>30.4%</a:t>
            </a:r>
            <a:r>
              <a:rPr lang="zh-CN" altLang="zh-CN" sz="2800" kern="100" dirty="0">
                <a:latin typeface="Times New Roman"/>
                <a:ea typeface="华文细黑"/>
                <a:cs typeface="Times New Roman"/>
              </a:rPr>
              <a:t>已签约的在校大学生选择一线城市的单位就业，没签约的大学生也有</a:t>
            </a:r>
            <a:r>
              <a:rPr lang="en-US" altLang="zh-CN" sz="2800" kern="100" dirty="0">
                <a:latin typeface="Times New Roman"/>
                <a:ea typeface="华文细黑"/>
                <a:cs typeface="Courier New"/>
              </a:rPr>
              <a:t>30%</a:t>
            </a:r>
            <a:r>
              <a:rPr lang="zh-CN" altLang="zh-CN" sz="2800" kern="100" dirty="0">
                <a:latin typeface="Times New Roman"/>
                <a:ea typeface="华文细黑"/>
                <a:cs typeface="Times New Roman"/>
              </a:rPr>
              <a:t>打算在一线城市就业，而对参与调查的所有大学生来说，这个数字是</a:t>
            </a:r>
            <a:r>
              <a:rPr lang="en-US" altLang="zh-CN" sz="2800" kern="100" dirty="0">
                <a:latin typeface="Times New Roman"/>
                <a:ea typeface="华文细黑"/>
                <a:cs typeface="Courier New"/>
              </a:rPr>
              <a:t>30.3%</a:t>
            </a:r>
            <a:r>
              <a:rPr lang="zh-CN" altLang="zh-CN" sz="2800" kern="100" dirty="0">
                <a:latin typeface="Times New Roman"/>
                <a:ea typeface="华文细黑"/>
                <a:cs typeface="Times New Roman"/>
              </a:rPr>
              <a:t>，比</a:t>
            </a:r>
            <a:r>
              <a:rPr lang="en-US" altLang="zh-CN" sz="2800" kern="100" dirty="0">
                <a:latin typeface="Times New Roman"/>
                <a:ea typeface="华文细黑"/>
                <a:cs typeface="Courier New"/>
              </a:rPr>
              <a:t>2013</a:t>
            </a:r>
            <a:r>
              <a:rPr lang="zh-CN" altLang="zh-CN" sz="2800" kern="100" dirty="0">
                <a:latin typeface="Times New Roman"/>
                <a:ea typeface="华文细黑"/>
                <a:cs typeface="Times New Roman"/>
              </a:rPr>
              <a:t>年的</a:t>
            </a:r>
            <a:r>
              <a:rPr lang="en-US" altLang="zh-CN" sz="2800" kern="100" dirty="0">
                <a:latin typeface="Times New Roman"/>
                <a:ea typeface="华文细黑"/>
                <a:cs typeface="Courier New"/>
              </a:rPr>
              <a:t>21.8%</a:t>
            </a:r>
            <a:r>
              <a:rPr lang="zh-CN" altLang="zh-CN" sz="2800" kern="100" dirty="0">
                <a:latin typeface="Times New Roman"/>
                <a:ea typeface="华文细黑"/>
                <a:cs typeface="Times New Roman"/>
              </a:rPr>
              <a:t>有较大比例提高</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lvl="0" indent="720000" algn="just">
              <a:lnSpc>
                <a:spcPct val="150000"/>
              </a:lnSpc>
            </a:pPr>
            <a:r>
              <a:rPr lang="zh-CN" altLang="zh-CN" sz="2800" kern="100" dirty="0">
                <a:solidFill>
                  <a:prstClr val="black"/>
                </a:solidFill>
                <a:latin typeface="Times New Roman"/>
                <a:ea typeface="华文细黑"/>
                <a:cs typeface="Times New Roman"/>
              </a:rPr>
              <a:t>从行业看，大学生择业的首选是文化、体育和娱乐业，其次是金融业，第三是信息传播、计算机服务和软件业</a:t>
            </a:r>
            <a:r>
              <a:rPr lang="zh-CN" altLang="zh-CN" sz="2800" kern="100" dirty="0" smtClean="0">
                <a:solidFill>
                  <a:prstClr val="black"/>
                </a:solidFill>
                <a:latin typeface="Times New Roman"/>
                <a:ea typeface="华文细黑"/>
                <a:cs typeface="Times New Roman"/>
              </a:rPr>
              <a:t>。</a:t>
            </a:r>
            <a:endParaRPr lang="en-US" altLang="zh-CN" sz="1050" kern="100" dirty="0" smtClean="0">
              <a:latin typeface="宋体"/>
              <a:cs typeface="Courier New"/>
            </a:endParaRPr>
          </a:p>
        </p:txBody>
      </p:sp>
    </p:spTree>
    <p:extLst>
      <p:ext uri="{BB962C8B-B14F-4D97-AF65-F5344CB8AC3E}">
        <p14:creationId xmlns:p14="http://schemas.microsoft.com/office/powerpoint/2010/main" val="3567135122"/>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32117" y="261442"/>
            <a:ext cx="11551650" cy="5940063"/>
          </a:xfrm>
          <a:prstGeom prst="rect">
            <a:avLst/>
          </a:prstGeom>
        </p:spPr>
        <p:txBody>
          <a:bodyPr wrap="square" lIns="121898" tIns="60948" rIns="121898" bIns="60948">
            <a:spAutoFit/>
          </a:bodyPr>
          <a:lstStyle/>
          <a:p>
            <a:pPr indent="720000" algn="just">
              <a:lnSpc>
                <a:spcPct val="150000"/>
              </a:lnSpc>
              <a:spcAft>
                <a:spcPts val="0"/>
              </a:spcAft>
            </a:pPr>
            <a:r>
              <a:rPr lang="zh-CN" altLang="zh-CN" sz="2800" kern="100" dirty="0" smtClean="0">
                <a:latin typeface="Times New Roman"/>
                <a:ea typeface="华文细黑"/>
                <a:cs typeface="Times New Roman"/>
              </a:rPr>
              <a:t>从</a:t>
            </a:r>
            <a:r>
              <a:rPr lang="zh-CN" altLang="zh-CN" sz="2800" kern="100" dirty="0">
                <a:latin typeface="Times New Roman"/>
                <a:ea typeface="华文细黑"/>
                <a:cs typeface="Times New Roman"/>
              </a:rPr>
              <a:t>单位性质看，</a:t>
            </a:r>
            <a:r>
              <a:rPr lang="en-US" altLang="zh-CN" sz="2800" kern="100" dirty="0">
                <a:latin typeface="Times New Roman"/>
                <a:ea typeface="华文细黑"/>
                <a:cs typeface="Courier New"/>
              </a:rPr>
              <a:t>35.9%</a:t>
            </a:r>
            <a:r>
              <a:rPr lang="zh-CN" altLang="zh-CN" sz="2800" kern="100" dirty="0">
                <a:latin typeface="Times New Roman"/>
                <a:ea typeface="华文细黑"/>
                <a:cs typeface="Times New Roman"/>
              </a:rPr>
              <a:t>的在校大学生把国有企业作为就业的首选。</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不过，在工作三年以上的就业人群中，仍选择国企的比例下降为</a:t>
            </a:r>
            <a:r>
              <a:rPr lang="en-US" altLang="zh-CN" sz="2800" kern="100" dirty="0">
                <a:latin typeface="Times New Roman"/>
                <a:ea typeface="华文细黑"/>
                <a:cs typeface="Courier New"/>
              </a:rPr>
              <a:t>23.91%</a:t>
            </a:r>
            <a:r>
              <a:rPr lang="zh-CN" altLang="zh-CN" sz="2800" kern="100" dirty="0">
                <a:latin typeface="Times New Roman"/>
                <a:ea typeface="华文细黑"/>
                <a:cs typeface="Times New Roman"/>
              </a:rPr>
              <a:t>，而愿意选择民营企业的比例则达到了</a:t>
            </a:r>
            <a:r>
              <a:rPr lang="en-US" altLang="zh-CN" sz="2800" kern="100" dirty="0">
                <a:latin typeface="Times New Roman"/>
                <a:ea typeface="华文细黑"/>
                <a:cs typeface="Courier New"/>
              </a:rPr>
              <a:t>33.63%</a:t>
            </a:r>
            <a:r>
              <a:rPr lang="zh-CN" altLang="zh-CN" sz="2800" kern="100" dirty="0">
                <a:latin typeface="Times New Roman"/>
                <a:ea typeface="华文细黑"/>
                <a:cs typeface="Times New Roman"/>
              </a:rPr>
              <a:t>。该报告分析称，尽管国有企业在福利保障体系和职位稳定性方面依然具有优势，但随着社会福利保障体系的完善和大量新兴市场机会的出现，国企的吸引力已经开始下降。</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值得注意的是，在已毕业大学生中，有自主创业倾向的人占到了</a:t>
            </a:r>
            <a:r>
              <a:rPr lang="en-US" altLang="zh-CN" sz="2800" kern="100" dirty="0">
                <a:latin typeface="Times New Roman"/>
                <a:ea typeface="华文细黑"/>
                <a:cs typeface="Courier New"/>
              </a:rPr>
              <a:t>18.9%</a:t>
            </a:r>
            <a:r>
              <a:rPr lang="zh-CN" altLang="zh-CN" sz="2800" kern="100" dirty="0">
                <a:latin typeface="Times New Roman"/>
                <a:ea typeface="华文细黑"/>
                <a:cs typeface="Times New Roman"/>
              </a:rPr>
              <a:t>，接近两成，较</a:t>
            </a:r>
            <a:r>
              <a:rPr lang="en-US" altLang="zh-CN" sz="2800" kern="100" dirty="0">
                <a:latin typeface="Times New Roman"/>
                <a:ea typeface="华文细黑"/>
                <a:cs typeface="Courier New"/>
              </a:rPr>
              <a:t>2013</a:t>
            </a:r>
            <a:r>
              <a:rPr lang="zh-CN" altLang="zh-CN" sz="2800" kern="100" dirty="0">
                <a:latin typeface="Times New Roman"/>
                <a:ea typeface="华文细黑"/>
                <a:cs typeface="Times New Roman"/>
              </a:rPr>
              <a:t>年的</a:t>
            </a:r>
            <a:r>
              <a:rPr lang="en-US" altLang="zh-CN" sz="2800" kern="100" dirty="0">
                <a:latin typeface="Times New Roman"/>
                <a:ea typeface="华文细黑"/>
                <a:cs typeface="Courier New"/>
              </a:rPr>
              <a:t>2.21%</a:t>
            </a:r>
            <a:r>
              <a:rPr lang="zh-CN" altLang="zh-CN" sz="2800" kern="100" dirty="0">
                <a:latin typeface="Times New Roman"/>
                <a:ea typeface="华文细黑"/>
                <a:cs typeface="Times New Roman"/>
              </a:rPr>
              <a:t>有了大幅度的增长</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r">
              <a:lnSpc>
                <a:spcPct val="150000"/>
              </a:lnSpc>
              <a:spcAft>
                <a:spcPts val="0"/>
              </a:spcAft>
            </a:pPr>
            <a:r>
              <a:rPr lang="en-US" altLang="zh-CN" sz="2800" kern="100" dirty="0" smtClean="0">
                <a:latin typeface="Times New Roman"/>
                <a:ea typeface="华文细黑"/>
                <a:cs typeface="Courier New"/>
              </a:rPr>
              <a:t>(</a:t>
            </a:r>
            <a:r>
              <a:rPr lang="zh-CN" altLang="zh-CN" sz="2800" kern="100" dirty="0">
                <a:latin typeface="Times New Roman"/>
                <a:ea typeface="华文细黑"/>
                <a:cs typeface="Times New Roman"/>
              </a:rPr>
              <a:t>摘自《南方周末》</a:t>
            </a:r>
            <a:r>
              <a:rPr lang="en-US" altLang="zh-CN" sz="2800" kern="100" dirty="0">
                <a:latin typeface="Times New Roman"/>
                <a:ea typeface="华文细黑"/>
                <a:cs typeface="Courier New"/>
              </a:rPr>
              <a:t> 2015</a:t>
            </a:r>
            <a:r>
              <a:rPr lang="zh-CN" altLang="zh-CN" sz="2800" kern="100" dirty="0">
                <a:latin typeface="Times New Roman"/>
                <a:ea typeface="华文细黑"/>
                <a:cs typeface="Times New Roman"/>
              </a:rPr>
              <a:t>年</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月</a:t>
            </a:r>
            <a:r>
              <a:rPr lang="en-US" altLang="zh-CN" sz="2800" kern="100" dirty="0">
                <a:latin typeface="Times New Roman"/>
                <a:ea typeface="华文细黑"/>
                <a:cs typeface="Courier New"/>
              </a:rPr>
              <a:t>20</a:t>
            </a:r>
            <a:r>
              <a:rPr lang="zh-CN" altLang="zh-CN" sz="2800" kern="100" dirty="0">
                <a:latin typeface="Times New Roman"/>
                <a:ea typeface="华文细黑"/>
                <a:cs typeface="Times New Roman"/>
              </a:rPr>
              <a:t>日</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1851009853"/>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32117" y="261442"/>
            <a:ext cx="11551650" cy="686830"/>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附图</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pic>
        <p:nvPicPr>
          <p:cNvPr id="2050" name="Picture 2" descr="XBS4+1a"/>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3158" y="1601348"/>
            <a:ext cx="5872015" cy="3124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Picture 3" descr="XBS4+1b"/>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268825" y="1428172"/>
            <a:ext cx="5587021" cy="3297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08369795"/>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76204" y="298043"/>
            <a:ext cx="11551650" cy="594006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latin typeface="Times New Roman"/>
                <a:ea typeface="华文细黑"/>
                <a:cs typeface="Times New Roman"/>
              </a:rPr>
              <a:t>材料三：</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由于连年扩招，从</a:t>
            </a:r>
            <a:r>
              <a:rPr lang="en-US" altLang="zh-CN" sz="2800" kern="100" dirty="0">
                <a:latin typeface="Times New Roman"/>
                <a:ea typeface="华文细黑"/>
                <a:cs typeface="Courier New"/>
              </a:rPr>
              <a:t>2003</a:t>
            </a:r>
            <a:r>
              <a:rPr lang="zh-CN" altLang="zh-CN" sz="2800" kern="100" dirty="0">
                <a:latin typeface="Times New Roman"/>
                <a:ea typeface="华文细黑"/>
                <a:cs typeface="Times New Roman"/>
              </a:rPr>
              <a:t>年至</a:t>
            </a:r>
            <a:r>
              <a:rPr lang="en-US" altLang="zh-CN" sz="2800" kern="100" dirty="0">
                <a:latin typeface="Times New Roman"/>
                <a:ea typeface="华文细黑"/>
                <a:cs typeface="Courier New"/>
              </a:rPr>
              <a:t>2014</a:t>
            </a:r>
            <a:r>
              <a:rPr lang="zh-CN" altLang="zh-CN" sz="2800" kern="100" dirty="0">
                <a:latin typeface="Times New Roman"/>
                <a:ea typeface="华文细黑"/>
                <a:cs typeface="Times New Roman"/>
              </a:rPr>
              <a:t>年，</a:t>
            </a:r>
            <a:r>
              <a:rPr lang="en-US" altLang="zh-CN" sz="2800" kern="100" dirty="0">
                <a:latin typeface="Times New Roman"/>
                <a:ea typeface="华文细黑"/>
                <a:cs typeface="Courier New"/>
              </a:rPr>
              <a:t>12</a:t>
            </a:r>
            <a:r>
              <a:rPr lang="zh-CN" altLang="zh-CN" sz="2800" kern="100" dirty="0">
                <a:latin typeface="Times New Roman"/>
                <a:ea typeface="华文细黑"/>
                <a:cs typeface="Times New Roman"/>
              </a:rPr>
              <a:t>年间全国普通高校毕业生累计接近</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亿人，总数翻了一番还要多，因而高学历劳动力供给十分充足。从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刘易斯拐点</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刘易斯拐点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代表了一个国家的劳动力从剩余向短缺变化的转折点</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的角度看，高学历劳动力还处于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刘易斯拐点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之前的工资平稳期，他们与老板议价的空间并不大，体面就业更难。</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中国经济正面临转型，一方面，在大力调整夕阳产业和淘汰落后产能时，传统的就业岗位将大量消失。另一方面，由于科技进步、有机构成变化、劳动生产率提高等因素，传统工作岗位将大量摧毁。</a:t>
            </a:r>
            <a:endParaRPr lang="zh-CN" altLang="zh-CN" sz="1050" kern="100" dirty="0">
              <a:effectLst/>
              <a:latin typeface="宋体"/>
              <a:cs typeface="Courier New"/>
            </a:endParaRPr>
          </a:p>
        </p:txBody>
      </p:sp>
    </p:spTree>
    <p:extLst>
      <p:ext uri="{BB962C8B-B14F-4D97-AF65-F5344CB8AC3E}">
        <p14:creationId xmlns:p14="http://schemas.microsoft.com/office/powerpoint/2010/main" val="1565897677"/>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95593" y="174818"/>
            <a:ext cx="11324037" cy="6586394"/>
          </a:xfrm>
          <a:prstGeom prst="rect">
            <a:avLst/>
          </a:prstGeom>
        </p:spPr>
        <p:txBody>
          <a:bodyPr wrap="square" lIns="121898" tIns="60948" rIns="121898" bIns="60948">
            <a:spAutoFit/>
          </a:bodyPr>
          <a:lstStyle/>
          <a:p>
            <a:pPr indent="720000" algn="just">
              <a:lnSpc>
                <a:spcPct val="150000"/>
              </a:lnSpc>
              <a:spcAft>
                <a:spcPts val="0"/>
              </a:spcAft>
            </a:pPr>
            <a:r>
              <a:rPr lang="zh-CN" altLang="zh-CN" sz="2800" kern="100" dirty="0">
                <a:latin typeface="Times New Roman"/>
                <a:ea typeface="华文细黑"/>
                <a:cs typeface="Times New Roman"/>
              </a:rPr>
              <a:t>再就是大学生的就业观念问题以及选人用人配套措施不完善使得人才不能合理流动。每年上百万的公务员考试大军、国企招聘火爆、民企乏人问津、一线城市扎堆儿求职、西部城市人才缺乏等现象，既反映出大学生的就业观念亟须更新，也说明我们的选人用人配套措施尚不完善，人才不能在不同行业、不同地区间合理流动，造成大学毕业生体面就业机制不畅通。</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摘自《中国青年报》</a:t>
            </a:r>
            <a:r>
              <a:rPr lang="en-US" altLang="zh-CN" sz="2800" kern="100" dirty="0">
                <a:latin typeface="Times New Roman"/>
                <a:ea typeface="华文细黑"/>
                <a:cs typeface="Courier New"/>
              </a:rPr>
              <a:t> 2014</a:t>
            </a:r>
            <a:r>
              <a:rPr lang="zh-CN" altLang="zh-CN" sz="2800" kern="100" dirty="0">
                <a:latin typeface="Times New Roman"/>
                <a:ea typeface="华文细黑"/>
                <a:cs typeface="Times New Roman"/>
              </a:rPr>
              <a:t>年</a:t>
            </a:r>
            <a:r>
              <a:rPr lang="en-US" altLang="zh-CN" sz="2800" kern="100" dirty="0">
                <a:latin typeface="Times New Roman"/>
                <a:ea typeface="华文细黑"/>
                <a:cs typeface="Courier New"/>
              </a:rPr>
              <a:t>9</a:t>
            </a:r>
            <a:r>
              <a:rPr lang="zh-CN" altLang="zh-CN" sz="2800" kern="100" dirty="0">
                <a:latin typeface="Times New Roman"/>
                <a:ea typeface="华文细黑"/>
                <a:cs typeface="Times New Roman"/>
              </a:rPr>
              <a:t>月</a:t>
            </a:r>
            <a:r>
              <a:rPr lang="en-US" altLang="zh-CN" sz="2800" kern="100" dirty="0">
                <a:latin typeface="Times New Roman"/>
                <a:ea typeface="华文细黑"/>
                <a:cs typeface="Courier New"/>
              </a:rPr>
              <a:t>9</a:t>
            </a:r>
            <a:r>
              <a:rPr lang="zh-CN" altLang="zh-CN" sz="2800" kern="100" dirty="0">
                <a:latin typeface="Times New Roman"/>
                <a:ea typeface="华文细黑"/>
                <a:cs typeface="Times New Roman"/>
              </a:rPr>
              <a:t>日</a:t>
            </a:r>
            <a:r>
              <a:rPr lang="en-US" altLang="zh-CN" sz="2800" kern="100" dirty="0" smtClean="0">
                <a:latin typeface="Times New Roman"/>
                <a:ea typeface="华文细黑"/>
                <a:cs typeface="Courier New"/>
              </a:rPr>
              <a:t>)</a:t>
            </a:r>
          </a:p>
          <a:p>
            <a:pPr algn="just">
              <a:lnSpc>
                <a:spcPct val="150000"/>
              </a:lnSpc>
              <a:spcAft>
                <a:spcPts val="0"/>
              </a:spcAft>
            </a:pPr>
            <a:r>
              <a:rPr lang="zh-CN" altLang="zh-CN" sz="2800" b="1" kern="100" dirty="0">
                <a:latin typeface="Times New Roman"/>
                <a:ea typeface="华文细黑"/>
                <a:cs typeface="Times New Roman"/>
              </a:rPr>
              <a:t>材料四：</a:t>
            </a:r>
            <a:endParaRPr lang="zh-CN" altLang="zh-CN" sz="2800" kern="100" dirty="0">
              <a:latin typeface="宋体"/>
              <a:cs typeface="Courier New"/>
            </a:endParaRPr>
          </a:p>
          <a:p>
            <a:pPr indent="720000">
              <a:lnSpc>
                <a:spcPct val="150000"/>
              </a:lnSpc>
            </a:pPr>
            <a:r>
              <a:rPr lang="zh-CN" altLang="zh-CN" sz="2800" kern="100" dirty="0">
                <a:latin typeface="Times New Roman"/>
                <a:ea typeface="华文细黑"/>
                <a:cs typeface="Times New Roman"/>
              </a:rPr>
              <a:t>分析高校毕业生就业难的原因，既有老因素，也有新原因。老因素包括，高校专业设置出现偏差，培养模式与实际对接不上；高校毕业生高不成低不就，不肯放下身段到民企等企业就业；以制造业为主</a:t>
            </a:r>
            <a:r>
              <a:rPr lang="zh-CN" altLang="zh-CN" sz="2800" kern="100" dirty="0" smtClean="0">
                <a:latin typeface="Times New Roman"/>
                <a:ea typeface="华文细黑"/>
                <a:cs typeface="Times New Roman"/>
              </a:rPr>
              <a:t>的经</a:t>
            </a:r>
            <a:r>
              <a:rPr lang="zh-CN" altLang="zh-CN" sz="2800" kern="100" dirty="0">
                <a:latin typeface="Times New Roman"/>
                <a:ea typeface="华文细黑"/>
                <a:cs typeface="Times New Roman"/>
              </a:rPr>
              <a:t>济</a:t>
            </a:r>
            <a:endParaRPr lang="zh-CN" altLang="zh-CN" sz="2800" kern="100" dirty="0">
              <a:effectLst/>
              <a:latin typeface="宋体"/>
              <a:cs typeface="Courier New"/>
            </a:endParaRPr>
          </a:p>
        </p:txBody>
      </p:sp>
    </p:spTree>
    <p:extLst>
      <p:ext uri="{BB962C8B-B14F-4D97-AF65-F5344CB8AC3E}">
        <p14:creationId xmlns:p14="http://schemas.microsoft.com/office/powerpoint/2010/main" val="841805847"/>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28094" y="117426"/>
            <a:ext cx="11437277" cy="6586394"/>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结构迟迟转变不过来，不利于大学生就业等。新原因主要是今年经济形势异常困难，原来很多需要用人的部门和企业为节省人工成本等，大幅降低了招聘比例；此外新增毕业生比往年多，今年全国高校总的毕业生达到近</a:t>
            </a:r>
            <a:r>
              <a:rPr lang="en-US" altLang="zh-CN" sz="2800" kern="100" dirty="0">
                <a:latin typeface="Times New Roman"/>
                <a:ea typeface="华文细黑"/>
                <a:cs typeface="Courier New"/>
              </a:rPr>
              <a:t>700</a:t>
            </a:r>
            <a:r>
              <a:rPr lang="zh-CN" altLang="zh-CN" sz="2800" kern="100" dirty="0">
                <a:latin typeface="Times New Roman"/>
                <a:ea typeface="华文细黑"/>
                <a:cs typeface="Times New Roman"/>
              </a:rPr>
              <a:t>万，比去年高出</a:t>
            </a:r>
            <a:r>
              <a:rPr lang="en-US" altLang="zh-CN" sz="2800" kern="100" dirty="0">
                <a:latin typeface="Times New Roman"/>
                <a:ea typeface="华文细黑"/>
                <a:cs typeface="Courier New"/>
              </a:rPr>
              <a:t>12</a:t>
            </a:r>
            <a:r>
              <a:rPr lang="zh-CN" altLang="zh-CN" sz="2800" kern="100" dirty="0">
                <a:latin typeface="Times New Roman"/>
                <a:ea typeface="华文细黑"/>
                <a:cs typeface="Times New Roman"/>
              </a:rPr>
              <a:t>万。</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大学生就业难是一个世界性现象。我们出现的一个独特情况是，一边是大学生找工作难，一边是农民工用工荒，很多企业招不到农民工。这里反映的问题就是，中国的经济结构对大学生就业有一种抑制作用。所以，要从根本上解决大学生的就业难题，必须改革中国的经济结构，大力发展能够容纳就业的服务业，尤其是生产性服务业或者新兴服务业。</a:t>
            </a:r>
            <a:endParaRPr lang="zh-CN" altLang="zh-CN" sz="1050" kern="100" dirty="0">
              <a:latin typeface="宋体"/>
              <a:cs typeface="Courier New"/>
            </a:endParaRPr>
          </a:p>
          <a:p>
            <a:pPr algn="r">
              <a:lnSpc>
                <a:spcPct val="150000"/>
              </a:lnSpc>
              <a:spcAft>
                <a:spcPts val="0"/>
              </a:spcAft>
            </a:pP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摘自《北京青年报》</a:t>
            </a:r>
            <a:r>
              <a:rPr lang="en-US" altLang="zh-CN" sz="2800" kern="100" dirty="0">
                <a:latin typeface="Times New Roman"/>
                <a:ea typeface="华文细黑"/>
                <a:cs typeface="Courier New"/>
              </a:rPr>
              <a:t> 2013</a:t>
            </a:r>
            <a:r>
              <a:rPr lang="zh-CN" altLang="zh-CN" sz="2800" kern="100" dirty="0">
                <a:latin typeface="Times New Roman"/>
                <a:ea typeface="华文细黑"/>
                <a:cs typeface="Times New Roman"/>
              </a:rPr>
              <a:t>年</a:t>
            </a:r>
            <a:r>
              <a:rPr lang="en-US" altLang="zh-CN" sz="2800" kern="100" dirty="0">
                <a:latin typeface="Times New Roman"/>
                <a:ea typeface="华文细黑"/>
                <a:cs typeface="Courier New"/>
              </a:rPr>
              <a:t>7</a:t>
            </a:r>
            <a:r>
              <a:rPr lang="zh-CN" altLang="zh-CN" sz="2800" kern="100" dirty="0">
                <a:latin typeface="Times New Roman"/>
                <a:ea typeface="华文细黑"/>
                <a:cs typeface="Times New Roman"/>
              </a:rPr>
              <a:t>月</a:t>
            </a: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日</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23154253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262558" y="123805"/>
            <a:ext cx="11211918" cy="654514"/>
          </a:xfrm>
          <a:prstGeom prst="rect">
            <a:avLst/>
          </a:prstGeom>
        </p:spPr>
        <p:txBody>
          <a:bodyPr wrap="square" lIns="121898" tIns="60948" rIns="121898" bIns="60948">
            <a:spAutoFit/>
          </a:bodyPr>
          <a:lstStyle/>
          <a:p>
            <a:pPr indent="720000" algn="just">
              <a:lnSpc>
                <a:spcPct val="140000"/>
              </a:lnSpc>
              <a:spcAft>
                <a:spcPts val="0"/>
              </a:spcAft>
            </a:pPr>
            <a:r>
              <a:rPr lang="zh-CN" altLang="zh-CN" sz="2800" kern="100" dirty="0">
                <a:latin typeface="Times New Roman"/>
                <a:ea typeface="华文细黑"/>
                <a:cs typeface="Times New Roman"/>
              </a:rPr>
              <a:t>消息、通讯与特写的特点如下表：</a:t>
            </a:r>
            <a:endParaRPr lang="zh-CN" altLang="zh-CN" sz="1050" kern="100" dirty="0">
              <a:effectLst/>
              <a:latin typeface="宋体"/>
              <a:cs typeface="Courier New"/>
            </a:endParaRPr>
          </a:p>
        </p:txBody>
      </p:sp>
      <p:graphicFrame>
        <p:nvGraphicFramePr>
          <p:cNvPr id="3" name="表格 2"/>
          <p:cNvGraphicFramePr>
            <a:graphicFrameLocks noGrp="1"/>
          </p:cNvGraphicFramePr>
          <p:nvPr>
            <p:extLst>
              <p:ext uri="{D42A27DB-BD31-4B8C-83A1-F6EECF244321}">
                <p14:modId xmlns:p14="http://schemas.microsoft.com/office/powerpoint/2010/main" val="1686205819"/>
              </p:ext>
            </p:extLst>
          </p:nvPr>
        </p:nvGraphicFramePr>
        <p:xfrm>
          <a:off x="233983" y="909434"/>
          <a:ext cx="11630297" cy="5760720"/>
        </p:xfrm>
        <a:graphic>
          <a:graphicData uri="http://schemas.openxmlformats.org/drawingml/2006/table">
            <a:tbl>
              <a:tblPr/>
              <a:tblGrid>
                <a:gridCol w="901105"/>
                <a:gridCol w="3816424"/>
                <a:gridCol w="4824536"/>
                <a:gridCol w="2088232"/>
              </a:tblGrid>
              <a:tr h="80849">
                <a:tc>
                  <a:txBody>
                    <a:bodyPr/>
                    <a:lstStyle/>
                    <a:p>
                      <a:pPr algn="ctr">
                        <a:lnSpc>
                          <a:spcPct val="150000"/>
                        </a:lnSpc>
                        <a:spcAft>
                          <a:spcPts val="0"/>
                        </a:spcAft>
                      </a:pPr>
                      <a:r>
                        <a:rPr lang="en-US" sz="2800" kern="100" dirty="0">
                          <a:effectLst/>
                          <a:latin typeface="Times New Roman"/>
                          <a:ea typeface="华文细黑"/>
                          <a:cs typeface="Courier New"/>
                        </a:rPr>
                        <a:t> </a:t>
                      </a:r>
                      <a:endParaRPr lang="zh-CN" sz="2800" kern="100" dirty="0">
                        <a:effectLst/>
                        <a:latin typeface="宋体"/>
                        <a:cs typeface="Courier New"/>
                      </a:endParaRPr>
                    </a:p>
                  </a:txBody>
                  <a:tcPr marL="8662" marR="866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a:effectLst/>
                          <a:latin typeface="Times New Roman"/>
                          <a:ea typeface="华文细黑"/>
                          <a:cs typeface="Times New Roman"/>
                        </a:rPr>
                        <a:t>消息</a:t>
                      </a:r>
                      <a:endParaRPr lang="zh-CN" sz="2800" kern="100">
                        <a:effectLst/>
                        <a:latin typeface="宋体"/>
                        <a:cs typeface="Courier New"/>
                      </a:endParaRPr>
                    </a:p>
                  </a:txBody>
                  <a:tcPr marL="8662" marR="866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a:effectLst/>
                          <a:latin typeface="Times New Roman"/>
                          <a:ea typeface="华文细黑"/>
                          <a:cs typeface="Times New Roman"/>
                        </a:rPr>
                        <a:t>通讯</a:t>
                      </a:r>
                      <a:endParaRPr lang="zh-CN" sz="2800" kern="100">
                        <a:effectLst/>
                        <a:latin typeface="宋体"/>
                        <a:cs typeface="Courier New"/>
                      </a:endParaRPr>
                    </a:p>
                  </a:txBody>
                  <a:tcPr marL="8662" marR="866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a:effectLst/>
                          <a:latin typeface="Times New Roman"/>
                          <a:ea typeface="华文细黑"/>
                          <a:cs typeface="Times New Roman"/>
                        </a:rPr>
                        <a:t>特写</a:t>
                      </a:r>
                      <a:endParaRPr lang="zh-CN" sz="2800" kern="100">
                        <a:effectLst/>
                        <a:latin typeface="宋体"/>
                        <a:cs typeface="Courier New"/>
                      </a:endParaRPr>
                    </a:p>
                  </a:txBody>
                  <a:tcPr marL="8662" marR="866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65944">
                <a:tc>
                  <a:txBody>
                    <a:bodyPr/>
                    <a:lstStyle/>
                    <a:p>
                      <a:pPr algn="ctr">
                        <a:lnSpc>
                          <a:spcPct val="150000"/>
                        </a:lnSpc>
                        <a:spcAft>
                          <a:spcPts val="0"/>
                        </a:spcAft>
                      </a:pPr>
                      <a:r>
                        <a:rPr lang="zh-CN" sz="2800" kern="100">
                          <a:effectLst/>
                          <a:latin typeface="Times New Roman"/>
                          <a:ea typeface="华文细黑"/>
                          <a:cs typeface="Times New Roman"/>
                        </a:rPr>
                        <a:t>主题</a:t>
                      </a:r>
                      <a:endParaRPr lang="zh-CN" sz="2800" kern="100">
                        <a:effectLst/>
                        <a:latin typeface="宋体"/>
                        <a:cs typeface="Courier New"/>
                      </a:endParaRPr>
                    </a:p>
                  </a:txBody>
                  <a:tcPr marL="8662" marR="866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2000" algn="l">
                        <a:lnSpc>
                          <a:spcPct val="150000"/>
                        </a:lnSpc>
                        <a:spcAft>
                          <a:spcPts val="0"/>
                        </a:spcAft>
                      </a:pPr>
                      <a:r>
                        <a:rPr lang="zh-CN" sz="2800" kern="100" dirty="0">
                          <a:effectLst/>
                          <a:latin typeface="Times New Roman"/>
                          <a:ea typeface="华文细黑"/>
                          <a:cs typeface="Times New Roman"/>
                        </a:rPr>
                        <a:t>虽然有一定的思想倾向，但主要是为了突出报道的新闻事实。</a:t>
                      </a:r>
                      <a:endParaRPr lang="zh-CN" sz="2800" kern="100" dirty="0">
                        <a:effectLst/>
                        <a:latin typeface="宋体"/>
                        <a:cs typeface="Courier New"/>
                      </a:endParaRPr>
                    </a:p>
                  </a:txBody>
                  <a:tcPr marL="8662" marR="866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2000" algn="l">
                        <a:lnSpc>
                          <a:spcPct val="150000"/>
                        </a:lnSpc>
                        <a:spcAft>
                          <a:spcPts val="0"/>
                        </a:spcAft>
                      </a:pPr>
                      <a:r>
                        <a:rPr lang="zh-CN" sz="2800" kern="100" dirty="0">
                          <a:effectLst/>
                          <a:latin typeface="Times New Roman"/>
                          <a:ea typeface="华文细黑"/>
                          <a:cs typeface="Times New Roman"/>
                        </a:rPr>
                        <a:t>有鲜明的主题和思想倾向。</a:t>
                      </a:r>
                      <a:endParaRPr lang="zh-CN" sz="2800" kern="100" dirty="0">
                        <a:effectLst/>
                        <a:latin typeface="宋体"/>
                        <a:cs typeface="Courier New"/>
                      </a:endParaRPr>
                    </a:p>
                  </a:txBody>
                  <a:tcPr marL="8662" marR="866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2000" algn="l">
                        <a:lnSpc>
                          <a:spcPct val="150000"/>
                        </a:lnSpc>
                        <a:spcAft>
                          <a:spcPts val="0"/>
                        </a:spcAft>
                      </a:pPr>
                      <a:r>
                        <a:rPr lang="zh-CN" sz="2800" kern="100">
                          <a:effectLst/>
                          <a:latin typeface="Times New Roman"/>
                          <a:ea typeface="华文细黑"/>
                          <a:cs typeface="Times New Roman"/>
                        </a:rPr>
                        <a:t>有鲜明的主题和思想倾向。</a:t>
                      </a:r>
                      <a:endParaRPr lang="zh-CN" sz="2800" kern="100">
                        <a:effectLst/>
                        <a:latin typeface="宋体"/>
                        <a:cs typeface="Courier New"/>
                      </a:endParaRPr>
                    </a:p>
                  </a:txBody>
                  <a:tcPr marL="8662" marR="866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93586">
                <a:tc>
                  <a:txBody>
                    <a:bodyPr/>
                    <a:lstStyle/>
                    <a:p>
                      <a:pPr algn="ctr">
                        <a:lnSpc>
                          <a:spcPct val="150000"/>
                        </a:lnSpc>
                        <a:spcAft>
                          <a:spcPts val="0"/>
                        </a:spcAft>
                      </a:pPr>
                      <a:r>
                        <a:rPr lang="zh-CN" sz="2800" kern="100">
                          <a:effectLst/>
                          <a:latin typeface="Times New Roman"/>
                          <a:ea typeface="华文细黑"/>
                          <a:cs typeface="Times New Roman"/>
                        </a:rPr>
                        <a:t>选材</a:t>
                      </a:r>
                      <a:endParaRPr lang="zh-CN" sz="2800" kern="100">
                        <a:effectLst/>
                        <a:latin typeface="宋体"/>
                        <a:cs typeface="Courier New"/>
                      </a:endParaRPr>
                    </a:p>
                  </a:txBody>
                  <a:tcPr marL="8662" marR="866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2000" algn="l">
                        <a:lnSpc>
                          <a:spcPct val="150000"/>
                        </a:lnSpc>
                        <a:spcAft>
                          <a:spcPts val="0"/>
                        </a:spcAft>
                      </a:pPr>
                      <a:r>
                        <a:rPr lang="zh-CN" sz="2800" kern="100" spc="-100" baseline="0" dirty="0">
                          <a:effectLst/>
                          <a:latin typeface="Times New Roman"/>
                          <a:ea typeface="华文细黑"/>
                          <a:cs typeface="Times New Roman"/>
                        </a:rPr>
                        <a:t>重事件，</a:t>
                      </a:r>
                      <a:r>
                        <a:rPr lang="en-US" sz="2800" kern="100" spc="-100" baseline="0" dirty="0">
                          <a:effectLst/>
                          <a:latin typeface="宋体"/>
                          <a:ea typeface="华文细黑"/>
                          <a:cs typeface="Times New Roman"/>
                        </a:rPr>
                        <a:t>“</a:t>
                      </a:r>
                      <a:r>
                        <a:rPr lang="zh-CN" sz="2800" kern="100" spc="-100" baseline="0" dirty="0">
                          <a:effectLst/>
                          <a:latin typeface="Times New Roman"/>
                          <a:ea typeface="华文细黑"/>
                          <a:cs typeface="Times New Roman"/>
                        </a:rPr>
                        <a:t>何事</a:t>
                      </a:r>
                      <a:r>
                        <a:rPr lang="en-US" sz="2800" kern="100" spc="-100" baseline="0" dirty="0">
                          <a:effectLst/>
                          <a:latin typeface="宋体"/>
                          <a:ea typeface="华文细黑"/>
                          <a:cs typeface="Times New Roman"/>
                        </a:rPr>
                        <a:t>”</a:t>
                      </a:r>
                      <a:r>
                        <a:rPr lang="zh-CN" sz="2800" kern="100" spc="-100" baseline="0" dirty="0">
                          <a:effectLst/>
                          <a:latin typeface="Times New Roman"/>
                          <a:ea typeface="华文细黑"/>
                          <a:cs typeface="Times New Roman"/>
                        </a:rPr>
                        <a:t>最重要。纵然是人物消息，也主要是写人做的事，以事显人。偶尔有细节。</a:t>
                      </a:r>
                      <a:r>
                        <a:rPr lang="en-US" sz="2800" kern="100" spc="-100" baseline="0" dirty="0">
                          <a:effectLst/>
                          <a:latin typeface="Times New Roman"/>
                          <a:ea typeface="华文细黑"/>
                          <a:cs typeface="Courier New"/>
                        </a:rPr>
                        <a:t>(</a:t>
                      </a:r>
                      <a:r>
                        <a:rPr lang="zh-CN" sz="2800" kern="100" spc="-100" baseline="0" dirty="0">
                          <a:effectLst/>
                          <a:latin typeface="Times New Roman"/>
                          <a:ea typeface="华文细黑"/>
                          <a:cs typeface="Times New Roman"/>
                        </a:rPr>
                        <a:t>纵剖面</a:t>
                      </a:r>
                      <a:r>
                        <a:rPr lang="en-US" sz="2800" kern="100" spc="-100" baseline="0" dirty="0">
                          <a:effectLst/>
                          <a:latin typeface="Times New Roman"/>
                          <a:ea typeface="华文细黑"/>
                          <a:cs typeface="Courier New"/>
                        </a:rPr>
                        <a:t>)</a:t>
                      </a:r>
                      <a:endParaRPr lang="zh-CN" sz="2800" kern="100" spc="-100" baseline="0" dirty="0">
                        <a:effectLst/>
                        <a:latin typeface="宋体"/>
                        <a:cs typeface="Courier New"/>
                      </a:endParaRPr>
                    </a:p>
                  </a:txBody>
                  <a:tcPr marL="8662" marR="866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2000" algn="l">
                        <a:lnSpc>
                          <a:spcPct val="150000"/>
                        </a:lnSpc>
                        <a:spcAft>
                          <a:spcPts val="0"/>
                        </a:spcAft>
                      </a:pPr>
                      <a:r>
                        <a:rPr lang="zh-CN" sz="2800" kern="100" spc="-100" baseline="0" dirty="0">
                          <a:effectLst/>
                          <a:latin typeface="Times New Roman"/>
                          <a:ea typeface="华文细黑"/>
                          <a:cs typeface="Times New Roman"/>
                        </a:rPr>
                        <a:t>注重写人或写事中之人。即使重在写事，也不仅仅以交代清楚</a:t>
                      </a:r>
                      <a:r>
                        <a:rPr lang="en-US" sz="2800" kern="100" spc="-100" baseline="0" dirty="0">
                          <a:effectLst/>
                          <a:latin typeface="宋体"/>
                          <a:ea typeface="华文细黑"/>
                          <a:cs typeface="Times New Roman"/>
                        </a:rPr>
                        <a:t>“</a:t>
                      </a:r>
                      <a:r>
                        <a:rPr lang="zh-CN" sz="2800" kern="100" spc="-100" baseline="0" dirty="0">
                          <a:effectLst/>
                          <a:latin typeface="Times New Roman"/>
                          <a:ea typeface="华文细黑"/>
                          <a:cs typeface="Times New Roman"/>
                        </a:rPr>
                        <a:t>何事</a:t>
                      </a:r>
                      <a:r>
                        <a:rPr lang="en-US" sz="2800" kern="100" spc="-100" baseline="0" dirty="0">
                          <a:effectLst/>
                          <a:latin typeface="宋体"/>
                          <a:ea typeface="华文细黑"/>
                          <a:cs typeface="Times New Roman"/>
                        </a:rPr>
                        <a:t>”</a:t>
                      </a:r>
                      <a:r>
                        <a:rPr lang="zh-CN" sz="2800" kern="100" spc="-100" baseline="0" dirty="0">
                          <a:effectLst/>
                          <a:latin typeface="Times New Roman"/>
                          <a:ea typeface="华文细黑"/>
                          <a:cs typeface="Times New Roman"/>
                        </a:rPr>
                        <a:t>为最终目的，而是力图展现事件的全貌。没有细节不会有好通讯。</a:t>
                      </a:r>
                      <a:r>
                        <a:rPr lang="en-US" sz="2800" kern="100" spc="-100" baseline="0" dirty="0">
                          <a:effectLst/>
                          <a:latin typeface="Times New Roman"/>
                          <a:ea typeface="华文细黑"/>
                          <a:cs typeface="Courier New"/>
                        </a:rPr>
                        <a:t>(</a:t>
                      </a:r>
                      <a:r>
                        <a:rPr lang="zh-CN" sz="2800" kern="100" spc="-100" baseline="0" dirty="0">
                          <a:effectLst/>
                          <a:latin typeface="Times New Roman"/>
                          <a:ea typeface="华文细黑"/>
                          <a:cs typeface="Times New Roman"/>
                        </a:rPr>
                        <a:t>纵剖面</a:t>
                      </a:r>
                      <a:r>
                        <a:rPr lang="en-US" sz="2800" kern="100" spc="-100" baseline="0" dirty="0">
                          <a:effectLst/>
                          <a:latin typeface="Times New Roman"/>
                          <a:ea typeface="华文细黑"/>
                          <a:cs typeface="Courier New"/>
                        </a:rPr>
                        <a:t>)</a:t>
                      </a:r>
                      <a:endParaRPr lang="zh-CN" sz="2800" kern="100" spc="-100" baseline="0" dirty="0">
                        <a:effectLst/>
                        <a:latin typeface="宋体"/>
                        <a:cs typeface="Courier New"/>
                      </a:endParaRPr>
                    </a:p>
                  </a:txBody>
                  <a:tcPr marL="8662" marR="866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2000" algn="l">
                        <a:lnSpc>
                          <a:spcPct val="150000"/>
                        </a:lnSpc>
                        <a:spcAft>
                          <a:spcPts val="0"/>
                        </a:spcAft>
                      </a:pPr>
                      <a:r>
                        <a:rPr lang="zh-CN" sz="2800" kern="100" spc="-100" baseline="0" dirty="0">
                          <a:effectLst/>
                          <a:latin typeface="Times New Roman"/>
                          <a:ea typeface="华文细黑"/>
                          <a:cs typeface="Times New Roman"/>
                        </a:rPr>
                        <a:t>镜头式的新闻片段，描写事件局部并放大细节。</a:t>
                      </a:r>
                      <a:r>
                        <a:rPr lang="en-US" sz="2800" kern="100" spc="-100" baseline="0" dirty="0">
                          <a:effectLst/>
                          <a:latin typeface="Times New Roman"/>
                          <a:ea typeface="华文细黑"/>
                          <a:cs typeface="Courier New"/>
                        </a:rPr>
                        <a:t>(</a:t>
                      </a:r>
                      <a:r>
                        <a:rPr lang="zh-CN" sz="2800" kern="100" spc="-100" baseline="0" dirty="0">
                          <a:effectLst/>
                          <a:latin typeface="Times New Roman"/>
                          <a:ea typeface="华文细黑"/>
                          <a:cs typeface="Times New Roman"/>
                        </a:rPr>
                        <a:t>横断面</a:t>
                      </a:r>
                      <a:r>
                        <a:rPr lang="en-US" sz="2800" kern="100" spc="-100" baseline="0" dirty="0">
                          <a:effectLst/>
                          <a:latin typeface="Times New Roman"/>
                          <a:ea typeface="华文细黑"/>
                          <a:cs typeface="Courier New"/>
                        </a:rPr>
                        <a:t>)</a:t>
                      </a:r>
                      <a:endParaRPr lang="zh-CN" sz="2800" kern="100" spc="-100" baseline="0" dirty="0">
                        <a:effectLst/>
                        <a:latin typeface="宋体"/>
                        <a:cs typeface="Courier New"/>
                      </a:endParaRPr>
                    </a:p>
                  </a:txBody>
                  <a:tcPr marL="8662" marR="866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615916124"/>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50590" y="1158018"/>
            <a:ext cx="11050733"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快速浏览，找出中心话题。</a:t>
            </a:r>
            <a:endParaRPr lang="zh-CN" altLang="zh-CN" sz="1050" kern="100" dirty="0">
              <a:effectLst/>
              <a:latin typeface="宋体"/>
              <a:cs typeface="Courier New"/>
            </a:endParaRPr>
          </a:p>
        </p:txBody>
      </p:sp>
      <p:sp>
        <p:nvSpPr>
          <p:cNvPr id="6" name="TextBox 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5" name="矩形 4"/>
          <p:cNvSpPr>
            <a:spLocks noChangeAspect="1"/>
          </p:cNvSpPr>
          <p:nvPr/>
        </p:nvSpPr>
        <p:spPr>
          <a:xfrm>
            <a:off x="-1" y="395933"/>
            <a:ext cx="2998800" cy="568826"/>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ysClr val="window" lastClr="FFFFFF"/>
                </a:solidFill>
                <a:effectLst/>
                <a:uLnTx/>
                <a:uFillTx/>
                <a:latin typeface="微软雅黑"/>
                <a:ea typeface="微软雅黑"/>
                <a:cs typeface="Times New Roman" pitchFamily="18" charset="0"/>
              </a:rPr>
              <a:t>整体阅读</a:t>
            </a:r>
            <a:r>
              <a:rPr kumimoji="0" lang="en-US" altLang="zh-CN" sz="2400" b="1" i="0" u="none" strike="noStrike" kern="0" cap="none" spc="0" normalizeH="0" baseline="0" noProof="0" dirty="0" smtClean="0">
                <a:ln>
                  <a:noFill/>
                </a:ln>
                <a:solidFill>
                  <a:sysClr val="window" lastClr="FFFFFF"/>
                </a:solidFill>
                <a:effectLst/>
                <a:uLnTx/>
                <a:uFillTx/>
                <a:latin typeface="微软雅黑"/>
                <a:ea typeface="微软雅黑"/>
                <a:cs typeface="Times New Roman" pitchFamily="18" charset="0"/>
              </a:rPr>
              <a:t>·</a:t>
            </a:r>
            <a:r>
              <a:rPr kumimoji="0" lang="en-US" altLang="zh-CN" sz="2400" b="1" i="0" u="none" strike="noStrike" kern="0" cap="none" spc="0" normalizeH="0" baseline="0" noProof="0" dirty="0" smtClean="0">
                <a:ln>
                  <a:noFill/>
                </a:ln>
                <a:solidFill>
                  <a:sysClr val="window" lastClr="FFFFFF"/>
                </a:solidFill>
                <a:effectLst/>
                <a:uLnTx/>
                <a:uFillTx/>
                <a:latin typeface="Times New Roman" pitchFamily="18" charset="0"/>
                <a:ea typeface="Times New Roman" pitchFamily="18" charset="0"/>
                <a:cs typeface="Times New Roman" pitchFamily="18" charset="0"/>
              </a:rPr>
              <a:t>(</a:t>
            </a:r>
            <a:r>
              <a:rPr lang="zh-CN" altLang="en-US" sz="2400" b="1" kern="0" dirty="0" smtClean="0">
                <a:solidFill>
                  <a:sysClr val="window" lastClr="FFFFFF"/>
                </a:solidFill>
                <a:latin typeface="微软雅黑"/>
                <a:ea typeface="微软雅黑"/>
                <a:cs typeface="Times New Roman" pitchFamily="18" charset="0"/>
              </a:rPr>
              <a:t>约</a:t>
            </a:r>
            <a:r>
              <a:rPr lang="en-US" altLang="zh-CN" sz="2400" b="1" kern="0" dirty="0" smtClean="0">
                <a:solidFill>
                  <a:sysClr val="window" lastClr="FFFFFF"/>
                </a:solidFill>
                <a:latin typeface="Times New Roman" pitchFamily="18" charset="0"/>
                <a:ea typeface="Times New Roman" pitchFamily="18" charset="0"/>
                <a:cs typeface="Times New Roman" pitchFamily="18" charset="0"/>
              </a:rPr>
              <a:t>6</a:t>
            </a:r>
            <a:r>
              <a:rPr lang="zh-CN" altLang="en-US" sz="2400" b="1" kern="0" dirty="0" smtClean="0">
                <a:solidFill>
                  <a:sysClr val="window" lastClr="FFFFFF"/>
                </a:solidFill>
                <a:latin typeface="微软雅黑"/>
                <a:ea typeface="微软雅黑"/>
                <a:cs typeface="Times New Roman" pitchFamily="18" charset="0"/>
              </a:rPr>
              <a:t>分钟</a:t>
            </a:r>
            <a:r>
              <a:rPr lang="en-US" altLang="zh-CN" sz="2400" b="1" kern="0" dirty="0">
                <a:solidFill>
                  <a:sysClr val="window" lastClr="FFFFFF"/>
                </a:solidFill>
                <a:latin typeface="Times New Roman" pitchFamily="18" charset="0"/>
                <a:ea typeface="Times New Roman" pitchFamily="18" charset="0"/>
                <a:cs typeface="Times New Roman" pitchFamily="18" charset="0"/>
              </a:rPr>
              <a:t>)</a:t>
            </a:r>
            <a:endParaRPr lang="zh-CN" altLang="en-US" sz="2400" b="1" kern="0" dirty="0">
              <a:solidFill>
                <a:sysClr val="window" lastClr="FFFFFF"/>
              </a:solidFill>
              <a:latin typeface="Times New Roman" pitchFamily="18" charset="0"/>
              <a:ea typeface="Times New Roman" pitchFamily="18" charset="0"/>
              <a:cs typeface="Times New Roman" pitchFamily="18" charset="0"/>
            </a:endParaRPr>
          </a:p>
        </p:txBody>
      </p:sp>
      <p:sp>
        <p:nvSpPr>
          <p:cNvPr id="8" name="矩形 7"/>
          <p:cNvSpPr/>
          <p:nvPr/>
        </p:nvSpPr>
        <p:spPr>
          <a:xfrm>
            <a:off x="550590" y="1878098"/>
            <a:ext cx="11050733" cy="68760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en-US" altLang="zh-CN" sz="2800" kern="100" dirty="0">
                <a:solidFill>
                  <a:srgbClr val="C00000"/>
                </a:solidFill>
                <a:latin typeface="Times New Roman"/>
                <a:ea typeface="华文细黑"/>
                <a:cs typeface="Courier New"/>
              </a:rPr>
              <a:t>2013</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cs typeface="Courier New"/>
              </a:rPr>
              <a:t>2014</a:t>
            </a:r>
            <a:r>
              <a:rPr lang="zh-CN" altLang="zh-CN" sz="2800" kern="100" dirty="0">
                <a:solidFill>
                  <a:srgbClr val="C00000"/>
                </a:solidFill>
                <a:latin typeface="Times New Roman"/>
                <a:ea typeface="华文细黑"/>
                <a:cs typeface="Times New Roman"/>
              </a:rPr>
              <a:t>两年大学生就业情况。</a:t>
            </a:r>
            <a:endParaRPr lang="zh-CN" altLang="zh-CN" sz="1050" kern="100" dirty="0">
              <a:effectLst/>
              <a:latin typeface="宋体"/>
              <a:cs typeface="Courier New"/>
            </a:endParaRPr>
          </a:p>
        </p:txBody>
      </p:sp>
    </p:spTree>
    <p:extLst>
      <p:ext uri="{BB962C8B-B14F-4D97-AF65-F5344CB8AC3E}">
        <p14:creationId xmlns:p14="http://schemas.microsoft.com/office/powerpoint/2010/main" val="3514115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8">
                                            <p:txEl>
                                              <p:pRg st="0" end="0"/>
                                            </p:txEl>
                                          </p:spTgt>
                                        </p:tgtEl>
                                      </p:cBhvr>
                                    </p:animEffect>
                                    <p:set>
                                      <p:cBhvr>
                                        <p:cTn id="12" dur="1" fill="hold">
                                          <p:stCondLst>
                                            <p:cond delay="499"/>
                                          </p:stCondLst>
                                        </p:cTn>
                                        <p:tgtEl>
                                          <p:spTgt spid="8">
                                            <p:txEl>
                                              <p:pRg st="0" end="0"/>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50590" y="261442"/>
            <a:ext cx="11050733"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阅读四则材料，确定各则侧重点。</a:t>
            </a:r>
            <a:endParaRPr lang="zh-CN" altLang="zh-CN" sz="1050" kern="100" dirty="0">
              <a:effectLst/>
              <a:latin typeface="宋体"/>
              <a:cs typeface="Courier New"/>
            </a:endParaRPr>
          </a:p>
        </p:txBody>
      </p:sp>
      <p:sp>
        <p:nvSpPr>
          <p:cNvPr id="4" name="矩形 3"/>
          <p:cNvSpPr/>
          <p:nvPr/>
        </p:nvSpPr>
        <p:spPr>
          <a:xfrm>
            <a:off x="550590" y="943795"/>
            <a:ext cx="10725733" cy="5211915"/>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材料一：麦可思研究院编著的《</a:t>
            </a:r>
            <a:r>
              <a:rPr lang="en-US" altLang="zh-CN" sz="2800" kern="100" dirty="0">
                <a:solidFill>
                  <a:srgbClr val="C00000"/>
                </a:solidFill>
                <a:latin typeface="Times New Roman"/>
                <a:ea typeface="华文细黑"/>
                <a:cs typeface="Courier New"/>
              </a:rPr>
              <a:t>2014</a:t>
            </a:r>
            <a:r>
              <a:rPr lang="zh-CN" altLang="zh-CN" sz="2800" kern="100" dirty="0">
                <a:solidFill>
                  <a:srgbClr val="C00000"/>
                </a:solidFill>
                <a:latin typeface="Times New Roman"/>
                <a:ea typeface="华文细黑"/>
                <a:cs typeface="Times New Roman"/>
              </a:rPr>
              <a:t>中国大学生就业报告》，主要内容是大学生就业与专业关系、自主创业和就业单位类型。</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大意对即可</a:t>
            </a:r>
            <a:r>
              <a:rPr lang="en-US" altLang="zh-CN" sz="2800" kern="100" dirty="0">
                <a:solidFill>
                  <a:srgbClr val="C00000"/>
                </a:solidFill>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zh-CN" altLang="zh-CN" sz="2800" kern="100" dirty="0">
                <a:solidFill>
                  <a:srgbClr val="C00000"/>
                </a:solidFill>
                <a:latin typeface="Times New Roman"/>
                <a:ea typeface="华文细黑"/>
                <a:cs typeface="Times New Roman"/>
              </a:rPr>
              <a:t>材料二：中华英才网发布的《中国大学生最佳雇主调查报告》，分析了大学生就业的地区、专业、行业和单位性质。</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大意对即可</a:t>
            </a:r>
            <a:r>
              <a:rPr lang="en-US" altLang="zh-CN" sz="2800" kern="100" dirty="0">
                <a:solidFill>
                  <a:srgbClr val="C00000"/>
                </a:solidFill>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zh-CN" altLang="zh-CN" sz="2800" kern="100" dirty="0">
                <a:solidFill>
                  <a:srgbClr val="C00000"/>
                </a:solidFill>
                <a:latin typeface="Times New Roman"/>
                <a:ea typeface="华文细黑"/>
                <a:cs typeface="Times New Roman"/>
              </a:rPr>
              <a:t>材料三：大学生就业难的三个因果，即劳动力市场、就业观念和用人措施。</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大意对即可</a:t>
            </a:r>
            <a:r>
              <a:rPr lang="en-US" altLang="zh-CN" sz="2800" kern="100" dirty="0">
                <a:solidFill>
                  <a:srgbClr val="C00000"/>
                </a:solidFill>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zh-CN" altLang="zh-CN" sz="2800" kern="100" dirty="0">
                <a:solidFill>
                  <a:srgbClr val="C00000"/>
                </a:solidFill>
                <a:latin typeface="Times New Roman"/>
                <a:ea typeface="华文细黑"/>
                <a:cs typeface="Times New Roman"/>
              </a:rPr>
              <a:t>材料四：大学生就业难的经济因素及对策。</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大意对即可</a:t>
            </a:r>
            <a:r>
              <a:rPr lang="en-US" altLang="zh-CN" sz="2800" kern="100" dirty="0">
                <a:solidFill>
                  <a:srgbClr val="C00000"/>
                </a:solidFill>
                <a:latin typeface="Times New Roman"/>
                <a:ea typeface="华文细黑"/>
                <a:cs typeface="Courier New"/>
              </a:rPr>
              <a:t>)</a:t>
            </a:r>
            <a:endParaRPr lang="zh-CN" altLang="zh-CN" sz="1050" kern="100" dirty="0">
              <a:effectLst/>
              <a:latin typeface="宋体"/>
              <a:cs typeface="Courier New"/>
            </a:endParaRPr>
          </a:p>
        </p:txBody>
      </p:sp>
      <p:sp>
        <p:nvSpPr>
          <p:cNvPr id="6" name="TextBox 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111200965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linds(horizontal)">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blinds(horizontal)">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nodeType="clickEffect">
                                  <p:stCondLst>
                                    <p:cond delay="0"/>
                                  </p:stCondLst>
                                  <p:childTnLst>
                                    <p:animEffect transition="out" filter="fade">
                                      <p:cBhvr>
                                        <p:cTn id="26" dur="500"/>
                                        <p:tgtEl>
                                          <p:spTgt spid="4">
                                            <p:txEl>
                                              <p:pRg st="0" end="0"/>
                                            </p:txEl>
                                          </p:spTgt>
                                        </p:tgtEl>
                                      </p:cBhvr>
                                    </p:animEffect>
                                    <p:set>
                                      <p:cBhvr>
                                        <p:cTn id="27" dur="1" fill="hold">
                                          <p:stCondLst>
                                            <p:cond delay="499"/>
                                          </p:stCondLst>
                                        </p:cTn>
                                        <p:tgtEl>
                                          <p:spTgt spid="4">
                                            <p:txEl>
                                              <p:pRg st="0" end="0"/>
                                            </p:txEl>
                                          </p:spTgt>
                                        </p:tgtEl>
                                        <p:attrNameLst>
                                          <p:attrName>style.visibility</p:attrName>
                                        </p:attrNameLst>
                                      </p:cBhvr>
                                      <p:to>
                                        <p:strVal val="hidden"/>
                                      </p:to>
                                    </p:set>
                                  </p:childTnLst>
                                </p:cTn>
                              </p:par>
                              <p:par>
                                <p:cTn id="28" presetID="10" presetClass="exit" presetSubtype="0" fill="hold" nodeType="withEffect">
                                  <p:stCondLst>
                                    <p:cond delay="0"/>
                                  </p:stCondLst>
                                  <p:childTnLst>
                                    <p:animEffect transition="out" filter="fade">
                                      <p:cBhvr>
                                        <p:cTn id="29" dur="500"/>
                                        <p:tgtEl>
                                          <p:spTgt spid="4">
                                            <p:txEl>
                                              <p:pRg st="1" end="1"/>
                                            </p:txEl>
                                          </p:spTgt>
                                        </p:tgtEl>
                                      </p:cBhvr>
                                    </p:animEffect>
                                    <p:set>
                                      <p:cBhvr>
                                        <p:cTn id="30" dur="1" fill="hold">
                                          <p:stCondLst>
                                            <p:cond delay="499"/>
                                          </p:stCondLst>
                                        </p:cTn>
                                        <p:tgtEl>
                                          <p:spTgt spid="4">
                                            <p:txEl>
                                              <p:pRg st="1" end="1"/>
                                            </p:txEl>
                                          </p:spTgt>
                                        </p:tgtEl>
                                        <p:attrNameLst>
                                          <p:attrName>style.visibility</p:attrName>
                                        </p:attrNameLst>
                                      </p:cBhvr>
                                      <p:to>
                                        <p:strVal val="hidden"/>
                                      </p:to>
                                    </p:set>
                                  </p:childTnLst>
                                </p:cTn>
                              </p:par>
                              <p:par>
                                <p:cTn id="31" presetID="10" presetClass="exit" presetSubtype="0" fill="hold" nodeType="withEffect">
                                  <p:stCondLst>
                                    <p:cond delay="0"/>
                                  </p:stCondLst>
                                  <p:childTnLst>
                                    <p:animEffect transition="out" filter="fade">
                                      <p:cBhvr>
                                        <p:cTn id="32" dur="500"/>
                                        <p:tgtEl>
                                          <p:spTgt spid="4">
                                            <p:txEl>
                                              <p:pRg st="2" end="2"/>
                                            </p:txEl>
                                          </p:spTgt>
                                        </p:tgtEl>
                                      </p:cBhvr>
                                    </p:animEffect>
                                    <p:set>
                                      <p:cBhvr>
                                        <p:cTn id="33" dur="1" fill="hold">
                                          <p:stCondLst>
                                            <p:cond delay="499"/>
                                          </p:stCondLst>
                                        </p:cTn>
                                        <p:tgtEl>
                                          <p:spTgt spid="4">
                                            <p:txEl>
                                              <p:pRg st="2" end="2"/>
                                            </p:txEl>
                                          </p:spTgt>
                                        </p:tgtEl>
                                        <p:attrNameLst>
                                          <p:attrName>style.visibility</p:attrName>
                                        </p:attrNameLst>
                                      </p:cBhvr>
                                      <p:to>
                                        <p:strVal val="hidden"/>
                                      </p:to>
                                    </p:set>
                                  </p:childTnLst>
                                </p:cTn>
                              </p:par>
                              <p:par>
                                <p:cTn id="34" presetID="10" presetClass="exit" presetSubtype="0" fill="hold" nodeType="withEffect">
                                  <p:stCondLst>
                                    <p:cond delay="0"/>
                                  </p:stCondLst>
                                  <p:childTnLst>
                                    <p:animEffect transition="out" filter="fade">
                                      <p:cBhvr>
                                        <p:cTn id="35" dur="500"/>
                                        <p:tgtEl>
                                          <p:spTgt spid="4">
                                            <p:txEl>
                                              <p:pRg st="3" end="3"/>
                                            </p:txEl>
                                          </p:spTgt>
                                        </p:tgtEl>
                                      </p:cBhvr>
                                    </p:animEffect>
                                    <p:set>
                                      <p:cBhvr>
                                        <p:cTn id="36" dur="1" fill="hold">
                                          <p:stCondLst>
                                            <p:cond delay="499"/>
                                          </p:stCondLst>
                                        </p:cTn>
                                        <p:tgtEl>
                                          <p:spTgt spid="4">
                                            <p:txEl>
                                              <p:pRg st="3" end="3"/>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26057" y="261442"/>
            <a:ext cx="7920879"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关注文本出处信息，了解文体类型及暗示信息。</a:t>
            </a:r>
            <a:endParaRPr lang="zh-CN" altLang="zh-CN" sz="1050" kern="100" dirty="0">
              <a:effectLst/>
              <a:latin typeface="宋体"/>
              <a:cs typeface="Courier New"/>
            </a:endParaRPr>
          </a:p>
        </p:txBody>
      </p:sp>
      <p:sp>
        <p:nvSpPr>
          <p:cNvPr id="4" name="矩形 3"/>
          <p:cNvSpPr/>
          <p:nvPr/>
        </p:nvSpPr>
        <p:spPr>
          <a:xfrm>
            <a:off x="626057" y="991420"/>
            <a:ext cx="10725733" cy="5211915"/>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材料一：《光明日报》</a:t>
            </a:r>
            <a:r>
              <a:rPr lang="en-US" altLang="zh-CN" sz="2800" kern="100" dirty="0">
                <a:solidFill>
                  <a:srgbClr val="C00000"/>
                </a:solidFill>
                <a:latin typeface="Times New Roman"/>
                <a:ea typeface="华文细黑"/>
                <a:cs typeface="Courier New"/>
              </a:rPr>
              <a:t>  2014</a:t>
            </a:r>
            <a:r>
              <a:rPr lang="zh-CN" altLang="zh-CN" sz="2800" kern="100" dirty="0">
                <a:solidFill>
                  <a:srgbClr val="C00000"/>
                </a:solidFill>
                <a:latin typeface="Times New Roman"/>
                <a:ea typeface="华文细黑"/>
                <a:cs typeface="Times New Roman"/>
              </a:rPr>
              <a:t>年</a:t>
            </a:r>
            <a:r>
              <a:rPr lang="en-US" altLang="zh-CN" sz="2800" kern="100" dirty="0">
                <a:solidFill>
                  <a:srgbClr val="C00000"/>
                </a:solidFill>
                <a:latin typeface="Times New Roman"/>
                <a:ea typeface="华文细黑"/>
                <a:cs typeface="Courier New"/>
              </a:rPr>
              <a:t>6</a:t>
            </a:r>
            <a:r>
              <a:rPr lang="zh-CN" altLang="zh-CN" sz="2800" kern="100" dirty="0">
                <a:solidFill>
                  <a:srgbClr val="C00000"/>
                </a:solidFill>
                <a:latin typeface="Times New Roman"/>
                <a:ea typeface="华文细黑"/>
                <a:cs typeface="Times New Roman"/>
              </a:rPr>
              <a:t>月</a:t>
            </a:r>
            <a:r>
              <a:rPr lang="en-US" altLang="zh-CN" sz="2800" kern="100" dirty="0">
                <a:solidFill>
                  <a:srgbClr val="C00000"/>
                </a:solidFill>
                <a:latin typeface="Times New Roman"/>
                <a:ea typeface="华文细黑"/>
                <a:cs typeface="Courier New"/>
              </a:rPr>
              <a:t>10</a:t>
            </a:r>
            <a:r>
              <a:rPr lang="zh-CN" altLang="zh-CN" sz="2800" kern="100" dirty="0">
                <a:solidFill>
                  <a:srgbClr val="C00000"/>
                </a:solidFill>
                <a:latin typeface="Times New Roman"/>
                <a:ea typeface="华文细黑"/>
                <a:cs typeface="Times New Roman"/>
              </a:rPr>
              <a:t>日</a:t>
            </a:r>
            <a:endParaRPr lang="zh-CN" altLang="zh-CN" sz="1050" kern="100" dirty="0">
              <a:latin typeface="宋体"/>
              <a:cs typeface="Courier New"/>
            </a:endParaRPr>
          </a:p>
          <a:p>
            <a:pPr algn="just">
              <a:lnSpc>
                <a:spcPct val="150000"/>
              </a:lnSpc>
              <a:spcAft>
                <a:spcPts val="0"/>
              </a:spcAft>
            </a:pPr>
            <a:r>
              <a:rPr lang="zh-CN" altLang="zh-CN" sz="2800" kern="100" dirty="0">
                <a:solidFill>
                  <a:srgbClr val="C00000"/>
                </a:solidFill>
                <a:latin typeface="Times New Roman"/>
                <a:ea typeface="华文细黑"/>
                <a:cs typeface="Times New Roman"/>
              </a:rPr>
              <a:t>文体：调查报告</a:t>
            </a:r>
            <a:endParaRPr lang="zh-CN" altLang="zh-CN" sz="1050" kern="100" dirty="0">
              <a:latin typeface="宋体"/>
              <a:cs typeface="Courier New"/>
            </a:endParaRPr>
          </a:p>
          <a:p>
            <a:pPr algn="just">
              <a:lnSpc>
                <a:spcPct val="150000"/>
              </a:lnSpc>
              <a:spcAft>
                <a:spcPts val="0"/>
              </a:spcAft>
            </a:pPr>
            <a:r>
              <a:rPr lang="zh-CN" altLang="zh-CN" sz="2800" kern="100" dirty="0">
                <a:solidFill>
                  <a:srgbClr val="C00000"/>
                </a:solidFill>
                <a:latin typeface="Times New Roman"/>
                <a:ea typeface="华文细黑"/>
                <a:cs typeface="Times New Roman"/>
              </a:rPr>
              <a:t>材料二：《南方周末》</a:t>
            </a:r>
            <a:r>
              <a:rPr lang="en-US" altLang="zh-CN" sz="2800" kern="100" dirty="0">
                <a:solidFill>
                  <a:srgbClr val="C00000"/>
                </a:solidFill>
                <a:latin typeface="Times New Roman"/>
                <a:ea typeface="华文细黑"/>
                <a:cs typeface="Courier New"/>
              </a:rPr>
              <a:t> 2015</a:t>
            </a:r>
            <a:r>
              <a:rPr lang="zh-CN" altLang="zh-CN" sz="2800" kern="100" dirty="0">
                <a:solidFill>
                  <a:srgbClr val="C00000"/>
                </a:solidFill>
                <a:latin typeface="Times New Roman"/>
                <a:ea typeface="华文细黑"/>
                <a:cs typeface="Times New Roman"/>
              </a:rPr>
              <a:t>年</a:t>
            </a:r>
            <a:r>
              <a:rPr lang="en-US" altLang="zh-CN" sz="2800" kern="100" dirty="0">
                <a:solidFill>
                  <a:srgbClr val="C00000"/>
                </a:solidFill>
                <a:latin typeface="Times New Roman"/>
                <a:ea typeface="华文细黑"/>
                <a:cs typeface="Courier New"/>
              </a:rPr>
              <a:t>3</a:t>
            </a:r>
            <a:r>
              <a:rPr lang="zh-CN" altLang="zh-CN" sz="2800" kern="100" dirty="0">
                <a:solidFill>
                  <a:srgbClr val="C00000"/>
                </a:solidFill>
                <a:latin typeface="Times New Roman"/>
                <a:ea typeface="华文细黑"/>
                <a:cs typeface="Times New Roman"/>
              </a:rPr>
              <a:t>月</a:t>
            </a:r>
            <a:r>
              <a:rPr lang="en-US" altLang="zh-CN" sz="2800" kern="100" dirty="0">
                <a:solidFill>
                  <a:srgbClr val="C00000"/>
                </a:solidFill>
                <a:latin typeface="Times New Roman"/>
                <a:ea typeface="华文细黑"/>
                <a:cs typeface="Courier New"/>
              </a:rPr>
              <a:t>20</a:t>
            </a:r>
            <a:r>
              <a:rPr lang="zh-CN" altLang="zh-CN" sz="2800" kern="100" dirty="0">
                <a:solidFill>
                  <a:srgbClr val="C00000"/>
                </a:solidFill>
                <a:latin typeface="Times New Roman"/>
                <a:ea typeface="华文细黑"/>
                <a:cs typeface="Times New Roman"/>
              </a:rPr>
              <a:t>日</a:t>
            </a:r>
            <a:endParaRPr lang="zh-CN" altLang="zh-CN" sz="1050" kern="100" dirty="0">
              <a:latin typeface="宋体"/>
              <a:cs typeface="Courier New"/>
            </a:endParaRPr>
          </a:p>
          <a:p>
            <a:pPr algn="just">
              <a:lnSpc>
                <a:spcPct val="150000"/>
              </a:lnSpc>
              <a:spcAft>
                <a:spcPts val="0"/>
              </a:spcAft>
            </a:pPr>
            <a:r>
              <a:rPr lang="zh-CN" altLang="zh-CN" sz="2800" kern="100" dirty="0">
                <a:solidFill>
                  <a:srgbClr val="C00000"/>
                </a:solidFill>
                <a:latin typeface="Times New Roman"/>
                <a:ea typeface="华文细黑"/>
                <a:cs typeface="Times New Roman"/>
              </a:rPr>
              <a:t>文体：调查报告</a:t>
            </a:r>
            <a:endParaRPr lang="zh-CN" altLang="zh-CN" sz="1050" kern="100" dirty="0">
              <a:latin typeface="宋体"/>
              <a:cs typeface="Courier New"/>
            </a:endParaRPr>
          </a:p>
          <a:p>
            <a:pPr algn="just">
              <a:lnSpc>
                <a:spcPct val="150000"/>
              </a:lnSpc>
              <a:spcAft>
                <a:spcPts val="0"/>
              </a:spcAft>
            </a:pPr>
            <a:r>
              <a:rPr lang="zh-CN" altLang="zh-CN" sz="2800" kern="100" dirty="0">
                <a:solidFill>
                  <a:srgbClr val="C00000"/>
                </a:solidFill>
                <a:latin typeface="Times New Roman"/>
                <a:ea typeface="华文细黑"/>
                <a:cs typeface="Times New Roman"/>
              </a:rPr>
              <a:t>材料三：《中国青年报》</a:t>
            </a:r>
            <a:r>
              <a:rPr lang="en-US" altLang="zh-CN" sz="2800" kern="100" dirty="0">
                <a:solidFill>
                  <a:srgbClr val="C00000"/>
                </a:solidFill>
                <a:latin typeface="Times New Roman"/>
                <a:ea typeface="华文细黑"/>
                <a:cs typeface="Courier New"/>
              </a:rPr>
              <a:t> 2014</a:t>
            </a:r>
            <a:r>
              <a:rPr lang="zh-CN" altLang="zh-CN" sz="2800" kern="100" dirty="0">
                <a:solidFill>
                  <a:srgbClr val="C00000"/>
                </a:solidFill>
                <a:latin typeface="Times New Roman"/>
                <a:ea typeface="华文细黑"/>
                <a:cs typeface="Times New Roman"/>
              </a:rPr>
              <a:t>年</a:t>
            </a:r>
            <a:r>
              <a:rPr lang="en-US" altLang="zh-CN" sz="2800" kern="100" dirty="0">
                <a:solidFill>
                  <a:srgbClr val="C00000"/>
                </a:solidFill>
                <a:latin typeface="Times New Roman"/>
                <a:ea typeface="华文细黑"/>
                <a:cs typeface="Courier New"/>
              </a:rPr>
              <a:t>9</a:t>
            </a:r>
            <a:r>
              <a:rPr lang="zh-CN" altLang="zh-CN" sz="2800" kern="100" dirty="0">
                <a:solidFill>
                  <a:srgbClr val="C00000"/>
                </a:solidFill>
                <a:latin typeface="Times New Roman"/>
                <a:ea typeface="华文细黑"/>
                <a:cs typeface="Times New Roman"/>
              </a:rPr>
              <a:t>月</a:t>
            </a:r>
            <a:r>
              <a:rPr lang="en-US" altLang="zh-CN" sz="2800" kern="100" dirty="0">
                <a:solidFill>
                  <a:srgbClr val="C00000"/>
                </a:solidFill>
                <a:latin typeface="Times New Roman"/>
                <a:ea typeface="华文细黑"/>
                <a:cs typeface="Courier New"/>
              </a:rPr>
              <a:t>9</a:t>
            </a:r>
            <a:r>
              <a:rPr lang="zh-CN" altLang="zh-CN" sz="2800" kern="100" dirty="0">
                <a:solidFill>
                  <a:srgbClr val="C00000"/>
                </a:solidFill>
                <a:latin typeface="Times New Roman"/>
                <a:ea typeface="华文细黑"/>
                <a:cs typeface="Times New Roman"/>
              </a:rPr>
              <a:t>日</a:t>
            </a:r>
            <a:endParaRPr lang="zh-CN" altLang="zh-CN" sz="1050" kern="100" dirty="0">
              <a:latin typeface="宋体"/>
              <a:cs typeface="Courier New"/>
            </a:endParaRPr>
          </a:p>
          <a:p>
            <a:pPr algn="just">
              <a:lnSpc>
                <a:spcPct val="150000"/>
              </a:lnSpc>
              <a:spcAft>
                <a:spcPts val="0"/>
              </a:spcAft>
            </a:pPr>
            <a:r>
              <a:rPr lang="zh-CN" altLang="zh-CN" sz="2800" kern="100" dirty="0">
                <a:solidFill>
                  <a:srgbClr val="C00000"/>
                </a:solidFill>
                <a:latin typeface="Times New Roman"/>
                <a:ea typeface="华文细黑"/>
                <a:cs typeface="Times New Roman"/>
              </a:rPr>
              <a:t>文体：新闻评论</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分析</a:t>
            </a:r>
            <a:r>
              <a:rPr lang="en-US" altLang="zh-CN" sz="2800" kern="100" dirty="0">
                <a:solidFill>
                  <a:srgbClr val="C00000"/>
                </a:solidFill>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zh-CN" altLang="zh-CN" sz="2800" kern="100" dirty="0">
                <a:solidFill>
                  <a:srgbClr val="C00000"/>
                </a:solidFill>
                <a:latin typeface="Times New Roman"/>
                <a:ea typeface="华文细黑"/>
                <a:cs typeface="Times New Roman"/>
              </a:rPr>
              <a:t>材料四：《北京青年报》</a:t>
            </a:r>
            <a:r>
              <a:rPr lang="en-US" altLang="zh-CN" sz="2800" kern="100" dirty="0">
                <a:solidFill>
                  <a:srgbClr val="C00000"/>
                </a:solidFill>
                <a:latin typeface="Times New Roman"/>
                <a:ea typeface="华文细黑"/>
                <a:cs typeface="Courier New"/>
              </a:rPr>
              <a:t> 2013</a:t>
            </a:r>
            <a:r>
              <a:rPr lang="zh-CN" altLang="zh-CN" sz="2800" kern="100" dirty="0">
                <a:solidFill>
                  <a:srgbClr val="C00000"/>
                </a:solidFill>
                <a:latin typeface="Times New Roman"/>
                <a:ea typeface="华文细黑"/>
                <a:cs typeface="Times New Roman"/>
              </a:rPr>
              <a:t>年</a:t>
            </a:r>
            <a:r>
              <a:rPr lang="en-US" altLang="zh-CN" sz="2800" kern="100" dirty="0">
                <a:solidFill>
                  <a:srgbClr val="C00000"/>
                </a:solidFill>
                <a:latin typeface="Times New Roman"/>
                <a:ea typeface="华文细黑"/>
                <a:cs typeface="Courier New"/>
              </a:rPr>
              <a:t>7</a:t>
            </a:r>
            <a:r>
              <a:rPr lang="zh-CN" altLang="zh-CN" sz="2800" kern="100" dirty="0">
                <a:solidFill>
                  <a:srgbClr val="C00000"/>
                </a:solidFill>
                <a:latin typeface="Times New Roman"/>
                <a:ea typeface="华文细黑"/>
                <a:cs typeface="Times New Roman"/>
              </a:rPr>
              <a:t>月</a:t>
            </a:r>
            <a:r>
              <a:rPr lang="en-US" altLang="zh-CN" sz="2800" kern="100" dirty="0">
                <a:solidFill>
                  <a:srgbClr val="C00000"/>
                </a:solidFill>
                <a:latin typeface="Times New Roman"/>
                <a:ea typeface="华文细黑"/>
                <a:cs typeface="Courier New"/>
              </a:rPr>
              <a:t>6</a:t>
            </a:r>
            <a:r>
              <a:rPr lang="zh-CN" altLang="zh-CN" sz="2800" kern="100" dirty="0">
                <a:solidFill>
                  <a:srgbClr val="C00000"/>
                </a:solidFill>
                <a:latin typeface="Times New Roman"/>
                <a:ea typeface="华文细黑"/>
                <a:cs typeface="Times New Roman"/>
              </a:rPr>
              <a:t>日</a:t>
            </a:r>
            <a:endParaRPr lang="zh-CN" altLang="zh-CN" sz="1050" kern="100" dirty="0">
              <a:latin typeface="宋体"/>
              <a:cs typeface="Courier New"/>
            </a:endParaRPr>
          </a:p>
          <a:p>
            <a:pPr algn="just">
              <a:lnSpc>
                <a:spcPct val="150000"/>
              </a:lnSpc>
              <a:spcAft>
                <a:spcPts val="0"/>
              </a:spcAft>
            </a:pPr>
            <a:r>
              <a:rPr lang="zh-CN" altLang="zh-CN" sz="2800" kern="100" dirty="0">
                <a:solidFill>
                  <a:srgbClr val="C00000"/>
                </a:solidFill>
                <a:latin typeface="Times New Roman"/>
                <a:ea typeface="华文细黑"/>
                <a:cs typeface="Times New Roman"/>
              </a:rPr>
              <a:t>文体：新闻评论</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分析</a:t>
            </a:r>
            <a:r>
              <a:rPr lang="en-US" altLang="zh-CN" sz="2800" kern="100" dirty="0">
                <a:solidFill>
                  <a:srgbClr val="C00000"/>
                </a:solidFill>
                <a:latin typeface="Times New Roman"/>
                <a:ea typeface="华文细黑"/>
                <a:cs typeface="Courier New"/>
              </a:rPr>
              <a:t>)</a:t>
            </a:r>
            <a:endParaRPr lang="zh-CN" altLang="zh-CN" sz="1050" kern="100" dirty="0">
              <a:effectLst/>
              <a:latin typeface="宋体"/>
              <a:cs typeface="Courier New"/>
            </a:endParaRPr>
          </a:p>
        </p:txBody>
      </p:sp>
      <p:sp>
        <p:nvSpPr>
          <p:cNvPr id="6" name="TextBox 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169446403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linds(horizontal)">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blinds(horizontal)">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blinds(horizontal)">
                                      <p:cBhvr>
                                        <p:cTn id="27" dur="500"/>
                                        <p:tgtEl>
                                          <p:spTgt spid="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blinds(horizontal)">
                                      <p:cBhvr>
                                        <p:cTn id="32" dur="500"/>
                                        <p:tgtEl>
                                          <p:spTgt spid="4">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4">
                                            <p:txEl>
                                              <p:pRg st="6" end="6"/>
                                            </p:txEl>
                                          </p:spTgt>
                                        </p:tgtEl>
                                        <p:attrNameLst>
                                          <p:attrName>style.visibility</p:attrName>
                                        </p:attrNameLst>
                                      </p:cBhvr>
                                      <p:to>
                                        <p:strVal val="visible"/>
                                      </p:to>
                                    </p:set>
                                    <p:animEffect transition="in" filter="blinds(horizontal)">
                                      <p:cBhvr>
                                        <p:cTn id="37" dur="500"/>
                                        <p:tgtEl>
                                          <p:spTgt spid="4">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4">
                                            <p:txEl>
                                              <p:pRg st="7" end="7"/>
                                            </p:txEl>
                                          </p:spTgt>
                                        </p:tgtEl>
                                        <p:attrNameLst>
                                          <p:attrName>style.visibility</p:attrName>
                                        </p:attrNameLst>
                                      </p:cBhvr>
                                      <p:to>
                                        <p:strVal val="visible"/>
                                      </p:to>
                                    </p:set>
                                    <p:animEffect transition="in" filter="blinds(horizontal)">
                                      <p:cBhvr>
                                        <p:cTn id="42" dur="500"/>
                                        <p:tgtEl>
                                          <p:spTgt spid="4">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xit" presetSubtype="0" fill="hold" nodeType="clickEffect">
                                  <p:stCondLst>
                                    <p:cond delay="0"/>
                                  </p:stCondLst>
                                  <p:childTnLst>
                                    <p:animEffect transition="out" filter="fade">
                                      <p:cBhvr>
                                        <p:cTn id="46" dur="500"/>
                                        <p:tgtEl>
                                          <p:spTgt spid="4">
                                            <p:txEl>
                                              <p:pRg st="0" end="0"/>
                                            </p:txEl>
                                          </p:spTgt>
                                        </p:tgtEl>
                                      </p:cBhvr>
                                    </p:animEffect>
                                    <p:set>
                                      <p:cBhvr>
                                        <p:cTn id="47" dur="1" fill="hold">
                                          <p:stCondLst>
                                            <p:cond delay="499"/>
                                          </p:stCondLst>
                                        </p:cTn>
                                        <p:tgtEl>
                                          <p:spTgt spid="4">
                                            <p:txEl>
                                              <p:pRg st="0" end="0"/>
                                            </p:txEl>
                                          </p:spTgt>
                                        </p:tgtEl>
                                        <p:attrNameLst>
                                          <p:attrName>style.visibility</p:attrName>
                                        </p:attrNameLst>
                                      </p:cBhvr>
                                      <p:to>
                                        <p:strVal val="hidden"/>
                                      </p:to>
                                    </p:set>
                                  </p:childTnLst>
                                </p:cTn>
                              </p:par>
                              <p:par>
                                <p:cTn id="48" presetID="10" presetClass="exit" presetSubtype="0" fill="hold" nodeType="withEffect">
                                  <p:stCondLst>
                                    <p:cond delay="0"/>
                                  </p:stCondLst>
                                  <p:childTnLst>
                                    <p:animEffect transition="out" filter="fade">
                                      <p:cBhvr>
                                        <p:cTn id="49" dur="500"/>
                                        <p:tgtEl>
                                          <p:spTgt spid="4">
                                            <p:txEl>
                                              <p:pRg st="1" end="1"/>
                                            </p:txEl>
                                          </p:spTgt>
                                        </p:tgtEl>
                                      </p:cBhvr>
                                    </p:animEffect>
                                    <p:set>
                                      <p:cBhvr>
                                        <p:cTn id="50" dur="1" fill="hold">
                                          <p:stCondLst>
                                            <p:cond delay="499"/>
                                          </p:stCondLst>
                                        </p:cTn>
                                        <p:tgtEl>
                                          <p:spTgt spid="4">
                                            <p:txEl>
                                              <p:pRg st="1" end="1"/>
                                            </p:txEl>
                                          </p:spTgt>
                                        </p:tgtEl>
                                        <p:attrNameLst>
                                          <p:attrName>style.visibility</p:attrName>
                                        </p:attrNameLst>
                                      </p:cBhvr>
                                      <p:to>
                                        <p:strVal val="hidden"/>
                                      </p:to>
                                    </p:set>
                                  </p:childTnLst>
                                </p:cTn>
                              </p:par>
                              <p:par>
                                <p:cTn id="51" presetID="10" presetClass="exit" presetSubtype="0" fill="hold" nodeType="withEffect">
                                  <p:stCondLst>
                                    <p:cond delay="0"/>
                                  </p:stCondLst>
                                  <p:childTnLst>
                                    <p:animEffect transition="out" filter="fade">
                                      <p:cBhvr>
                                        <p:cTn id="52" dur="500"/>
                                        <p:tgtEl>
                                          <p:spTgt spid="4">
                                            <p:txEl>
                                              <p:pRg st="2" end="2"/>
                                            </p:txEl>
                                          </p:spTgt>
                                        </p:tgtEl>
                                      </p:cBhvr>
                                    </p:animEffect>
                                    <p:set>
                                      <p:cBhvr>
                                        <p:cTn id="53" dur="1" fill="hold">
                                          <p:stCondLst>
                                            <p:cond delay="499"/>
                                          </p:stCondLst>
                                        </p:cTn>
                                        <p:tgtEl>
                                          <p:spTgt spid="4">
                                            <p:txEl>
                                              <p:pRg st="2" end="2"/>
                                            </p:txEl>
                                          </p:spTgt>
                                        </p:tgtEl>
                                        <p:attrNameLst>
                                          <p:attrName>style.visibility</p:attrName>
                                        </p:attrNameLst>
                                      </p:cBhvr>
                                      <p:to>
                                        <p:strVal val="hidden"/>
                                      </p:to>
                                    </p:set>
                                  </p:childTnLst>
                                </p:cTn>
                              </p:par>
                              <p:par>
                                <p:cTn id="54" presetID="10" presetClass="exit" presetSubtype="0" fill="hold" nodeType="withEffect">
                                  <p:stCondLst>
                                    <p:cond delay="0"/>
                                  </p:stCondLst>
                                  <p:childTnLst>
                                    <p:animEffect transition="out" filter="fade">
                                      <p:cBhvr>
                                        <p:cTn id="55" dur="500"/>
                                        <p:tgtEl>
                                          <p:spTgt spid="4">
                                            <p:txEl>
                                              <p:pRg st="3" end="3"/>
                                            </p:txEl>
                                          </p:spTgt>
                                        </p:tgtEl>
                                      </p:cBhvr>
                                    </p:animEffect>
                                    <p:set>
                                      <p:cBhvr>
                                        <p:cTn id="56" dur="1" fill="hold">
                                          <p:stCondLst>
                                            <p:cond delay="499"/>
                                          </p:stCondLst>
                                        </p:cTn>
                                        <p:tgtEl>
                                          <p:spTgt spid="4">
                                            <p:txEl>
                                              <p:pRg st="3" end="3"/>
                                            </p:txEl>
                                          </p:spTgt>
                                        </p:tgtEl>
                                        <p:attrNameLst>
                                          <p:attrName>style.visibility</p:attrName>
                                        </p:attrNameLst>
                                      </p:cBhvr>
                                      <p:to>
                                        <p:strVal val="hidden"/>
                                      </p:to>
                                    </p:set>
                                  </p:childTnLst>
                                </p:cTn>
                              </p:par>
                              <p:par>
                                <p:cTn id="57" presetID="10" presetClass="exit" presetSubtype="0" fill="hold" nodeType="withEffect">
                                  <p:stCondLst>
                                    <p:cond delay="0"/>
                                  </p:stCondLst>
                                  <p:childTnLst>
                                    <p:animEffect transition="out" filter="fade">
                                      <p:cBhvr>
                                        <p:cTn id="58" dur="500"/>
                                        <p:tgtEl>
                                          <p:spTgt spid="4">
                                            <p:txEl>
                                              <p:pRg st="4" end="4"/>
                                            </p:txEl>
                                          </p:spTgt>
                                        </p:tgtEl>
                                      </p:cBhvr>
                                    </p:animEffect>
                                    <p:set>
                                      <p:cBhvr>
                                        <p:cTn id="59" dur="1" fill="hold">
                                          <p:stCondLst>
                                            <p:cond delay="499"/>
                                          </p:stCondLst>
                                        </p:cTn>
                                        <p:tgtEl>
                                          <p:spTgt spid="4">
                                            <p:txEl>
                                              <p:pRg st="4" end="4"/>
                                            </p:txEl>
                                          </p:spTgt>
                                        </p:tgtEl>
                                        <p:attrNameLst>
                                          <p:attrName>style.visibility</p:attrName>
                                        </p:attrNameLst>
                                      </p:cBhvr>
                                      <p:to>
                                        <p:strVal val="hidden"/>
                                      </p:to>
                                    </p:set>
                                  </p:childTnLst>
                                </p:cTn>
                              </p:par>
                              <p:par>
                                <p:cTn id="60" presetID="10" presetClass="exit" presetSubtype="0" fill="hold" nodeType="withEffect">
                                  <p:stCondLst>
                                    <p:cond delay="0"/>
                                  </p:stCondLst>
                                  <p:childTnLst>
                                    <p:animEffect transition="out" filter="fade">
                                      <p:cBhvr>
                                        <p:cTn id="61" dur="500"/>
                                        <p:tgtEl>
                                          <p:spTgt spid="4">
                                            <p:txEl>
                                              <p:pRg st="5" end="5"/>
                                            </p:txEl>
                                          </p:spTgt>
                                        </p:tgtEl>
                                      </p:cBhvr>
                                    </p:animEffect>
                                    <p:set>
                                      <p:cBhvr>
                                        <p:cTn id="62" dur="1" fill="hold">
                                          <p:stCondLst>
                                            <p:cond delay="499"/>
                                          </p:stCondLst>
                                        </p:cTn>
                                        <p:tgtEl>
                                          <p:spTgt spid="4">
                                            <p:txEl>
                                              <p:pRg st="5" end="5"/>
                                            </p:txEl>
                                          </p:spTgt>
                                        </p:tgtEl>
                                        <p:attrNameLst>
                                          <p:attrName>style.visibility</p:attrName>
                                        </p:attrNameLst>
                                      </p:cBhvr>
                                      <p:to>
                                        <p:strVal val="hidden"/>
                                      </p:to>
                                    </p:set>
                                  </p:childTnLst>
                                </p:cTn>
                              </p:par>
                              <p:par>
                                <p:cTn id="63" presetID="10" presetClass="exit" presetSubtype="0" fill="hold" nodeType="withEffect">
                                  <p:stCondLst>
                                    <p:cond delay="0"/>
                                  </p:stCondLst>
                                  <p:childTnLst>
                                    <p:animEffect transition="out" filter="fade">
                                      <p:cBhvr>
                                        <p:cTn id="64" dur="500"/>
                                        <p:tgtEl>
                                          <p:spTgt spid="4">
                                            <p:txEl>
                                              <p:pRg st="6" end="6"/>
                                            </p:txEl>
                                          </p:spTgt>
                                        </p:tgtEl>
                                      </p:cBhvr>
                                    </p:animEffect>
                                    <p:set>
                                      <p:cBhvr>
                                        <p:cTn id="65" dur="1" fill="hold">
                                          <p:stCondLst>
                                            <p:cond delay="499"/>
                                          </p:stCondLst>
                                        </p:cTn>
                                        <p:tgtEl>
                                          <p:spTgt spid="4">
                                            <p:txEl>
                                              <p:pRg st="6" end="6"/>
                                            </p:txEl>
                                          </p:spTgt>
                                        </p:tgtEl>
                                        <p:attrNameLst>
                                          <p:attrName>style.visibility</p:attrName>
                                        </p:attrNameLst>
                                      </p:cBhvr>
                                      <p:to>
                                        <p:strVal val="hidden"/>
                                      </p:to>
                                    </p:set>
                                  </p:childTnLst>
                                </p:cTn>
                              </p:par>
                              <p:par>
                                <p:cTn id="66" presetID="10" presetClass="exit" presetSubtype="0" fill="hold" nodeType="withEffect">
                                  <p:stCondLst>
                                    <p:cond delay="0"/>
                                  </p:stCondLst>
                                  <p:childTnLst>
                                    <p:animEffect transition="out" filter="fade">
                                      <p:cBhvr>
                                        <p:cTn id="67" dur="500"/>
                                        <p:tgtEl>
                                          <p:spTgt spid="4">
                                            <p:txEl>
                                              <p:pRg st="7" end="7"/>
                                            </p:txEl>
                                          </p:spTgt>
                                        </p:tgtEl>
                                      </p:cBhvr>
                                    </p:animEffect>
                                    <p:set>
                                      <p:cBhvr>
                                        <p:cTn id="68" dur="1" fill="hold">
                                          <p:stCondLst>
                                            <p:cond delay="499"/>
                                          </p:stCondLst>
                                        </p:cTn>
                                        <p:tgtEl>
                                          <p:spTgt spid="4">
                                            <p:txEl>
                                              <p:pRg st="7" end="7"/>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26057" y="434033"/>
            <a:ext cx="7920879"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概括出四则材料的主旨。</a:t>
            </a:r>
            <a:endParaRPr lang="zh-CN" altLang="zh-CN" sz="1050" kern="100" dirty="0">
              <a:effectLst/>
              <a:latin typeface="宋体"/>
              <a:cs typeface="Courier New"/>
            </a:endParaRPr>
          </a:p>
        </p:txBody>
      </p:sp>
      <p:sp>
        <p:nvSpPr>
          <p:cNvPr id="4" name="矩形 3"/>
          <p:cNvSpPr/>
          <p:nvPr/>
        </p:nvSpPr>
        <p:spPr>
          <a:xfrm>
            <a:off x="626057" y="1164011"/>
            <a:ext cx="10725733" cy="262582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a:t>
            </a:r>
            <a:r>
              <a:rPr lang="zh-CN" altLang="zh-CN" sz="2800" b="1" kern="100" dirty="0">
                <a:solidFill>
                  <a:srgbClr val="C00000"/>
                </a:solidFill>
                <a:latin typeface="Times New Roman"/>
                <a:ea typeface="华文细黑"/>
                <a:cs typeface="Times New Roman"/>
              </a:rPr>
              <a:t>　</a:t>
            </a:r>
            <a:r>
              <a:rPr lang="zh-CN" altLang="zh-CN" sz="2800" kern="100" dirty="0">
                <a:solidFill>
                  <a:srgbClr val="C00000"/>
                </a:solidFill>
                <a:latin typeface="Times New Roman"/>
                <a:ea typeface="华文细黑"/>
                <a:cs typeface="Times New Roman"/>
              </a:rPr>
              <a:t>该非连续性文本精选了四则不同的文体材料，客观分析了</a:t>
            </a:r>
            <a:r>
              <a:rPr lang="en-US" altLang="zh-CN" sz="2800" kern="100" dirty="0">
                <a:solidFill>
                  <a:srgbClr val="C00000"/>
                </a:solidFill>
                <a:latin typeface="Times New Roman"/>
                <a:ea typeface="华文细黑"/>
                <a:cs typeface="Courier New"/>
              </a:rPr>
              <a:t>2013</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cs typeface="Courier New"/>
              </a:rPr>
              <a:t>2014</a:t>
            </a:r>
            <a:r>
              <a:rPr lang="zh-CN" altLang="zh-CN" sz="2800" kern="100" dirty="0">
                <a:solidFill>
                  <a:srgbClr val="C00000"/>
                </a:solidFill>
                <a:latin typeface="Times New Roman"/>
                <a:ea typeface="华文细黑"/>
                <a:cs typeface="Times New Roman"/>
              </a:rPr>
              <a:t>两年大学生就业与专业关系、自主创业和就业单位类型，以及就业的地区、行业和单位性质，指出了就业难的原因，提出了解决就业难的对策。</a:t>
            </a:r>
            <a:endParaRPr lang="zh-CN" altLang="zh-CN" sz="1050" kern="100" dirty="0">
              <a:effectLst/>
              <a:latin typeface="宋体"/>
              <a:cs typeface="Courier New"/>
            </a:endParaRPr>
          </a:p>
        </p:txBody>
      </p:sp>
      <p:sp>
        <p:nvSpPr>
          <p:cNvPr id="6" name="TextBox 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39796519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4">
                                            <p:txEl>
                                              <p:pRg st="0" end="0"/>
                                            </p:txEl>
                                          </p:spTgt>
                                        </p:tgtEl>
                                      </p:cBhvr>
                                    </p:animEffect>
                                    <p:set>
                                      <p:cBhvr>
                                        <p:cTn id="12" dur="1" fill="hold">
                                          <p:stCondLst>
                                            <p:cond delay="499"/>
                                          </p:stCondLst>
                                        </p:cTn>
                                        <p:tgtEl>
                                          <p:spTgt spid="4">
                                            <p:txEl>
                                              <p:pRg st="0" end="0"/>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93282" y="686286"/>
            <a:ext cx="11499437" cy="6124729"/>
          </a:xfrm>
          <a:prstGeom prst="rect">
            <a:avLst/>
          </a:prstGeom>
        </p:spPr>
        <p:txBody>
          <a:bodyPr wrap="square" lIns="121898" tIns="60948" rIns="121898" bIns="60948">
            <a:spAutoFit/>
          </a:bodyPr>
          <a:lstStyle/>
          <a:p>
            <a:pPr algn="just">
              <a:lnSpc>
                <a:spcPct val="150000"/>
              </a:lnSpc>
              <a:spcAft>
                <a:spcPts val="0"/>
              </a:spcAft>
            </a:pPr>
            <a:r>
              <a:rPr lang="en-US" altLang="zh-CN" sz="2600" kern="100" dirty="0">
                <a:latin typeface="Times New Roman"/>
                <a:ea typeface="华文细黑"/>
                <a:cs typeface="Courier New"/>
              </a:rPr>
              <a:t>1.</a:t>
            </a:r>
            <a:r>
              <a:rPr lang="zh-CN" altLang="zh-CN" sz="2600" kern="100" dirty="0">
                <a:latin typeface="Times New Roman"/>
                <a:ea typeface="华文细黑"/>
                <a:cs typeface="Times New Roman"/>
              </a:rPr>
              <a:t>下列针对上述材料的理解，正确的一项是</a:t>
            </a:r>
            <a:endParaRPr lang="zh-CN" altLang="zh-CN" sz="2600" kern="100" dirty="0">
              <a:latin typeface="宋体"/>
              <a:cs typeface="Courier New"/>
            </a:endParaRPr>
          </a:p>
          <a:p>
            <a:pPr algn="just">
              <a:lnSpc>
                <a:spcPct val="150000"/>
              </a:lnSpc>
              <a:spcAft>
                <a:spcPts val="0"/>
              </a:spcAft>
            </a:pPr>
            <a:r>
              <a:rPr lang="en-US" altLang="zh-CN" sz="2600" kern="100" dirty="0">
                <a:latin typeface="Times New Roman"/>
                <a:ea typeface="华文细黑"/>
                <a:cs typeface="Courier New"/>
              </a:rPr>
              <a:t>A.</a:t>
            </a:r>
            <a:r>
              <a:rPr lang="zh-CN" altLang="zh-CN" sz="2600" kern="100" dirty="0">
                <a:latin typeface="Times New Roman"/>
                <a:ea typeface="华文细黑"/>
                <a:cs typeface="Times New Roman"/>
              </a:rPr>
              <a:t>《</a:t>
            </a:r>
            <a:r>
              <a:rPr lang="en-US" altLang="zh-CN" sz="2600" kern="100" dirty="0">
                <a:latin typeface="Times New Roman"/>
                <a:ea typeface="华文细黑"/>
                <a:cs typeface="Courier New"/>
              </a:rPr>
              <a:t>2014</a:t>
            </a:r>
            <a:r>
              <a:rPr lang="zh-CN" altLang="zh-CN" sz="2600" kern="100" dirty="0">
                <a:latin typeface="Times New Roman"/>
                <a:ea typeface="华文细黑"/>
                <a:cs typeface="Times New Roman"/>
              </a:rPr>
              <a:t>中国大学生就业报告》认为大学毕业生自愿选择与专业不相关的工作</a:t>
            </a:r>
            <a:r>
              <a:rPr lang="zh-CN" altLang="zh-CN" sz="2600" kern="100" dirty="0" smtClean="0">
                <a:latin typeface="Times New Roman"/>
                <a:ea typeface="华文细黑"/>
                <a:cs typeface="Times New Roman"/>
              </a:rPr>
              <a:t>，</a:t>
            </a:r>
            <a:endParaRPr lang="en-US" altLang="zh-CN" sz="2600" kern="100" dirty="0" smtClean="0">
              <a:latin typeface="Times New Roman"/>
              <a:ea typeface="华文细黑"/>
              <a:cs typeface="Times New Roman"/>
            </a:endParaRPr>
          </a:p>
          <a:p>
            <a:pPr algn="just">
              <a:lnSpc>
                <a:spcPct val="150000"/>
              </a:lnSpc>
              <a:spcAft>
                <a:spcPts val="0"/>
              </a:spcAft>
            </a:pPr>
            <a:r>
              <a:rPr lang="en-US" altLang="zh-CN" sz="2600" kern="100" dirty="0">
                <a:latin typeface="Times New Roman"/>
                <a:ea typeface="华文细黑"/>
                <a:cs typeface="Times New Roman"/>
              </a:rPr>
              <a:t> </a:t>
            </a: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主要</a:t>
            </a:r>
            <a:r>
              <a:rPr lang="zh-CN" altLang="zh-CN" sz="2600" kern="100" dirty="0">
                <a:latin typeface="Times New Roman"/>
                <a:ea typeface="华文细黑"/>
                <a:cs typeface="Times New Roman"/>
              </a:rPr>
              <a:t>是对与专业相关的工作不认同。其中的原因是专业工作不符合自己的</a:t>
            </a:r>
            <a:r>
              <a:rPr lang="zh-CN" altLang="zh-CN" sz="2600" kern="100" dirty="0" smtClean="0">
                <a:latin typeface="Times New Roman"/>
                <a:ea typeface="华文细黑"/>
                <a:cs typeface="Times New Roman"/>
              </a:rPr>
              <a:t>职</a:t>
            </a:r>
            <a:endParaRPr lang="en-US" altLang="zh-CN" sz="2600" kern="100" dirty="0" smtClean="0">
              <a:latin typeface="Times New Roman"/>
              <a:ea typeface="华文细黑"/>
              <a:cs typeface="Times New Roman"/>
            </a:endParaRPr>
          </a:p>
          <a:p>
            <a:pPr algn="just">
              <a:lnSpc>
                <a:spcPct val="150000"/>
              </a:lnSpc>
              <a:spcAft>
                <a:spcPts val="0"/>
              </a:spcAft>
            </a:pPr>
            <a:r>
              <a:rPr lang="en-US" altLang="zh-CN" sz="2600" kern="100" dirty="0">
                <a:latin typeface="Times New Roman"/>
                <a:ea typeface="华文细黑"/>
                <a:cs typeface="Times New Roman"/>
              </a:rPr>
              <a:t> </a:t>
            </a: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业</a:t>
            </a:r>
            <a:r>
              <a:rPr lang="zh-CN" altLang="zh-CN" sz="2600" kern="100" dirty="0">
                <a:latin typeface="Times New Roman"/>
                <a:ea typeface="华文细黑"/>
                <a:cs typeface="Times New Roman"/>
              </a:rPr>
              <a:t>期待。</a:t>
            </a:r>
            <a:endParaRPr lang="zh-CN" altLang="zh-CN" sz="2600" kern="100" dirty="0">
              <a:latin typeface="宋体"/>
              <a:cs typeface="Courier New"/>
            </a:endParaRPr>
          </a:p>
          <a:p>
            <a:pPr algn="just">
              <a:lnSpc>
                <a:spcPct val="150000"/>
              </a:lnSpc>
              <a:spcAft>
                <a:spcPts val="0"/>
              </a:spcAft>
            </a:pPr>
            <a:r>
              <a:rPr lang="en-US" altLang="zh-CN" sz="2600" kern="100" dirty="0">
                <a:latin typeface="Times New Roman"/>
                <a:ea typeface="华文细黑"/>
                <a:cs typeface="Courier New"/>
              </a:rPr>
              <a:t>B.</a:t>
            </a:r>
            <a:r>
              <a:rPr lang="zh-CN" altLang="zh-CN" sz="2600" kern="100" dirty="0">
                <a:latin typeface="Times New Roman"/>
                <a:ea typeface="华文细黑"/>
                <a:cs typeface="Times New Roman"/>
              </a:rPr>
              <a:t>《中国大学生最佳雇主调查报告》认为大学生择业的首选是文化</a:t>
            </a:r>
            <a:r>
              <a:rPr lang="zh-CN" altLang="zh-CN" sz="2600" kern="100" spc="-800" dirty="0">
                <a:latin typeface="Times New Roman"/>
                <a:ea typeface="华文细黑"/>
                <a:cs typeface="Times New Roman"/>
              </a:rPr>
              <a:t>、</a:t>
            </a:r>
            <a:r>
              <a:rPr lang="zh-CN" altLang="zh-CN" sz="2600" kern="100" dirty="0">
                <a:latin typeface="Times New Roman"/>
                <a:ea typeface="华文细黑"/>
                <a:cs typeface="Times New Roman"/>
              </a:rPr>
              <a:t>体育</a:t>
            </a:r>
            <a:r>
              <a:rPr lang="zh-CN" altLang="zh-CN" sz="2600" kern="100" dirty="0" smtClean="0">
                <a:latin typeface="Times New Roman"/>
                <a:ea typeface="华文细黑"/>
                <a:cs typeface="Times New Roman"/>
              </a:rPr>
              <a:t>和娱</a:t>
            </a:r>
            <a:endParaRPr lang="en-US" altLang="zh-CN" sz="2600" kern="100" dirty="0" smtClean="0">
              <a:latin typeface="Times New Roman"/>
              <a:ea typeface="华文细黑"/>
              <a:cs typeface="Times New Roman"/>
            </a:endParaRPr>
          </a:p>
          <a:p>
            <a:pPr algn="just">
              <a:lnSpc>
                <a:spcPct val="150000"/>
              </a:lnSpc>
              <a:spcAft>
                <a:spcPts val="0"/>
              </a:spcAft>
            </a:pPr>
            <a:r>
              <a:rPr lang="en-US" altLang="zh-CN" sz="2600" kern="100" dirty="0">
                <a:latin typeface="Times New Roman"/>
                <a:ea typeface="华文细黑"/>
                <a:cs typeface="Times New Roman"/>
              </a:rPr>
              <a:t> </a:t>
            </a: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乐业</a:t>
            </a:r>
            <a:r>
              <a:rPr lang="zh-CN" altLang="zh-CN" sz="2600" kern="100" spc="-1100" dirty="0">
                <a:latin typeface="Times New Roman"/>
                <a:ea typeface="华文细黑"/>
                <a:cs typeface="Times New Roman"/>
              </a:rPr>
              <a:t>，</a:t>
            </a:r>
            <a:r>
              <a:rPr lang="zh-CN" altLang="zh-CN" sz="2600" kern="100" dirty="0">
                <a:latin typeface="Times New Roman"/>
                <a:ea typeface="华文细黑"/>
                <a:cs typeface="Times New Roman"/>
              </a:rPr>
              <a:t>其次是金融业</a:t>
            </a:r>
            <a:r>
              <a:rPr lang="zh-CN" altLang="zh-CN" sz="2600" kern="100" spc="-1100" dirty="0">
                <a:latin typeface="Times New Roman"/>
                <a:ea typeface="华文细黑"/>
                <a:cs typeface="Times New Roman"/>
              </a:rPr>
              <a:t>，</a:t>
            </a:r>
            <a:r>
              <a:rPr lang="zh-CN" altLang="zh-CN" sz="2600" kern="100" dirty="0">
                <a:latin typeface="Times New Roman"/>
                <a:ea typeface="华文细黑"/>
                <a:cs typeface="Times New Roman"/>
              </a:rPr>
              <a:t>第三是信息传播</a:t>
            </a:r>
            <a:r>
              <a:rPr lang="zh-CN" altLang="zh-CN" sz="2600" kern="100" spc="-1100" dirty="0">
                <a:latin typeface="Times New Roman"/>
                <a:ea typeface="华文细黑"/>
                <a:cs typeface="Times New Roman"/>
              </a:rPr>
              <a:t>、</a:t>
            </a:r>
            <a:r>
              <a:rPr lang="zh-CN" altLang="zh-CN" sz="2600" kern="100" dirty="0">
                <a:latin typeface="Times New Roman"/>
                <a:ea typeface="华文细黑"/>
                <a:cs typeface="Times New Roman"/>
              </a:rPr>
              <a:t>计算机服务和软件业的原因是薪酬高。</a:t>
            </a:r>
            <a:endParaRPr lang="zh-CN" altLang="zh-CN" sz="2600" kern="100" dirty="0">
              <a:latin typeface="宋体"/>
              <a:cs typeface="Courier New"/>
            </a:endParaRPr>
          </a:p>
          <a:p>
            <a:pPr algn="just">
              <a:lnSpc>
                <a:spcPct val="150000"/>
              </a:lnSpc>
              <a:spcAft>
                <a:spcPts val="0"/>
              </a:spcAft>
            </a:pPr>
            <a:r>
              <a:rPr lang="en-US" altLang="zh-CN" sz="2600" kern="100" dirty="0">
                <a:latin typeface="Times New Roman"/>
                <a:ea typeface="华文细黑"/>
                <a:cs typeface="Courier New"/>
              </a:rPr>
              <a:t>C.</a:t>
            </a:r>
            <a:r>
              <a:rPr lang="zh-CN" altLang="zh-CN" sz="2600" kern="100" dirty="0">
                <a:latin typeface="Times New Roman"/>
                <a:ea typeface="华文细黑"/>
                <a:cs typeface="Times New Roman"/>
              </a:rPr>
              <a:t>从</a:t>
            </a:r>
            <a:r>
              <a:rPr lang="en-US" altLang="zh-CN" sz="2600" kern="100" dirty="0">
                <a:latin typeface="Times New Roman"/>
                <a:ea typeface="华文细黑"/>
                <a:cs typeface="Courier New"/>
              </a:rPr>
              <a:t>2003</a:t>
            </a:r>
            <a:r>
              <a:rPr lang="zh-CN" altLang="zh-CN" sz="2600" kern="100" dirty="0">
                <a:latin typeface="Times New Roman"/>
                <a:ea typeface="华文细黑"/>
                <a:cs typeface="Times New Roman"/>
              </a:rPr>
              <a:t>年至</a:t>
            </a:r>
            <a:r>
              <a:rPr lang="en-US" altLang="zh-CN" sz="2600" kern="100" dirty="0">
                <a:latin typeface="Times New Roman"/>
                <a:ea typeface="华文细黑"/>
                <a:cs typeface="Courier New"/>
              </a:rPr>
              <a:t>2014</a:t>
            </a:r>
            <a:r>
              <a:rPr lang="zh-CN" altLang="zh-CN" sz="2600" kern="100" dirty="0">
                <a:latin typeface="Times New Roman"/>
                <a:ea typeface="华文细黑"/>
                <a:cs typeface="Times New Roman"/>
              </a:rPr>
              <a:t>年，</a:t>
            </a:r>
            <a:r>
              <a:rPr lang="en-US" altLang="zh-CN" sz="2600" kern="100" dirty="0">
                <a:latin typeface="Times New Roman"/>
                <a:ea typeface="华文细黑"/>
                <a:cs typeface="Courier New"/>
              </a:rPr>
              <a:t>12</a:t>
            </a:r>
            <a:r>
              <a:rPr lang="zh-CN" altLang="zh-CN" sz="2600" kern="100" dirty="0">
                <a:latin typeface="Times New Roman"/>
                <a:ea typeface="华文细黑"/>
                <a:cs typeface="Times New Roman"/>
              </a:rPr>
              <a:t>年间全国普通高校毕业生大幅增加，高学历劳动力</a:t>
            </a:r>
            <a:r>
              <a:rPr lang="zh-CN" altLang="zh-CN" sz="2600" kern="100" dirty="0" smtClean="0">
                <a:latin typeface="Times New Roman"/>
                <a:ea typeface="华文细黑"/>
                <a:cs typeface="Times New Roman"/>
              </a:rPr>
              <a:t>还</a:t>
            </a:r>
            <a:endParaRPr lang="en-US" altLang="zh-CN" sz="2600" kern="100" dirty="0" smtClean="0">
              <a:latin typeface="Times New Roman"/>
              <a:ea typeface="华文细黑"/>
              <a:cs typeface="Times New Roman"/>
            </a:endParaRPr>
          </a:p>
          <a:p>
            <a:pPr algn="just">
              <a:lnSpc>
                <a:spcPct val="150000"/>
              </a:lnSpc>
              <a:spcAft>
                <a:spcPts val="0"/>
              </a:spcAft>
            </a:pPr>
            <a:r>
              <a:rPr lang="en-US" altLang="zh-CN" sz="2600" kern="100" dirty="0">
                <a:latin typeface="Times New Roman"/>
                <a:ea typeface="华文细黑"/>
                <a:cs typeface="Times New Roman"/>
              </a:rPr>
              <a:t> </a:t>
            </a: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处于</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刘易斯拐点</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之前，所以就业非常困难。</a:t>
            </a:r>
            <a:endParaRPr lang="zh-CN" altLang="zh-CN" sz="2600" kern="100" dirty="0">
              <a:latin typeface="宋体"/>
              <a:cs typeface="Courier New"/>
            </a:endParaRPr>
          </a:p>
          <a:p>
            <a:pPr algn="just">
              <a:lnSpc>
                <a:spcPct val="150000"/>
              </a:lnSpc>
              <a:spcAft>
                <a:spcPts val="0"/>
              </a:spcAft>
            </a:pPr>
            <a:r>
              <a:rPr lang="en-US" altLang="zh-CN" sz="2600" kern="100" dirty="0">
                <a:latin typeface="Times New Roman"/>
                <a:ea typeface="华文细黑"/>
                <a:cs typeface="Courier New"/>
              </a:rPr>
              <a:t>D.</a:t>
            </a:r>
            <a:r>
              <a:rPr lang="zh-CN" altLang="zh-CN" sz="2600" kern="100" dirty="0">
                <a:latin typeface="Times New Roman"/>
                <a:ea typeface="华文细黑"/>
                <a:cs typeface="Times New Roman"/>
              </a:rPr>
              <a:t>《北京青年报》认为高校毕业生就业难的原因，既有老因素，也有新原因</a:t>
            </a:r>
            <a:r>
              <a:rPr lang="zh-CN" altLang="zh-CN" sz="2600" kern="100" dirty="0" smtClean="0">
                <a:latin typeface="Times New Roman"/>
                <a:ea typeface="华文细黑"/>
                <a:cs typeface="Times New Roman"/>
              </a:rPr>
              <a:t>，</a:t>
            </a:r>
            <a:endParaRPr lang="en-US" altLang="zh-CN" sz="2600" kern="100" dirty="0" smtClean="0">
              <a:latin typeface="Times New Roman"/>
              <a:ea typeface="华文细黑"/>
              <a:cs typeface="Times New Roman"/>
            </a:endParaRPr>
          </a:p>
          <a:p>
            <a:pPr algn="just">
              <a:lnSpc>
                <a:spcPct val="150000"/>
              </a:lnSpc>
              <a:spcAft>
                <a:spcPts val="0"/>
              </a:spcAft>
            </a:pPr>
            <a:r>
              <a:rPr lang="en-US" altLang="zh-CN" sz="2600" kern="100" dirty="0">
                <a:latin typeface="Times New Roman"/>
                <a:ea typeface="华文细黑"/>
                <a:cs typeface="Times New Roman"/>
              </a:rPr>
              <a:t> </a:t>
            </a: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其</a:t>
            </a:r>
            <a:r>
              <a:rPr lang="zh-CN" altLang="zh-CN" sz="2600" kern="100" dirty="0">
                <a:latin typeface="Times New Roman"/>
                <a:ea typeface="华文细黑"/>
                <a:cs typeface="Times New Roman"/>
              </a:rPr>
              <a:t>根本原因是中国的经济结构不合理</a:t>
            </a:r>
            <a:r>
              <a:rPr lang="zh-CN" altLang="zh-CN" sz="2600" kern="100" dirty="0" smtClean="0">
                <a:latin typeface="Times New Roman"/>
                <a:ea typeface="华文细黑"/>
                <a:cs typeface="Times New Roman"/>
              </a:rPr>
              <a:t>。</a:t>
            </a:r>
            <a:endParaRPr lang="zh-CN" altLang="zh-CN" sz="2600" kern="100" dirty="0">
              <a:effectLst/>
              <a:latin typeface="宋体"/>
              <a:cs typeface="Courier New"/>
            </a:endParaRPr>
          </a:p>
        </p:txBody>
      </p:sp>
      <p:sp>
        <p:nvSpPr>
          <p:cNvPr id="5" name="矩形 4"/>
          <p:cNvSpPr>
            <a:spLocks noChangeAspect="1"/>
          </p:cNvSpPr>
          <p:nvPr/>
        </p:nvSpPr>
        <p:spPr>
          <a:xfrm>
            <a:off x="-1" y="117426"/>
            <a:ext cx="2998800" cy="568826"/>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ysClr val="window" lastClr="FFFFFF"/>
                </a:solidFill>
                <a:effectLst/>
                <a:uLnTx/>
                <a:uFillTx/>
                <a:latin typeface="微软雅黑"/>
                <a:ea typeface="微软雅黑"/>
                <a:cs typeface="Times New Roman" pitchFamily="18" charset="0"/>
              </a:rPr>
              <a:t>做题验证</a:t>
            </a:r>
            <a:r>
              <a:rPr kumimoji="0" lang="en-US" altLang="zh-CN" sz="2400" b="1" i="0" u="none" strike="noStrike" kern="0" cap="none" spc="0" normalizeH="0" baseline="0" noProof="0" dirty="0" smtClean="0">
                <a:ln>
                  <a:noFill/>
                </a:ln>
                <a:solidFill>
                  <a:sysClr val="window" lastClr="FFFFFF"/>
                </a:solidFill>
                <a:effectLst/>
                <a:uLnTx/>
                <a:uFillTx/>
                <a:latin typeface="微软雅黑"/>
                <a:ea typeface="微软雅黑"/>
                <a:cs typeface="Times New Roman" pitchFamily="18" charset="0"/>
              </a:rPr>
              <a:t>·</a:t>
            </a:r>
            <a:r>
              <a:rPr kumimoji="0" lang="en-US" altLang="zh-CN" sz="2400" b="1" i="0" u="none" strike="noStrike" kern="0" cap="none" spc="0" normalizeH="0" baseline="0" noProof="0" dirty="0" smtClean="0">
                <a:ln>
                  <a:noFill/>
                </a:ln>
                <a:solidFill>
                  <a:sysClr val="window" lastClr="FFFFFF"/>
                </a:solidFill>
                <a:effectLst/>
                <a:uLnTx/>
                <a:uFillTx/>
                <a:latin typeface="Times New Roman" pitchFamily="18" charset="0"/>
                <a:ea typeface="Times New Roman" pitchFamily="18" charset="0"/>
                <a:cs typeface="Times New Roman" pitchFamily="18" charset="0"/>
              </a:rPr>
              <a:t>(</a:t>
            </a:r>
            <a:r>
              <a:rPr lang="zh-CN" altLang="en-US" sz="2400" b="1" kern="0" dirty="0" smtClean="0">
                <a:solidFill>
                  <a:sysClr val="window" lastClr="FFFFFF"/>
                </a:solidFill>
                <a:latin typeface="微软雅黑"/>
                <a:ea typeface="微软雅黑"/>
                <a:cs typeface="Times New Roman" pitchFamily="18" charset="0"/>
              </a:rPr>
              <a:t>约</a:t>
            </a:r>
            <a:r>
              <a:rPr lang="en-US" altLang="zh-CN" sz="2400" b="1" kern="0" dirty="0" smtClean="0">
                <a:solidFill>
                  <a:sysClr val="window" lastClr="FFFFFF"/>
                </a:solidFill>
                <a:latin typeface="Times New Roman" pitchFamily="18" charset="0"/>
                <a:ea typeface="Times New Roman" pitchFamily="18" charset="0"/>
                <a:cs typeface="Times New Roman" pitchFamily="18" charset="0"/>
              </a:rPr>
              <a:t>6</a:t>
            </a:r>
            <a:r>
              <a:rPr lang="zh-CN" altLang="en-US" sz="2400" b="1" kern="0" dirty="0" smtClean="0">
                <a:solidFill>
                  <a:sysClr val="window" lastClr="FFFFFF"/>
                </a:solidFill>
                <a:latin typeface="微软雅黑"/>
                <a:ea typeface="微软雅黑"/>
                <a:cs typeface="Times New Roman" pitchFamily="18" charset="0"/>
              </a:rPr>
              <a:t>分钟</a:t>
            </a:r>
            <a:r>
              <a:rPr lang="en-US" altLang="zh-CN" sz="2400" b="1" kern="0" dirty="0">
                <a:solidFill>
                  <a:sysClr val="window" lastClr="FFFFFF"/>
                </a:solidFill>
                <a:latin typeface="Times New Roman" pitchFamily="18" charset="0"/>
                <a:ea typeface="Times New Roman" pitchFamily="18" charset="0"/>
                <a:cs typeface="Times New Roman" pitchFamily="18" charset="0"/>
              </a:rPr>
              <a:t>)</a:t>
            </a:r>
            <a:endParaRPr lang="zh-CN" altLang="en-US" sz="2400" b="1" kern="0" dirty="0">
              <a:solidFill>
                <a:sysClr val="window" lastClr="FFFFFF"/>
              </a:solidFill>
              <a:latin typeface="Times New Roman" pitchFamily="18" charset="0"/>
              <a:ea typeface="Times New Roman" pitchFamily="18" charset="0"/>
              <a:cs typeface="Times New Roman" pitchFamily="18" charset="0"/>
            </a:endParaRPr>
          </a:p>
        </p:txBody>
      </p:sp>
      <p:sp>
        <p:nvSpPr>
          <p:cNvPr id="9" name="TextBox 8"/>
          <p:cNvSpPr txBox="1"/>
          <p:nvPr/>
        </p:nvSpPr>
        <p:spPr>
          <a:xfrm>
            <a:off x="173596" y="5518026"/>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
        <p:nvSpPr>
          <p:cNvPr id="10" name="TextBox 9"/>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11" name="TextBox 10">
            <a:hlinkClick r:id="rId3" action="ppaction://hlinksldjump"/>
          </p:cNvPr>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Tree>
    <p:extLst>
      <p:ext uri="{BB962C8B-B14F-4D97-AF65-F5344CB8AC3E}">
        <p14:creationId xmlns:p14="http://schemas.microsoft.com/office/powerpoint/2010/main" val="170667390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9" grpId="0"/>
      <p:bldP spid="9" grpId="1"/>
    </p:bldLst>
  </p:timing>
</p:sld>
</file>

<file path=ppt/slides/slide9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矩形 4"/>
          <p:cNvSpPr/>
          <p:nvPr/>
        </p:nvSpPr>
        <p:spPr>
          <a:xfrm>
            <a:off x="626494" y="587178"/>
            <a:ext cx="10941320" cy="2626592"/>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solidFill>
                  <a:srgbClr val="002060"/>
                </a:solidFill>
                <a:latin typeface="Times New Roman"/>
                <a:ea typeface="华文细黑"/>
                <a:cs typeface="Courier New"/>
              </a:rPr>
              <a:t>A</a:t>
            </a:r>
            <a:r>
              <a:rPr lang="zh-CN" altLang="zh-CN" sz="2800" kern="100" dirty="0">
                <a:solidFill>
                  <a:srgbClr val="002060"/>
                </a:solidFill>
                <a:latin typeface="Times New Roman"/>
                <a:ea typeface="华文细黑"/>
                <a:cs typeface="Times New Roman"/>
              </a:rPr>
              <a:t>项结合文本内容</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最主要原因是</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专业工作不符合自己的职业期待</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可知，忽略了限制性成分</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最主要</a:t>
            </a:r>
            <a:r>
              <a:rPr lang="en-US" altLang="zh-CN" sz="2800" kern="100" dirty="0">
                <a:solidFill>
                  <a:srgbClr val="002060"/>
                </a:solidFill>
                <a:latin typeface="宋体"/>
                <a:ea typeface="华文细黑"/>
                <a:cs typeface="Times New Roman"/>
              </a:rPr>
              <a:t>”</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2060"/>
                </a:solidFill>
                <a:latin typeface="Times New Roman"/>
                <a:ea typeface="华文细黑"/>
                <a:cs typeface="Courier New"/>
              </a:rPr>
              <a:t>B</a:t>
            </a:r>
            <a:r>
              <a:rPr lang="zh-CN" altLang="zh-CN" sz="2800" kern="100" dirty="0">
                <a:solidFill>
                  <a:srgbClr val="002060"/>
                </a:solidFill>
                <a:latin typeface="Times New Roman"/>
                <a:ea typeface="华文细黑"/>
                <a:cs typeface="Times New Roman"/>
              </a:rPr>
              <a:t>项</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原因是薪酬高</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理解不当</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2060"/>
                </a:solidFill>
                <a:latin typeface="Times New Roman"/>
                <a:ea typeface="华文细黑"/>
                <a:cs typeface="Courier New"/>
              </a:rPr>
              <a:t>C</a:t>
            </a:r>
            <a:r>
              <a:rPr lang="zh-CN" altLang="zh-CN" sz="2800" kern="100" dirty="0">
                <a:solidFill>
                  <a:srgbClr val="002060"/>
                </a:solidFill>
                <a:latin typeface="Times New Roman"/>
                <a:ea typeface="华文细黑"/>
                <a:cs typeface="Times New Roman"/>
              </a:rPr>
              <a:t>项因果关系不当。</a:t>
            </a:r>
            <a:endParaRPr lang="zh-CN" altLang="zh-CN" sz="1050" kern="100" dirty="0">
              <a:effectLst/>
              <a:latin typeface="宋体"/>
              <a:cs typeface="Courier New"/>
            </a:endParaRPr>
          </a:p>
        </p:txBody>
      </p:sp>
    </p:spTree>
    <p:extLst>
      <p:ext uri="{BB962C8B-B14F-4D97-AF65-F5344CB8AC3E}">
        <p14:creationId xmlns:p14="http://schemas.microsoft.com/office/powerpoint/2010/main" val="15696025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750"/>
                                        <p:tgtEl>
                                          <p:spTgt spid="5">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blinds(horizontal)">
                                      <p:cBhvr>
                                        <p:cTn id="11" dur="750"/>
                                        <p:tgtEl>
                                          <p:spTgt spid="5">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blinds(horizontal)">
                                      <p:cBhvr>
                                        <p:cTn id="15" dur="75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78812" y="98376"/>
            <a:ext cx="11730575" cy="6494061"/>
          </a:xfrm>
          <a:prstGeom prst="rect">
            <a:avLst/>
          </a:prstGeom>
        </p:spPr>
        <p:txBody>
          <a:bodyPr wrap="square" lIns="121898" tIns="60948" rIns="121898" bIns="60948">
            <a:spAutoFit/>
          </a:bodyPr>
          <a:lstStyle/>
          <a:p>
            <a:pPr algn="just">
              <a:lnSpc>
                <a:spcPct val="150000"/>
              </a:lnSpc>
              <a:spcAft>
                <a:spcPts val="0"/>
              </a:spcAft>
            </a:pPr>
            <a:r>
              <a:rPr lang="en-US" altLang="zh-CN" sz="2500" kern="100" dirty="0">
                <a:latin typeface="Times New Roman"/>
                <a:ea typeface="华文细黑"/>
                <a:cs typeface="Courier New"/>
              </a:rPr>
              <a:t>2.</a:t>
            </a:r>
            <a:r>
              <a:rPr lang="zh-CN" altLang="zh-CN" sz="2500" kern="100" dirty="0">
                <a:latin typeface="Times New Roman"/>
                <a:ea typeface="华文细黑"/>
                <a:cs typeface="Times New Roman"/>
              </a:rPr>
              <a:t>下列对材料相关内容的概括和分析，正确的两项是</a:t>
            </a:r>
            <a:endParaRPr lang="zh-CN" altLang="zh-CN" sz="2500" kern="100" dirty="0">
              <a:latin typeface="宋体"/>
              <a:cs typeface="Courier New"/>
            </a:endParaRPr>
          </a:p>
          <a:p>
            <a:pPr algn="just">
              <a:lnSpc>
                <a:spcPct val="150000"/>
              </a:lnSpc>
              <a:spcAft>
                <a:spcPts val="0"/>
              </a:spcAft>
            </a:pPr>
            <a:r>
              <a:rPr lang="en-US" altLang="zh-CN" sz="2500" kern="100" dirty="0">
                <a:latin typeface="Times New Roman"/>
                <a:ea typeface="华文细黑"/>
                <a:cs typeface="Courier New"/>
              </a:rPr>
              <a:t>A.</a:t>
            </a:r>
            <a:r>
              <a:rPr lang="zh-CN" altLang="zh-CN" sz="2500" kern="100" dirty="0">
                <a:latin typeface="Times New Roman"/>
                <a:ea typeface="华文细黑"/>
                <a:cs typeface="Times New Roman"/>
              </a:rPr>
              <a:t>从《光明日报》和《南方周末》的报道中可以得知，</a:t>
            </a:r>
            <a:r>
              <a:rPr lang="en-US" altLang="zh-CN" sz="2500" kern="100" dirty="0">
                <a:latin typeface="Times New Roman"/>
                <a:ea typeface="华文细黑"/>
                <a:cs typeface="Courier New"/>
              </a:rPr>
              <a:t>2013</a:t>
            </a:r>
            <a:r>
              <a:rPr lang="zh-CN" altLang="zh-CN" sz="2500" kern="100" dirty="0">
                <a:latin typeface="Times New Roman"/>
                <a:ea typeface="华文细黑"/>
                <a:cs typeface="Times New Roman"/>
              </a:rPr>
              <a:t>年和</a:t>
            </a:r>
            <a:r>
              <a:rPr lang="en-US" altLang="zh-CN" sz="2500" kern="100" dirty="0">
                <a:latin typeface="Times New Roman"/>
                <a:ea typeface="华文细黑"/>
                <a:cs typeface="Courier New"/>
              </a:rPr>
              <a:t>2014</a:t>
            </a:r>
            <a:r>
              <a:rPr lang="zh-CN" altLang="zh-CN" sz="2500" kern="100" dirty="0">
                <a:latin typeface="Times New Roman"/>
                <a:ea typeface="华文细黑"/>
                <a:cs typeface="Times New Roman"/>
              </a:rPr>
              <a:t>年大学生</a:t>
            </a:r>
            <a:r>
              <a:rPr lang="zh-CN" altLang="zh-CN" sz="2500" kern="100" dirty="0" smtClean="0">
                <a:latin typeface="Times New Roman"/>
                <a:ea typeface="华文细黑"/>
                <a:cs typeface="Times New Roman"/>
              </a:rPr>
              <a:t>就业</a:t>
            </a:r>
            <a:endParaRPr lang="en-US" altLang="zh-CN" sz="2500" kern="100" dirty="0" smtClean="0">
              <a:latin typeface="Times New Roman"/>
              <a:ea typeface="华文细黑"/>
              <a:cs typeface="Times New Roman"/>
            </a:endParaRPr>
          </a:p>
          <a:p>
            <a:pPr algn="just">
              <a:lnSpc>
                <a:spcPct val="150000"/>
              </a:lnSpc>
              <a:spcAft>
                <a:spcPts val="0"/>
              </a:spcAft>
            </a:pPr>
            <a:r>
              <a:rPr lang="en-US" altLang="zh-CN" sz="2500" kern="100" dirty="0">
                <a:latin typeface="Times New Roman"/>
                <a:ea typeface="华文细黑"/>
                <a:cs typeface="Times New Roman"/>
              </a:rPr>
              <a:t> </a:t>
            </a:r>
            <a:r>
              <a:rPr lang="en-US" altLang="zh-CN" sz="2500" kern="100" dirty="0" smtClean="0">
                <a:latin typeface="Times New Roman"/>
                <a:ea typeface="华文细黑"/>
                <a:cs typeface="Times New Roman"/>
              </a:rPr>
              <a:t>   </a:t>
            </a:r>
            <a:r>
              <a:rPr lang="zh-CN" altLang="zh-CN" sz="2500" kern="100" dirty="0" smtClean="0">
                <a:latin typeface="Times New Roman"/>
                <a:ea typeface="华文细黑"/>
                <a:cs typeface="Times New Roman"/>
              </a:rPr>
              <a:t>状况</a:t>
            </a:r>
            <a:r>
              <a:rPr lang="zh-CN" altLang="zh-CN" sz="2500" kern="100" dirty="0">
                <a:latin typeface="Times New Roman"/>
                <a:ea typeface="华文细黑"/>
                <a:cs typeface="Times New Roman"/>
              </a:rPr>
              <a:t>的共同点是毕业生逐渐青睐民营企业和自主创业的比例增加。</a:t>
            </a:r>
            <a:endParaRPr lang="zh-CN" altLang="zh-CN" sz="2500" kern="100" dirty="0">
              <a:latin typeface="宋体"/>
              <a:cs typeface="Courier New"/>
            </a:endParaRPr>
          </a:p>
          <a:p>
            <a:pPr algn="just">
              <a:lnSpc>
                <a:spcPct val="150000"/>
              </a:lnSpc>
              <a:spcAft>
                <a:spcPts val="0"/>
              </a:spcAft>
            </a:pPr>
            <a:r>
              <a:rPr lang="en-US" altLang="zh-CN" sz="2500" kern="100" dirty="0">
                <a:latin typeface="Times New Roman"/>
                <a:ea typeface="华文细黑"/>
                <a:cs typeface="Courier New"/>
              </a:rPr>
              <a:t>B.</a:t>
            </a:r>
            <a:r>
              <a:rPr lang="zh-CN" altLang="zh-CN" sz="2500" kern="100" dirty="0">
                <a:latin typeface="Times New Roman"/>
                <a:ea typeface="华文细黑"/>
                <a:cs typeface="Times New Roman"/>
              </a:rPr>
              <a:t>麦可思研究院调查编著的《</a:t>
            </a:r>
            <a:r>
              <a:rPr lang="en-US" altLang="zh-CN" sz="2500" kern="100" dirty="0">
                <a:latin typeface="Times New Roman"/>
                <a:ea typeface="华文细黑"/>
                <a:cs typeface="Courier New"/>
              </a:rPr>
              <a:t>2014</a:t>
            </a:r>
            <a:r>
              <a:rPr lang="zh-CN" altLang="zh-CN" sz="2500" kern="100" dirty="0">
                <a:latin typeface="Times New Roman"/>
                <a:ea typeface="华文细黑"/>
                <a:cs typeface="Times New Roman"/>
              </a:rPr>
              <a:t>中国大学生就业报告》侧重点是纵向比较不</a:t>
            </a:r>
            <a:r>
              <a:rPr lang="zh-CN" altLang="zh-CN" sz="2500" kern="100" dirty="0" smtClean="0">
                <a:latin typeface="Times New Roman"/>
                <a:ea typeface="华文细黑"/>
                <a:cs typeface="Times New Roman"/>
              </a:rPr>
              <a:t>同年</a:t>
            </a:r>
            <a:endParaRPr lang="en-US" altLang="zh-CN" sz="2500" kern="100" dirty="0" smtClean="0">
              <a:latin typeface="Times New Roman"/>
              <a:ea typeface="华文细黑"/>
              <a:cs typeface="Times New Roman"/>
            </a:endParaRPr>
          </a:p>
          <a:p>
            <a:pPr algn="just">
              <a:lnSpc>
                <a:spcPct val="150000"/>
              </a:lnSpc>
              <a:spcAft>
                <a:spcPts val="0"/>
              </a:spcAft>
            </a:pPr>
            <a:r>
              <a:rPr lang="en-US" altLang="zh-CN" sz="2500" kern="100" dirty="0">
                <a:latin typeface="Times New Roman"/>
                <a:ea typeface="华文细黑"/>
                <a:cs typeface="Times New Roman"/>
              </a:rPr>
              <a:t> </a:t>
            </a:r>
            <a:r>
              <a:rPr lang="en-US" altLang="zh-CN" sz="2500" kern="100" dirty="0" smtClean="0">
                <a:latin typeface="Times New Roman"/>
                <a:ea typeface="华文细黑"/>
                <a:cs typeface="Times New Roman"/>
              </a:rPr>
              <a:t>   </a:t>
            </a:r>
            <a:r>
              <a:rPr lang="zh-CN" altLang="zh-CN" sz="2500" kern="100" dirty="0" smtClean="0">
                <a:latin typeface="Times New Roman"/>
                <a:ea typeface="华文细黑"/>
                <a:cs typeface="Times New Roman"/>
              </a:rPr>
              <a:t>份</a:t>
            </a:r>
            <a:r>
              <a:rPr lang="zh-CN" altLang="zh-CN" sz="2500" kern="100" dirty="0">
                <a:latin typeface="Times New Roman"/>
                <a:ea typeface="华文细黑"/>
                <a:cs typeface="Times New Roman"/>
              </a:rPr>
              <a:t>大学生就业情况，关注大学生的就业趋势。</a:t>
            </a:r>
            <a:endParaRPr lang="zh-CN" altLang="zh-CN" sz="2500" kern="100" dirty="0">
              <a:latin typeface="宋体"/>
              <a:cs typeface="Courier New"/>
            </a:endParaRPr>
          </a:p>
          <a:p>
            <a:pPr algn="just">
              <a:lnSpc>
                <a:spcPct val="150000"/>
              </a:lnSpc>
              <a:spcAft>
                <a:spcPts val="0"/>
              </a:spcAft>
            </a:pPr>
            <a:r>
              <a:rPr lang="en-US" altLang="zh-CN" sz="2500" kern="100" dirty="0">
                <a:latin typeface="Times New Roman"/>
                <a:ea typeface="华文细黑"/>
                <a:cs typeface="Courier New"/>
              </a:rPr>
              <a:t>C.</a:t>
            </a:r>
            <a:r>
              <a:rPr lang="zh-CN" altLang="zh-CN" sz="2500" kern="100" dirty="0">
                <a:latin typeface="Times New Roman"/>
                <a:ea typeface="华文细黑"/>
                <a:cs typeface="Times New Roman"/>
              </a:rPr>
              <a:t>中华英才网发布的第十二届《中国大学生最佳雇主调查报告》侧重于大学生的</a:t>
            </a:r>
            <a:r>
              <a:rPr lang="zh-CN" altLang="zh-CN" sz="2500" kern="100" dirty="0" smtClean="0">
                <a:latin typeface="Times New Roman"/>
                <a:ea typeface="华文细黑"/>
                <a:cs typeface="Times New Roman"/>
              </a:rPr>
              <a:t>就</a:t>
            </a:r>
            <a:endParaRPr lang="en-US" altLang="zh-CN" sz="2500" kern="100" dirty="0" smtClean="0">
              <a:latin typeface="Times New Roman"/>
              <a:ea typeface="华文细黑"/>
              <a:cs typeface="Times New Roman"/>
            </a:endParaRPr>
          </a:p>
          <a:p>
            <a:pPr algn="just">
              <a:lnSpc>
                <a:spcPct val="150000"/>
              </a:lnSpc>
              <a:spcAft>
                <a:spcPts val="0"/>
              </a:spcAft>
            </a:pPr>
            <a:r>
              <a:rPr lang="en-US" altLang="zh-CN" sz="2500" kern="100" dirty="0">
                <a:latin typeface="Times New Roman"/>
                <a:ea typeface="华文细黑"/>
                <a:cs typeface="Times New Roman"/>
              </a:rPr>
              <a:t> </a:t>
            </a:r>
            <a:r>
              <a:rPr lang="en-US" altLang="zh-CN" sz="2500" kern="100" dirty="0" smtClean="0">
                <a:latin typeface="Times New Roman"/>
                <a:ea typeface="华文细黑"/>
                <a:cs typeface="Times New Roman"/>
              </a:rPr>
              <a:t>   </a:t>
            </a:r>
            <a:r>
              <a:rPr lang="zh-CN" altLang="zh-CN" sz="2500" kern="100" dirty="0" smtClean="0">
                <a:latin typeface="Times New Roman"/>
                <a:ea typeface="华文细黑"/>
                <a:cs typeface="Times New Roman"/>
              </a:rPr>
              <a:t>业</a:t>
            </a:r>
            <a:r>
              <a:rPr lang="zh-CN" altLang="zh-CN" sz="2500" kern="100" dirty="0">
                <a:latin typeface="Times New Roman"/>
                <a:ea typeface="华文细黑"/>
                <a:cs typeface="Times New Roman"/>
              </a:rPr>
              <a:t>取向，认为在校大学生已经把民营企业作为就业的首选。</a:t>
            </a:r>
            <a:endParaRPr lang="zh-CN" altLang="zh-CN" sz="2500" kern="100" dirty="0">
              <a:latin typeface="宋体"/>
              <a:cs typeface="Courier New"/>
            </a:endParaRPr>
          </a:p>
          <a:p>
            <a:pPr algn="just">
              <a:lnSpc>
                <a:spcPct val="150000"/>
              </a:lnSpc>
              <a:spcAft>
                <a:spcPts val="0"/>
              </a:spcAft>
            </a:pPr>
            <a:r>
              <a:rPr lang="en-US" altLang="zh-CN" sz="2500" kern="100" dirty="0">
                <a:latin typeface="Times New Roman"/>
                <a:ea typeface="华文细黑"/>
                <a:cs typeface="Courier New"/>
              </a:rPr>
              <a:t>D.</a:t>
            </a:r>
            <a:r>
              <a:rPr lang="zh-CN" altLang="zh-CN" sz="2500" kern="100" spc="-100" dirty="0">
                <a:latin typeface="Times New Roman"/>
                <a:ea typeface="华文细黑"/>
                <a:cs typeface="Times New Roman"/>
              </a:rPr>
              <a:t>两家媒体发布关于大学生就业报告的新闻的背后，如实地反映了我国当前</a:t>
            </a:r>
            <a:r>
              <a:rPr lang="zh-CN" altLang="zh-CN" sz="2500" kern="100" spc="-100" dirty="0" smtClean="0">
                <a:latin typeface="Times New Roman"/>
                <a:ea typeface="华文细黑"/>
                <a:cs typeface="Times New Roman"/>
              </a:rPr>
              <a:t>大学生就</a:t>
            </a:r>
            <a:endParaRPr lang="en-US" altLang="zh-CN" sz="2500" kern="100" spc="-100" dirty="0" smtClean="0">
              <a:latin typeface="Times New Roman"/>
              <a:ea typeface="华文细黑"/>
              <a:cs typeface="Times New Roman"/>
            </a:endParaRPr>
          </a:p>
          <a:p>
            <a:pPr algn="just">
              <a:lnSpc>
                <a:spcPct val="150000"/>
              </a:lnSpc>
              <a:spcAft>
                <a:spcPts val="0"/>
              </a:spcAft>
            </a:pPr>
            <a:r>
              <a:rPr lang="en-US" altLang="zh-CN" sz="2500" kern="100" spc="-100" dirty="0">
                <a:latin typeface="Times New Roman"/>
                <a:ea typeface="华文细黑"/>
                <a:cs typeface="Times New Roman"/>
              </a:rPr>
              <a:t> </a:t>
            </a:r>
            <a:r>
              <a:rPr lang="en-US" altLang="zh-CN" sz="2500" kern="100" spc="-100" dirty="0" smtClean="0">
                <a:latin typeface="Times New Roman"/>
                <a:ea typeface="华文细黑"/>
                <a:cs typeface="Times New Roman"/>
              </a:rPr>
              <a:t>   </a:t>
            </a:r>
            <a:r>
              <a:rPr lang="zh-CN" altLang="zh-CN" sz="2500" kern="100" spc="-100" dirty="0" smtClean="0">
                <a:latin typeface="Times New Roman"/>
                <a:ea typeface="华文细黑"/>
                <a:cs typeface="Times New Roman"/>
              </a:rPr>
              <a:t>业</a:t>
            </a:r>
            <a:r>
              <a:rPr lang="zh-CN" altLang="zh-CN" sz="2500" kern="100" spc="-100" dirty="0">
                <a:latin typeface="Times New Roman"/>
                <a:ea typeface="华文细黑"/>
                <a:cs typeface="Times New Roman"/>
              </a:rPr>
              <a:t>的现状</a:t>
            </a:r>
            <a:r>
              <a:rPr lang="zh-CN" altLang="zh-CN" sz="2600" kern="100" spc="-100" dirty="0">
                <a:latin typeface="Times New Roman"/>
                <a:ea typeface="华文细黑"/>
                <a:cs typeface="Times New Roman"/>
              </a:rPr>
              <a:t>。</a:t>
            </a:r>
            <a:r>
              <a:rPr lang="zh-CN" altLang="zh-CN" sz="2500" kern="100" spc="-100" dirty="0">
                <a:latin typeface="Times New Roman"/>
                <a:ea typeface="华文细黑"/>
                <a:cs typeface="Times New Roman"/>
              </a:rPr>
              <a:t>相对而言</a:t>
            </a:r>
            <a:r>
              <a:rPr lang="zh-CN" altLang="zh-CN" sz="2600" kern="100" spc="-100" dirty="0">
                <a:latin typeface="Times New Roman"/>
                <a:ea typeface="华文细黑"/>
                <a:cs typeface="Times New Roman"/>
              </a:rPr>
              <a:t>，</a:t>
            </a:r>
            <a:r>
              <a:rPr lang="zh-CN" altLang="zh-CN" sz="2500" kern="100" spc="-100" dirty="0">
                <a:latin typeface="Times New Roman"/>
                <a:ea typeface="华文细黑"/>
                <a:cs typeface="Times New Roman"/>
              </a:rPr>
              <a:t>《</a:t>
            </a:r>
            <a:r>
              <a:rPr lang="en-US" altLang="zh-CN" sz="2500" kern="100" spc="-100" dirty="0">
                <a:latin typeface="Times New Roman"/>
                <a:ea typeface="华文细黑"/>
                <a:cs typeface="Courier New"/>
              </a:rPr>
              <a:t>2014</a:t>
            </a:r>
            <a:r>
              <a:rPr lang="zh-CN" altLang="zh-CN" sz="2500" kern="100" spc="-100" dirty="0">
                <a:latin typeface="Times New Roman"/>
                <a:ea typeface="华文细黑"/>
                <a:cs typeface="Times New Roman"/>
              </a:rPr>
              <a:t>中国大学生就业报告》的专业性更强</a:t>
            </a:r>
            <a:r>
              <a:rPr lang="zh-CN" altLang="zh-CN" sz="2600" kern="100" spc="-100" dirty="0">
                <a:latin typeface="Times New Roman"/>
                <a:ea typeface="华文细黑"/>
                <a:cs typeface="Times New Roman"/>
              </a:rPr>
              <a:t>，</a:t>
            </a:r>
            <a:r>
              <a:rPr lang="zh-CN" altLang="zh-CN" sz="2500" kern="100" spc="-100" dirty="0">
                <a:latin typeface="Times New Roman"/>
                <a:ea typeface="华文细黑"/>
                <a:cs typeface="Times New Roman"/>
              </a:rPr>
              <a:t>更具有说服力。</a:t>
            </a:r>
            <a:endParaRPr lang="zh-CN" altLang="zh-CN" sz="2500" kern="100" spc="-100" dirty="0">
              <a:latin typeface="宋体"/>
              <a:cs typeface="Courier New"/>
            </a:endParaRPr>
          </a:p>
          <a:p>
            <a:pPr algn="just">
              <a:lnSpc>
                <a:spcPct val="150000"/>
              </a:lnSpc>
              <a:spcAft>
                <a:spcPts val="0"/>
              </a:spcAft>
            </a:pPr>
            <a:r>
              <a:rPr lang="en-US" altLang="zh-CN" sz="2500" kern="100" dirty="0">
                <a:latin typeface="Times New Roman"/>
                <a:ea typeface="华文细黑"/>
                <a:cs typeface="Courier New"/>
              </a:rPr>
              <a:t>E.</a:t>
            </a:r>
            <a:r>
              <a:rPr lang="zh-CN" altLang="zh-CN" sz="2500" kern="100" dirty="0">
                <a:latin typeface="Times New Roman"/>
                <a:ea typeface="华文细黑"/>
                <a:cs typeface="Times New Roman"/>
              </a:rPr>
              <a:t>从《南方周末》的报道附图中可得知，从</a:t>
            </a:r>
            <a:r>
              <a:rPr lang="en-US" altLang="zh-CN" sz="2500" kern="100" dirty="0">
                <a:latin typeface="Times New Roman"/>
                <a:ea typeface="华文细黑"/>
                <a:cs typeface="Courier New"/>
              </a:rPr>
              <a:t>2011</a:t>
            </a:r>
            <a:r>
              <a:rPr lang="zh-CN" altLang="zh-CN" sz="2500" kern="100" dirty="0">
                <a:latin typeface="Times New Roman"/>
                <a:ea typeface="华文细黑"/>
                <a:cs typeface="Times New Roman"/>
              </a:rPr>
              <a:t>年到</a:t>
            </a:r>
            <a:r>
              <a:rPr lang="en-US" altLang="zh-CN" sz="2500" kern="100" dirty="0">
                <a:latin typeface="Times New Roman"/>
                <a:ea typeface="华文细黑"/>
                <a:cs typeface="Courier New"/>
              </a:rPr>
              <a:t>2014</a:t>
            </a:r>
            <a:r>
              <a:rPr lang="zh-CN" altLang="zh-CN" sz="2500" kern="100" dirty="0">
                <a:latin typeface="Times New Roman"/>
                <a:ea typeface="华文细黑"/>
                <a:cs typeface="Times New Roman"/>
              </a:rPr>
              <a:t>年，大学生择业选择</a:t>
            </a:r>
            <a:r>
              <a:rPr lang="zh-CN" altLang="zh-CN" sz="2500" kern="100" dirty="0" smtClean="0">
                <a:latin typeface="Times New Roman"/>
                <a:ea typeface="华文细黑"/>
                <a:cs typeface="Times New Roman"/>
              </a:rPr>
              <a:t>一线</a:t>
            </a:r>
            <a:endParaRPr lang="en-US" altLang="zh-CN" sz="2500" kern="100" dirty="0" smtClean="0">
              <a:latin typeface="Times New Roman"/>
              <a:ea typeface="华文细黑"/>
              <a:cs typeface="Times New Roman"/>
            </a:endParaRPr>
          </a:p>
          <a:p>
            <a:pPr algn="just">
              <a:lnSpc>
                <a:spcPct val="150000"/>
              </a:lnSpc>
              <a:spcAft>
                <a:spcPts val="0"/>
              </a:spcAft>
            </a:pPr>
            <a:r>
              <a:rPr lang="en-US" altLang="zh-CN" sz="2500" kern="100" dirty="0">
                <a:latin typeface="Times New Roman"/>
                <a:ea typeface="华文细黑"/>
                <a:cs typeface="Times New Roman"/>
              </a:rPr>
              <a:t> </a:t>
            </a:r>
            <a:r>
              <a:rPr lang="en-US" altLang="zh-CN" sz="2500" kern="100" dirty="0" smtClean="0">
                <a:latin typeface="Times New Roman"/>
                <a:ea typeface="华文细黑"/>
                <a:cs typeface="Times New Roman"/>
              </a:rPr>
              <a:t>   </a:t>
            </a:r>
            <a:r>
              <a:rPr lang="zh-CN" altLang="zh-CN" sz="2500" kern="100" dirty="0" smtClean="0">
                <a:latin typeface="Times New Roman"/>
                <a:ea typeface="华文细黑"/>
                <a:cs typeface="Times New Roman"/>
              </a:rPr>
              <a:t>城市</a:t>
            </a:r>
            <a:r>
              <a:rPr lang="zh-CN" altLang="zh-CN" sz="2500" kern="100" dirty="0">
                <a:latin typeface="Times New Roman"/>
                <a:ea typeface="华文细黑"/>
                <a:cs typeface="Times New Roman"/>
              </a:rPr>
              <a:t>的比例虽有起伏，但总的趋势是提高的</a:t>
            </a:r>
            <a:r>
              <a:rPr lang="zh-CN" altLang="zh-CN" sz="2500" kern="100" dirty="0" smtClean="0">
                <a:latin typeface="Times New Roman"/>
                <a:ea typeface="华文细黑"/>
                <a:cs typeface="Times New Roman"/>
              </a:rPr>
              <a:t>。</a:t>
            </a:r>
            <a:endParaRPr lang="zh-CN" altLang="zh-CN" sz="2500" kern="100" dirty="0">
              <a:effectLst/>
              <a:latin typeface="宋体"/>
              <a:cs typeface="Courier New"/>
            </a:endParaRPr>
          </a:p>
        </p:txBody>
      </p:sp>
      <p:sp>
        <p:nvSpPr>
          <p:cNvPr id="9" name="TextBox 8"/>
          <p:cNvSpPr txBox="1"/>
          <p:nvPr/>
        </p:nvSpPr>
        <p:spPr>
          <a:xfrm>
            <a:off x="164071" y="621482"/>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
        <p:nvSpPr>
          <p:cNvPr id="7" name="TextBox 6"/>
          <p:cNvSpPr txBox="1"/>
          <p:nvPr/>
        </p:nvSpPr>
        <p:spPr>
          <a:xfrm>
            <a:off x="164071" y="1852876"/>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
        <p:nvSpPr>
          <p:cNvPr id="10" name="TextBox 9"/>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11" name="TextBox 10">
            <a:hlinkClick r:id="rId3" action="ppaction://hlinksldjump"/>
          </p:cNvPr>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Tree>
    <p:extLst>
      <p:ext uri="{BB962C8B-B14F-4D97-AF65-F5344CB8AC3E}">
        <p14:creationId xmlns:p14="http://schemas.microsoft.com/office/powerpoint/2010/main" val="368691045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par>
                                <p:cTn id="8" presetID="3" presetClass="entr" presetSubtype="10" fill="hold" grpId="1"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0" nodeType="clickEffect">
                                  <p:stCondLst>
                                    <p:cond delay="0"/>
                                  </p:stCondLst>
                                  <p:childTnLst>
                                    <p:animEffect transition="out" filter="fade">
                                      <p:cBhvr>
                                        <p:cTn id="14" dur="500"/>
                                        <p:tgtEl>
                                          <p:spTgt spid="9"/>
                                        </p:tgtEl>
                                      </p:cBhvr>
                                    </p:animEffect>
                                    <p:set>
                                      <p:cBhvr>
                                        <p:cTn id="15" dur="1" fill="hold">
                                          <p:stCondLst>
                                            <p:cond delay="499"/>
                                          </p:stCondLst>
                                        </p:cTn>
                                        <p:tgtEl>
                                          <p:spTgt spid="9"/>
                                        </p:tgtEl>
                                        <p:attrNameLst>
                                          <p:attrName>style.visibility</p:attrName>
                                        </p:attrNameLst>
                                      </p:cBhvr>
                                      <p:to>
                                        <p:strVal val="hidden"/>
                                      </p:to>
                                    </p:set>
                                  </p:childTnLst>
                                </p:cTn>
                              </p:par>
                              <p:par>
                                <p:cTn id="16" presetID="10" presetClass="exit" presetSubtype="0" fill="hold" grpId="0" nodeType="withEffect">
                                  <p:stCondLst>
                                    <p:cond delay="0"/>
                                  </p:stCondLst>
                                  <p:childTnLst>
                                    <p:animEffect transition="out" filter="fade">
                                      <p:cBhvr>
                                        <p:cTn id="17" dur="500"/>
                                        <p:tgtEl>
                                          <p:spTgt spid="7"/>
                                        </p:tgtEl>
                                      </p:cBhvr>
                                    </p:animEffect>
                                    <p:set>
                                      <p:cBhvr>
                                        <p:cTn id="18"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9" grpId="0"/>
      <p:bldP spid="9" grpId="1"/>
      <p:bldP spid="7" grpId="0"/>
      <p:bldP spid="7" grpId="1"/>
    </p:bldLst>
  </p:timing>
</p:sld>
</file>

<file path=ppt/slides/slide9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矩形 4"/>
          <p:cNvSpPr/>
          <p:nvPr/>
        </p:nvSpPr>
        <p:spPr>
          <a:xfrm>
            <a:off x="626494" y="587178"/>
            <a:ext cx="10941320" cy="327292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a:t>
            </a:r>
            <a:r>
              <a:rPr lang="zh-CN" altLang="zh-CN" sz="2800" kern="100" dirty="0">
                <a:latin typeface="Times New Roman"/>
                <a:ea typeface="华文细黑"/>
                <a:cs typeface="Times New Roman"/>
              </a:rPr>
              <a:t>　</a:t>
            </a:r>
            <a:r>
              <a:rPr lang="en-US" altLang="zh-CN" sz="2800" kern="100" dirty="0">
                <a:solidFill>
                  <a:srgbClr val="002060"/>
                </a:solidFill>
                <a:latin typeface="Times New Roman"/>
                <a:ea typeface="华文细黑"/>
                <a:cs typeface="Courier New"/>
              </a:rPr>
              <a:t>C</a:t>
            </a:r>
            <a:r>
              <a:rPr lang="zh-CN" altLang="zh-CN" sz="2800" kern="100" dirty="0">
                <a:solidFill>
                  <a:srgbClr val="002060"/>
                </a:solidFill>
                <a:latin typeface="Times New Roman"/>
                <a:ea typeface="华文细黑"/>
                <a:cs typeface="Times New Roman"/>
              </a:rPr>
              <a:t>项结合文本内容</a:t>
            </a:r>
            <a:r>
              <a:rPr lang="en-US" altLang="zh-CN" sz="2800" kern="100" dirty="0">
                <a:solidFill>
                  <a:srgbClr val="002060"/>
                </a:solidFill>
                <a:latin typeface="宋体"/>
                <a:ea typeface="华文细黑"/>
                <a:cs typeface="Times New Roman"/>
              </a:rPr>
              <a:t>“</a:t>
            </a:r>
            <a:r>
              <a:rPr lang="en-US" altLang="zh-CN" sz="2800" kern="100" dirty="0">
                <a:solidFill>
                  <a:srgbClr val="002060"/>
                </a:solidFill>
                <a:latin typeface="Times New Roman"/>
                <a:ea typeface="华文细黑"/>
                <a:cs typeface="Courier New"/>
              </a:rPr>
              <a:t>35.9%</a:t>
            </a:r>
            <a:r>
              <a:rPr lang="zh-CN" altLang="zh-CN" sz="2800" kern="100" dirty="0">
                <a:solidFill>
                  <a:srgbClr val="002060"/>
                </a:solidFill>
                <a:latin typeface="Times New Roman"/>
                <a:ea typeface="华文细黑"/>
                <a:cs typeface="Times New Roman"/>
              </a:rPr>
              <a:t>的在校大学生把国有企业作为就业的首选</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可知，</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认为在校大学生已经把民营企业作为就业的首选</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分析不当</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2060"/>
                </a:solidFill>
                <a:latin typeface="Times New Roman"/>
                <a:ea typeface="华文细黑"/>
                <a:cs typeface="Courier New"/>
              </a:rPr>
              <a:t>D</a:t>
            </a:r>
            <a:r>
              <a:rPr lang="zh-CN" altLang="zh-CN" sz="2800" kern="100" dirty="0">
                <a:solidFill>
                  <a:srgbClr val="002060"/>
                </a:solidFill>
                <a:latin typeface="Times New Roman"/>
                <a:ea typeface="华文细黑"/>
                <a:cs typeface="Times New Roman"/>
              </a:rPr>
              <a:t>项</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专业性更强</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分析不当</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2060"/>
                </a:solidFill>
                <a:latin typeface="Times New Roman"/>
                <a:ea typeface="华文细黑"/>
                <a:cs typeface="Courier New"/>
              </a:rPr>
              <a:t>E</a:t>
            </a:r>
            <a:r>
              <a:rPr lang="zh-CN" altLang="zh-CN" sz="2800" kern="100" dirty="0">
                <a:solidFill>
                  <a:srgbClr val="002060"/>
                </a:solidFill>
                <a:latin typeface="Times New Roman"/>
                <a:ea typeface="华文细黑"/>
                <a:cs typeface="Times New Roman"/>
              </a:rPr>
              <a:t>项</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总的趋势是提高的</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分析不当。</a:t>
            </a:r>
            <a:endParaRPr lang="zh-CN" altLang="zh-CN" sz="1050" kern="100" dirty="0">
              <a:effectLst/>
              <a:latin typeface="宋体"/>
              <a:cs typeface="Courier New"/>
            </a:endParaRPr>
          </a:p>
        </p:txBody>
      </p:sp>
    </p:spTree>
    <p:extLst>
      <p:ext uri="{BB962C8B-B14F-4D97-AF65-F5344CB8AC3E}">
        <p14:creationId xmlns:p14="http://schemas.microsoft.com/office/powerpoint/2010/main" val="34026509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750"/>
                                        <p:tgtEl>
                                          <p:spTgt spid="5">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blinds(horizontal)">
                                      <p:cBhvr>
                                        <p:cTn id="11" dur="750"/>
                                        <p:tgtEl>
                                          <p:spTgt spid="5">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blinds(horizontal)">
                                      <p:cBhvr>
                                        <p:cTn id="15" dur="75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38523" y="536099"/>
            <a:ext cx="11374157"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结合材料三、四，你认为可以采取哪些措施解决大学生就业难的问题？</a:t>
            </a:r>
            <a:endParaRPr lang="zh-CN" altLang="zh-CN" sz="1050" kern="100" dirty="0">
              <a:effectLst/>
              <a:latin typeface="宋体"/>
              <a:cs typeface="Courier New"/>
            </a:endParaRPr>
          </a:p>
        </p:txBody>
      </p:sp>
      <p:sp>
        <p:nvSpPr>
          <p:cNvPr id="4" name="矩形 3"/>
          <p:cNvSpPr/>
          <p:nvPr/>
        </p:nvSpPr>
        <p:spPr>
          <a:xfrm>
            <a:off x="438523" y="1295707"/>
            <a:ext cx="11374157" cy="2062079"/>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科学设置高校专业和调整培养模式；完善选人和用人措施，使人才合理流动；加速改变经济结构；改变经济形势，增加就业机会；大学毕业生要调整心态。</a:t>
            </a:r>
            <a:endParaRPr lang="zh-CN" altLang="zh-CN" sz="1050" kern="100" dirty="0">
              <a:effectLst/>
              <a:latin typeface="宋体"/>
              <a:cs typeface="Courier New"/>
            </a:endParaRPr>
          </a:p>
        </p:txBody>
      </p:sp>
      <p:sp>
        <p:nvSpPr>
          <p:cNvPr id="5" name="TextBox 4"/>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121560346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4">
                                            <p:txEl>
                                              <p:pRg st="0" end="0"/>
                                            </p:txEl>
                                          </p:spTgt>
                                        </p:tgtEl>
                                      </p:cBhvr>
                                    </p:animEffect>
                                    <p:set>
                                      <p:cBhvr>
                                        <p:cTn id="12" dur="1" fill="hold">
                                          <p:stCondLst>
                                            <p:cond delay="499"/>
                                          </p:stCondLst>
                                        </p:cTn>
                                        <p:tgtEl>
                                          <p:spTgt spid="4">
                                            <p:txEl>
                                              <p:pRg st="0" end="0"/>
                                            </p:txEl>
                                          </p:spTgt>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70265" y="128934"/>
            <a:ext cx="11385581" cy="6586394"/>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二</a:t>
            </a: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非连续性传记文本</a:t>
            </a:r>
            <a:endParaRPr lang="zh-CN" altLang="zh-CN" sz="1050" kern="100" dirty="0">
              <a:latin typeface="宋体"/>
              <a:cs typeface="Courier New"/>
            </a:endParaRPr>
          </a:p>
          <a:p>
            <a:pPr algn="just">
              <a:lnSpc>
                <a:spcPct val="150000"/>
              </a:lnSpc>
              <a:spcAft>
                <a:spcPts val="0"/>
              </a:spcAft>
            </a:pPr>
            <a:r>
              <a:rPr lang="zh-CN" altLang="zh-CN" sz="2800" b="1" kern="100" dirty="0">
                <a:latin typeface="Times New Roman"/>
                <a:ea typeface="华文细黑"/>
                <a:cs typeface="Times New Roman"/>
              </a:rPr>
              <a:t>阅读下面的文字，完成文后题目。</a:t>
            </a:r>
            <a:endParaRPr lang="zh-CN" altLang="zh-CN" sz="1050" kern="100" dirty="0">
              <a:latin typeface="宋体"/>
              <a:cs typeface="Courier New"/>
            </a:endParaRPr>
          </a:p>
          <a:p>
            <a:pPr algn="just">
              <a:lnSpc>
                <a:spcPct val="150000"/>
              </a:lnSpc>
              <a:spcAft>
                <a:spcPts val="0"/>
              </a:spcAft>
            </a:pPr>
            <a:r>
              <a:rPr lang="zh-CN" altLang="zh-CN" sz="2800" b="1" kern="100" dirty="0">
                <a:latin typeface="Times New Roman"/>
                <a:ea typeface="华文细黑"/>
                <a:cs typeface="Times New Roman"/>
              </a:rPr>
              <a:t>材料一：</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北京初冬的一个早晨，戴着蓝色棒球帽的潘老先生，裹着灰色呢子大衣，蹬起一辆半旧的电动自行车，</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呼呼</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地穿行在清华大学校园里。车轮子不时滚过枯黄的落叶，一路把他从北边的宿舍楼，带到机械工程系的焊接馆。</a:t>
            </a:r>
            <a:endParaRPr lang="zh-CN" altLang="zh-CN" sz="1050" kern="100" dirty="0">
              <a:latin typeface="宋体"/>
              <a:cs typeface="Courier New"/>
            </a:endParaRPr>
          </a:p>
          <a:p>
            <a:pPr indent="720000">
              <a:lnSpc>
                <a:spcPct val="150000"/>
              </a:lnSpc>
            </a:pPr>
            <a:r>
              <a:rPr lang="zh-CN" altLang="zh-CN" sz="2800" kern="100" dirty="0">
                <a:latin typeface="Times New Roman"/>
                <a:ea typeface="华文细黑"/>
                <a:cs typeface="Times New Roman"/>
              </a:rPr>
              <a:t>焊接馆里，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潘际銮</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三个字高挂在门厅的墙壁上，居于一堆名字里最顶头的位置。不过，对很多普通公众来说，这个名字很陌生。与潘际銮相关的很多成就，已经被写进教科书。比如，中学生在地理课本</a:t>
            </a:r>
            <a:r>
              <a:rPr lang="zh-CN" altLang="zh-CN" sz="2800" kern="100" dirty="0" smtClean="0">
                <a:latin typeface="Times New Roman"/>
                <a:ea typeface="华文细黑"/>
                <a:cs typeface="Times New Roman"/>
              </a:rPr>
              <a:t>里</a:t>
            </a:r>
            <a:endParaRPr lang="en-US" altLang="zh-CN" sz="2800" kern="100" dirty="0" smtClean="0">
              <a:latin typeface="Times New Roman"/>
              <a:ea typeface="华文细黑"/>
              <a:cs typeface="Times New Roman"/>
            </a:endParaRPr>
          </a:p>
        </p:txBody>
      </p:sp>
    </p:spTree>
    <p:extLst>
      <p:ext uri="{BB962C8B-B14F-4D97-AF65-F5344CB8AC3E}">
        <p14:creationId xmlns:p14="http://schemas.microsoft.com/office/powerpoint/2010/main" val="239578352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7989</TotalTime>
  <Words>12599</Words>
  <Application>Microsoft Office PowerPoint</Application>
  <PresentationFormat>自定义</PresentationFormat>
  <Paragraphs>648</Paragraphs>
  <Slides>116</Slides>
  <Notes>108</Notes>
  <HiddenSlides>8</HiddenSlides>
  <MMClips>0</MMClips>
  <ScaleCrop>false</ScaleCrop>
  <HeadingPairs>
    <vt:vector size="4" baseType="variant">
      <vt:variant>
        <vt:lpstr>主题</vt:lpstr>
      </vt:variant>
      <vt:variant>
        <vt:i4>1</vt:i4>
      </vt:variant>
      <vt:variant>
        <vt:lpstr>幻灯片标题</vt:lpstr>
      </vt:variant>
      <vt:variant>
        <vt:i4>116</vt:i4>
      </vt:variant>
    </vt:vector>
  </HeadingPairs>
  <TitlesOfParts>
    <vt:vector size="117"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cp:lastModifiedBy>
  <cp:revision>936</cp:revision>
  <dcterms:modified xsi:type="dcterms:W3CDTF">2018-03-06T08:25:30Z</dcterms:modified>
</cp:coreProperties>
</file>