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26" r:id="rId3"/>
    <p:sldId id="320" r:id="rId4"/>
    <p:sldId id="363" r:id="rId5"/>
    <p:sldId id="330" r:id="rId6"/>
    <p:sldId id="328" r:id="rId7"/>
    <p:sldId id="340" r:id="rId8"/>
    <p:sldId id="355" r:id="rId9"/>
    <p:sldId id="331" r:id="rId10"/>
    <p:sldId id="342" r:id="rId11"/>
    <p:sldId id="327" r:id="rId12"/>
    <p:sldId id="332" r:id="rId13"/>
    <p:sldId id="358" r:id="rId14"/>
    <p:sldId id="357" r:id="rId15"/>
    <p:sldId id="356" r:id="rId16"/>
    <p:sldId id="361" r:id="rId17"/>
    <p:sldId id="360" r:id="rId18"/>
    <p:sldId id="343" r:id="rId19"/>
    <p:sldId id="362" r:id="rId20"/>
    <p:sldId id="306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275856" y="692696"/>
            <a:ext cx="2358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一棵小桃树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126876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贾平凹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u=2840359499,1613651392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2132856"/>
            <a:ext cx="6984776" cy="299196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指点迷津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971600" y="1278632"/>
            <a:ext cx="7560840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与上篇文章一样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指导学生多读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在阅读中领悟作者所表达的思想感情。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让学生了解托物言志散文的写法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领会小桃树蕴含的深刻含义。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状物的散文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往往寄托着作者的某种情感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可谓物中有情、物中有人。作者笔下的小桃树实为作者本人的化身。说小桃树长的不是地方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就暗示作者自己从小就生在荒僻落后的小山村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说小桃树长得很委屈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暗示作者从小生活在小山村里孤陋寡闻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直到进城上学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才知道山外的天地如此广阔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写小桃树遭受风雨的摧残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暗示我国十年之久的“文化大革命”危害青年的成长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写风雨中的小桃树仍保留着一个欲绽的嫩红的花苞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那花是开得美的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而且会孕育出一个桃来的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这就暗示即使在那动乱的年代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作者心头的希望也没有熄灭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还坚信经过自己的顽强奋斗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定会实现自己美好的理想。总之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作者通过对小桃树顽强生命力的赞美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反映了自己对未来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对理想的执着追求。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683568" y="1124744"/>
            <a:ext cx="8136904" cy="475252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指点迷津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043608" y="1556792"/>
            <a:ext cx="7560840" cy="3024336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90" name="Picture 2" descr="C:\Users\Administrator\课件图12\人物肖像\图片5214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660232" y="3068960"/>
            <a:ext cx="2195736" cy="2016224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403648" y="1628800"/>
            <a:ext cx="651621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作者写这篇文章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从侧面反映了十年动乱那个特殊的时代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所以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在学习过程中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要穿插讲解作者成长的经历和十年动乱的情况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以便让学生加深对文章的理解。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学海导航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99592" y="1124744"/>
            <a:ext cx="7704856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文章第一自然段中“我常常想要给我的小桃树写点文章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但却终没有写就一个字来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……‘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我是该给它写点什么了呢。’”这段话有什么作用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暗示“我的小桃树”有特殊的经历、特殊的含义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以点明写作这篇文章的缘由。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课文第二自然段和第三自然段是怎样过渡的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作者先写春雨中的小桃树不堪风雨的吹打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花一片一片地落了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桃树也瘦了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进而联想到自己往日的傲慢、矜持和今日的软弱。这样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就自然地过渡到对往日的回忆上了。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9698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2924944"/>
            <a:ext cx="615950" cy="609600"/>
          </a:xfrm>
          <a:prstGeom prst="rect">
            <a:avLst/>
          </a:prstGeom>
          <a:noFill/>
        </p:spPr>
      </p:pic>
      <p:sp>
        <p:nvSpPr>
          <p:cNvPr id="9" name="任意多边形 8"/>
          <p:cNvSpPr/>
          <p:nvPr/>
        </p:nvSpPr>
        <p:spPr>
          <a:xfrm>
            <a:off x="1012054" y="3595456"/>
            <a:ext cx="6791418" cy="532661"/>
          </a:xfrm>
          <a:custGeom>
            <a:avLst/>
            <a:gdLst>
              <a:gd name="connsiteX0" fmla="*/ 0 w 6791418"/>
              <a:gd name="connsiteY0" fmla="*/ 0 h 532661"/>
              <a:gd name="connsiteX1" fmla="*/ 1864311 w 6791418"/>
              <a:gd name="connsiteY1" fmla="*/ 390618 h 532661"/>
              <a:gd name="connsiteX2" fmla="*/ 3426781 w 6791418"/>
              <a:gd name="connsiteY2" fmla="*/ 115410 h 532661"/>
              <a:gd name="connsiteX3" fmla="*/ 6791418 w 6791418"/>
              <a:gd name="connsiteY3" fmla="*/ 532661 h 53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1418" h="532661">
                <a:moveTo>
                  <a:pt x="0" y="0"/>
                </a:moveTo>
                <a:cubicBezTo>
                  <a:pt x="646590" y="185691"/>
                  <a:pt x="1293181" y="371383"/>
                  <a:pt x="1864311" y="390618"/>
                </a:cubicBezTo>
                <a:cubicBezTo>
                  <a:pt x="2435441" y="409853"/>
                  <a:pt x="2605597" y="91736"/>
                  <a:pt x="3426781" y="115410"/>
                </a:cubicBezTo>
                <a:cubicBezTo>
                  <a:pt x="4247965" y="139084"/>
                  <a:pt x="5519691" y="335872"/>
                  <a:pt x="6791418" y="532661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899592" y="2564904"/>
            <a:ext cx="7632848" cy="936104"/>
          </a:xfrm>
          <a:prstGeom prst="wedgeRoundRectCallout">
            <a:avLst>
              <a:gd name="adj1" fmla="val -1875"/>
              <a:gd name="adj2" fmla="val -6552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827584" y="4437112"/>
            <a:ext cx="7776864" cy="1368152"/>
          </a:xfrm>
          <a:prstGeom prst="wedgeRoundRectCallout">
            <a:avLst>
              <a:gd name="adj1" fmla="val 1770"/>
              <a:gd name="adj2" fmla="val -5949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699" name="Picture 3" descr="C:\Users\Administrator\Desktop\u=3747397194,3752500684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068960"/>
            <a:ext cx="1971477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学海导航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39552" y="1023120"/>
            <a:ext cx="802838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第三自然段中奶奶的话给了“我”什么启迪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想让它在那儿蓄着我的梦”是什么意思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提示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奶奶的话启发了“我”追求理想、追求幸福。“蓄着我的梦”反映了作者孩提时代对美好的未来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幸福的人生的向往。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第四自然段中说“它长得很委屈”是什么意思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说“它长得很委屈”表面是说它生长的环境不宽松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在一个墙角里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不能茁壮成长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暗示作者自己从小生活在小山村的环境里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孤陋寡闻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直到进城里上学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才知道山外的天地。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39552" y="2060848"/>
            <a:ext cx="7848872" cy="864096"/>
          </a:xfrm>
          <a:prstGeom prst="wedgeRoundRectCallout">
            <a:avLst>
              <a:gd name="adj1" fmla="val -3641"/>
              <a:gd name="adj2" fmla="val -59760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611560" y="4365104"/>
            <a:ext cx="8064896" cy="1584176"/>
          </a:xfrm>
          <a:prstGeom prst="wedgeRoundRectCallout">
            <a:avLst>
              <a:gd name="adj1" fmla="val 2724"/>
              <a:gd name="adj2" fmla="val -54063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708920"/>
            <a:ext cx="615950" cy="609600"/>
          </a:xfrm>
          <a:prstGeom prst="rect">
            <a:avLst/>
          </a:prstGeom>
          <a:noFill/>
        </p:spPr>
      </p:pic>
      <p:sp>
        <p:nvSpPr>
          <p:cNvPr id="12" name="任意多边形 11"/>
          <p:cNvSpPr/>
          <p:nvPr/>
        </p:nvSpPr>
        <p:spPr>
          <a:xfrm>
            <a:off x="834501" y="3364637"/>
            <a:ext cx="7412854" cy="763480"/>
          </a:xfrm>
          <a:custGeom>
            <a:avLst/>
            <a:gdLst>
              <a:gd name="connsiteX0" fmla="*/ 0 w 7412854"/>
              <a:gd name="connsiteY0" fmla="*/ 0 h 763480"/>
              <a:gd name="connsiteX1" fmla="*/ 2157274 w 7412854"/>
              <a:gd name="connsiteY1" fmla="*/ 470516 h 763480"/>
              <a:gd name="connsiteX2" fmla="*/ 4421080 w 7412854"/>
              <a:gd name="connsiteY2" fmla="*/ 53266 h 763480"/>
              <a:gd name="connsiteX3" fmla="*/ 7412854 w 7412854"/>
              <a:gd name="connsiteY3" fmla="*/ 763480 h 763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2854" h="763480">
                <a:moveTo>
                  <a:pt x="0" y="0"/>
                </a:moveTo>
                <a:cubicBezTo>
                  <a:pt x="710213" y="230819"/>
                  <a:pt x="1420427" y="461638"/>
                  <a:pt x="2157274" y="470516"/>
                </a:cubicBezTo>
                <a:cubicBezTo>
                  <a:pt x="2894121" y="479394"/>
                  <a:pt x="3545150" y="4439"/>
                  <a:pt x="4421080" y="53266"/>
                </a:cubicBezTo>
                <a:cubicBezTo>
                  <a:pt x="5297010" y="102093"/>
                  <a:pt x="6354932" y="432786"/>
                  <a:pt x="7412854" y="763480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22" name="Picture 2" descr="C:\Users\Administrator\Desktop\u=1374442358,2484135586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3140968"/>
            <a:ext cx="2520280" cy="108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学海导航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39552" y="908720"/>
            <a:ext cx="8136904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第五自然段中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作者拿爷爷待弄的各种各样的花草与“默默地长”的小桃树进行对比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有什么作用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反衬了小桃树生命力的旺盛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纵使在恶劣的环境里也能不屈不挠地生长。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第六自然段中说“我的梦是绿色的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将来开了花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我会幸福呢”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这几句话的含义是什么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这几句话的含义是“我”的理想是美好的、是生机勃勃的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是充满希望的。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67544" y="2204864"/>
            <a:ext cx="8064896" cy="936104"/>
          </a:xfrm>
          <a:prstGeom prst="wedgeRoundRectCallout">
            <a:avLst>
              <a:gd name="adj1" fmla="val -4321"/>
              <a:gd name="adj2" fmla="val -61736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611560" y="4941168"/>
            <a:ext cx="7704856" cy="1008112"/>
          </a:xfrm>
          <a:prstGeom prst="wedgeRoundRectCallout">
            <a:avLst>
              <a:gd name="adj1" fmla="val -3665"/>
              <a:gd name="adj2" fmla="val -60787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 descr="C:\Users\Administrator\课件图12\花边21\图片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852936"/>
            <a:ext cx="615950" cy="609600"/>
          </a:xfrm>
          <a:prstGeom prst="rect">
            <a:avLst/>
          </a:prstGeom>
          <a:noFill/>
        </p:spPr>
      </p:pic>
      <p:sp>
        <p:nvSpPr>
          <p:cNvPr id="12" name="任意多边形 11"/>
          <p:cNvSpPr/>
          <p:nvPr/>
        </p:nvSpPr>
        <p:spPr>
          <a:xfrm>
            <a:off x="816746" y="3373515"/>
            <a:ext cx="7581530" cy="442404"/>
          </a:xfrm>
          <a:custGeom>
            <a:avLst/>
            <a:gdLst>
              <a:gd name="connsiteX0" fmla="*/ 0 w 7581530"/>
              <a:gd name="connsiteY0" fmla="*/ 0 h 442404"/>
              <a:gd name="connsiteX1" fmla="*/ 1704512 w 7581530"/>
              <a:gd name="connsiteY1" fmla="*/ 399495 h 442404"/>
              <a:gd name="connsiteX2" fmla="*/ 3817398 w 7581530"/>
              <a:gd name="connsiteY2" fmla="*/ 257452 h 442404"/>
              <a:gd name="connsiteX3" fmla="*/ 7581530 w 7581530"/>
              <a:gd name="connsiteY3" fmla="*/ 435005 h 44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1530" h="442404">
                <a:moveTo>
                  <a:pt x="0" y="0"/>
                </a:moveTo>
                <a:cubicBezTo>
                  <a:pt x="534139" y="178293"/>
                  <a:pt x="1068279" y="356586"/>
                  <a:pt x="1704512" y="399495"/>
                </a:cubicBezTo>
                <a:cubicBezTo>
                  <a:pt x="2340745" y="442404"/>
                  <a:pt x="2837895" y="251534"/>
                  <a:pt x="3817398" y="257452"/>
                </a:cubicBezTo>
                <a:cubicBezTo>
                  <a:pt x="4796901" y="263370"/>
                  <a:pt x="6189215" y="349187"/>
                  <a:pt x="7581530" y="435005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746" name="Picture 2" descr="C:\Users\Administrator\Desktop\u=1465327087,2451265860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5373216"/>
            <a:ext cx="2475533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1747" name="Picture 3" descr="C:\Users\Administrator\Desktop\QQ截图2016120910425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564905"/>
            <a:ext cx="2552700" cy="1080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学海导航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39552" y="995536"/>
            <a:ext cx="8136904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7.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文章第七、第八两自然段对于自己为什么交代得那么多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作者写这篇散文就是托物言志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借小桃树说及自己的一些经历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透露自己所受的遭遇和抒发自己的理想和情怀。将小桃树的经历与“我”的经历融为一体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更好地表现作者的思想感情。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8.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文章最后一自然段说“你那花是会开得美的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而且会孕出一个桃儿来的”是什么意思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文章以此作结有什么含义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这句话表示“我”对小桃树充满信心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相信它会耐得住风雨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经得住挫折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最终会成为大桃树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结出果实的。文章以此作结具有深刻含义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尽管经历了生活的磨难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但是“我”坚信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只要不屈不挠地奋斗下去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定会创造美好的未来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实现自己的理想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定会开出美丽的花朵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结出果实。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539552" y="1988840"/>
            <a:ext cx="8064896" cy="1296144"/>
          </a:xfrm>
          <a:prstGeom prst="wedgeRoundRectCallout">
            <a:avLst>
              <a:gd name="adj1" fmla="val -5752"/>
              <a:gd name="adj2" fmla="val -57363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539552" y="4365104"/>
            <a:ext cx="8208912" cy="1728192"/>
          </a:xfrm>
          <a:prstGeom prst="wedgeRoundRectCallout">
            <a:avLst>
              <a:gd name="adj1" fmla="val -5692"/>
              <a:gd name="adj2" fmla="val -5410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学海导航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052736"/>
            <a:ext cx="889248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259632" y="1647713"/>
            <a:ext cx="676875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9.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联系全文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分析作者的梦是什么。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提示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课文中作者多次提到自己的梦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较明确的有两处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一是孩提时代埋桃核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想让它在那儿蓄着我的梦”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二是到城里上学前夕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桃树两尺来高的时候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那“梦是绿色的”。通读全文之后不难看出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作者采用了托物言志的手法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意在通过对小桃树顽强生命力的赞美来表达自己所寄寓的深刻含义。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早在孩提时代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作者便对美好的未来有了朦胧的向往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因此埋下桃核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希冀“让它在那儿蓄着我的梦”。进城上学以后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作者有了“血气方刚的魂魄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要轰轰烈烈地干一番我的事业了”。这便是作者的梦。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虽然走上社会以后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作者的际遇曾遭受到类似桃树那般的风和雨</a:t>
            </a: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但作者相信“留着一个欲绽的花苞”会孕出一个桃儿来的。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写法鉴别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Administrator\Desktop\课件图12\QQ截图2016091116462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196752"/>
            <a:ext cx="8712968" cy="432048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115616" y="1817637"/>
            <a:ext cx="716428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读完课文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想一想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紫藤萝瀑布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在写法上有什么相同和不同之处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两文的相同点是都运用托物言志的写法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创作的背景都处在“文革”时期。不同点是两文表达的主旨不尽相同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紫藤萝瀑布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写出了历经苦难仍生生不息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生命的长河无止境的主旨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一棵小桃树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的作者通过对小桃树生命力的赞美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反映了自己对未来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对理想的执着追求。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E:\PPT素材总集\PPT高精图库\PPT-bg 精制背景图1500张\4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988840"/>
            <a:ext cx="856895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115616" y="2636912"/>
            <a:ext cx="9144000" cy="13088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选择身边熟悉的景物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模仿本文的写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法表达一种情感。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43608" y="1772816"/>
            <a:ext cx="6768752" cy="32403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4149080"/>
            <a:ext cx="2089541" cy="1728192"/>
          </a:xfrm>
          <a:prstGeom prst="rect">
            <a:avLst/>
          </a:prstGeom>
          <a:noFill/>
        </p:spPr>
      </p:pic>
      <p:pic>
        <p:nvPicPr>
          <p:cNvPr id="2049" name="Picture 1" descr="C:\Users\Administrator\AppData\Roaming\Tencent\Users\1037696216\QQ\WinTemp\RichOle\94BI}IQV[[(@VN(O45RU0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060848"/>
            <a:ext cx="5311029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556792"/>
            <a:ext cx="8136904" cy="3960440"/>
          </a:xfrm>
          <a:prstGeom prst="roundRect">
            <a:avLst>
              <a:gd name="adj" fmla="val 10006"/>
            </a:avLst>
          </a:prstGeom>
          <a:solidFill>
            <a:srgbClr val="92D05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576" y="1628800"/>
            <a:ext cx="49685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一棵普通的小桃树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没有开出鲜艳的花却牵动着作者的心。读一读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看看作者是如何喜爱他的小桃树的呢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在“十年浩劫”中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一棵小桃树给了作者怎样的力量呢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让我们一起走进贾平凹的《一棵小桃树》。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u=1185148672,1881729905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96136" y="1844824"/>
            <a:ext cx="2430785" cy="3103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作者简介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556792"/>
            <a:ext cx="8136904" cy="3960440"/>
          </a:xfrm>
          <a:prstGeom prst="roundRect">
            <a:avLst>
              <a:gd name="adj" fmla="val 10006"/>
            </a:avLst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1628800"/>
            <a:ext cx="61926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贾平凹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,1952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日生于陕西省商洛市丹凤县棣花镇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当代作家。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1974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年开始发表作品。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1975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年毕业于西北大学中文系。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1982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年发表作品《鬼城》《二月杏》。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年创刊《美文》。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1993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年创作《废都》。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1997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年凭借《满月儿》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获得首届全国优秀短篇小说奖。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先后担任西安建筑科技大学人文学院院长、文学院院长。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年凭借《秦腔》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获得第七届茅盾文学奖。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年凭借《古炉》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获得施耐庵文学奖。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6866" name="Picture 2" descr="C:\Users\Administrator\Desktop\u=3202398853,1971305878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76256" y="1844824"/>
            <a:ext cx="1628775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抛砖引玉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340768"/>
            <a:ext cx="8136904" cy="400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547664" y="1628800"/>
            <a:ext cx="709228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懊丧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执着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矜持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忏悔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赤裸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恍惚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涩褪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猥琐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颤抖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幼稚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547664" y="1772816"/>
            <a:ext cx="9144000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càn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wéi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jīn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li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luò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luǒ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ǎ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tuì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wěi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suǒ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zhuó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63688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851920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084168" y="25649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79712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067944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084168" y="299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763688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779912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012160" y="34290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979712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779912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084168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372200" y="39330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763688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979712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779912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979712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779912" y="486916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抛砖引玉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268760"/>
            <a:ext cx="8496944" cy="4824536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683568" y="1668171"/>
            <a:ext cx="91440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解释下面词语。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伫立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生灵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孱头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矜持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踏青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垂垂暮老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475656" y="1812187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长时间地站着。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有生命的东西。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称呼软弱无能的人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拘谨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拘束。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清明节前后到郊外散步游玩。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形容渐渐衰老的状态。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抛砖引玉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8" descr="D:\Documents\Scrshot\2015-12-11_16273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340768"/>
            <a:ext cx="864096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83568" y="1844824"/>
            <a:ext cx="914400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楚楚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祸不单行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灼灼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血气方刚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猥琐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忏悔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547664" y="1844824"/>
            <a:ext cx="9144000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姿态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娇柔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纤弱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秀美。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表示不幸的事情接连发生。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形容明亮的样子。这里用来形容桃花繁盛明丽的样子。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年轻人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精力正旺盛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冲劲儿大。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容貌、举动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庸俗不大方。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①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认识了过去的错误或罪过而感觉痛心。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②向神佛表示悔过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请求宽恕。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抛砖引玉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683568" y="1268760"/>
            <a:ext cx="5616624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速读课文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体会文章的结构层次和写法。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思考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:①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本文的线索是什么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一明一暗两条线索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明线是小桃树的经历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暗线是“我”的经历。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下箭头标注 8"/>
          <p:cNvSpPr/>
          <p:nvPr/>
        </p:nvSpPr>
        <p:spPr>
          <a:xfrm>
            <a:off x="755576" y="1916832"/>
            <a:ext cx="5256584" cy="1224136"/>
          </a:xfrm>
          <a:prstGeom prst="downArrowCallou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611560" y="3284984"/>
            <a:ext cx="5472608" cy="180020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674" name="Picture 2" descr="C:\Users\Administrator\Desktop\QQ截图2016120910412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00192" y="1916832"/>
            <a:ext cx="2238375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抛砖引玉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980728"/>
            <a:ext cx="8568952" cy="4968552"/>
          </a:xfrm>
          <a:prstGeom prst="rect">
            <a:avLst/>
          </a:prstGeom>
          <a:noFill/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971600" y="1889645"/>
            <a:ext cx="705678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②本文在结构层次上比较清晰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可在阅读的基础上指导学生自己划分层次。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本文的结构层次是眼前景→回忆过去→眼前景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本文可分为四部分。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第一部分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(1~2):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写眼前桃树的情景。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第二部分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(3~8):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对桃树的回忆。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第三部分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(9~13):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接写眼前桃树的情景。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第四部分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(14):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希望中的桃树。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176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抛砖引玉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268760"/>
            <a:ext cx="799288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115616" y="1628800"/>
            <a:ext cx="741682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③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看文题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读文章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你知道这是一种怎样的写法吗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先画出课文中描写小桃树在不同生长阶段中的形态、颜色、动作、神态的重点语句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并说说这些描写表现了小桃树的什么特点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摹形着色的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纤纤的生灵”“太小”“瘦瘦的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黄黄的”“太白”“太淡”“单薄”等等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表现了它的弱小。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描写动作、神情的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哆嗦”“弯了头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紧抱着身子”“努力撑着”“挣扎”“抖着”“摇着”“苦涩涩地笑”等等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表现它面对逆境顽强搏斗。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这是一篇托物言志的散文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作者借一棵小桃树抒写自己的理想和情趣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小桃树就是作者自己的化身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小桃树的遭遇就是作者自己的遭遇。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3689</Words>
  <Application>Kingsoft Office WPP</Application>
  <PresentationFormat>全屏显示(4:3)</PresentationFormat>
  <Paragraphs>155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155</cp:revision>
  <dcterms:created xsi:type="dcterms:W3CDTF">2015-11-21T07:20:00Z</dcterms:created>
  <dcterms:modified xsi:type="dcterms:W3CDTF">2017-02-07T02:45:28Z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