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8" r:id="rId2"/>
    <p:sldId id="352" r:id="rId3"/>
    <p:sldId id="353" r:id="rId4"/>
    <p:sldId id="257" r:id="rId5"/>
    <p:sldId id="262" r:id="rId6"/>
    <p:sldId id="355" r:id="rId7"/>
    <p:sldId id="259" r:id="rId8"/>
    <p:sldId id="267" r:id="rId9"/>
    <p:sldId id="264" r:id="rId10"/>
    <p:sldId id="268" r:id="rId11"/>
    <p:sldId id="269" r:id="rId12"/>
    <p:sldId id="283" r:id="rId13"/>
    <p:sldId id="284" r:id="rId14"/>
    <p:sldId id="285" r:id="rId15"/>
    <p:sldId id="312" r:id="rId16"/>
    <p:sldId id="313" r:id="rId17"/>
    <p:sldId id="315" r:id="rId18"/>
    <p:sldId id="316" r:id="rId19"/>
    <p:sldId id="317" r:id="rId20"/>
    <p:sldId id="318" r:id="rId21"/>
    <p:sldId id="319" r:id="rId22"/>
    <p:sldId id="320" r:id="rId23"/>
    <p:sldId id="356" r:id="rId24"/>
    <p:sldId id="321" r:id="rId25"/>
    <p:sldId id="357" r:id="rId26"/>
    <p:sldId id="324" r:id="rId27"/>
    <p:sldId id="314" r:id="rId28"/>
    <p:sldId id="286" r:id="rId29"/>
    <p:sldId id="287" r:id="rId30"/>
    <p:sldId id="288" r:id="rId31"/>
    <p:sldId id="291" r:id="rId32"/>
    <p:sldId id="292" r:id="rId33"/>
    <p:sldId id="325" r:id="rId34"/>
    <p:sldId id="326" r:id="rId35"/>
    <p:sldId id="327" r:id="rId36"/>
    <p:sldId id="276" r:id="rId37"/>
    <p:sldId id="328" r:id="rId38"/>
    <p:sldId id="358" r:id="rId39"/>
    <p:sldId id="329" r:id="rId40"/>
    <p:sldId id="338" r:id="rId41"/>
    <p:sldId id="339" r:id="rId42"/>
    <p:sldId id="340" r:id="rId43"/>
    <p:sldId id="341" r:id="rId44"/>
    <p:sldId id="342" r:id="rId45"/>
    <p:sldId id="349" r:id="rId46"/>
    <p:sldId id="350" r:id="rId47"/>
    <p:sldId id="359" r:id="rId48"/>
    <p:sldId id="351" r:id="rId49"/>
    <p:sldId id="344" r:id="rId50"/>
    <p:sldId id="360" r:id="rId51"/>
    <p:sldId id="345" r:id="rId52"/>
    <p:sldId id="361" r:id="rId53"/>
    <p:sldId id="346" r:id="rId54"/>
    <p:sldId id="362" r:id="rId55"/>
    <p:sldId id="347" r:id="rId56"/>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60" autoAdjust="0"/>
  </p:normalViewPr>
  <p:slideViewPr>
    <p:cSldViewPr>
      <p:cViewPr varScale="1">
        <p:scale>
          <a:sx n="99" d="100"/>
          <a:sy n="99" d="100"/>
        </p:scale>
        <p:origin x="-732" y="-96"/>
      </p:cViewPr>
      <p:guideLst>
        <p:guide orient="horz" pos="2114"/>
        <p:guide pos="293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a:extLst>
              <a:ext uri="{FF2B5EF4-FFF2-40B4-BE49-F238E27FC236}"/>
            </a:extLst>
          </p:cNvPr>
          <p:cNvSpPr>
            <a:spLocks noGrp="1"/>
          </p:cNvSpPr>
          <p:nvPr>
            <p:ph type="dt" sz="half" idx="10"/>
          </p:nvPr>
        </p:nvSpPr>
        <p:spPr>
          <a:ln/>
        </p:spPr>
        <p:txBody>
          <a:bodyPr/>
          <a:lstStyle>
            <a:lvl1pPr>
              <a:defRPr/>
            </a:lvl1pPr>
          </a:lstStyle>
          <a:p>
            <a:pPr>
              <a:defRPr/>
            </a:pPr>
            <a:endParaRPr lang="zh-CN" altLang="en-US"/>
          </a:p>
        </p:txBody>
      </p:sp>
      <p:sp>
        <p:nvSpPr>
          <p:cNvPr id="5" name="页脚占位符 1028">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a:extLst>
              <a:ext uri="{FF2B5EF4-FFF2-40B4-BE49-F238E27FC236}"/>
            </a:extLst>
          </p:cNvPr>
          <p:cNvSpPr>
            <a:spLocks noGrp="1"/>
          </p:cNvSpPr>
          <p:nvPr>
            <p:ph type="sldNum" sz="quarter" idx="12"/>
          </p:nvPr>
        </p:nvSpPr>
        <p:spPr>
          <a:ln/>
        </p:spPr>
        <p:txBody>
          <a:bodyPr/>
          <a:lstStyle>
            <a:lvl1pPr>
              <a:defRPr/>
            </a:lvl1pPr>
          </a:lstStyle>
          <a:p>
            <a:pPr>
              <a:defRPr/>
            </a:pPr>
            <a:fld id="{4A3D21FB-3FA0-4731-A46A-4504ADE0A681}" type="slidenum">
              <a:rPr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a:extLst>
              <a:ext uri="{FF2B5EF4-FFF2-40B4-BE49-F238E27FC236}"/>
            </a:extLst>
          </p:cNvPr>
          <p:cNvSpPr>
            <a:spLocks noGrp="1"/>
          </p:cNvSpPr>
          <p:nvPr>
            <p:ph type="dt" sz="half" idx="10"/>
          </p:nvPr>
        </p:nvSpPr>
        <p:spPr>
          <a:ln/>
        </p:spPr>
        <p:txBody>
          <a:bodyPr/>
          <a:lstStyle>
            <a:lvl1pPr>
              <a:defRPr/>
            </a:lvl1pPr>
          </a:lstStyle>
          <a:p>
            <a:pPr>
              <a:defRPr/>
            </a:pPr>
            <a:endParaRPr lang="zh-CN" altLang="en-US"/>
          </a:p>
        </p:txBody>
      </p:sp>
      <p:sp>
        <p:nvSpPr>
          <p:cNvPr id="5" name="页脚占位符 1028">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a:extLst>
              <a:ext uri="{FF2B5EF4-FFF2-40B4-BE49-F238E27FC236}"/>
            </a:extLst>
          </p:cNvPr>
          <p:cNvSpPr>
            <a:spLocks noGrp="1"/>
          </p:cNvSpPr>
          <p:nvPr>
            <p:ph type="sldNum" sz="quarter" idx="12"/>
          </p:nvPr>
        </p:nvSpPr>
        <p:spPr>
          <a:ln/>
        </p:spPr>
        <p:txBody>
          <a:bodyPr/>
          <a:lstStyle>
            <a:lvl1pPr>
              <a:defRPr/>
            </a:lvl1pPr>
          </a:lstStyle>
          <a:p>
            <a:pPr>
              <a:defRPr/>
            </a:pPr>
            <a:fld id="{8D6A14E1-9523-4FEB-857E-7CC721623E80}" type="slidenum">
              <a:rPr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027">
            <a:extLst>
              <a:ext uri="{FF2B5EF4-FFF2-40B4-BE49-F238E27FC236}"/>
            </a:extLst>
          </p:cNvPr>
          <p:cNvSpPr>
            <a:spLocks noGrp="1"/>
          </p:cNvSpPr>
          <p:nvPr>
            <p:ph type="dt" sz="half" idx="10"/>
          </p:nvPr>
        </p:nvSpPr>
        <p:spPr>
          <a:ln/>
        </p:spPr>
        <p:txBody>
          <a:bodyPr/>
          <a:lstStyle>
            <a:lvl1pPr>
              <a:defRPr/>
            </a:lvl1pPr>
          </a:lstStyle>
          <a:p>
            <a:pPr>
              <a:defRPr/>
            </a:pPr>
            <a:endParaRPr lang="zh-CN" altLang="en-US"/>
          </a:p>
        </p:txBody>
      </p:sp>
      <p:sp>
        <p:nvSpPr>
          <p:cNvPr id="3" name="页脚占位符 1028">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4" name="灯片编号占位符 1029">
            <a:extLst>
              <a:ext uri="{FF2B5EF4-FFF2-40B4-BE49-F238E27FC236}"/>
            </a:extLst>
          </p:cNvPr>
          <p:cNvSpPr>
            <a:spLocks noGrp="1"/>
          </p:cNvSpPr>
          <p:nvPr>
            <p:ph type="sldNum" sz="quarter" idx="12"/>
          </p:nvPr>
        </p:nvSpPr>
        <p:spPr>
          <a:ln/>
        </p:spPr>
        <p:txBody>
          <a:bodyPr/>
          <a:lstStyle>
            <a:lvl1pPr>
              <a:defRPr/>
            </a:lvl1pPr>
          </a:lstStyle>
          <a:p>
            <a:pPr>
              <a:defRPr/>
            </a:pPr>
            <a:fld id="{020069E7-6C3F-4EB2-AA4B-3464C43FAD26}" type="slidenum">
              <a:rPr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050" name="标题 1025"/>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1026"/>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a:extLst>
              <a:ext uri="{FF2B5EF4-FFF2-40B4-BE49-F238E27FC236}"/>
            </a:extLst>
          </p:cNvPr>
          <p:cNvSpPr>
            <a:spLocks noGrp="1"/>
          </p:cNvSpPr>
          <p:nvPr>
            <p:ph type="dt" sz="half" idx="2"/>
          </p:nvPr>
        </p:nvSpPr>
        <p:spPr>
          <a:xfrm>
            <a:off x="457200" y="6245225"/>
            <a:ext cx="2133600" cy="476250"/>
          </a:xfrm>
          <a:prstGeom prst="rect">
            <a:avLst/>
          </a:prstGeom>
          <a:noFill/>
          <a:ln w="9525">
            <a:noFill/>
          </a:ln>
        </p:spPr>
        <p:txBody>
          <a:bodyPr/>
          <a:lstStyle>
            <a:lvl1pPr eaLnBrk="1" hangingPunct="1">
              <a:buFont typeface="Arial" panose="020B0604020202020204" pitchFamily="34" charset="0"/>
              <a:buNone/>
              <a:defRPr sz="1400" noProof="1"/>
            </a:lvl1pPr>
          </a:lstStyle>
          <a:p>
            <a:pPr>
              <a:defRPr/>
            </a:pPr>
            <a:endParaRPr lang="zh-CN" altLang="en-US"/>
          </a:p>
        </p:txBody>
      </p:sp>
      <p:sp>
        <p:nvSpPr>
          <p:cNvPr id="1029" name="页脚占位符 1028">
            <a:extLst>
              <a:ext uri="{FF2B5EF4-FFF2-40B4-BE49-F238E27FC236}"/>
            </a:extLst>
          </p:cNvPr>
          <p:cNvSpPr>
            <a:spLocks noGrp="1"/>
          </p:cNvSpPr>
          <p:nvPr>
            <p:ph type="ftr" sz="quarter" idx="3"/>
          </p:nvPr>
        </p:nvSpPr>
        <p:spPr>
          <a:xfrm>
            <a:off x="3124200" y="6245225"/>
            <a:ext cx="2895600" cy="476250"/>
          </a:xfrm>
          <a:prstGeom prst="rect">
            <a:avLst/>
          </a:prstGeom>
          <a:noFill/>
          <a:ln w="9525">
            <a:noFill/>
          </a:ln>
        </p:spPr>
        <p:txBody>
          <a:bodyPr/>
          <a:lstStyle>
            <a:lvl1pPr algn="ctr" eaLnBrk="1" hangingPunct="1">
              <a:buFont typeface="Arial" panose="020B0604020202020204" pitchFamily="34" charset="0"/>
              <a:buNone/>
              <a:defRPr sz="1400" noProof="1"/>
            </a:lvl1pPr>
          </a:lstStyle>
          <a:p>
            <a:pPr>
              <a:defRPr/>
            </a:pPr>
            <a:endParaRPr lang="zh-CN" altLang="en-US"/>
          </a:p>
        </p:txBody>
      </p:sp>
      <p:sp>
        <p:nvSpPr>
          <p:cNvPr id="1030" name="灯片编号占位符 1029">
            <a:extLst>
              <a:ext uri="{FF2B5EF4-FFF2-40B4-BE49-F238E27FC236}"/>
            </a:extLst>
          </p:cNvPr>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400" noProof="1" smtClean="0"/>
            </a:lvl1pPr>
          </a:lstStyle>
          <a:p>
            <a:pPr>
              <a:defRPr/>
            </a:pPr>
            <a:fld id="{8FAE296E-B8A1-4BE8-AFF4-B6BECE2A7BCF}" type="slidenum">
              <a:rPr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8" r:id="rId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标题 3073"/>
          <p:cNvSpPr>
            <a:spLocks noGrp="1" noChangeArrowheads="1"/>
          </p:cNvSpPr>
          <p:nvPr>
            <p:ph type="ctrTitle"/>
          </p:nvPr>
        </p:nvSpPr>
        <p:spPr>
          <a:xfrm>
            <a:off x="685800" y="2492375"/>
            <a:ext cx="7772400" cy="1470025"/>
          </a:xfrm>
        </p:spPr>
        <p:txBody>
          <a:bodyPr anchor="ctr"/>
          <a:lstStyle/>
          <a:p>
            <a:pPr eaLnBrk="1" hangingPunct="1"/>
            <a:r>
              <a:rPr lang="zh-CN" altLang="zh-CN" sz="6000" b="1" smtClean="0"/>
              <a:t>小作文专题</a:t>
            </a:r>
            <a:endParaRPr lang="zh-CN" altLang="zh-CN" sz="4400" b="1"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内容占位符 2">
            <a:extLst>
              <a:ext uri="{FF2B5EF4-FFF2-40B4-BE49-F238E27FC236}"/>
            </a:extLst>
          </p:cNvPr>
          <p:cNvSpPr>
            <a:spLocks noGrp="1" noChangeArrowheads="1"/>
          </p:cNvSpPr>
          <p:nvPr>
            <p:ph idx="1"/>
          </p:nvPr>
        </p:nvSpPr>
        <p:spPr>
          <a:xfrm>
            <a:off x="457200" y="625475"/>
            <a:ext cx="8229600" cy="4525963"/>
          </a:xfrm>
        </p:spPr>
        <p:txBody>
          <a:bodyPr/>
          <a:lstStyle/>
          <a:p>
            <a:pPr eaLnBrk="1" hangingPunct="1">
              <a:lnSpc>
                <a:spcPct val="150000"/>
              </a:lnSpc>
              <a:defRPr/>
            </a:pPr>
            <a:r>
              <a:rPr lang="zh-CN" altLang="en-US" sz="2000" b="1" dirty="0"/>
              <a:t>戴上白色思考帽（</a:t>
            </a:r>
            <a:r>
              <a:rPr lang="zh-CN" altLang="en-US" sz="2000" b="1" dirty="0">
                <a:solidFill>
                  <a:srgbClr val="FF0000"/>
                </a:solidFill>
                <a:sym typeface="宋体" panose="02010600030101010101" pitchFamily="2" charset="-122"/>
              </a:rPr>
              <a:t>代表中性和客观</a:t>
            </a:r>
            <a:r>
              <a:rPr lang="zh-CN" altLang="en-US" sz="2000" b="1" dirty="0"/>
              <a:t>）：</a:t>
            </a:r>
            <a:r>
              <a:rPr lang="zh-CN" altLang="en-US" sz="2000" b="1" dirty="0">
                <a:latin typeface="微软雅黑" panose="020B0503020204020204" pitchFamily="34" charset="-122"/>
                <a:ea typeface="微软雅黑" panose="020B0503020204020204" pitchFamily="34" charset="-122"/>
              </a:rPr>
              <a:t>我们有些什么信息？这个现象是不是事实？</a:t>
            </a:r>
            <a:r>
              <a:rPr lang="zh-CN" altLang="en-US" sz="2000" b="1" dirty="0">
                <a:solidFill>
                  <a:srgbClr val="FF0000"/>
                </a:solidFill>
              </a:rPr>
              <a:t>这是一种什么现象</a:t>
            </a:r>
            <a:r>
              <a:rPr lang="zh-CN" altLang="en-US" sz="2000" dirty="0"/>
              <a:t>？</a:t>
            </a:r>
          </a:p>
          <a:p>
            <a:pPr eaLnBrk="1" hangingPunct="1">
              <a:lnSpc>
                <a:spcPct val="150000"/>
              </a:lnSpc>
              <a:defRPr/>
            </a:pPr>
            <a:endParaRPr lang="zh-CN" altLang="en-US" sz="2000" b="1" dirty="0"/>
          </a:p>
          <a:p>
            <a:pPr eaLnBrk="1" hangingPunct="1">
              <a:lnSpc>
                <a:spcPct val="150000"/>
              </a:lnSpc>
              <a:defRPr/>
            </a:pPr>
            <a:endParaRPr lang="zh-CN" altLang="en-US" sz="2000" b="1" dirty="0"/>
          </a:p>
          <a:p>
            <a:pPr marL="0" indent="0" eaLnBrk="1" hangingPunct="1">
              <a:lnSpc>
                <a:spcPct val="150000"/>
              </a:lnSpc>
              <a:buFontTx/>
              <a:buNone/>
              <a:defRPr/>
            </a:pPr>
            <a:r>
              <a:rPr lang="zh-CN" altLang="en-US" sz="2000" b="1" dirty="0"/>
              <a:t>  戴上红色思考帽（</a:t>
            </a:r>
            <a:r>
              <a:rPr lang="zh-CN" altLang="en-US" sz="2000" b="1" dirty="0">
                <a:solidFill>
                  <a:srgbClr val="FF0000"/>
                </a:solidFill>
                <a:sym typeface="宋体" panose="02010600030101010101" pitchFamily="2" charset="-122"/>
              </a:rPr>
              <a:t>代表情绪和倾向</a:t>
            </a:r>
            <a:r>
              <a:rPr lang="zh-CN" altLang="en-US" sz="2000" b="1" dirty="0"/>
              <a:t>）：</a:t>
            </a:r>
            <a:r>
              <a:rPr lang="zh-CN" altLang="en-US" sz="2000" b="1" dirty="0">
                <a:latin typeface="微软雅黑" panose="020B0503020204020204" pitchFamily="34" charset="-122"/>
                <a:ea typeface="微软雅黑" panose="020B0503020204020204" pitchFamily="34" charset="-122"/>
              </a:rPr>
              <a:t>材料的倾向态度是什么？</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我</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的倾向态度是什么？</a:t>
            </a:r>
          </a:p>
          <a:p>
            <a:pPr eaLnBrk="1" hangingPunct="1">
              <a:lnSpc>
                <a:spcPct val="150000"/>
              </a:lnSpc>
              <a:defRPr/>
            </a:pPr>
            <a:endParaRPr lang="zh-CN" altLang="en-US" sz="2000" b="1" dirty="0">
              <a:latin typeface="微软雅黑" panose="020B0503020204020204" pitchFamily="34" charset="-122"/>
              <a:ea typeface="微软雅黑" panose="020B0503020204020204" pitchFamily="34" charset="-122"/>
            </a:endParaRPr>
          </a:p>
          <a:p>
            <a:pPr eaLnBrk="1" hangingPunct="1">
              <a:lnSpc>
                <a:spcPct val="150000"/>
              </a:lnSpc>
              <a:defRPr/>
            </a:pPr>
            <a:endParaRPr lang="zh-CN" altLang="en-US" sz="2000" b="1" dirty="0">
              <a:latin typeface="微软雅黑" panose="020B0503020204020204" pitchFamily="34" charset="-122"/>
              <a:ea typeface="微软雅黑" panose="020B0503020204020204" pitchFamily="34" charset="-122"/>
            </a:endParaRPr>
          </a:p>
          <a:p>
            <a:pPr eaLnBrk="1" hangingPunct="1">
              <a:lnSpc>
                <a:spcPct val="150000"/>
              </a:lnSpc>
              <a:defRPr/>
            </a:pPr>
            <a:endParaRPr lang="zh-CN" altLang="en-US" sz="2000" b="1" dirty="0"/>
          </a:p>
          <a:p>
            <a:pPr eaLnBrk="1" hangingPunct="1">
              <a:lnSpc>
                <a:spcPct val="150000"/>
              </a:lnSpc>
              <a:defRPr/>
            </a:pPr>
            <a:r>
              <a:rPr lang="zh-CN" altLang="en-US" sz="2000" b="1" dirty="0"/>
              <a:t>戴上黑色思考帽（</a:t>
            </a:r>
            <a:r>
              <a:rPr lang="zh-CN" altLang="en-US" sz="2000" b="1" dirty="0">
                <a:solidFill>
                  <a:srgbClr val="FF0000"/>
                </a:solidFill>
                <a:sym typeface="宋体" panose="02010600030101010101" pitchFamily="2" charset="-122"/>
              </a:rPr>
              <a:t>代表冷静和严肃</a:t>
            </a:r>
            <a:r>
              <a:rPr lang="zh-CN" altLang="en-US" sz="2000" b="1" dirty="0"/>
              <a:t>）：</a:t>
            </a:r>
            <a:r>
              <a:rPr lang="zh-CN" altLang="en-US" sz="2000" b="1" dirty="0">
                <a:latin typeface="微软雅黑" panose="020B0503020204020204" pitchFamily="34" charset="-122"/>
                <a:ea typeface="微软雅黑" panose="020B0503020204020204" pitchFamily="34" charset="-122"/>
              </a:rPr>
              <a:t>这个结论能成立吗？这个行为存在哪些风险？主要的质疑有哪些？</a:t>
            </a:r>
          </a:p>
          <a:p>
            <a:pPr eaLnBrk="1" hangingPunct="1">
              <a:defRPr/>
            </a:pPr>
            <a:endParaRPr lang="zh-CN" altLang="en-US" sz="2400" b="1" i="1" dirty="0">
              <a:latin typeface="微软雅黑" panose="020B0503020204020204" pitchFamily="34" charset="-122"/>
              <a:ea typeface="微软雅黑" panose="020B0503020204020204" pitchFamily="34" charset="-122"/>
            </a:endParaRPr>
          </a:p>
        </p:txBody>
      </p:sp>
      <p:sp>
        <p:nvSpPr>
          <p:cNvPr id="3" name="文本框 2"/>
          <p:cNvSpPr txBox="1">
            <a:spLocks noChangeArrowheads="1"/>
          </p:cNvSpPr>
          <p:nvPr/>
        </p:nvSpPr>
        <p:spPr bwMode="auto">
          <a:xfrm>
            <a:off x="755650" y="1812925"/>
            <a:ext cx="7445375" cy="1198563"/>
          </a:xfrm>
          <a:prstGeom prst="rect">
            <a:avLst/>
          </a:prstGeom>
          <a:noFill/>
          <a:ln w="9525">
            <a:noFill/>
            <a:miter lim="800000"/>
            <a:headEnd/>
            <a:tailEnd/>
          </a:ln>
        </p:spPr>
        <p:txBody>
          <a:bodyPr>
            <a:spAutoFit/>
          </a:bodyPr>
          <a:lstStyle/>
          <a:p>
            <a:pPr eaLnBrk="1" hangingPunct="1"/>
            <a:r>
              <a:rPr lang="en-US" altLang="zh-CN" b="1" i="1"/>
              <a:t>“</a:t>
            </a:r>
            <a:r>
              <a:rPr lang="zh-CN" altLang="en-US" b="1" i="1"/>
              <a:t>到此一游</a:t>
            </a:r>
            <a:r>
              <a:rPr lang="en-US" altLang="zh-CN" b="1" i="1"/>
              <a:t>”——</a:t>
            </a:r>
            <a:r>
              <a:rPr lang="zh-CN" altLang="en-US" b="1" i="1"/>
              <a:t>行为缺少素养</a:t>
            </a:r>
          </a:p>
          <a:p>
            <a:pPr eaLnBrk="1" hangingPunct="1"/>
            <a:r>
              <a:rPr lang="zh-CN" altLang="en-US" b="1" i="1"/>
              <a:t>被人肉</a:t>
            </a:r>
            <a:r>
              <a:rPr lang="en-US" altLang="zh-CN" b="1" i="1"/>
              <a:t>——</a:t>
            </a:r>
            <a:r>
              <a:rPr lang="zh-CN" altLang="en-US" b="1" i="1"/>
              <a:t>隐私被侵犯，被道德审判</a:t>
            </a:r>
          </a:p>
          <a:p>
            <a:pPr eaLnBrk="1" hangingPunct="1"/>
            <a:r>
              <a:rPr lang="zh-CN" altLang="en-US" b="1" i="1"/>
              <a:t>道歉、监护不到位</a:t>
            </a:r>
            <a:r>
              <a:rPr lang="en-US" altLang="zh-CN" b="1" i="1"/>
              <a:t>——</a:t>
            </a:r>
            <a:r>
              <a:rPr lang="zh-CN" altLang="en-US" b="1" i="1"/>
              <a:t>担责，过而改之</a:t>
            </a:r>
          </a:p>
          <a:p>
            <a:pPr eaLnBrk="1" hangingPunct="1"/>
            <a:endParaRPr lang="zh-CN" altLang="en-US"/>
          </a:p>
        </p:txBody>
      </p:sp>
      <p:sp>
        <p:nvSpPr>
          <p:cNvPr id="4" name="文本框 3"/>
          <p:cNvSpPr txBox="1">
            <a:spLocks noChangeArrowheads="1"/>
          </p:cNvSpPr>
          <p:nvPr/>
        </p:nvSpPr>
        <p:spPr bwMode="auto">
          <a:xfrm>
            <a:off x="684213" y="3813175"/>
            <a:ext cx="8229600" cy="646113"/>
          </a:xfrm>
          <a:prstGeom prst="rect">
            <a:avLst/>
          </a:prstGeom>
          <a:noFill/>
          <a:ln w="9525">
            <a:noFill/>
            <a:miter lim="800000"/>
            <a:headEnd/>
            <a:tailEnd/>
          </a:ln>
        </p:spPr>
        <p:txBody>
          <a:bodyPr>
            <a:spAutoFit/>
          </a:bodyPr>
          <a:lstStyle/>
          <a:p>
            <a:pPr eaLnBrk="1" hangingPunct="1"/>
            <a:r>
              <a:rPr lang="zh-CN" altLang="en-US" b="1" i="1">
                <a:latin typeface="宋体" pitchFamily="2" charset="-122"/>
              </a:rPr>
              <a:t>材料相对客观。我的倾向：</a:t>
            </a:r>
            <a:r>
              <a:rPr lang="en-US" altLang="zh-CN" b="1" i="1">
                <a:latin typeface="宋体" pitchFamily="2" charset="-122"/>
              </a:rPr>
              <a:t>“</a:t>
            </a:r>
            <a:r>
              <a:rPr lang="zh-CN" altLang="en-US" b="1" i="1">
                <a:latin typeface="宋体" pitchFamily="2" charset="-122"/>
              </a:rPr>
              <a:t>丁锦昊到此一游</a:t>
            </a:r>
            <a:r>
              <a:rPr lang="en-US" altLang="zh-CN" b="1" i="1">
                <a:latin typeface="宋体" pitchFamily="2" charset="-122"/>
              </a:rPr>
              <a:t>”</a:t>
            </a:r>
            <a:r>
              <a:rPr lang="en-US" altLang="zh-CN" b="1" i="1">
                <a:latin typeface="微软雅黑" pitchFamily="34" charset="-122"/>
              </a:rPr>
              <a:t>——</a:t>
            </a:r>
            <a:r>
              <a:rPr lang="zh-CN" altLang="en-US" b="1" i="1">
                <a:latin typeface="宋体" pitchFamily="2" charset="-122"/>
              </a:rPr>
              <a:t>批判；被</a:t>
            </a:r>
            <a:r>
              <a:rPr lang="en-US" altLang="zh-CN" b="1" i="1">
                <a:latin typeface="宋体" pitchFamily="2" charset="-122"/>
              </a:rPr>
              <a:t>“</a:t>
            </a:r>
            <a:r>
              <a:rPr lang="zh-CN" altLang="en-US" b="1" i="1">
                <a:latin typeface="宋体" pitchFamily="2" charset="-122"/>
              </a:rPr>
              <a:t>人肉</a:t>
            </a:r>
            <a:r>
              <a:rPr lang="en-US" altLang="zh-CN" b="1" i="1">
                <a:latin typeface="宋体" pitchFamily="2" charset="-122"/>
              </a:rPr>
              <a:t>”</a:t>
            </a:r>
            <a:r>
              <a:rPr lang="en-US" altLang="zh-CN" b="1" i="1">
                <a:latin typeface="微软雅黑" pitchFamily="34" charset="-122"/>
              </a:rPr>
              <a:t>——</a:t>
            </a:r>
            <a:r>
              <a:rPr lang="zh-CN" altLang="en-US" b="1" i="1">
                <a:latin typeface="宋体" pitchFamily="2" charset="-122"/>
              </a:rPr>
              <a:t>批判；道歉</a:t>
            </a:r>
            <a:r>
              <a:rPr lang="en-US" altLang="zh-CN" b="1" i="1">
                <a:latin typeface="微软雅黑" pitchFamily="34" charset="-122"/>
              </a:rPr>
              <a:t>——</a:t>
            </a:r>
            <a:r>
              <a:rPr lang="zh-CN" altLang="en-US" b="1" i="1">
                <a:latin typeface="宋体" pitchFamily="2" charset="-122"/>
              </a:rPr>
              <a:t>体谅；</a:t>
            </a:r>
            <a:r>
              <a:rPr lang="en-US" altLang="zh-CN" b="1" i="1">
                <a:latin typeface="宋体" pitchFamily="2" charset="-122"/>
              </a:rPr>
              <a:t>“</a:t>
            </a:r>
            <a:r>
              <a:rPr lang="zh-CN" altLang="en-US" b="1" i="1">
                <a:latin typeface="宋体" pitchFamily="2" charset="-122"/>
              </a:rPr>
              <a:t>这让他们这些中国游客无地自容</a:t>
            </a:r>
            <a:r>
              <a:rPr lang="en-US" altLang="zh-CN" b="1" i="1">
                <a:latin typeface="宋体" pitchFamily="2" charset="-122"/>
              </a:rPr>
              <a:t>“</a:t>
            </a:r>
            <a:r>
              <a:rPr lang="en-US" altLang="zh-CN" b="1" i="1">
                <a:latin typeface="微软雅黑" pitchFamily="34" charset="-122"/>
              </a:rPr>
              <a:t>——</a:t>
            </a:r>
            <a:r>
              <a:rPr lang="zh-CN" altLang="en-US" b="1" i="1">
                <a:latin typeface="宋体" pitchFamily="2" charset="-122"/>
              </a:rPr>
              <a:t>质疑。</a:t>
            </a:r>
            <a:endParaRPr lang="zh-CN" altLang="en-US"/>
          </a:p>
        </p:txBody>
      </p:sp>
      <p:sp>
        <p:nvSpPr>
          <p:cNvPr id="5" name="文本框 4"/>
          <p:cNvSpPr txBox="1">
            <a:spLocks noChangeArrowheads="1"/>
          </p:cNvSpPr>
          <p:nvPr/>
        </p:nvSpPr>
        <p:spPr bwMode="auto">
          <a:xfrm>
            <a:off x="608013" y="4483100"/>
            <a:ext cx="8380412" cy="646113"/>
          </a:xfrm>
          <a:prstGeom prst="rect">
            <a:avLst/>
          </a:prstGeom>
          <a:noFill/>
          <a:ln w="9525">
            <a:noFill/>
            <a:miter lim="800000"/>
            <a:headEnd/>
            <a:tailEnd/>
          </a:ln>
        </p:spPr>
        <p:txBody>
          <a:bodyPr>
            <a:spAutoFit/>
          </a:bodyPr>
          <a:lstStyle/>
          <a:p>
            <a:pPr eaLnBrk="1" hangingPunct="1"/>
            <a:r>
              <a:rPr lang="zh-CN" altLang="en-US" b="1" i="1">
                <a:latin typeface="宋体" pitchFamily="2" charset="-122"/>
              </a:rPr>
              <a:t>人肉搜索的功能是否过于</a:t>
            </a:r>
            <a:r>
              <a:rPr lang="en-US" altLang="zh-CN" b="1" i="1">
                <a:latin typeface="宋体" pitchFamily="2" charset="-122"/>
              </a:rPr>
              <a:t>“</a:t>
            </a:r>
            <a:r>
              <a:rPr lang="zh-CN" altLang="en-US" b="1" i="1">
                <a:latin typeface="宋体" pitchFamily="2" charset="-122"/>
              </a:rPr>
              <a:t>强大</a:t>
            </a:r>
            <a:r>
              <a:rPr lang="en-US" altLang="zh-CN" b="1" i="1">
                <a:latin typeface="宋体" pitchFamily="2" charset="-122"/>
              </a:rPr>
              <a:t>”</a:t>
            </a:r>
            <a:r>
              <a:rPr lang="zh-CN" altLang="en-US" b="1" i="1">
                <a:latin typeface="宋体" pitchFamily="2" charset="-122"/>
              </a:rPr>
              <a:t>？道歉是问题的解决吗？在国内景点刻字大家不以为意，而在外则觉得丢人的行为，这是不是有问题？</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内容占位符 2"/>
          <p:cNvSpPr>
            <a:spLocks noGrp="1" noChangeArrowheads="1"/>
          </p:cNvSpPr>
          <p:nvPr>
            <p:ph idx="1"/>
          </p:nvPr>
        </p:nvSpPr>
        <p:spPr>
          <a:xfrm>
            <a:off x="457200" y="1196975"/>
            <a:ext cx="8229600" cy="4741863"/>
          </a:xfrm>
        </p:spPr>
        <p:txBody>
          <a:bodyPr/>
          <a:lstStyle/>
          <a:p>
            <a:pPr eaLnBrk="1" hangingPunct="1">
              <a:lnSpc>
                <a:spcPct val="150000"/>
              </a:lnSpc>
            </a:pPr>
            <a:r>
              <a:rPr lang="zh-CN" altLang="en-US" sz="2000" b="1" smtClean="0"/>
              <a:t>戴上黄色思考帽（</a:t>
            </a:r>
            <a:r>
              <a:rPr lang="zh-CN" altLang="en-US" sz="2000" b="1" smtClean="0">
                <a:solidFill>
                  <a:srgbClr val="FF0000"/>
                </a:solidFill>
                <a:sym typeface="宋体" pitchFamily="2" charset="-122"/>
              </a:rPr>
              <a:t>代表阳光和价值</a:t>
            </a:r>
            <a:r>
              <a:rPr lang="zh-CN" altLang="en-US" sz="2000" b="1" smtClean="0"/>
              <a:t>）：</a:t>
            </a:r>
            <a:r>
              <a:rPr lang="zh-CN" altLang="en-US" sz="2000" b="1" smtClean="0">
                <a:latin typeface="微软雅黑" pitchFamily="34" charset="-122"/>
                <a:ea typeface="微软雅黑" pitchFamily="34" charset="-122"/>
              </a:rPr>
              <a:t>这个观点成立的依据是什么？这一观点或行为将产生的价值？之所以乐观的原因是什么？</a:t>
            </a:r>
          </a:p>
          <a:p>
            <a:pPr eaLnBrk="1" hangingPunct="1"/>
            <a:endParaRPr lang="zh-CN" altLang="en-US" sz="2000" b="1" smtClean="0">
              <a:sym typeface="宋体" pitchFamily="2" charset="-122"/>
            </a:endParaRPr>
          </a:p>
          <a:p>
            <a:pPr eaLnBrk="1" hangingPunct="1"/>
            <a:endParaRPr lang="zh-CN" altLang="en-US" sz="2000" b="1" smtClean="0">
              <a:sym typeface="宋体" pitchFamily="2" charset="-122"/>
            </a:endParaRPr>
          </a:p>
          <a:p>
            <a:pPr eaLnBrk="1" hangingPunct="1"/>
            <a:endParaRPr lang="zh-CN" altLang="en-US" sz="2000" b="1" smtClean="0">
              <a:sym typeface="宋体" pitchFamily="2" charset="-122"/>
            </a:endParaRPr>
          </a:p>
          <a:p>
            <a:pPr eaLnBrk="1" hangingPunct="1">
              <a:lnSpc>
                <a:spcPct val="150000"/>
              </a:lnSpc>
            </a:pPr>
            <a:r>
              <a:rPr lang="zh-CN" altLang="en-US" sz="2000" b="1" smtClean="0">
                <a:sym typeface="宋体" pitchFamily="2" charset="-122"/>
              </a:rPr>
              <a:t>绿色思考帽（</a:t>
            </a:r>
            <a:r>
              <a:rPr lang="zh-CN" altLang="en-US" sz="2000" b="1" smtClean="0">
                <a:solidFill>
                  <a:srgbClr val="FF0000"/>
                </a:solidFill>
                <a:sym typeface="宋体" pitchFamily="2" charset="-122"/>
              </a:rPr>
              <a:t>代表生机与新意</a:t>
            </a:r>
            <a:r>
              <a:rPr lang="zh-CN" altLang="en-US" sz="2000" b="1" smtClean="0">
                <a:sym typeface="宋体" pitchFamily="2" charset="-122"/>
              </a:rPr>
              <a:t>）</a:t>
            </a:r>
            <a:r>
              <a:rPr lang="zh-CN" altLang="en-US" sz="2000" b="1" smtClean="0">
                <a:latin typeface="微软雅黑" pitchFamily="34" charset="-122"/>
                <a:ea typeface="微软雅黑" pitchFamily="34" charset="-122"/>
                <a:sym typeface="宋体" pitchFamily="2" charset="-122"/>
              </a:rPr>
              <a:t>解决问题的新途径？新的想法，新的观念，新的认知？</a:t>
            </a:r>
          </a:p>
          <a:p>
            <a:pPr eaLnBrk="1" hangingPunct="1"/>
            <a:endParaRPr lang="zh-CN" altLang="en-US" b="1" smtClean="0">
              <a:latin typeface="微软雅黑" pitchFamily="34" charset="-122"/>
              <a:ea typeface="微软雅黑" pitchFamily="34" charset="-122"/>
            </a:endParaRPr>
          </a:p>
          <a:p>
            <a:pPr eaLnBrk="1" hangingPunct="1"/>
            <a:endParaRPr lang="zh-CN" altLang="en-US" b="1" smtClean="0"/>
          </a:p>
          <a:p>
            <a:pPr eaLnBrk="1" hangingPunct="1"/>
            <a:endParaRPr lang="zh-CN" altLang="en-US" b="1" smtClean="0"/>
          </a:p>
          <a:p>
            <a:pPr eaLnBrk="1" hangingPunct="1"/>
            <a:endParaRPr lang="zh-CN" altLang="en-US" smtClean="0"/>
          </a:p>
        </p:txBody>
      </p:sp>
      <p:sp>
        <p:nvSpPr>
          <p:cNvPr id="2" name="文本框 1"/>
          <p:cNvSpPr txBox="1">
            <a:spLocks noChangeArrowheads="1"/>
          </p:cNvSpPr>
          <p:nvPr/>
        </p:nvSpPr>
        <p:spPr bwMode="auto">
          <a:xfrm>
            <a:off x="923925" y="2395538"/>
            <a:ext cx="6600825" cy="869950"/>
          </a:xfrm>
          <a:prstGeom prst="rect">
            <a:avLst/>
          </a:prstGeom>
          <a:noFill/>
          <a:ln w="9525">
            <a:noFill/>
            <a:miter lim="800000"/>
            <a:headEnd/>
            <a:tailEnd/>
          </a:ln>
        </p:spPr>
        <p:txBody>
          <a:bodyPr>
            <a:spAutoFit/>
          </a:bodyPr>
          <a:lstStyle/>
          <a:p>
            <a:pPr eaLnBrk="1" hangingPunct="1">
              <a:lnSpc>
                <a:spcPct val="150000"/>
              </a:lnSpc>
            </a:pPr>
            <a:r>
              <a:rPr lang="zh-CN" altLang="en-US" b="1" i="1"/>
              <a:t>让我们反思我们的素养、教育、法律和文化差异以及中国游客经济身份和文化身份的错位。</a:t>
            </a:r>
            <a:endParaRPr lang="zh-CN" altLang="en-US"/>
          </a:p>
        </p:txBody>
      </p:sp>
      <p:sp>
        <p:nvSpPr>
          <p:cNvPr id="3" name="文本框 2"/>
          <p:cNvSpPr txBox="1">
            <a:spLocks noChangeArrowheads="1"/>
          </p:cNvSpPr>
          <p:nvPr/>
        </p:nvSpPr>
        <p:spPr bwMode="auto">
          <a:xfrm>
            <a:off x="566738" y="4459288"/>
            <a:ext cx="8335962" cy="2116137"/>
          </a:xfrm>
          <a:prstGeom prst="rect">
            <a:avLst/>
          </a:prstGeom>
          <a:noFill/>
          <a:ln w="9525">
            <a:noFill/>
            <a:miter lim="800000"/>
            <a:headEnd/>
            <a:tailEnd/>
          </a:ln>
        </p:spPr>
        <p:txBody>
          <a:bodyPr>
            <a:spAutoFit/>
          </a:bodyPr>
          <a:lstStyle/>
          <a:p>
            <a:pPr eaLnBrk="1" hangingPunct="1">
              <a:lnSpc>
                <a:spcPct val="150000"/>
              </a:lnSpc>
            </a:pPr>
            <a:r>
              <a:rPr lang="zh-CN" altLang="en-US" b="1" i="1"/>
              <a:t>面对这样的文化陋习，我们的教育和法律都要跟上，让中国人的经济身份与文化身份配位。</a:t>
            </a:r>
          </a:p>
          <a:p>
            <a:pPr eaLnBrk="1" hangingPunct="1">
              <a:lnSpc>
                <a:spcPct val="150000"/>
              </a:lnSpc>
            </a:pPr>
            <a:r>
              <a:rPr lang="zh-CN" altLang="en-US" b="1" i="1"/>
              <a:t>在文化陋习随处可见的大环境中，一句</a:t>
            </a:r>
            <a:r>
              <a:rPr lang="en-US" altLang="zh-CN" b="1" i="1"/>
              <a:t>“</a:t>
            </a:r>
            <a:r>
              <a:rPr lang="zh-CN" altLang="en-US" b="1" i="1"/>
              <a:t>到此一游</a:t>
            </a:r>
            <a:r>
              <a:rPr lang="en-US" altLang="zh-CN" b="1" i="1"/>
              <a:t>”</a:t>
            </a:r>
            <a:r>
              <a:rPr lang="zh-CN" altLang="en-US" b="1" i="1"/>
              <a:t>可能因司空见惯而面临较弱的道德压力；然而，一旦这种陋习出现在另一种文化环境之中，便会显得格外扎眼，教育失范的问题也会在鲜明的文化冲突中显现。</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标题 1"/>
          <p:cNvSpPr>
            <a:spLocks noGrp="1" noChangeArrowheads="1"/>
          </p:cNvSpPr>
          <p:nvPr>
            <p:ph type="title"/>
          </p:nvPr>
        </p:nvSpPr>
        <p:spPr/>
        <p:txBody>
          <a:bodyPr/>
          <a:lstStyle/>
          <a:p>
            <a:pPr eaLnBrk="1" hangingPunct="1"/>
            <a:r>
              <a:rPr lang="zh-CN" altLang="zh-CN" b="1" smtClean="0">
                <a:solidFill>
                  <a:srgbClr val="FF0000"/>
                </a:solidFill>
                <a:latin typeface="微软雅黑" pitchFamily="34" charset="-122"/>
                <a:ea typeface="微软雅黑" pitchFamily="34" charset="-122"/>
              </a:rPr>
              <a:t>环节二：复盘</a:t>
            </a:r>
            <a:endParaRPr lang="zh-CN" altLang="en-US" smtClean="0"/>
          </a:p>
        </p:txBody>
      </p:sp>
      <p:sp>
        <p:nvSpPr>
          <p:cNvPr id="14339" name="内容占位符 2"/>
          <p:cNvSpPr>
            <a:spLocks noGrp="1" noChangeArrowheads="1"/>
          </p:cNvSpPr>
          <p:nvPr>
            <p:ph idx="1"/>
          </p:nvPr>
        </p:nvSpPr>
        <p:spPr>
          <a:xfrm>
            <a:off x="179388" y="1417638"/>
            <a:ext cx="8856662" cy="4525962"/>
          </a:xfrm>
        </p:spPr>
        <p:txBody>
          <a:bodyPr/>
          <a:lstStyle/>
          <a:p>
            <a:pPr eaLnBrk="1" hangingPunct="1">
              <a:lnSpc>
                <a:spcPct val="150000"/>
              </a:lnSpc>
            </a:pPr>
            <a:r>
              <a:rPr lang="zh-CN" altLang="en-US" b="1" dirty="0" smtClean="0"/>
              <a:t>【题</a:t>
            </a:r>
            <a:r>
              <a:rPr lang="en-US" altLang="zh-CN" b="1" dirty="0" smtClean="0"/>
              <a:t>2</a:t>
            </a:r>
            <a:r>
              <a:rPr lang="zh-CN" altLang="en-US" b="1" dirty="0" smtClean="0"/>
              <a:t>】</a:t>
            </a:r>
            <a:r>
              <a:rPr lang="en-US" altLang="zh-CN" b="1" dirty="0" smtClean="0"/>
              <a:t>10</a:t>
            </a:r>
            <a:r>
              <a:rPr lang="zh-CN" altLang="en-US" b="1" dirty="0" smtClean="0"/>
              <a:t>月</a:t>
            </a:r>
            <a:r>
              <a:rPr lang="en-US" altLang="zh-CN" b="1" dirty="0" smtClean="0"/>
              <a:t>17</a:t>
            </a:r>
            <a:r>
              <a:rPr lang="zh-CN" altLang="en-US" b="1" dirty="0" smtClean="0"/>
              <a:t>日，有网友爆料上海地铁</a:t>
            </a:r>
            <a:r>
              <a:rPr lang="en-US" altLang="zh-CN" b="1" dirty="0" smtClean="0"/>
              <a:t>8</a:t>
            </a:r>
            <a:r>
              <a:rPr lang="zh-CN" altLang="en-US" b="1" dirty="0" smtClean="0"/>
              <a:t>号线一名戴眼镜的男子在车厢内随地吐痰，在被乘客指责后不但不知悔改，还不断用污言秽语咒骂其他乘客，其言行激起众怒，最终被一名黑衣男出手教训。</a:t>
            </a:r>
          </a:p>
          <a:p>
            <a:pPr eaLnBrk="1" hangingPunct="1">
              <a:lnSpc>
                <a:spcPct val="150000"/>
              </a:lnSpc>
            </a:pPr>
            <a:r>
              <a:rPr lang="zh-CN" altLang="en-US" b="1" dirty="0" smtClean="0">
                <a:solidFill>
                  <a:srgbClr val="FF0000"/>
                </a:solidFill>
              </a:rPr>
              <a:t>对此，你怎么看？</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标题 1"/>
          <p:cNvSpPr>
            <a:spLocks noGrp="1" noChangeArrowheads="1"/>
          </p:cNvSpPr>
          <p:nvPr>
            <p:ph type="title"/>
          </p:nvPr>
        </p:nvSpPr>
        <p:spPr/>
        <p:txBody>
          <a:bodyPr/>
          <a:lstStyle/>
          <a:p>
            <a:pPr eaLnBrk="1" hangingPunct="1"/>
            <a:r>
              <a:rPr lang="zh-CN" altLang="en-US" b="1" smtClean="0"/>
              <a:t>作文示例：</a:t>
            </a:r>
            <a:endParaRPr lang="zh-CN" altLang="en-US" smtClean="0"/>
          </a:p>
        </p:txBody>
      </p:sp>
      <p:sp>
        <p:nvSpPr>
          <p:cNvPr id="15363" name="内容占位符 2"/>
          <p:cNvSpPr>
            <a:spLocks noGrp="1" noChangeArrowheads="1"/>
          </p:cNvSpPr>
          <p:nvPr>
            <p:ph idx="1"/>
          </p:nvPr>
        </p:nvSpPr>
        <p:spPr>
          <a:xfrm>
            <a:off x="457200" y="1196975"/>
            <a:ext cx="8507413" cy="4784725"/>
          </a:xfrm>
        </p:spPr>
        <p:txBody>
          <a:bodyPr/>
          <a:lstStyle/>
          <a:p>
            <a:pPr eaLnBrk="1" hangingPunct="1">
              <a:lnSpc>
                <a:spcPct val="150000"/>
              </a:lnSpc>
            </a:pPr>
            <a:r>
              <a:rPr lang="en-US" altLang="zh-CN" sz="2400" b="1" smtClean="0"/>
              <a:t>             </a:t>
            </a:r>
            <a:r>
              <a:rPr lang="zh-CN" altLang="en-US" sz="2000" b="1" smtClean="0"/>
              <a:t>“渣男”地铁上被打是自作自受</a:t>
            </a:r>
            <a:endParaRPr lang="en-US" altLang="zh-CN" sz="2000" b="1" smtClean="0"/>
          </a:p>
          <a:p>
            <a:pPr eaLnBrk="1" hangingPunct="1">
              <a:lnSpc>
                <a:spcPct val="150000"/>
              </a:lnSpc>
            </a:pPr>
            <a:r>
              <a:rPr lang="zh-CN" altLang="en-US" sz="2000" b="1" smtClean="0"/>
              <a:t>       </a:t>
            </a:r>
            <a:r>
              <a:rPr lang="zh-CN" altLang="en-US" sz="2000" b="1" smtClean="0">
                <a:solidFill>
                  <a:srgbClr val="FF0000"/>
                </a:solidFill>
              </a:rPr>
              <a:t>在上海地铁上，一名男子在车厢内因随地吐痰而遭几位女士指责后，不但不知悔改，还不断用污言秽语咒骂其他乘客，并不顾及坐在他身边的老人和小孩。该男子的言行激起众怒，最终被一名壮汉出手教训。在我看来，该男子是自作自受。</a:t>
            </a:r>
          </a:p>
          <a:p>
            <a:pPr eaLnBrk="1" hangingPunct="1">
              <a:lnSpc>
                <a:spcPct val="150000"/>
              </a:lnSpc>
            </a:pPr>
            <a:r>
              <a:rPr lang="zh-CN" altLang="en-US" sz="2000" b="1" smtClean="0">
                <a:solidFill>
                  <a:srgbClr val="FF0000"/>
                </a:solidFill>
              </a:rPr>
              <a:t>        这个</a:t>
            </a:r>
            <a:r>
              <a:rPr lang="en-US" altLang="zh-CN" sz="2000" b="1" smtClean="0">
                <a:solidFill>
                  <a:srgbClr val="FF0000"/>
                </a:solidFill>
              </a:rPr>
              <a:t>“</a:t>
            </a:r>
            <a:r>
              <a:rPr lang="zh-CN" altLang="en-US" sz="2000" b="1" smtClean="0">
                <a:solidFill>
                  <a:srgbClr val="FF0000"/>
                </a:solidFill>
              </a:rPr>
              <a:t>渣男</a:t>
            </a:r>
            <a:r>
              <a:rPr lang="en-US" altLang="zh-CN" sz="2000" b="1" smtClean="0">
                <a:solidFill>
                  <a:srgbClr val="FF0000"/>
                </a:solidFill>
              </a:rPr>
              <a:t>”</a:t>
            </a:r>
            <a:r>
              <a:rPr lang="zh-CN" altLang="en-US" sz="2000" b="1" smtClean="0">
                <a:solidFill>
                  <a:srgbClr val="FF0000"/>
                </a:solidFill>
              </a:rPr>
              <a:t>无视地铁公共环境，随地吐痰后不知悔改还要用污言秽语咒骂他人，情节十分恶劣，引起众怒后遭到壮汉出手教训，才灰溜溜下车跑了。</a:t>
            </a:r>
            <a:r>
              <a:rPr lang="en-US" altLang="zh-CN" sz="2000" b="1" smtClean="0">
                <a:solidFill>
                  <a:srgbClr val="FF0000"/>
                </a:solidFill>
              </a:rPr>
              <a:t>“</a:t>
            </a:r>
            <a:r>
              <a:rPr lang="zh-CN" altLang="en-US" sz="2000" b="1" smtClean="0">
                <a:solidFill>
                  <a:srgbClr val="FF0000"/>
                </a:solidFill>
              </a:rPr>
              <a:t>渣男</a:t>
            </a:r>
            <a:r>
              <a:rPr lang="en-US" altLang="zh-CN" sz="2000" b="1" smtClean="0">
                <a:solidFill>
                  <a:srgbClr val="FF0000"/>
                </a:solidFill>
              </a:rPr>
              <a:t>”</a:t>
            </a:r>
            <a:r>
              <a:rPr lang="zh-CN" altLang="en-US" sz="2000" b="1" smtClean="0">
                <a:solidFill>
                  <a:srgbClr val="FF0000"/>
                </a:solidFill>
              </a:rPr>
              <a:t>的不文明行为，必须受到强烈的谴责，壮汉出手教训值得点赞，</a:t>
            </a:r>
            <a:r>
              <a:rPr lang="en-US" altLang="zh-CN" sz="2000" b="1" smtClean="0">
                <a:solidFill>
                  <a:srgbClr val="FF0000"/>
                </a:solidFill>
              </a:rPr>
              <a:t>“</a:t>
            </a:r>
            <a:r>
              <a:rPr lang="zh-CN" altLang="en-US" sz="2000" b="1" smtClean="0">
                <a:solidFill>
                  <a:srgbClr val="FF0000"/>
                </a:solidFill>
              </a:rPr>
              <a:t>渣男</a:t>
            </a:r>
            <a:r>
              <a:rPr lang="en-US" altLang="zh-CN" sz="2000" b="1" smtClean="0">
                <a:solidFill>
                  <a:srgbClr val="FF0000"/>
                </a:solidFill>
              </a:rPr>
              <a:t>”</a:t>
            </a:r>
            <a:r>
              <a:rPr lang="zh-CN" altLang="en-US" sz="2000" b="1" smtClean="0">
                <a:solidFill>
                  <a:srgbClr val="FF0000"/>
                </a:solidFill>
              </a:rPr>
              <a:t>挨打就是自作自受。一个成年人，如此不注重公德，犯了错误还恶言相向，实在让人愤怒至极！</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noChangeArrowheads="1"/>
          </p:cNvSpPr>
          <p:nvPr>
            <p:ph idx="1"/>
          </p:nvPr>
        </p:nvSpPr>
        <p:spPr>
          <a:xfrm>
            <a:off x="457200" y="692150"/>
            <a:ext cx="8229600" cy="4525963"/>
          </a:xfrm>
        </p:spPr>
        <p:txBody>
          <a:bodyPr/>
          <a:lstStyle/>
          <a:p>
            <a:pPr eaLnBrk="1" hangingPunct="1">
              <a:lnSpc>
                <a:spcPct val="150000"/>
              </a:lnSpc>
            </a:pPr>
            <a:r>
              <a:rPr lang="en-US" altLang="zh-CN" sz="2400" b="1" smtClean="0">
                <a:solidFill>
                  <a:srgbClr val="FF0000"/>
                </a:solidFill>
              </a:rPr>
              <a:t>      </a:t>
            </a:r>
            <a:r>
              <a:rPr lang="zh-CN" altLang="en-US" sz="2400" b="1" smtClean="0">
                <a:solidFill>
                  <a:srgbClr val="FF0000"/>
                </a:solidFill>
              </a:rPr>
              <a:t>这个事件发生在地铁上，而近年来，地铁不文明现象频发。曾听说过有个别乘客因抢座而大打出手；小孩子随意便溺受谴责；不知来自何处的人乱发小广告；乞讨者在拥挤的车厢乞讨引起众怒；男女恩爱秀</a:t>
            </a:r>
            <a:r>
              <a:rPr lang="en-US" altLang="zh-CN" sz="2400" b="1" smtClean="0">
                <a:solidFill>
                  <a:srgbClr val="FF0000"/>
                </a:solidFill>
              </a:rPr>
              <a:t>“</a:t>
            </a:r>
            <a:r>
              <a:rPr lang="zh-CN" altLang="en-US" sz="2400" b="1" smtClean="0">
                <a:solidFill>
                  <a:srgbClr val="FF0000"/>
                </a:solidFill>
              </a:rPr>
              <a:t>吻功</a:t>
            </a:r>
            <a:r>
              <a:rPr lang="en-US" altLang="zh-CN" sz="2400" b="1" smtClean="0">
                <a:solidFill>
                  <a:srgbClr val="FF0000"/>
                </a:solidFill>
              </a:rPr>
              <a:t>”</a:t>
            </a:r>
            <a:r>
              <a:rPr lang="zh-CN" altLang="en-US" sz="2400" b="1" smtClean="0">
                <a:solidFill>
                  <a:srgbClr val="FF0000"/>
                </a:solidFill>
              </a:rPr>
              <a:t>受攻击等，这些不文明的现象都反映了一个个体的素质，而一个个体的素质代表了一座城市形象。</a:t>
            </a:r>
          </a:p>
          <a:p>
            <a:pPr eaLnBrk="1" hangingPunct="1">
              <a:lnSpc>
                <a:spcPct val="150000"/>
              </a:lnSpc>
            </a:pPr>
            <a:r>
              <a:rPr lang="zh-CN" altLang="en-US" sz="2400" b="1" smtClean="0">
                <a:solidFill>
                  <a:srgbClr val="FF0000"/>
                </a:solidFill>
              </a:rPr>
              <a:t>       作为一个公民，应该注意自己在公共场所的言行，做一个合格的社会公民。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a:xfrm>
            <a:off x="250825" y="12700"/>
            <a:ext cx="8229600" cy="1143000"/>
          </a:xfrm>
        </p:spPr>
        <p:txBody>
          <a:bodyPr/>
          <a:lstStyle/>
          <a:p>
            <a:pPr eaLnBrk="1" hangingPunct="1"/>
            <a:r>
              <a:rPr lang="zh-CN" altLang="en-US" smtClean="0"/>
              <a:t>六顶帽子复盘</a:t>
            </a:r>
          </a:p>
        </p:txBody>
      </p:sp>
      <p:sp>
        <p:nvSpPr>
          <p:cNvPr id="3" name="内容占位符 2"/>
          <p:cNvSpPr>
            <a:spLocks noGrp="1" noChangeArrowheads="1"/>
          </p:cNvSpPr>
          <p:nvPr>
            <p:ph idx="1"/>
          </p:nvPr>
        </p:nvSpPr>
        <p:spPr>
          <a:xfrm>
            <a:off x="457200" y="908050"/>
            <a:ext cx="8229600" cy="4525963"/>
          </a:xfrm>
        </p:spPr>
        <p:txBody>
          <a:bodyPr/>
          <a:lstStyle/>
          <a:p>
            <a:pPr eaLnBrk="1" hangingPunct="1">
              <a:lnSpc>
                <a:spcPct val="150000"/>
              </a:lnSpc>
            </a:pPr>
            <a:r>
              <a:rPr lang="zh-CN" altLang="en-US" sz="2000" b="1" smtClean="0">
                <a:solidFill>
                  <a:srgbClr val="FF0000"/>
                </a:solidFill>
              </a:rPr>
              <a:t>①戴上白色思考帽，以准确地把握客观事实。</a:t>
            </a:r>
            <a:endParaRPr lang="zh-CN" altLang="en-US" sz="2000" b="1" smtClean="0"/>
          </a:p>
          <a:p>
            <a:pPr eaLnBrk="1" hangingPunct="1">
              <a:lnSpc>
                <a:spcPct val="150000"/>
              </a:lnSpc>
            </a:pPr>
            <a:r>
              <a:rPr lang="zh-CN" altLang="en-US" sz="2000" b="1" smtClean="0"/>
              <a:t>问：材料说了什么？</a:t>
            </a:r>
          </a:p>
          <a:p>
            <a:pPr eaLnBrk="1" hangingPunct="1">
              <a:lnSpc>
                <a:spcPct val="150000"/>
              </a:lnSpc>
            </a:pPr>
            <a:r>
              <a:rPr lang="zh-CN" altLang="en-US" sz="2000" b="1" smtClean="0"/>
              <a:t>答：</a:t>
            </a:r>
            <a:r>
              <a:rPr lang="zh-CN" altLang="en-US" sz="2000" b="1" i="1" smtClean="0"/>
              <a:t>在地铁上，一男子随地吐痰后不仅不听劝告而且恶言相向，以致招来黑衣男的</a:t>
            </a:r>
            <a:r>
              <a:rPr lang="en-US" altLang="zh-CN" sz="2000" b="1" i="1" smtClean="0"/>
              <a:t>“</a:t>
            </a:r>
            <a:r>
              <a:rPr lang="zh-CN" altLang="en-US" sz="2000" b="1" i="1" smtClean="0"/>
              <a:t>教训</a:t>
            </a:r>
            <a:r>
              <a:rPr lang="en-US" altLang="zh-CN" sz="2000" b="1" i="1" smtClean="0"/>
              <a:t>”</a:t>
            </a:r>
            <a:r>
              <a:rPr lang="zh-CN" altLang="en-US" sz="2000" b="1" i="1" smtClean="0"/>
              <a:t>。</a:t>
            </a:r>
            <a:endParaRPr lang="zh-CN" altLang="en-US" sz="2000" b="1" smtClean="0"/>
          </a:p>
          <a:p>
            <a:pPr eaLnBrk="1" hangingPunct="1">
              <a:lnSpc>
                <a:spcPct val="150000"/>
              </a:lnSpc>
            </a:pPr>
            <a:r>
              <a:rPr lang="zh-CN" altLang="en-US" sz="2000" b="1" smtClean="0">
                <a:solidFill>
                  <a:srgbClr val="FF0000"/>
                </a:solidFill>
              </a:rPr>
              <a:t>②戴上红色思考帽，以明确情感态度。</a:t>
            </a:r>
            <a:endParaRPr lang="zh-CN" altLang="en-US" sz="2000" b="1" smtClean="0"/>
          </a:p>
          <a:p>
            <a:pPr eaLnBrk="1" hangingPunct="1">
              <a:lnSpc>
                <a:spcPct val="150000"/>
              </a:lnSpc>
            </a:pPr>
            <a:r>
              <a:rPr lang="zh-CN" altLang="en-US" sz="2000" b="1" smtClean="0"/>
              <a:t>问：你的情感态度是什么？</a:t>
            </a:r>
          </a:p>
          <a:p>
            <a:pPr eaLnBrk="1" hangingPunct="1">
              <a:lnSpc>
                <a:spcPct val="150000"/>
              </a:lnSpc>
            </a:pPr>
            <a:r>
              <a:rPr lang="zh-CN" altLang="en-US" sz="2000" b="1" smtClean="0"/>
              <a:t>答：</a:t>
            </a:r>
            <a:r>
              <a:rPr lang="zh-CN" altLang="en-US" sz="2000" b="1" i="1" smtClean="0"/>
              <a:t>吐痰男自作自受，壮汉点赞</a:t>
            </a:r>
            <a:r>
              <a:rPr lang="zh-CN" altLang="en-US" sz="2000" b="1" smtClean="0"/>
              <a:t>。</a:t>
            </a:r>
          </a:p>
          <a:p>
            <a:pPr eaLnBrk="1" hangingPunct="1">
              <a:lnSpc>
                <a:spcPct val="150000"/>
              </a:lnSpc>
            </a:pPr>
            <a:r>
              <a:rPr lang="zh-CN" altLang="en-US" sz="2000" b="1" smtClean="0">
                <a:solidFill>
                  <a:srgbClr val="FF0000"/>
                </a:solidFill>
              </a:rPr>
              <a:t>③戴上黑色思考帽，以思考事件的负面影响。</a:t>
            </a:r>
            <a:endParaRPr lang="zh-CN" altLang="en-US" sz="2000" b="1" smtClean="0"/>
          </a:p>
          <a:p>
            <a:pPr eaLnBrk="1" hangingPunct="1">
              <a:lnSpc>
                <a:spcPct val="150000"/>
              </a:lnSpc>
            </a:pPr>
            <a:r>
              <a:rPr lang="zh-CN" altLang="en-US" sz="2000" b="1" smtClean="0"/>
              <a:t>问：这个事件会有怎样的负面影响？（缺）</a:t>
            </a:r>
          </a:p>
          <a:p>
            <a:pPr eaLnBrk="1" hangingPunct="1">
              <a:lnSpc>
                <a:spcPct val="150000"/>
              </a:lnSpc>
            </a:pPr>
            <a:r>
              <a:rPr lang="zh-CN" altLang="en-US" sz="2000" b="1" smtClean="0">
                <a:solidFill>
                  <a:srgbClr val="FF0000"/>
                </a:solidFill>
              </a:rPr>
              <a:t>④戴上黄色思考帽，以思考事件的正面意义。</a:t>
            </a:r>
            <a:endParaRPr lang="zh-CN" altLang="en-US" sz="2000" b="1" smtClean="0"/>
          </a:p>
          <a:p>
            <a:pPr eaLnBrk="1" hangingPunct="1">
              <a:lnSpc>
                <a:spcPct val="150000"/>
              </a:lnSpc>
            </a:pPr>
            <a:r>
              <a:rPr lang="zh-CN" altLang="en-US" sz="2000" b="1" smtClean="0"/>
              <a:t>问：这个事件有怎样的正面意义？（缺）</a:t>
            </a:r>
          </a:p>
          <a:p>
            <a:pPr eaLnBrk="1" hangingPunct="1"/>
            <a:endParaRPr lang="zh-CN" altLang="en-US" sz="2400" b="1" smtClean="0"/>
          </a:p>
          <a:p>
            <a:pPr eaLnBrk="1" hangingPunct="1"/>
            <a:endParaRPr lang="zh-CN" altLang="en-US" sz="2400" b="1"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noChangeArrowheads="1"/>
          </p:cNvSpPr>
          <p:nvPr>
            <p:ph idx="1"/>
          </p:nvPr>
        </p:nvSpPr>
        <p:spPr>
          <a:xfrm>
            <a:off x="457200" y="765175"/>
            <a:ext cx="8229600" cy="4525963"/>
          </a:xfrm>
        </p:spPr>
        <p:txBody>
          <a:bodyPr/>
          <a:lstStyle/>
          <a:p>
            <a:pPr eaLnBrk="1" hangingPunct="1">
              <a:lnSpc>
                <a:spcPct val="150000"/>
              </a:lnSpc>
            </a:pPr>
            <a:r>
              <a:rPr lang="zh-CN" altLang="en-US" sz="2400" b="1" smtClean="0">
                <a:solidFill>
                  <a:srgbClr val="FF0000"/>
                </a:solidFill>
              </a:rPr>
              <a:t>⑤戴上绿色思考帽，以打开思维，产生新的思考。</a:t>
            </a:r>
            <a:endParaRPr lang="zh-CN" altLang="en-US" sz="2400" b="1" smtClean="0"/>
          </a:p>
          <a:p>
            <a:pPr eaLnBrk="1" hangingPunct="1">
              <a:lnSpc>
                <a:spcPct val="150000"/>
              </a:lnSpc>
            </a:pPr>
            <a:r>
              <a:rPr lang="zh-CN" altLang="en-US" sz="2400" b="1" smtClean="0"/>
              <a:t>问：你对这个事件还有什么新的思考？（缺）</a:t>
            </a:r>
          </a:p>
          <a:p>
            <a:pPr eaLnBrk="1" hangingPunct="1">
              <a:lnSpc>
                <a:spcPct val="150000"/>
              </a:lnSpc>
            </a:pPr>
            <a:r>
              <a:rPr lang="zh-CN" altLang="en-US" sz="2400" b="1" smtClean="0">
                <a:solidFill>
                  <a:srgbClr val="FF0000"/>
                </a:solidFill>
              </a:rPr>
              <a:t>⑥戴上蓝色思考帽，以综合考量以上的思考结果。</a:t>
            </a:r>
            <a:endParaRPr lang="zh-CN" altLang="en-US" sz="2400" b="1" smtClean="0"/>
          </a:p>
          <a:p>
            <a:pPr eaLnBrk="1" hangingPunct="1">
              <a:lnSpc>
                <a:spcPct val="150000"/>
              </a:lnSpc>
            </a:pPr>
            <a:r>
              <a:rPr lang="zh-CN" altLang="en-US" sz="2400" b="1" smtClean="0"/>
              <a:t>问：现在你如何思考这个事件？</a:t>
            </a:r>
          </a:p>
          <a:p>
            <a:pPr eaLnBrk="1" hangingPunct="1">
              <a:lnSpc>
                <a:spcPct val="150000"/>
              </a:lnSpc>
            </a:pPr>
            <a:r>
              <a:rPr lang="zh-CN" altLang="en-US" sz="2400" b="1" smtClean="0"/>
              <a:t>答：</a:t>
            </a:r>
            <a:r>
              <a:rPr lang="zh-CN" altLang="en-US" sz="2400" b="1" i="1" smtClean="0"/>
              <a:t>做合格的公民</a:t>
            </a:r>
            <a:r>
              <a:rPr lang="zh-CN" altLang="en-US" sz="2400" b="1" smtClean="0"/>
              <a:t>。</a:t>
            </a:r>
          </a:p>
          <a:p>
            <a:pPr eaLnBrk="1" hangingPunct="1">
              <a:lnSpc>
                <a:spcPct val="150000"/>
              </a:lnSpc>
            </a:pPr>
            <a:r>
              <a:rPr lang="zh-CN" altLang="en-US" sz="2400" b="1" smtClean="0">
                <a:solidFill>
                  <a:srgbClr val="FF0000"/>
                </a:solidFill>
              </a:rPr>
              <a:t>复盘结论：</a:t>
            </a:r>
            <a:r>
              <a:rPr lang="zh-CN" altLang="en-US" sz="2400" b="1" smtClean="0"/>
              <a:t>上文针对地铁</a:t>
            </a:r>
            <a:r>
              <a:rPr lang="en-US" altLang="zh-CN" sz="2400" b="1" smtClean="0"/>
              <a:t>“</a:t>
            </a:r>
            <a:r>
              <a:rPr lang="zh-CN" altLang="en-US" sz="2400" b="1" smtClean="0"/>
              <a:t>渣男</a:t>
            </a:r>
            <a:r>
              <a:rPr lang="en-US" altLang="zh-CN" sz="2400" b="1" smtClean="0"/>
              <a:t>”</a:t>
            </a:r>
            <a:r>
              <a:rPr lang="zh-CN" altLang="en-US" sz="2400" b="1" smtClean="0"/>
              <a:t>因为在公共场合不文明行为被打这一个别现象，就事论事，表达了自己的观点和态度：</a:t>
            </a:r>
            <a:r>
              <a:rPr lang="en-US" altLang="zh-CN" sz="2400" b="1" smtClean="0"/>
              <a:t>“</a:t>
            </a:r>
            <a:r>
              <a:rPr lang="zh-CN" altLang="en-US" sz="2400" b="1" smtClean="0"/>
              <a:t>渣男</a:t>
            </a:r>
            <a:r>
              <a:rPr lang="en-US" altLang="zh-CN" sz="2400" b="1" smtClean="0"/>
              <a:t>”</a:t>
            </a:r>
            <a:r>
              <a:rPr lang="zh-CN" altLang="en-US" sz="2400" b="1" smtClean="0"/>
              <a:t>被打纯属自作自受。该学生对现象的认识较浅，没有深入思考这个现象折射的其他值得思考的问题。</a:t>
            </a:r>
          </a:p>
          <a:p>
            <a:pPr eaLnBrk="1" hangingPunct="1"/>
            <a:endParaRPr lang="zh-CN" altLang="en-US" sz="2800" b="1" smtClean="0"/>
          </a:p>
          <a:p>
            <a:pPr eaLnBrk="1" hangingPunct="1"/>
            <a:endParaRPr lang="zh-CN" altLang="en-US" sz="2800" b="1" smtClean="0"/>
          </a:p>
          <a:p>
            <a:pPr eaLnBrk="1" hangingPunct="1"/>
            <a:endParaRPr lang="zh-CN" altLang="en-US" sz="2800" b="1"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内容占位符 2"/>
          <p:cNvSpPr>
            <a:spLocks noGrp="1" noChangeArrowheads="1"/>
          </p:cNvSpPr>
          <p:nvPr>
            <p:ph idx="1"/>
          </p:nvPr>
        </p:nvSpPr>
        <p:spPr>
          <a:xfrm>
            <a:off x="457200" y="836613"/>
            <a:ext cx="8507413" cy="4525962"/>
          </a:xfrm>
        </p:spPr>
        <p:txBody>
          <a:bodyPr/>
          <a:lstStyle/>
          <a:p>
            <a:pPr eaLnBrk="1" hangingPunct="1">
              <a:lnSpc>
                <a:spcPct val="150000"/>
              </a:lnSpc>
            </a:pPr>
            <a:r>
              <a:rPr lang="zh-CN" altLang="en-US" b="1" smtClean="0"/>
              <a:t>【题</a:t>
            </a:r>
            <a:r>
              <a:rPr lang="en-US" altLang="zh-CN" b="1" smtClean="0"/>
              <a:t>3</a:t>
            </a:r>
            <a:r>
              <a:rPr lang="zh-CN" altLang="en-US" b="1" smtClean="0"/>
              <a:t>】列夫</a:t>
            </a:r>
            <a:r>
              <a:rPr lang="en-US" altLang="zh-CN" b="1" smtClean="0"/>
              <a:t>·</a:t>
            </a:r>
            <a:r>
              <a:rPr lang="zh-CN" altLang="en-US" b="1" smtClean="0"/>
              <a:t>托尔斯泰说：</a:t>
            </a:r>
            <a:r>
              <a:rPr lang="en-US" altLang="zh-CN" b="1" smtClean="0"/>
              <a:t>“</a:t>
            </a:r>
            <a:r>
              <a:rPr lang="zh-CN" altLang="en-US" b="1" smtClean="0"/>
              <a:t>人生的一切变化，一切魅力，一切美都是由光明和阴影构成的。</a:t>
            </a:r>
            <a:r>
              <a:rPr lang="en-US" altLang="zh-CN" b="1" smtClean="0"/>
              <a:t>”</a:t>
            </a:r>
            <a:r>
              <a:rPr lang="zh-CN" altLang="en-US" b="1" smtClean="0"/>
              <a:t>对此，你有怎样的思考和感悟？请自拟标题，写一篇</a:t>
            </a:r>
            <a:r>
              <a:rPr lang="en-US" altLang="zh-CN" b="1" smtClean="0"/>
              <a:t>800</a:t>
            </a:r>
            <a:r>
              <a:rPr lang="zh-CN" altLang="en-US" b="1" smtClean="0"/>
              <a:t>字左右的作文。</a:t>
            </a:r>
          </a:p>
          <a:p>
            <a:pPr eaLnBrk="1" hangingPunct="1"/>
            <a:endParaRPr lang="zh-CN" altLang="en-US" b="1"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标题 1"/>
          <p:cNvSpPr>
            <a:spLocks noGrp="1" noChangeArrowheads="1"/>
          </p:cNvSpPr>
          <p:nvPr>
            <p:ph type="title"/>
          </p:nvPr>
        </p:nvSpPr>
        <p:spPr/>
        <p:txBody>
          <a:bodyPr/>
          <a:lstStyle/>
          <a:p>
            <a:pPr eaLnBrk="1" hangingPunct="1"/>
            <a:r>
              <a:rPr lang="zh-CN" altLang="en-US" smtClean="0"/>
              <a:t>作文示例：从阴影走向光明</a:t>
            </a:r>
          </a:p>
        </p:txBody>
      </p:sp>
      <p:sp>
        <p:nvSpPr>
          <p:cNvPr id="20483" name="内容占位符 2"/>
          <p:cNvSpPr>
            <a:spLocks noGrp="1" noChangeArrowheads="1"/>
          </p:cNvSpPr>
          <p:nvPr>
            <p:ph idx="1"/>
          </p:nvPr>
        </p:nvSpPr>
        <p:spPr>
          <a:xfrm>
            <a:off x="319088" y="1385888"/>
            <a:ext cx="8505825" cy="4525962"/>
          </a:xfrm>
        </p:spPr>
        <p:txBody>
          <a:bodyPr/>
          <a:lstStyle/>
          <a:p>
            <a:pPr eaLnBrk="1" hangingPunct="1">
              <a:lnSpc>
                <a:spcPct val="150000"/>
              </a:lnSpc>
            </a:pPr>
            <a:r>
              <a:rPr lang="en-US" altLang="zh-CN" sz="2800" b="1" smtClean="0"/>
              <a:t>      </a:t>
            </a:r>
            <a:r>
              <a:rPr lang="zh-CN" altLang="en-US" sz="2400" b="1" smtClean="0">
                <a:solidFill>
                  <a:srgbClr val="FF0000"/>
                </a:solidFill>
              </a:rPr>
              <a:t>人生就像是心电图，有波峰，也伴随着波谷，如此循环往复。倘若想要一帆风顺，没有可能，除非你停止心跳。</a:t>
            </a:r>
          </a:p>
          <a:p>
            <a:pPr eaLnBrk="1" hangingPunct="1">
              <a:lnSpc>
                <a:spcPct val="150000"/>
              </a:lnSpc>
            </a:pPr>
            <a:r>
              <a:rPr lang="zh-CN" altLang="en-US" sz="2400" b="1" smtClean="0">
                <a:solidFill>
                  <a:srgbClr val="FF0000"/>
                </a:solidFill>
              </a:rPr>
              <a:t>       光明代表心电图的波峰，阴影也是人生挫折的代名词。既然我们无法逃避人生挫折，那么，如何从阴影走向光明就变得尤为重要！</a:t>
            </a:r>
          </a:p>
          <a:p>
            <a:pPr eaLnBrk="1" hangingPunct="1">
              <a:lnSpc>
                <a:spcPct val="150000"/>
              </a:lnSpc>
            </a:pPr>
            <a:r>
              <a:rPr lang="zh-CN" altLang="en-US" sz="2400" b="1" smtClean="0">
                <a:solidFill>
                  <a:srgbClr val="FF0000"/>
                </a:solidFill>
              </a:rPr>
              <a:t>       茫茫历史长河中，有的人摆脱阴影走向光明，从此人生趋向于成功；也有的从光明走向阴影，却不知如何摆脱阴影，于是就沦陷，再也没有成功，成为人生的失败者。</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内容占位符 2"/>
          <p:cNvSpPr>
            <a:spLocks noGrp="1" noChangeArrowheads="1"/>
          </p:cNvSpPr>
          <p:nvPr>
            <p:ph idx="1"/>
          </p:nvPr>
        </p:nvSpPr>
        <p:spPr>
          <a:xfrm>
            <a:off x="323850" y="620713"/>
            <a:ext cx="8229600" cy="4525962"/>
          </a:xfrm>
        </p:spPr>
        <p:txBody>
          <a:bodyPr/>
          <a:lstStyle/>
          <a:p>
            <a:pPr eaLnBrk="1" hangingPunct="1">
              <a:lnSpc>
                <a:spcPct val="150000"/>
              </a:lnSpc>
            </a:pPr>
            <a:r>
              <a:rPr lang="en-US" altLang="zh-CN" sz="2400" b="1" smtClean="0">
                <a:solidFill>
                  <a:srgbClr val="FF0000"/>
                </a:solidFill>
              </a:rPr>
              <a:t>      “</a:t>
            </a:r>
            <a:r>
              <a:rPr lang="zh-CN" altLang="en-US" sz="2400" b="1" smtClean="0">
                <a:solidFill>
                  <a:srgbClr val="FF0000"/>
                </a:solidFill>
              </a:rPr>
              <a:t>人有悲欢离合，月有阴晴圆缺，此事古难全。</a:t>
            </a:r>
            <a:r>
              <a:rPr lang="en-US" altLang="zh-CN" sz="2400" b="1" smtClean="0">
                <a:solidFill>
                  <a:srgbClr val="FF0000"/>
                </a:solidFill>
              </a:rPr>
              <a:t>”</a:t>
            </a:r>
            <a:r>
              <a:rPr lang="zh-CN" altLang="en-US" sz="2400" b="1" smtClean="0">
                <a:solidFill>
                  <a:srgbClr val="FF0000"/>
                </a:solidFill>
              </a:rPr>
              <a:t>苏轼的千古名句也告诉我们阴影不可避免。</a:t>
            </a:r>
          </a:p>
          <a:p>
            <a:pPr eaLnBrk="1" hangingPunct="1">
              <a:lnSpc>
                <a:spcPct val="150000"/>
              </a:lnSpc>
            </a:pPr>
            <a:r>
              <a:rPr lang="zh-CN" altLang="en-US" sz="2400" b="1" smtClean="0">
                <a:solidFill>
                  <a:srgbClr val="FF0000"/>
                </a:solidFill>
              </a:rPr>
              <a:t>        所以，我们应该学会从阴影走向光明，坚信终会收获成功。高三的我们即将参加人生中最重要的考试</a:t>
            </a:r>
            <a:r>
              <a:rPr lang="en-US" altLang="zh-CN" sz="2400" b="1" smtClean="0">
                <a:solidFill>
                  <a:srgbClr val="FF0000"/>
                </a:solidFill>
              </a:rPr>
              <a:t>——</a:t>
            </a:r>
            <a:r>
              <a:rPr lang="zh-CN" altLang="en-US" sz="2400" b="1" smtClean="0">
                <a:solidFill>
                  <a:srgbClr val="FF0000"/>
                </a:solidFill>
              </a:rPr>
              <a:t>高考。然而，模拟考试成绩不尽如人意，晚上双休日频繁的补课更是让自己身心俱疲，成绩又不见起色，我感觉跌入人生的低谷，但是我不曾有放弃的想法。老师劝导我们：我们要沉住这口气，坚信一定会走向光明。于是我变得愈发坚强，因为我坚信光明终究会出现，高考中终究会收获成功。</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标题 3073"/>
          <p:cNvSpPr>
            <a:spLocks noGrp="1" noChangeArrowheads="1"/>
          </p:cNvSpPr>
          <p:nvPr>
            <p:ph type="ctrTitle"/>
          </p:nvPr>
        </p:nvSpPr>
        <p:spPr>
          <a:xfrm>
            <a:off x="685800" y="1219200"/>
            <a:ext cx="7772400" cy="1470025"/>
          </a:xfrm>
        </p:spPr>
        <p:txBody>
          <a:bodyPr anchor="ctr"/>
          <a:lstStyle/>
          <a:p>
            <a:pPr eaLnBrk="1" hangingPunct="1"/>
            <a:r>
              <a:rPr lang="zh-CN" altLang="en-US" sz="6000" b="1" smtClean="0"/>
              <a:t>小作文专题</a:t>
            </a:r>
            <a:r>
              <a:rPr lang="en-US" altLang="zh-CN" sz="6000" b="1" smtClean="0"/>
              <a:t>04</a:t>
            </a:r>
            <a:endParaRPr lang="zh-CN" altLang="zh-CN" sz="4400" b="1" smtClean="0"/>
          </a:p>
        </p:txBody>
      </p:sp>
      <p:sp>
        <p:nvSpPr>
          <p:cNvPr id="4099" name="副标题 3074"/>
          <p:cNvSpPr>
            <a:spLocks noGrp="1" noChangeArrowheads="1"/>
          </p:cNvSpPr>
          <p:nvPr>
            <p:ph type="subTitle" idx="1"/>
          </p:nvPr>
        </p:nvSpPr>
        <p:spPr>
          <a:xfrm>
            <a:off x="1000100" y="2903538"/>
            <a:ext cx="7713693" cy="1752600"/>
          </a:xfrm>
        </p:spPr>
        <p:txBody>
          <a:bodyPr/>
          <a:lstStyle/>
          <a:p>
            <a:pPr eaLnBrk="1" hangingPunct="1"/>
            <a:r>
              <a:rPr lang="zh-CN" altLang="en-US" sz="4800" b="1" dirty="0" smtClean="0">
                <a:solidFill>
                  <a:srgbClr val="FF0000"/>
                </a:solidFill>
                <a:latin typeface="微软雅黑" pitchFamily="34" charset="-122"/>
                <a:ea typeface="微软雅黑" pitchFamily="34" charset="-122"/>
              </a:rPr>
              <a:t>六顶帽探究事（件）现（象）</a:t>
            </a:r>
            <a:endParaRPr lang="zh-CN" altLang="zh-CN" sz="4800" b="1" dirty="0" smtClean="0">
              <a:solidFill>
                <a:srgbClr val="FF0000"/>
              </a:solidFill>
              <a:latin typeface="微软雅黑" pitchFamily="34" charset="-122"/>
              <a:ea typeface="微软雅黑"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内容占位符 2"/>
          <p:cNvSpPr>
            <a:spLocks noGrp="1" noChangeArrowheads="1"/>
          </p:cNvSpPr>
          <p:nvPr>
            <p:ph idx="1"/>
          </p:nvPr>
        </p:nvSpPr>
        <p:spPr>
          <a:xfrm>
            <a:off x="457200" y="765175"/>
            <a:ext cx="8229600" cy="5184775"/>
          </a:xfrm>
        </p:spPr>
        <p:txBody>
          <a:bodyPr/>
          <a:lstStyle/>
          <a:p>
            <a:pPr eaLnBrk="1" hangingPunct="1">
              <a:lnSpc>
                <a:spcPct val="150000"/>
              </a:lnSpc>
            </a:pPr>
            <a:r>
              <a:rPr lang="en-US" altLang="zh-CN" sz="2400" b="1" smtClean="0"/>
              <a:t>       </a:t>
            </a:r>
            <a:r>
              <a:rPr lang="zh-CN" altLang="en-US" sz="2000" b="1" smtClean="0">
                <a:solidFill>
                  <a:srgbClr val="FF0000"/>
                </a:solidFill>
              </a:rPr>
              <a:t>当苏轼因乌台诗案被贬，阴影笼罩，作为一个功成名就的人，遭此打击有几个人会甘心，然而苏轼却与友人来到赤壁相约饮酒，内心坦然，写下了著名的前后《赤壁赋》，走出了阴影。</a:t>
            </a:r>
          </a:p>
          <a:p>
            <a:pPr eaLnBrk="1" hangingPunct="1">
              <a:lnSpc>
                <a:spcPct val="150000"/>
              </a:lnSpc>
            </a:pPr>
            <a:r>
              <a:rPr lang="zh-CN" altLang="en-US" sz="2000" b="1" smtClean="0">
                <a:solidFill>
                  <a:srgbClr val="FF0000"/>
                </a:solidFill>
              </a:rPr>
              <a:t>       海伦，凯勒从小被聋哑盲的阴影笼罩，但是她却顽强地走出了阴影，成为著名的作家，拥抱了光明。</a:t>
            </a:r>
          </a:p>
          <a:p>
            <a:pPr eaLnBrk="1" hangingPunct="1">
              <a:lnSpc>
                <a:spcPct val="150000"/>
              </a:lnSpc>
            </a:pPr>
            <a:r>
              <a:rPr lang="zh-CN" altLang="en-US" sz="2000" b="1" smtClean="0">
                <a:solidFill>
                  <a:srgbClr val="FF0000"/>
                </a:solidFill>
              </a:rPr>
              <a:t>        反之，项羽没能从垓下之围、四面楚歌的阴影中走出，无颜面对江东父老，为后人所遗憾。</a:t>
            </a:r>
            <a:r>
              <a:rPr lang="en-US" altLang="zh-CN" sz="2000" b="1" smtClean="0">
                <a:solidFill>
                  <a:srgbClr val="FF0000"/>
                </a:solidFill>
              </a:rPr>
              <a:t>“</a:t>
            </a:r>
            <a:r>
              <a:rPr lang="zh-CN" altLang="en-US" sz="2000" b="1" smtClean="0">
                <a:solidFill>
                  <a:srgbClr val="FF0000"/>
                </a:solidFill>
              </a:rPr>
              <a:t>至今思项羽，不肯过江东</a:t>
            </a:r>
            <a:r>
              <a:rPr lang="en-US" altLang="zh-CN" sz="2000" b="1" smtClean="0">
                <a:solidFill>
                  <a:srgbClr val="FF0000"/>
                </a:solidFill>
              </a:rPr>
              <a:t>”</a:t>
            </a:r>
            <a:r>
              <a:rPr lang="zh-CN" altLang="en-US" sz="2000" b="1" smtClean="0">
                <a:solidFill>
                  <a:srgbClr val="FF0000"/>
                </a:solidFill>
              </a:rPr>
              <a:t>，这是李清照对项羽的无尽惋惜。倘若他选择过江，卧薪尝胆，东山再起，那么历史留给我们的又会是另一番场景吧。可见，即使身处阴影也不能放弃对光明的渴求。</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内容占位符 2"/>
          <p:cNvSpPr>
            <a:spLocks noGrp="1" noChangeArrowheads="1"/>
          </p:cNvSpPr>
          <p:nvPr>
            <p:ph idx="1"/>
          </p:nvPr>
        </p:nvSpPr>
        <p:spPr>
          <a:xfrm>
            <a:off x="395288" y="765175"/>
            <a:ext cx="5400675" cy="4525963"/>
          </a:xfrm>
        </p:spPr>
        <p:txBody>
          <a:bodyPr/>
          <a:lstStyle/>
          <a:p>
            <a:pPr eaLnBrk="1" hangingPunct="1">
              <a:lnSpc>
                <a:spcPct val="150000"/>
              </a:lnSpc>
            </a:pPr>
            <a:r>
              <a:rPr lang="en-US" altLang="zh-CN" sz="2800" b="1" smtClean="0"/>
              <a:t>      </a:t>
            </a:r>
            <a:r>
              <a:rPr lang="zh-CN" altLang="en-US" sz="2400" b="1" smtClean="0">
                <a:solidFill>
                  <a:srgbClr val="FF0000"/>
                </a:solidFill>
              </a:rPr>
              <a:t>列夫</a:t>
            </a:r>
            <a:r>
              <a:rPr lang="en-US" altLang="zh-CN" sz="2400" b="1" smtClean="0">
                <a:solidFill>
                  <a:srgbClr val="FF0000"/>
                </a:solidFill>
              </a:rPr>
              <a:t>·</a:t>
            </a:r>
            <a:r>
              <a:rPr lang="zh-CN" altLang="en-US" sz="2400" b="1" smtClean="0">
                <a:solidFill>
                  <a:srgbClr val="FF0000"/>
                </a:solidFill>
              </a:rPr>
              <a:t>托尔斯泰说：</a:t>
            </a:r>
            <a:r>
              <a:rPr lang="en-US" altLang="zh-CN" sz="2400" b="1" smtClean="0">
                <a:solidFill>
                  <a:srgbClr val="FF0000"/>
                </a:solidFill>
              </a:rPr>
              <a:t>“</a:t>
            </a:r>
            <a:r>
              <a:rPr lang="zh-CN" altLang="en-US" sz="2400" b="1" smtClean="0">
                <a:solidFill>
                  <a:srgbClr val="FF0000"/>
                </a:solidFill>
              </a:rPr>
              <a:t>人生的一切变化，一切魅力，一切美好，都是由光明和阴影构成的。</a:t>
            </a:r>
            <a:r>
              <a:rPr lang="en-US" altLang="zh-CN" sz="2400" b="1" smtClean="0">
                <a:solidFill>
                  <a:srgbClr val="FF0000"/>
                </a:solidFill>
              </a:rPr>
              <a:t>”</a:t>
            </a:r>
            <a:r>
              <a:rPr lang="zh-CN" altLang="en-US" sz="2400" b="1" smtClean="0">
                <a:solidFill>
                  <a:srgbClr val="FF0000"/>
                </a:solidFill>
              </a:rPr>
              <a:t>面对光明，我们不能得意忘形，面对阴影，我们也不必自暴自弃，有些事坚持做了不一定成功，但如果放弃注定是失败，从阴影走向光明，学会坚持自己的理想，因为我们相信，你的下一站永远都是光明。</a:t>
            </a:r>
          </a:p>
        </p:txBody>
      </p:sp>
      <p:pic>
        <p:nvPicPr>
          <p:cNvPr id="23555" name="图片 1"/>
          <p:cNvPicPr>
            <a:picLocks noChangeAspect="1" noChangeArrowheads="1"/>
          </p:cNvPicPr>
          <p:nvPr/>
        </p:nvPicPr>
        <p:blipFill>
          <a:blip r:embed="rId2"/>
          <a:srcRect/>
          <a:stretch>
            <a:fillRect/>
          </a:stretch>
        </p:blipFill>
        <p:spPr bwMode="auto">
          <a:xfrm>
            <a:off x="6300788" y="765175"/>
            <a:ext cx="2236787" cy="496887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标题 1"/>
          <p:cNvSpPr>
            <a:spLocks noGrp="1" noChangeArrowheads="1"/>
          </p:cNvSpPr>
          <p:nvPr>
            <p:ph type="title"/>
          </p:nvPr>
        </p:nvSpPr>
        <p:spPr>
          <a:xfrm>
            <a:off x="457200" y="65088"/>
            <a:ext cx="8229600" cy="1143000"/>
          </a:xfrm>
        </p:spPr>
        <p:txBody>
          <a:bodyPr/>
          <a:lstStyle/>
          <a:p>
            <a:pPr eaLnBrk="1" hangingPunct="1"/>
            <a:r>
              <a:rPr lang="zh-CN" altLang="en-US" smtClean="0"/>
              <a:t>思维复盘</a:t>
            </a:r>
          </a:p>
        </p:txBody>
      </p:sp>
      <p:sp>
        <p:nvSpPr>
          <p:cNvPr id="24579" name="内容占位符 2"/>
          <p:cNvSpPr>
            <a:spLocks noGrp="1" noChangeArrowheads="1"/>
          </p:cNvSpPr>
          <p:nvPr>
            <p:ph idx="1"/>
          </p:nvPr>
        </p:nvSpPr>
        <p:spPr>
          <a:xfrm>
            <a:off x="250825" y="908050"/>
            <a:ext cx="4897438" cy="4525963"/>
          </a:xfrm>
        </p:spPr>
        <p:txBody>
          <a:bodyPr/>
          <a:lstStyle/>
          <a:p>
            <a:pPr eaLnBrk="1" hangingPunct="1">
              <a:lnSpc>
                <a:spcPct val="150000"/>
              </a:lnSpc>
            </a:pPr>
            <a:r>
              <a:rPr lang="zh-CN" altLang="en-US" sz="2400" b="1" smtClean="0">
                <a:solidFill>
                  <a:srgbClr val="FF0000"/>
                </a:solidFill>
              </a:rPr>
              <a:t>红色思考帽</a:t>
            </a:r>
            <a:endParaRPr lang="zh-CN" altLang="en-US" sz="2400" b="1" smtClean="0">
              <a:solidFill>
                <a:schemeClr val="tx2"/>
              </a:solidFill>
            </a:endParaRPr>
          </a:p>
          <a:p>
            <a:pPr eaLnBrk="1" hangingPunct="1">
              <a:lnSpc>
                <a:spcPct val="150000"/>
              </a:lnSpc>
            </a:pPr>
            <a:r>
              <a:rPr lang="zh-CN" altLang="en-US" sz="2400" b="1" smtClean="0">
                <a:solidFill>
                  <a:schemeClr val="tx2"/>
                </a:solidFill>
              </a:rPr>
              <a:t>①这个作文题中是否具有情感倾向？</a:t>
            </a:r>
          </a:p>
          <a:p>
            <a:pPr eaLnBrk="1" hangingPunct="1">
              <a:lnSpc>
                <a:spcPct val="150000"/>
              </a:lnSpc>
            </a:pPr>
            <a:r>
              <a:rPr lang="zh-CN" altLang="en-US" sz="2400" b="1" i="1" smtClean="0">
                <a:solidFill>
                  <a:schemeClr val="tx2"/>
                </a:solidFill>
              </a:rPr>
              <a:t>作者认为材料中的倾向是赞颂光明，排斥阴影。</a:t>
            </a:r>
            <a:endParaRPr lang="zh-CN" altLang="en-US" sz="2400" b="1" smtClean="0">
              <a:solidFill>
                <a:schemeClr val="tx2"/>
              </a:solidFill>
            </a:endParaRPr>
          </a:p>
          <a:p>
            <a:pPr eaLnBrk="1" hangingPunct="1">
              <a:lnSpc>
                <a:spcPct val="150000"/>
              </a:lnSpc>
            </a:pPr>
            <a:r>
              <a:rPr lang="zh-CN" altLang="en-US" sz="2400" b="1" smtClean="0">
                <a:solidFill>
                  <a:schemeClr val="tx2"/>
                </a:solidFill>
              </a:rPr>
              <a:t>②我的情感态度是什么？</a:t>
            </a:r>
          </a:p>
          <a:p>
            <a:pPr eaLnBrk="1" hangingPunct="1">
              <a:lnSpc>
                <a:spcPct val="150000"/>
              </a:lnSpc>
            </a:pPr>
            <a:r>
              <a:rPr lang="zh-CN" altLang="en-US" sz="2400" b="1" i="1" smtClean="0">
                <a:solidFill>
                  <a:schemeClr val="tx2"/>
                </a:solidFill>
              </a:rPr>
              <a:t>作者认为光明是值得我们追求的，因此我们要战胜阴影。</a:t>
            </a:r>
          </a:p>
        </p:txBody>
      </p:sp>
      <p:pic>
        <p:nvPicPr>
          <p:cNvPr id="24580" name="图片 1"/>
          <p:cNvPicPr>
            <a:picLocks noChangeAspect="1" noChangeArrowheads="1"/>
          </p:cNvPicPr>
          <p:nvPr/>
        </p:nvPicPr>
        <p:blipFill>
          <a:blip r:embed="rId2"/>
          <a:srcRect/>
          <a:stretch>
            <a:fillRect/>
          </a:stretch>
        </p:blipFill>
        <p:spPr bwMode="auto">
          <a:xfrm>
            <a:off x="5867400" y="1214438"/>
            <a:ext cx="2543175" cy="442912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a:xfrm>
            <a:off x="250825" y="336550"/>
            <a:ext cx="8229600" cy="1143000"/>
          </a:xfrm>
        </p:spPr>
        <p:txBody>
          <a:bodyPr/>
          <a:lstStyle/>
          <a:p>
            <a:pPr eaLnBrk="1" hangingPunct="1"/>
            <a:r>
              <a:rPr lang="zh-CN" altLang="en-US" smtClean="0"/>
              <a:t>思维复盘</a:t>
            </a:r>
          </a:p>
        </p:txBody>
      </p:sp>
      <p:sp>
        <p:nvSpPr>
          <p:cNvPr id="25603" name="内容占位符 2"/>
          <p:cNvSpPr>
            <a:spLocks noGrp="1" noChangeArrowheads="1"/>
          </p:cNvSpPr>
          <p:nvPr>
            <p:ph idx="1"/>
          </p:nvPr>
        </p:nvSpPr>
        <p:spPr>
          <a:xfrm>
            <a:off x="323850" y="908050"/>
            <a:ext cx="8229600" cy="4525963"/>
          </a:xfrm>
        </p:spPr>
        <p:txBody>
          <a:bodyPr/>
          <a:lstStyle/>
          <a:p>
            <a:pPr eaLnBrk="1" hangingPunct="1">
              <a:lnSpc>
                <a:spcPct val="150000"/>
              </a:lnSpc>
            </a:pPr>
            <a:endParaRPr lang="en-US" altLang="zh-CN" sz="2000" b="1" smtClean="0">
              <a:solidFill>
                <a:srgbClr val="FF0000"/>
              </a:solidFill>
            </a:endParaRPr>
          </a:p>
          <a:p>
            <a:pPr eaLnBrk="1" hangingPunct="1">
              <a:lnSpc>
                <a:spcPct val="150000"/>
              </a:lnSpc>
            </a:pPr>
            <a:r>
              <a:rPr lang="zh-CN" altLang="en-US" sz="2000" b="1" smtClean="0">
                <a:solidFill>
                  <a:srgbClr val="FF0000"/>
                </a:solidFill>
              </a:rPr>
              <a:t>黑色思考帽</a:t>
            </a:r>
            <a:endParaRPr lang="en-US" altLang="zh-CN" sz="2000" b="1" smtClean="0">
              <a:solidFill>
                <a:srgbClr val="FF0000"/>
              </a:solidFill>
            </a:endParaRPr>
          </a:p>
          <a:p>
            <a:pPr eaLnBrk="1" hangingPunct="1">
              <a:lnSpc>
                <a:spcPct val="150000"/>
              </a:lnSpc>
            </a:pPr>
            <a:r>
              <a:rPr lang="zh-CN" altLang="en-US" sz="2000" b="1" smtClean="0"/>
              <a:t>①某些内容是否与我们的经验相符？因为光明与阴影使人生产生变化，拥有魅力，在你的生活中或者阅读的作品中有没有与之相类似的情况？</a:t>
            </a:r>
          </a:p>
          <a:p>
            <a:pPr eaLnBrk="1" hangingPunct="1">
              <a:lnSpc>
                <a:spcPct val="150000"/>
              </a:lnSpc>
            </a:pPr>
            <a:r>
              <a:rPr lang="zh-CN" altLang="en-US" sz="2000" b="1" smtClean="0"/>
              <a:t>作者由此想到的身处高三的自己、曾经身处逆境的苏轼与海伦凯勒。</a:t>
            </a:r>
            <a:endParaRPr lang="en-US" altLang="zh-CN" sz="2000" b="1" smtClean="0"/>
          </a:p>
          <a:p>
            <a:pPr eaLnBrk="1" hangingPunct="1">
              <a:lnSpc>
                <a:spcPct val="150000"/>
              </a:lnSpc>
            </a:pPr>
            <a:r>
              <a:rPr lang="zh-CN" altLang="en-US" sz="2000" b="1" smtClean="0"/>
              <a:t>②走出阴影，走向光明的结论是否正确？</a:t>
            </a:r>
            <a:endParaRPr lang="en-US" altLang="zh-CN" sz="2000" b="1" smtClean="0"/>
          </a:p>
          <a:p>
            <a:pPr eaLnBrk="1" hangingPunct="1">
              <a:lnSpc>
                <a:spcPct val="150000"/>
              </a:lnSpc>
            </a:pPr>
            <a:r>
              <a:rPr lang="zh-CN" altLang="en-US" sz="2000" b="1" smtClean="0"/>
              <a:t>③只有光明，缺乏阴影的人生会有怎样的缺点？（缺）</a:t>
            </a:r>
          </a:p>
          <a:p>
            <a:pPr eaLnBrk="1" hangingPunct="1">
              <a:lnSpc>
                <a:spcPct val="150000"/>
              </a:lnSpc>
            </a:pPr>
            <a:r>
              <a:rPr lang="zh-CN" altLang="en-US" sz="2000" b="1" smtClean="0"/>
              <a:t>沉溺在阴影中，缺乏对光明的追求的人生有怎样的缺点？（缺）</a:t>
            </a:r>
          </a:p>
          <a:p>
            <a:pPr eaLnBrk="1" hangingPunct="1">
              <a:lnSpc>
                <a:spcPct val="150000"/>
              </a:lnSpc>
            </a:pPr>
            <a:r>
              <a:rPr lang="zh-CN" altLang="en-US" sz="2000" b="1" smtClean="0"/>
              <a:t>④可能会导致怎样的结果？（缺）</a:t>
            </a:r>
            <a:endParaRPr lang="en-US" altLang="zh-CN" sz="2000" b="1" smtClean="0"/>
          </a:p>
          <a:p>
            <a:pPr eaLnBrk="1" hangingPunct="1">
              <a:lnSpc>
                <a:spcPct val="150000"/>
              </a:lnSpc>
            </a:pPr>
            <a:endParaRPr lang="en-US" altLang="zh-CN" sz="2000" b="1" smtClean="0">
              <a:solidFill>
                <a:srgbClr val="FF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noChangeArrowheads="1"/>
          </p:cNvSpPr>
          <p:nvPr>
            <p:ph idx="1"/>
          </p:nvPr>
        </p:nvSpPr>
        <p:spPr>
          <a:xfrm>
            <a:off x="179388" y="620713"/>
            <a:ext cx="8229600" cy="4525962"/>
          </a:xfrm>
        </p:spPr>
        <p:txBody>
          <a:bodyPr/>
          <a:lstStyle/>
          <a:p>
            <a:pPr eaLnBrk="1" hangingPunct="1">
              <a:lnSpc>
                <a:spcPct val="150000"/>
              </a:lnSpc>
            </a:pPr>
            <a:r>
              <a:rPr lang="zh-CN" altLang="en-US" sz="2000" b="1" smtClean="0">
                <a:solidFill>
                  <a:srgbClr val="FF0000"/>
                </a:solidFill>
              </a:rPr>
              <a:t>黄色思考帽</a:t>
            </a:r>
            <a:endParaRPr lang="zh-CN" altLang="en-US" sz="2000" b="1" smtClean="0"/>
          </a:p>
          <a:p>
            <a:pPr eaLnBrk="1" hangingPunct="1">
              <a:lnSpc>
                <a:spcPct val="150000"/>
              </a:lnSpc>
            </a:pPr>
            <a:r>
              <a:rPr lang="zh-CN" altLang="en-US" sz="2000" b="1" smtClean="0"/>
              <a:t>①光明的价值是什么？学生从正反两方面论述了因为有光明的引领，人生可以走出阴影。</a:t>
            </a:r>
          </a:p>
          <a:p>
            <a:pPr eaLnBrk="1" hangingPunct="1">
              <a:lnSpc>
                <a:spcPct val="150000"/>
              </a:lnSpc>
            </a:pPr>
            <a:r>
              <a:rPr lang="zh-CN" altLang="en-US" sz="2000" b="1" smtClean="0"/>
              <a:t>②阴影的价值是什么？（</a:t>
            </a:r>
            <a:r>
              <a:rPr lang="zh-CN" altLang="en-US" sz="2000" b="1" smtClean="0">
                <a:solidFill>
                  <a:srgbClr val="FF0000"/>
                </a:solidFill>
                <a:latin typeface="微软雅黑" pitchFamily="34" charset="-122"/>
                <a:ea typeface="微软雅黑" pitchFamily="34" charset="-122"/>
              </a:rPr>
              <a:t>缺</a:t>
            </a:r>
            <a:r>
              <a:rPr lang="zh-CN" altLang="en-US" sz="2000" b="1" smtClean="0"/>
              <a:t>）</a:t>
            </a:r>
          </a:p>
          <a:p>
            <a:pPr eaLnBrk="1" hangingPunct="1">
              <a:lnSpc>
                <a:spcPct val="150000"/>
              </a:lnSpc>
            </a:pPr>
            <a:r>
              <a:rPr lang="zh-CN" altLang="en-US" sz="2000" b="1" smtClean="0"/>
              <a:t>③什么是美、和谐？</a:t>
            </a:r>
          </a:p>
          <a:p>
            <a:pPr eaLnBrk="1" hangingPunct="1">
              <a:lnSpc>
                <a:spcPct val="150000"/>
              </a:lnSpc>
            </a:pPr>
            <a:r>
              <a:rPr lang="zh-CN" altLang="en-US" sz="2000" b="1" smtClean="0">
                <a:solidFill>
                  <a:srgbClr val="FF0000"/>
                </a:solidFill>
              </a:rPr>
              <a:t>绿色思考帽</a:t>
            </a:r>
            <a:endParaRPr lang="zh-CN" altLang="en-US" sz="2000" b="1" smtClean="0"/>
          </a:p>
          <a:p>
            <a:pPr eaLnBrk="1" hangingPunct="1">
              <a:lnSpc>
                <a:spcPct val="150000"/>
              </a:lnSpc>
            </a:pPr>
            <a:r>
              <a:rPr lang="zh-CN" altLang="en-US" sz="2000" b="1" smtClean="0"/>
              <a:t>①我有什么新想法、新观点、新认知？（</a:t>
            </a:r>
            <a:r>
              <a:rPr lang="zh-CN" altLang="en-US" sz="2000" b="1" smtClean="0">
                <a:solidFill>
                  <a:srgbClr val="FF0000"/>
                </a:solidFill>
                <a:latin typeface="微软雅黑" pitchFamily="34" charset="-122"/>
                <a:ea typeface="微软雅黑" pitchFamily="34" charset="-122"/>
              </a:rPr>
              <a:t>缺</a:t>
            </a:r>
            <a:r>
              <a:rPr lang="zh-CN" altLang="en-US" sz="2000" b="1" smtClean="0"/>
              <a:t>）</a:t>
            </a:r>
          </a:p>
          <a:p>
            <a:pPr eaLnBrk="1" hangingPunct="1">
              <a:lnSpc>
                <a:spcPct val="150000"/>
              </a:lnSpc>
            </a:pPr>
            <a:r>
              <a:rPr lang="zh-CN" altLang="en-US" sz="2000" b="1" smtClean="0"/>
              <a:t>②我的创造性思考是基于什么背景提出的？（</a:t>
            </a:r>
            <a:r>
              <a:rPr lang="zh-CN" altLang="en-US" sz="2000" b="1" smtClean="0">
                <a:solidFill>
                  <a:srgbClr val="FF0000"/>
                </a:solidFill>
                <a:latin typeface="微软雅黑" pitchFamily="34" charset="-122"/>
                <a:ea typeface="微软雅黑" pitchFamily="34" charset="-122"/>
              </a:rPr>
              <a:t>缺</a:t>
            </a:r>
            <a:r>
              <a:rPr lang="zh-CN" altLang="en-US" sz="2000" b="1" smtClean="0"/>
              <a:t>）</a:t>
            </a:r>
          </a:p>
          <a:p>
            <a:pPr eaLnBrk="1" hangingPunct="1">
              <a:lnSpc>
                <a:spcPct val="150000"/>
              </a:lnSpc>
            </a:pPr>
            <a:r>
              <a:rPr lang="zh-CN" altLang="en-US" sz="2000" b="1" smtClean="0"/>
              <a:t>③该如何解决阴影与光明的关系？学生将之界定为</a:t>
            </a:r>
            <a:r>
              <a:rPr lang="en-US" altLang="zh-CN" sz="2000" b="1" smtClean="0"/>
              <a:t>“</a:t>
            </a:r>
            <a:r>
              <a:rPr lang="zh-CN" altLang="en-US" sz="2000" b="1" smtClean="0"/>
              <a:t>走出阴影，走向光明</a:t>
            </a:r>
            <a:r>
              <a:rPr lang="en-US" altLang="zh-CN" sz="2000" b="1" smtClean="0"/>
              <a:t>”</a:t>
            </a:r>
            <a:r>
              <a:rPr lang="zh-CN" altLang="en-US" sz="2000" b="1" smtClean="0"/>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noChangeArrowheads="1"/>
          </p:cNvSpPr>
          <p:nvPr>
            <p:ph idx="1"/>
          </p:nvPr>
        </p:nvSpPr>
        <p:spPr>
          <a:xfrm>
            <a:off x="539750" y="836613"/>
            <a:ext cx="8229600" cy="4525962"/>
          </a:xfrm>
        </p:spPr>
        <p:txBody>
          <a:bodyPr/>
          <a:lstStyle/>
          <a:p>
            <a:pPr eaLnBrk="1" hangingPunct="1">
              <a:lnSpc>
                <a:spcPct val="150000"/>
              </a:lnSpc>
            </a:pPr>
            <a:r>
              <a:rPr lang="zh-CN" altLang="en-US" sz="2000" b="1" smtClean="0">
                <a:solidFill>
                  <a:srgbClr val="FF0000"/>
                </a:solidFill>
              </a:rPr>
              <a:t>蓝色思考帽</a:t>
            </a:r>
            <a:endParaRPr lang="zh-CN" altLang="en-US" sz="2000" b="1" smtClean="0"/>
          </a:p>
          <a:p>
            <a:pPr eaLnBrk="1" hangingPunct="1">
              <a:lnSpc>
                <a:spcPct val="150000"/>
              </a:lnSpc>
            </a:pPr>
            <a:r>
              <a:rPr lang="zh-CN" altLang="en-US" sz="2000" b="1" smtClean="0"/>
              <a:t>①思考文中诸如</a:t>
            </a:r>
            <a:r>
              <a:rPr lang="en-US" altLang="zh-CN" sz="2000" b="1" smtClean="0"/>
              <a:t>“</a:t>
            </a:r>
            <a:r>
              <a:rPr lang="zh-CN" altLang="en-US" sz="2000" b="1" smtClean="0"/>
              <a:t>学会坚持自己的理想，因为我们相信，你的下一站永远都是光明</a:t>
            </a:r>
            <a:r>
              <a:rPr lang="en-US" altLang="zh-CN" sz="2000" b="1" smtClean="0"/>
              <a:t>”</a:t>
            </a:r>
            <a:r>
              <a:rPr lang="zh-CN" altLang="en-US" sz="2000" b="1" smtClean="0"/>
              <a:t>这些表达是否合理？</a:t>
            </a:r>
          </a:p>
          <a:p>
            <a:pPr eaLnBrk="1" hangingPunct="1">
              <a:lnSpc>
                <a:spcPct val="150000"/>
              </a:lnSpc>
            </a:pPr>
            <a:r>
              <a:rPr lang="zh-CN" altLang="en-US" sz="2000" b="1" smtClean="0"/>
              <a:t>②逻辑结构上是否合理？</a:t>
            </a:r>
            <a:r>
              <a:rPr lang="en-US" altLang="zh-CN" sz="2000" b="1" smtClean="0"/>
              <a:t>“</a:t>
            </a:r>
            <a:r>
              <a:rPr lang="zh-CN" altLang="en-US" sz="2000" b="1" smtClean="0"/>
              <a:t>我的高三生活</a:t>
            </a:r>
            <a:r>
              <a:rPr lang="en-US" altLang="zh-CN" sz="2000" b="1" smtClean="0"/>
              <a:t>”</a:t>
            </a:r>
            <a:r>
              <a:rPr lang="zh-CN" altLang="en-US" sz="2000" b="1" smtClean="0"/>
              <a:t>的事例是否应该放至后面写？</a:t>
            </a:r>
          </a:p>
          <a:p>
            <a:pPr eaLnBrk="1" hangingPunct="1">
              <a:lnSpc>
                <a:spcPct val="150000"/>
              </a:lnSpc>
            </a:pPr>
            <a:r>
              <a:rPr lang="zh-CN" altLang="en-US" sz="2000" b="1" smtClean="0">
                <a:solidFill>
                  <a:srgbClr val="FF0000"/>
                </a:solidFill>
                <a:latin typeface="微软雅黑" pitchFamily="34" charset="-122"/>
                <a:ea typeface="微软雅黑" pitchFamily="34" charset="-122"/>
              </a:rPr>
              <a:t>复盘结论</a:t>
            </a:r>
            <a:r>
              <a:rPr lang="zh-CN" altLang="en-US" sz="2000" b="1" smtClean="0"/>
              <a:t>：可见本文只关注到了光明的价值，而忽视了材料中对光明与阴影的价值以及变化、美、魅力的阐述：</a:t>
            </a:r>
            <a:r>
              <a:rPr lang="en-US" altLang="zh-CN" sz="2000" b="1" smtClean="0"/>
              <a:t>“</a:t>
            </a:r>
            <a:r>
              <a:rPr lang="zh-CN" altLang="en-US" sz="2000" b="1" smtClean="0"/>
              <a:t>人生的一切变化，一切魅力，一切美，都是由光明和阴影构成的。</a:t>
            </a:r>
            <a:r>
              <a:rPr lang="en-US" altLang="zh-CN" sz="2000" b="1" smtClean="0"/>
              <a:t>”</a:t>
            </a:r>
            <a:r>
              <a:rPr lang="zh-CN" altLang="en-US" sz="2000" b="1" smtClean="0"/>
              <a:t>没有关注到文中的所有主体，文章欠缺深度。</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标题 1"/>
          <p:cNvSpPr>
            <a:spLocks noGrp="1" noChangeArrowheads="1"/>
          </p:cNvSpPr>
          <p:nvPr>
            <p:ph type="title"/>
          </p:nvPr>
        </p:nvSpPr>
        <p:spPr/>
        <p:txBody>
          <a:bodyPr/>
          <a:lstStyle/>
          <a:p>
            <a:pPr eaLnBrk="1" hangingPunct="1"/>
            <a:r>
              <a:rPr lang="zh-CN" altLang="en-US" smtClean="0"/>
              <a:t>六顶帽子使用注意事项</a:t>
            </a:r>
          </a:p>
        </p:txBody>
      </p:sp>
      <p:sp>
        <p:nvSpPr>
          <p:cNvPr id="28675" name="内容占位符 2"/>
          <p:cNvSpPr>
            <a:spLocks noGrp="1" noChangeArrowheads="1"/>
          </p:cNvSpPr>
          <p:nvPr>
            <p:ph idx="1"/>
          </p:nvPr>
        </p:nvSpPr>
        <p:spPr>
          <a:xfrm>
            <a:off x="457200" y="1557338"/>
            <a:ext cx="8229600" cy="4525962"/>
          </a:xfrm>
        </p:spPr>
        <p:txBody>
          <a:bodyPr/>
          <a:lstStyle/>
          <a:p>
            <a:pPr eaLnBrk="1" hangingPunct="1">
              <a:lnSpc>
                <a:spcPct val="150000"/>
              </a:lnSpc>
            </a:pPr>
            <a:r>
              <a:rPr lang="en-US" altLang="zh-CN" sz="2000" b="1" smtClean="0"/>
              <a:t>1.</a:t>
            </a:r>
            <a:r>
              <a:rPr lang="zh-CN" altLang="en-US" sz="2000" b="1" smtClean="0"/>
              <a:t>六顶帽子较适合深入而全面分析事件和现象。</a:t>
            </a:r>
            <a:endParaRPr lang="en-US" altLang="zh-CN" sz="2000" b="1" smtClean="0"/>
          </a:p>
          <a:p>
            <a:pPr eaLnBrk="1" hangingPunct="1">
              <a:lnSpc>
                <a:spcPct val="150000"/>
              </a:lnSpc>
            </a:pPr>
            <a:r>
              <a:rPr lang="en-US" altLang="zh-CN" sz="2000" b="1" smtClean="0"/>
              <a:t>2.</a:t>
            </a:r>
            <a:r>
              <a:rPr lang="zh-CN" altLang="en-US" sz="2000" b="1" smtClean="0"/>
              <a:t>同一时间只用一顶思考帽来思考，避免思维中的混乱。</a:t>
            </a:r>
          </a:p>
          <a:p>
            <a:pPr eaLnBrk="1" hangingPunct="1">
              <a:lnSpc>
                <a:spcPct val="150000"/>
              </a:lnSpc>
            </a:pPr>
            <a:r>
              <a:rPr lang="en-US" altLang="zh-CN" sz="2000" b="1" smtClean="0"/>
              <a:t>3.</a:t>
            </a:r>
            <a:r>
              <a:rPr lang="zh-CN" altLang="en-US" sz="2000" b="1" smtClean="0"/>
              <a:t>六顶帽子的思维顺序不固定，但分析现象时一般先戴上白色思考帽分析。</a:t>
            </a:r>
          </a:p>
          <a:p>
            <a:pPr eaLnBrk="1" hangingPunct="1">
              <a:lnSpc>
                <a:spcPct val="150000"/>
              </a:lnSpc>
            </a:pPr>
            <a:r>
              <a:rPr lang="en-US" altLang="zh-CN" sz="2000" b="1" smtClean="0"/>
              <a:t>4.</a:t>
            </a:r>
            <a:r>
              <a:rPr lang="zh-CN" altLang="en-US" sz="2000" b="1" smtClean="0"/>
              <a:t>六顶帽子不是每次都全部使用，一般分析时重点用其中三四顶即可。</a:t>
            </a:r>
          </a:p>
          <a:p>
            <a:pPr eaLnBrk="1" hangingPunct="1">
              <a:lnSpc>
                <a:spcPct val="150000"/>
              </a:lnSpc>
            </a:pPr>
            <a:r>
              <a:rPr lang="en-US" altLang="zh-CN" sz="2000" b="1" smtClean="0"/>
              <a:t>5.</a:t>
            </a:r>
            <a:r>
              <a:rPr lang="zh-CN" altLang="en-US" sz="2000" b="1" smtClean="0"/>
              <a:t>一般黄色帽子前先用黑色帽子，因为黑色帽子先可以进行质疑，而且，任何一件事情都可以带来正向的思考。</a:t>
            </a:r>
          </a:p>
          <a:p>
            <a:pPr eaLnBrk="1" hangingPunct="1">
              <a:lnSpc>
                <a:spcPct val="150000"/>
              </a:lnSpc>
            </a:pPr>
            <a:r>
              <a:rPr lang="en-US" altLang="zh-CN" sz="2000" b="1" smtClean="0"/>
              <a:t>6.</a:t>
            </a:r>
            <a:r>
              <a:rPr lang="zh-CN" altLang="en-US" sz="2000" b="1" smtClean="0"/>
              <a:t>尽量将六顶帽子与作文中的追问结合一起反复练习。</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标题 1"/>
          <p:cNvSpPr>
            <a:spLocks noGrp="1" noChangeArrowheads="1"/>
          </p:cNvSpPr>
          <p:nvPr>
            <p:ph type="title"/>
          </p:nvPr>
        </p:nvSpPr>
        <p:spPr/>
        <p:txBody>
          <a:bodyPr/>
          <a:lstStyle/>
          <a:p>
            <a:pPr eaLnBrk="1" hangingPunct="1"/>
            <a:r>
              <a:rPr lang="zh-CN" altLang="zh-CN" b="1" smtClean="0">
                <a:solidFill>
                  <a:srgbClr val="FF0000"/>
                </a:solidFill>
                <a:latin typeface="微软雅黑" pitchFamily="34" charset="-122"/>
                <a:ea typeface="微软雅黑" pitchFamily="34" charset="-122"/>
              </a:rPr>
              <a:t>环节三：演练</a:t>
            </a:r>
            <a:r>
              <a:rPr lang="en-US" altLang="zh-CN" b="1" smtClean="0">
                <a:solidFill>
                  <a:srgbClr val="FF0000"/>
                </a:solidFill>
                <a:latin typeface="微软雅黑" pitchFamily="34" charset="-122"/>
                <a:ea typeface="微软雅黑" pitchFamily="34" charset="-122"/>
              </a:rPr>
              <a:t>1</a:t>
            </a:r>
          </a:p>
        </p:txBody>
      </p:sp>
      <p:sp>
        <p:nvSpPr>
          <p:cNvPr id="3" name="内容占位符 2"/>
          <p:cNvSpPr>
            <a:spLocks noGrp="1" noChangeArrowheads="1"/>
          </p:cNvSpPr>
          <p:nvPr>
            <p:ph idx="1"/>
          </p:nvPr>
        </p:nvSpPr>
        <p:spPr>
          <a:xfrm>
            <a:off x="179388" y="1296988"/>
            <a:ext cx="8785225" cy="4525962"/>
          </a:xfrm>
        </p:spPr>
        <p:txBody>
          <a:bodyPr/>
          <a:lstStyle/>
          <a:p>
            <a:pPr eaLnBrk="1" hangingPunct="1">
              <a:lnSpc>
                <a:spcPct val="150000"/>
              </a:lnSpc>
            </a:pPr>
            <a:r>
              <a:rPr lang="zh-CN" altLang="en-US" sz="2800" b="1" dirty="0" smtClean="0"/>
              <a:t>【题</a:t>
            </a:r>
            <a:r>
              <a:rPr lang="en-US" altLang="zh-CN" sz="2800" b="1" dirty="0" smtClean="0"/>
              <a:t>2</a:t>
            </a:r>
            <a:r>
              <a:rPr lang="zh-CN" altLang="en-US" sz="2800" b="1" dirty="0" smtClean="0"/>
              <a:t>】</a:t>
            </a:r>
            <a:r>
              <a:rPr lang="en-US" altLang="zh-CN" sz="2800" b="1" dirty="0" smtClean="0"/>
              <a:t>10</a:t>
            </a:r>
            <a:r>
              <a:rPr lang="zh-CN" altLang="en-US" sz="2800" b="1" dirty="0" smtClean="0"/>
              <a:t>月</a:t>
            </a:r>
            <a:r>
              <a:rPr lang="en-US" altLang="zh-CN" sz="2800" b="1" dirty="0" smtClean="0"/>
              <a:t>17</a:t>
            </a:r>
            <a:r>
              <a:rPr lang="zh-CN" altLang="en-US" sz="2800" b="1" dirty="0" smtClean="0"/>
              <a:t>日，有网友爆料上海地铁</a:t>
            </a:r>
            <a:r>
              <a:rPr lang="en-US" altLang="zh-CN" sz="2800" b="1" dirty="0" smtClean="0"/>
              <a:t>8</a:t>
            </a:r>
            <a:r>
              <a:rPr lang="zh-CN" altLang="en-US" sz="2800" b="1" dirty="0" smtClean="0"/>
              <a:t>号线一名戴眼镜的男子在车厢内随地吐痰，在被乘客指责后不但不知悔改，还不断用污言秽语咒骂其他乘客，其言行激起众怒，最终被一名黑衣男出手教训。</a:t>
            </a:r>
          </a:p>
          <a:p>
            <a:pPr eaLnBrk="1" hangingPunct="1">
              <a:lnSpc>
                <a:spcPct val="150000"/>
              </a:lnSpc>
            </a:pPr>
            <a:r>
              <a:rPr lang="zh-CN" altLang="en-US" sz="2800" b="1" dirty="0" smtClean="0">
                <a:solidFill>
                  <a:srgbClr val="FF0000"/>
                </a:solidFill>
              </a:rPr>
              <a:t>对此，你怎么看？</a:t>
            </a:r>
          </a:p>
          <a:p>
            <a:pPr eaLnBrk="1" hangingPunct="1">
              <a:lnSpc>
                <a:spcPct val="150000"/>
              </a:lnSpc>
            </a:pPr>
            <a:r>
              <a:rPr lang="zh-CN" altLang="en-US" sz="2800" b="1" dirty="0" smtClean="0">
                <a:solidFill>
                  <a:srgbClr val="FF0000"/>
                </a:solidFill>
              </a:rPr>
              <a:t>运用六顶帽子分析并成文</a:t>
            </a:r>
          </a:p>
          <a:p>
            <a:pPr eaLnBrk="1" hangingPunct="1"/>
            <a:endParaRPr lang="zh-CN" altLang="en-US" sz="2800" b="1"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p:txBody>
          <a:bodyPr/>
          <a:lstStyle/>
          <a:p>
            <a:pPr eaLnBrk="1" hangingPunct="1"/>
            <a:r>
              <a:rPr lang="zh-CN" altLang="en-US" smtClean="0"/>
              <a:t>六顶帽子分析事件现象</a:t>
            </a:r>
          </a:p>
        </p:txBody>
      </p:sp>
      <p:sp>
        <p:nvSpPr>
          <p:cNvPr id="3" name="内容占位符 2"/>
          <p:cNvSpPr>
            <a:spLocks noGrp="1" noChangeArrowheads="1"/>
          </p:cNvSpPr>
          <p:nvPr>
            <p:ph idx="1"/>
          </p:nvPr>
        </p:nvSpPr>
        <p:spPr>
          <a:xfrm>
            <a:off x="457200" y="1268413"/>
            <a:ext cx="8229600" cy="4525962"/>
          </a:xfrm>
        </p:spPr>
        <p:txBody>
          <a:bodyPr/>
          <a:lstStyle/>
          <a:p>
            <a:pPr eaLnBrk="1" hangingPunct="1">
              <a:lnSpc>
                <a:spcPct val="150000"/>
              </a:lnSpc>
            </a:pPr>
            <a:r>
              <a:rPr lang="zh-CN" altLang="en-US" sz="2000" b="1" smtClean="0">
                <a:solidFill>
                  <a:srgbClr val="FF0000"/>
                </a:solidFill>
              </a:rPr>
              <a:t>①戴上白色思考帽，以准确地把握客观事实。</a:t>
            </a:r>
            <a:endParaRPr lang="zh-CN" altLang="en-US" sz="2000" b="1" smtClean="0"/>
          </a:p>
          <a:p>
            <a:pPr eaLnBrk="1" hangingPunct="1">
              <a:lnSpc>
                <a:spcPct val="150000"/>
              </a:lnSpc>
            </a:pPr>
            <a:r>
              <a:rPr lang="zh-CN" altLang="en-US" sz="2000" b="1" smtClean="0"/>
              <a:t>问：材料说了什么？</a:t>
            </a:r>
          </a:p>
          <a:p>
            <a:pPr eaLnBrk="1" hangingPunct="1">
              <a:lnSpc>
                <a:spcPct val="150000"/>
              </a:lnSpc>
            </a:pPr>
            <a:r>
              <a:rPr lang="zh-CN" altLang="en-US" sz="2000" b="1" i="1" smtClean="0"/>
              <a:t>答：一个事件：在地铁上，一男子随地吐痰后不仅不听劝告而且恶言相向，以致招来黑衣男的</a:t>
            </a:r>
            <a:r>
              <a:rPr lang="en-US" altLang="zh-CN" sz="2000" b="1" i="1" smtClean="0"/>
              <a:t>“</a:t>
            </a:r>
            <a:r>
              <a:rPr lang="zh-CN" altLang="en-US" sz="2000" b="1" i="1" smtClean="0"/>
              <a:t>教训</a:t>
            </a:r>
            <a:r>
              <a:rPr lang="en-US" altLang="zh-CN" sz="2000" b="1" i="1" smtClean="0"/>
              <a:t>”</a:t>
            </a:r>
            <a:r>
              <a:rPr lang="zh-CN" altLang="en-US" sz="2000" b="1" i="1" smtClean="0"/>
              <a:t>。</a:t>
            </a:r>
          </a:p>
          <a:p>
            <a:pPr eaLnBrk="1" hangingPunct="1">
              <a:lnSpc>
                <a:spcPct val="150000"/>
              </a:lnSpc>
            </a:pPr>
            <a:r>
              <a:rPr lang="zh-CN" altLang="en-US" sz="2000" b="1" smtClean="0">
                <a:solidFill>
                  <a:srgbClr val="FF0000"/>
                </a:solidFill>
              </a:rPr>
              <a:t>②戴上红色思考帽，以明确情感态度。</a:t>
            </a:r>
            <a:endParaRPr lang="zh-CN" altLang="en-US" sz="2000" b="1" smtClean="0"/>
          </a:p>
          <a:p>
            <a:pPr eaLnBrk="1" hangingPunct="1">
              <a:lnSpc>
                <a:spcPct val="150000"/>
              </a:lnSpc>
            </a:pPr>
            <a:r>
              <a:rPr lang="zh-CN" altLang="en-US" sz="2000" b="1" smtClean="0"/>
              <a:t>问：材料中是否有情感倾向？</a:t>
            </a:r>
          </a:p>
          <a:p>
            <a:pPr eaLnBrk="1" hangingPunct="1">
              <a:lnSpc>
                <a:spcPct val="150000"/>
              </a:lnSpc>
            </a:pPr>
            <a:r>
              <a:rPr lang="zh-CN" altLang="en-US" sz="2000" b="1" i="1" smtClean="0"/>
              <a:t>答：材料中没有明确的情感倾向。</a:t>
            </a:r>
            <a:endParaRPr lang="zh-CN" altLang="en-US" sz="2000" b="1" smtClean="0"/>
          </a:p>
          <a:p>
            <a:pPr eaLnBrk="1" hangingPunct="1">
              <a:lnSpc>
                <a:spcPct val="150000"/>
              </a:lnSpc>
            </a:pPr>
            <a:r>
              <a:rPr lang="zh-CN" altLang="en-US" sz="2000" b="1" smtClean="0"/>
              <a:t>问：你的情感态度是什么？</a:t>
            </a:r>
          </a:p>
          <a:p>
            <a:pPr eaLnBrk="1" hangingPunct="1">
              <a:lnSpc>
                <a:spcPct val="150000"/>
              </a:lnSpc>
            </a:pPr>
            <a:r>
              <a:rPr lang="zh-CN" altLang="en-US" sz="2000" b="1" i="1" smtClean="0"/>
              <a:t>答：我不赞同男子在地铁上吐痰的行为；对于黑衣男子出手教训，我感到可以理解。</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noChangeArrowheads="1"/>
          </p:cNvSpPr>
          <p:nvPr>
            <p:ph idx="1"/>
          </p:nvPr>
        </p:nvSpPr>
        <p:spPr>
          <a:xfrm>
            <a:off x="457200" y="908050"/>
            <a:ext cx="8229600" cy="4525963"/>
          </a:xfrm>
        </p:spPr>
        <p:txBody>
          <a:bodyPr/>
          <a:lstStyle/>
          <a:p>
            <a:pPr marL="0" indent="0" eaLnBrk="1" hangingPunct="1">
              <a:lnSpc>
                <a:spcPct val="150000"/>
              </a:lnSpc>
              <a:buFontTx/>
              <a:buNone/>
            </a:pPr>
            <a:r>
              <a:rPr lang="zh-CN" altLang="en-US" sz="2400" b="1" smtClean="0">
                <a:solidFill>
                  <a:srgbClr val="FF0000"/>
                </a:solidFill>
              </a:rPr>
              <a:t>③戴上黑色思考帽，以思考事件的负面影响。</a:t>
            </a:r>
            <a:endParaRPr lang="zh-CN" altLang="en-US" sz="2400" b="1" smtClean="0"/>
          </a:p>
          <a:p>
            <a:pPr marL="0" indent="0" eaLnBrk="1" hangingPunct="1">
              <a:lnSpc>
                <a:spcPct val="150000"/>
              </a:lnSpc>
              <a:buFontTx/>
              <a:buNone/>
            </a:pPr>
            <a:r>
              <a:rPr lang="zh-CN" altLang="en-US" sz="2400" b="1" smtClean="0"/>
              <a:t>问：这个事件会有怎样的负面影响？</a:t>
            </a:r>
          </a:p>
          <a:p>
            <a:pPr marL="0" indent="0" eaLnBrk="1" hangingPunct="1">
              <a:lnSpc>
                <a:spcPct val="150000"/>
              </a:lnSpc>
              <a:buFontTx/>
              <a:buNone/>
            </a:pPr>
            <a:r>
              <a:rPr lang="zh-CN" altLang="en-US" sz="2400" b="1" i="1" smtClean="0"/>
              <a:t>答：遇见不文明行为用</a:t>
            </a:r>
            <a:r>
              <a:rPr lang="en-US" altLang="zh-CN" sz="2400" b="1" i="1" smtClean="0"/>
              <a:t>“</a:t>
            </a:r>
            <a:r>
              <a:rPr lang="zh-CN" altLang="en-US" sz="2400" b="1" i="1" smtClean="0"/>
              <a:t>打</a:t>
            </a:r>
            <a:r>
              <a:rPr lang="en-US" altLang="zh-CN" sz="2400" b="1" i="1" smtClean="0"/>
              <a:t>”</a:t>
            </a:r>
            <a:r>
              <a:rPr lang="zh-CN" altLang="en-US" sz="2400" b="1" i="1" smtClean="0"/>
              <a:t>的方式来解决的次数可能会增多；披着正义外衣的暴力可能会越来越多。</a:t>
            </a:r>
            <a:endParaRPr lang="zh-CN" altLang="en-US" sz="2400" b="1" smtClean="0"/>
          </a:p>
          <a:p>
            <a:pPr marL="0" indent="0" eaLnBrk="1" hangingPunct="1">
              <a:lnSpc>
                <a:spcPct val="150000"/>
              </a:lnSpc>
              <a:buFontTx/>
              <a:buNone/>
            </a:pPr>
            <a:r>
              <a:rPr lang="zh-CN" altLang="en-US" sz="2400" b="1" smtClean="0">
                <a:solidFill>
                  <a:srgbClr val="FF0000"/>
                </a:solidFill>
              </a:rPr>
              <a:t>④戴上黄色思考帽，以思考事件的正面意义。</a:t>
            </a:r>
            <a:endParaRPr lang="zh-CN" altLang="en-US" sz="2400" b="1" smtClean="0"/>
          </a:p>
          <a:p>
            <a:pPr marL="0" indent="0" eaLnBrk="1" hangingPunct="1">
              <a:lnSpc>
                <a:spcPct val="150000"/>
              </a:lnSpc>
              <a:buFontTx/>
              <a:buNone/>
            </a:pPr>
            <a:r>
              <a:rPr lang="zh-CN" altLang="en-US" sz="2400" b="1" smtClean="0"/>
              <a:t>问：这个事件有怎样的正面意义？</a:t>
            </a:r>
          </a:p>
          <a:p>
            <a:pPr marL="0" indent="0" eaLnBrk="1" hangingPunct="1">
              <a:lnSpc>
                <a:spcPct val="150000"/>
              </a:lnSpc>
              <a:buFontTx/>
              <a:buNone/>
            </a:pPr>
            <a:r>
              <a:rPr lang="zh-CN" altLang="en-US" sz="2400" b="1" i="1" smtClean="0"/>
              <a:t>答：个人的不文明行为也许就此减少，也许有更多人愿意挺身而出。社会依旧温暖，公道自在人心。</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副标题 3074"/>
          <p:cNvSpPr>
            <a:spLocks noGrp="1" noChangeArrowheads="1"/>
          </p:cNvSpPr>
          <p:nvPr>
            <p:ph type="subTitle" idx="1"/>
          </p:nvPr>
        </p:nvSpPr>
        <p:spPr>
          <a:xfrm>
            <a:off x="1258888" y="1773238"/>
            <a:ext cx="6400800" cy="1752600"/>
          </a:xfrm>
        </p:spPr>
        <p:txBody>
          <a:bodyPr/>
          <a:lstStyle/>
          <a:p>
            <a:pPr eaLnBrk="1" hangingPunct="1"/>
            <a:r>
              <a:rPr lang="zh-CN" altLang="zh-CN" sz="4800" b="1" smtClean="0">
                <a:solidFill>
                  <a:srgbClr val="FF0000"/>
                </a:solidFill>
                <a:latin typeface="微软雅黑" pitchFamily="34" charset="-122"/>
                <a:ea typeface="微软雅黑" pitchFamily="34" charset="-122"/>
              </a:rPr>
              <a:t>环节一：释词</a:t>
            </a:r>
          </a:p>
          <a:p>
            <a:pPr eaLnBrk="1" hangingPunct="1"/>
            <a:r>
              <a:rPr lang="zh-CN" altLang="zh-CN" sz="4800" b="1" smtClean="0">
                <a:solidFill>
                  <a:srgbClr val="FF0000"/>
                </a:solidFill>
                <a:latin typeface="微软雅黑" pitchFamily="34" charset="-122"/>
                <a:ea typeface="微软雅黑" pitchFamily="34" charset="-122"/>
              </a:rPr>
              <a:t>环节二：复盘</a:t>
            </a:r>
          </a:p>
          <a:p>
            <a:pPr eaLnBrk="1" hangingPunct="1"/>
            <a:r>
              <a:rPr lang="zh-CN" altLang="zh-CN" sz="4800" b="1" smtClean="0">
                <a:solidFill>
                  <a:srgbClr val="FF0000"/>
                </a:solidFill>
                <a:latin typeface="微软雅黑" pitchFamily="34" charset="-122"/>
                <a:ea typeface="微软雅黑" pitchFamily="34" charset="-122"/>
              </a:rPr>
              <a:t>环节三：演练</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noChangeArrowheads="1"/>
          </p:cNvSpPr>
          <p:nvPr>
            <p:ph idx="1"/>
          </p:nvPr>
        </p:nvSpPr>
        <p:spPr>
          <a:xfrm>
            <a:off x="0" y="476250"/>
            <a:ext cx="8929688" cy="4525963"/>
          </a:xfrm>
        </p:spPr>
        <p:txBody>
          <a:bodyPr/>
          <a:lstStyle/>
          <a:p>
            <a:pPr eaLnBrk="1" hangingPunct="1">
              <a:lnSpc>
                <a:spcPct val="150000"/>
              </a:lnSpc>
            </a:pPr>
            <a:r>
              <a:rPr lang="zh-CN" altLang="en-US" sz="2400" b="1" smtClean="0">
                <a:solidFill>
                  <a:srgbClr val="FF0000"/>
                </a:solidFill>
              </a:rPr>
              <a:t>⑤戴上绿色思考帽，以打开思维，产生新的思考。</a:t>
            </a:r>
            <a:endParaRPr lang="zh-CN" altLang="en-US" sz="2400" b="1" smtClean="0"/>
          </a:p>
          <a:p>
            <a:pPr eaLnBrk="1" hangingPunct="1">
              <a:lnSpc>
                <a:spcPct val="150000"/>
              </a:lnSpc>
            </a:pPr>
            <a:r>
              <a:rPr lang="zh-CN" altLang="en-US" sz="2400" b="1" smtClean="0"/>
              <a:t>问：你对这个事件还有什么新的思考？</a:t>
            </a:r>
          </a:p>
          <a:p>
            <a:pPr eaLnBrk="1" hangingPunct="1">
              <a:lnSpc>
                <a:spcPct val="150000"/>
              </a:lnSpc>
            </a:pPr>
            <a:r>
              <a:rPr lang="zh-CN" altLang="en-US" sz="2400" b="1" i="1" smtClean="0"/>
              <a:t>答：吐痰固然不对，不听劝阻还恶言相向确实让人气愤，可是打人难道就对吗？法律允许吗？</a:t>
            </a:r>
            <a:r>
              <a:rPr lang="en-US" altLang="zh-CN" sz="2400" b="1" i="1" smtClean="0"/>
              <a:t>“</a:t>
            </a:r>
            <a:r>
              <a:rPr lang="zh-CN" altLang="en-US" sz="2400" b="1" i="1" smtClean="0"/>
              <a:t>以暴制暴</a:t>
            </a:r>
            <a:r>
              <a:rPr lang="en-US" altLang="zh-CN" sz="2400" b="1" i="1" smtClean="0"/>
              <a:t>”</a:t>
            </a:r>
            <a:r>
              <a:rPr lang="zh-CN" altLang="en-US" sz="2400" b="1" i="1" smtClean="0"/>
              <a:t>会带来哪些结果？对于这样的事件，除了以暴制暴，还有没有更好的解决办法？</a:t>
            </a:r>
          </a:p>
          <a:p>
            <a:pPr eaLnBrk="1" hangingPunct="1">
              <a:lnSpc>
                <a:spcPct val="150000"/>
              </a:lnSpc>
            </a:pPr>
            <a:r>
              <a:rPr lang="zh-CN" altLang="en-US" sz="2400" b="1" smtClean="0">
                <a:solidFill>
                  <a:srgbClr val="FF0000"/>
                </a:solidFill>
              </a:rPr>
              <a:t>⑥戴上蓝色思考帽，以综合考量以上的思考结果。</a:t>
            </a:r>
            <a:endParaRPr lang="zh-CN" altLang="en-US" sz="2400" b="1" smtClean="0"/>
          </a:p>
          <a:p>
            <a:pPr eaLnBrk="1" hangingPunct="1">
              <a:lnSpc>
                <a:spcPct val="150000"/>
              </a:lnSpc>
            </a:pPr>
            <a:r>
              <a:rPr lang="zh-CN" altLang="en-US" sz="2400" b="1" smtClean="0"/>
              <a:t>问：现在你如何思考这个事件？</a:t>
            </a:r>
          </a:p>
          <a:p>
            <a:pPr eaLnBrk="1" hangingPunct="1">
              <a:lnSpc>
                <a:spcPct val="150000"/>
              </a:lnSpc>
            </a:pPr>
            <a:r>
              <a:rPr lang="zh-CN" altLang="en-US" sz="2400" b="1" i="1" smtClean="0"/>
              <a:t>答：对在公共场所吐痰的行为固然要予以谴责，对黑衣男忍不住出手教训予以理解，但是，出手教训的行为从其根本上来说是以暴制暴，而以暴制暴不可能代表真正的人类文明和城市文明。</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标题 1"/>
          <p:cNvSpPr>
            <a:spLocks noGrp="1" noChangeArrowheads="1"/>
          </p:cNvSpPr>
          <p:nvPr>
            <p:ph type="title"/>
          </p:nvPr>
        </p:nvSpPr>
        <p:spPr/>
        <p:txBody>
          <a:bodyPr/>
          <a:lstStyle/>
          <a:p>
            <a:pPr eaLnBrk="1" hangingPunct="1"/>
            <a:r>
              <a:rPr lang="zh-CN" altLang="en-US" sz="3600" b="1" smtClean="0">
                <a:solidFill>
                  <a:srgbClr val="FF0000"/>
                </a:solidFill>
              </a:rPr>
              <a:t>典例：</a:t>
            </a:r>
            <a:r>
              <a:rPr lang="zh-CN" altLang="en-US" sz="3200" b="1" smtClean="0">
                <a:solidFill>
                  <a:schemeClr val="tx1"/>
                </a:solidFill>
              </a:rPr>
              <a:t>地铁“渣男”事件带给我的思考</a:t>
            </a:r>
          </a:p>
        </p:txBody>
      </p:sp>
      <p:sp>
        <p:nvSpPr>
          <p:cNvPr id="33795" name="内容占位符 2"/>
          <p:cNvSpPr>
            <a:spLocks noGrp="1" noChangeArrowheads="1"/>
          </p:cNvSpPr>
          <p:nvPr>
            <p:ph idx="1"/>
          </p:nvPr>
        </p:nvSpPr>
        <p:spPr/>
        <p:txBody>
          <a:bodyPr/>
          <a:lstStyle/>
          <a:p>
            <a:pPr eaLnBrk="1" hangingPunct="1">
              <a:lnSpc>
                <a:spcPct val="150000"/>
              </a:lnSpc>
            </a:pPr>
            <a:r>
              <a:rPr lang="en-US" altLang="zh-CN" sz="2400" b="1" smtClean="0">
                <a:solidFill>
                  <a:srgbClr val="FF0000"/>
                </a:solidFill>
              </a:rPr>
              <a:t>       </a:t>
            </a:r>
            <a:r>
              <a:rPr lang="zh-CN" altLang="en-US" sz="2000" b="1" smtClean="0">
                <a:solidFill>
                  <a:srgbClr val="FF0000"/>
                </a:solidFill>
              </a:rPr>
              <a:t>在此起“渣男”挨打事件中，虽然动手打人是不对的，但对于渣男不知悔改且十分恶劣的言行，在没有其他方式可以让其“知道错”而“停下来”的时候，出手对其进行一番教训，也是一种十分有效的方式。如果我们对诸如“渣男”的行为无视，觉得是无关紧要的事，那如何维护地铁的良好秩序，地铁里的文明也就无从谈起。虽然“以暴制暴”是一种不文明的行为，只能是在特殊情况下不得已而为之的方式，不值得过多地去宣扬，但作为社会主义正能量发挥作用的体现，我们应当学会用更为文明的方式来代替“以暴制暴”的教训方式。</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内容占位符 2"/>
          <p:cNvSpPr>
            <a:spLocks noGrp="1" noChangeArrowheads="1"/>
          </p:cNvSpPr>
          <p:nvPr>
            <p:ph idx="1"/>
          </p:nvPr>
        </p:nvSpPr>
        <p:spPr>
          <a:xfrm>
            <a:off x="395288" y="765175"/>
            <a:ext cx="8353425" cy="4525963"/>
          </a:xfrm>
        </p:spPr>
        <p:txBody>
          <a:bodyPr/>
          <a:lstStyle/>
          <a:p>
            <a:pPr eaLnBrk="1" hangingPunct="1">
              <a:lnSpc>
                <a:spcPct val="150000"/>
              </a:lnSpc>
            </a:pPr>
            <a:r>
              <a:rPr lang="en-US" altLang="zh-CN" smtClean="0"/>
              <a:t>    </a:t>
            </a:r>
            <a:r>
              <a:rPr lang="zh-CN" altLang="en-US" sz="2000" b="1" smtClean="0">
                <a:solidFill>
                  <a:srgbClr val="FF0000"/>
                </a:solidFill>
              </a:rPr>
              <a:t>“渣男”在地铁被打虽然是件小事，但体现了公众对正义力量的一种需求，也反映了地铁文明的道路还有很长的路要走，地铁文明法治化还需要在前进中艰难地前行。实现社会文明，必须让人们形成一种良好的自觉习惯，尤其是在公共场所，需要用严格的制度来约束习惯的形成。倘若一味用文明的口号去倡导，未必能形成自觉。这是法治社会建设的必由之路。对于我国的地铁文明法治化来说，因地铁发展的时间还较短，仍需在法律机制上不断地完善，建立起地铁文明法治环境，才能促使地铁文明自觉深入人心。由此，“渣男”就不会出现随地吐痰，更不会被壮汉出手教训的事情发生。而面对地铁生活的一些不文明现象，每个人都有责任，多一些提醒，多一些往好的方面的倡导，便能起到强制禁止之外的功效。</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标题 1"/>
          <p:cNvSpPr>
            <a:spLocks noGrp="1" noChangeArrowheads="1"/>
          </p:cNvSpPr>
          <p:nvPr>
            <p:ph type="title"/>
          </p:nvPr>
        </p:nvSpPr>
        <p:spPr/>
        <p:txBody>
          <a:bodyPr/>
          <a:lstStyle/>
          <a:p>
            <a:pPr eaLnBrk="1" hangingPunct="1"/>
            <a:r>
              <a:rPr lang="zh-CN" altLang="zh-CN" b="1" smtClean="0">
                <a:solidFill>
                  <a:srgbClr val="FF0000"/>
                </a:solidFill>
                <a:latin typeface="微软雅黑" pitchFamily="34" charset="-122"/>
                <a:ea typeface="微软雅黑" pitchFamily="34" charset="-122"/>
              </a:rPr>
              <a:t>环节三：演练</a:t>
            </a:r>
            <a:r>
              <a:rPr lang="en-US" altLang="zh-CN" b="1" smtClean="0">
                <a:solidFill>
                  <a:srgbClr val="FF0000"/>
                </a:solidFill>
                <a:latin typeface="微软雅黑" pitchFamily="34" charset="-122"/>
                <a:ea typeface="微软雅黑" pitchFamily="34" charset="-122"/>
              </a:rPr>
              <a:t>2</a:t>
            </a:r>
          </a:p>
        </p:txBody>
      </p:sp>
      <p:sp>
        <p:nvSpPr>
          <p:cNvPr id="35843" name="内容占位符 2"/>
          <p:cNvSpPr>
            <a:spLocks noGrp="1" noChangeArrowheads="1"/>
          </p:cNvSpPr>
          <p:nvPr>
            <p:ph idx="1"/>
          </p:nvPr>
        </p:nvSpPr>
        <p:spPr/>
        <p:txBody>
          <a:bodyPr/>
          <a:lstStyle/>
          <a:p>
            <a:pPr eaLnBrk="1" hangingPunct="1">
              <a:lnSpc>
                <a:spcPct val="150000"/>
              </a:lnSpc>
            </a:pPr>
            <a:r>
              <a:rPr lang="zh-CN" altLang="en-US" b="1" smtClean="0"/>
              <a:t>【题</a:t>
            </a:r>
            <a:r>
              <a:rPr lang="en-US" altLang="zh-CN" b="1" smtClean="0"/>
              <a:t>3</a:t>
            </a:r>
            <a:r>
              <a:rPr lang="zh-CN" altLang="en-US" b="1" smtClean="0"/>
              <a:t>】列夫</a:t>
            </a:r>
            <a:r>
              <a:rPr lang="en-US" altLang="zh-CN" b="1" smtClean="0"/>
              <a:t>·</a:t>
            </a:r>
            <a:r>
              <a:rPr lang="zh-CN" altLang="en-US" b="1" smtClean="0"/>
              <a:t>托尔斯泰说：</a:t>
            </a:r>
            <a:r>
              <a:rPr lang="en-US" altLang="zh-CN" b="1" smtClean="0"/>
              <a:t>“</a:t>
            </a:r>
            <a:r>
              <a:rPr lang="zh-CN" altLang="en-US" b="1" smtClean="0"/>
              <a:t>人生的一切变化，一切魅力，一切美都是由光明和阴影构成的。</a:t>
            </a:r>
            <a:r>
              <a:rPr lang="en-US" altLang="zh-CN" b="1" smtClean="0"/>
              <a:t>”</a:t>
            </a:r>
            <a:r>
              <a:rPr lang="zh-CN" altLang="en-US" b="1" smtClean="0"/>
              <a:t>对此，你有怎样的思考和感悟？请自拟标题，写一篇</a:t>
            </a:r>
            <a:r>
              <a:rPr lang="en-US" altLang="zh-CN" b="1" smtClean="0"/>
              <a:t>800</a:t>
            </a:r>
            <a:r>
              <a:rPr lang="zh-CN" altLang="en-US" b="1" smtClean="0"/>
              <a:t>字左右的作文。</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标题 1"/>
          <p:cNvSpPr>
            <a:spLocks noGrp="1" noChangeArrowheads="1"/>
          </p:cNvSpPr>
          <p:nvPr>
            <p:ph type="title"/>
          </p:nvPr>
        </p:nvSpPr>
        <p:spPr>
          <a:xfrm>
            <a:off x="457200" y="65088"/>
            <a:ext cx="8229600" cy="1143000"/>
          </a:xfrm>
        </p:spPr>
        <p:txBody>
          <a:bodyPr/>
          <a:lstStyle/>
          <a:p>
            <a:pPr eaLnBrk="1" hangingPunct="1"/>
            <a:r>
              <a:rPr lang="zh-CN" altLang="en-US" smtClean="0"/>
              <a:t>六顶帽子分析</a:t>
            </a:r>
          </a:p>
        </p:txBody>
      </p:sp>
      <p:sp>
        <p:nvSpPr>
          <p:cNvPr id="31746" name="内容占位符 2"/>
          <p:cNvSpPr>
            <a:spLocks noGrp="1" noChangeArrowheads="1"/>
          </p:cNvSpPr>
          <p:nvPr>
            <p:ph idx="1"/>
          </p:nvPr>
        </p:nvSpPr>
        <p:spPr>
          <a:xfrm>
            <a:off x="30163" y="692150"/>
            <a:ext cx="8507412" cy="4525963"/>
          </a:xfrm>
        </p:spPr>
        <p:txBody>
          <a:bodyPr/>
          <a:lstStyle/>
          <a:p>
            <a:pPr eaLnBrk="1" hangingPunct="1">
              <a:lnSpc>
                <a:spcPct val="150000"/>
              </a:lnSpc>
            </a:pPr>
            <a:r>
              <a:rPr lang="zh-CN" altLang="en-US" sz="2000" b="1" smtClean="0">
                <a:solidFill>
                  <a:srgbClr val="FF0000"/>
                </a:solidFill>
              </a:rPr>
              <a:t>红色思考帽</a:t>
            </a:r>
            <a:endParaRPr lang="zh-CN" altLang="en-US" sz="2000" b="1" smtClean="0">
              <a:solidFill>
                <a:schemeClr val="tx2"/>
              </a:solidFill>
            </a:endParaRPr>
          </a:p>
          <a:p>
            <a:pPr eaLnBrk="1" hangingPunct="1">
              <a:lnSpc>
                <a:spcPct val="150000"/>
              </a:lnSpc>
            </a:pPr>
            <a:r>
              <a:rPr lang="zh-CN" altLang="en-US" sz="2000" b="1" smtClean="0">
                <a:solidFill>
                  <a:schemeClr val="tx2"/>
                </a:solidFill>
              </a:rPr>
              <a:t>①这个作文题中是否具有情感倾向？</a:t>
            </a:r>
          </a:p>
          <a:p>
            <a:pPr eaLnBrk="1" hangingPunct="1">
              <a:lnSpc>
                <a:spcPct val="150000"/>
              </a:lnSpc>
            </a:pPr>
            <a:r>
              <a:rPr lang="zh-CN" altLang="en-US" sz="2000" b="1" i="1" smtClean="0">
                <a:solidFill>
                  <a:schemeClr val="tx2"/>
                </a:solidFill>
              </a:rPr>
              <a:t>根据托尔斯泰的这句话，正是因为光明与阴影的共同存在才有了人生的一切变化、一切魅力和一切美好，可见命题者认为光明与阴影都是有存在的价值。</a:t>
            </a:r>
            <a:endParaRPr lang="zh-CN" altLang="en-US" sz="2000" b="1" smtClean="0">
              <a:solidFill>
                <a:schemeClr val="tx2"/>
              </a:solidFill>
            </a:endParaRPr>
          </a:p>
          <a:p>
            <a:pPr eaLnBrk="1" hangingPunct="1">
              <a:lnSpc>
                <a:spcPct val="150000"/>
              </a:lnSpc>
            </a:pPr>
            <a:r>
              <a:rPr lang="zh-CN" altLang="en-US" sz="2000" b="1" smtClean="0">
                <a:solidFill>
                  <a:schemeClr val="tx2"/>
                </a:solidFill>
              </a:rPr>
              <a:t>②我的情感态度是什么？</a:t>
            </a:r>
          </a:p>
          <a:p>
            <a:pPr eaLnBrk="1" hangingPunct="1">
              <a:lnSpc>
                <a:spcPct val="150000"/>
              </a:lnSpc>
            </a:pPr>
            <a:r>
              <a:rPr lang="zh-CN" altLang="en-US" sz="2000" b="1" i="1" smtClean="0">
                <a:solidFill>
                  <a:schemeClr val="tx2"/>
                </a:solidFill>
              </a:rPr>
              <a:t>光明与阴影合奏出瑰丽的交响乐。</a:t>
            </a:r>
            <a:endParaRPr lang="zh-CN" altLang="en-US" sz="2000" b="1" smtClean="0">
              <a:solidFill>
                <a:schemeClr val="tx2"/>
              </a:solidFill>
            </a:endParaRPr>
          </a:p>
          <a:p>
            <a:pPr eaLnBrk="1" hangingPunct="1">
              <a:lnSpc>
                <a:spcPct val="150000"/>
              </a:lnSpc>
            </a:pPr>
            <a:r>
              <a:rPr lang="zh-CN" altLang="en-US" sz="2000" b="1" smtClean="0">
                <a:solidFill>
                  <a:srgbClr val="FF0000"/>
                </a:solidFill>
              </a:rPr>
              <a:t>黑色思考帽</a:t>
            </a:r>
            <a:endParaRPr lang="zh-CN" altLang="en-US" sz="2000" b="1" smtClean="0">
              <a:solidFill>
                <a:schemeClr val="tx2"/>
              </a:solidFill>
            </a:endParaRPr>
          </a:p>
          <a:p>
            <a:pPr eaLnBrk="1" hangingPunct="1">
              <a:lnSpc>
                <a:spcPct val="150000"/>
              </a:lnSpc>
            </a:pPr>
            <a:r>
              <a:rPr lang="zh-CN" altLang="en-US" sz="2000" b="1" smtClean="0">
                <a:solidFill>
                  <a:schemeClr val="tx2"/>
                </a:solidFill>
              </a:rPr>
              <a:t>①一味追求光明会如何？</a:t>
            </a:r>
          </a:p>
          <a:p>
            <a:pPr eaLnBrk="1" hangingPunct="1">
              <a:lnSpc>
                <a:spcPct val="150000"/>
              </a:lnSpc>
            </a:pPr>
            <a:r>
              <a:rPr lang="zh-CN" altLang="en-US" sz="2000" b="1" i="1" smtClean="0">
                <a:solidFill>
                  <a:schemeClr val="tx2"/>
                </a:solidFill>
              </a:rPr>
              <a:t>夸父逐日，力竭而亡</a:t>
            </a:r>
            <a:endParaRPr lang="zh-CN" altLang="en-US" sz="2000" b="1" smtClean="0">
              <a:solidFill>
                <a:schemeClr val="tx2"/>
              </a:solidFill>
            </a:endParaRPr>
          </a:p>
          <a:p>
            <a:pPr eaLnBrk="1" hangingPunct="1">
              <a:lnSpc>
                <a:spcPct val="150000"/>
              </a:lnSpc>
            </a:pPr>
            <a:r>
              <a:rPr lang="zh-CN" altLang="en-US" sz="2000" b="1" smtClean="0">
                <a:solidFill>
                  <a:schemeClr val="tx2"/>
                </a:solidFill>
              </a:rPr>
              <a:t>②认识不到阴影的内涵与价值会怎样？</a:t>
            </a:r>
          </a:p>
          <a:p>
            <a:pPr eaLnBrk="1" hangingPunct="1">
              <a:lnSpc>
                <a:spcPct val="150000"/>
              </a:lnSpc>
            </a:pPr>
            <a:r>
              <a:rPr lang="zh-CN" altLang="en-US" sz="2000" b="1" i="1" smtClean="0">
                <a:solidFill>
                  <a:schemeClr val="tx2"/>
                </a:solidFill>
              </a:rPr>
              <a:t>会在现实和发展中迷失。</a:t>
            </a:r>
            <a:endParaRPr lang="zh-CN" altLang="en-US" sz="2000" b="1" smtClean="0">
              <a:solidFill>
                <a:schemeClr val="tx2"/>
              </a:solidFill>
            </a:endParaRPr>
          </a:p>
          <a:p>
            <a:pPr eaLnBrk="1" hangingPunct="1"/>
            <a:endParaRPr lang="zh-CN" altLang="en-US" sz="2000" b="1" smtClean="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additive="base">
                                        <p:cTn id="7" dur="500" fill="hold"/>
                                        <p:tgtEl>
                                          <p:spTgt spid="317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6">
                                            <p:txEl>
                                              <p:pRg st="1" end="1"/>
                                            </p:txEl>
                                          </p:spTgt>
                                        </p:tgtEl>
                                        <p:attrNameLst>
                                          <p:attrName>style.visibility</p:attrName>
                                        </p:attrNameLst>
                                      </p:cBhvr>
                                      <p:to>
                                        <p:strVal val="visible"/>
                                      </p:to>
                                    </p:set>
                                    <p:anim calcmode="lin" valueType="num">
                                      <p:cBhvr additive="base">
                                        <p:cTn id="13" dur="500" fill="hold"/>
                                        <p:tgtEl>
                                          <p:spTgt spid="317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46">
                                            <p:txEl>
                                              <p:pRg st="2" end="2"/>
                                            </p:txEl>
                                          </p:spTgt>
                                        </p:tgtEl>
                                        <p:attrNameLst>
                                          <p:attrName>style.visibility</p:attrName>
                                        </p:attrNameLst>
                                      </p:cBhvr>
                                      <p:to>
                                        <p:strVal val="visible"/>
                                      </p:to>
                                    </p:set>
                                    <p:anim calcmode="lin" valueType="num">
                                      <p:cBhvr additive="base">
                                        <p:cTn id="19" dur="500" fill="hold"/>
                                        <p:tgtEl>
                                          <p:spTgt spid="317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746">
                                            <p:txEl>
                                              <p:pRg st="3" end="3"/>
                                            </p:txEl>
                                          </p:spTgt>
                                        </p:tgtEl>
                                        <p:attrNameLst>
                                          <p:attrName>style.visibility</p:attrName>
                                        </p:attrNameLst>
                                      </p:cBhvr>
                                      <p:to>
                                        <p:strVal val="visible"/>
                                      </p:to>
                                    </p:set>
                                    <p:anim calcmode="lin" valueType="num">
                                      <p:cBhvr additive="base">
                                        <p:cTn id="25" dur="500" fill="hold"/>
                                        <p:tgtEl>
                                          <p:spTgt spid="3174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174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1746">
                                            <p:txEl>
                                              <p:pRg st="4" end="4"/>
                                            </p:txEl>
                                          </p:spTgt>
                                        </p:tgtEl>
                                        <p:attrNameLst>
                                          <p:attrName>style.visibility</p:attrName>
                                        </p:attrNameLst>
                                      </p:cBhvr>
                                      <p:to>
                                        <p:strVal val="visible"/>
                                      </p:to>
                                    </p:set>
                                    <p:anim calcmode="lin" valueType="num">
                                      <p:cBhvr additive="base">
                                        <p:cTn id="31" dur="500" fill="hold"/>
                                        <p:tgtEl>
                                          <p:spTgt spid="3174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174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746">
                                            <p:txEl>
                                              <p:pRg st="5" end="5"/>
                                            </p:txEl>
                                          </p:spTgt>
                                        </p:tgtEl>
                                        <p:attrNameLst>
                                          <p:attrName>style.visibility</p:attrName>
                                        </p:attrNameLst>
                                      </p:cBhvr>
                                      <p:to>
                                        <p:strVal val="visible"/>
                                      </p:to>
                                    </p:set>
                                    <p:anim calcmode="lin" valueType="num">
                                      <p:cBhvr additive="base">
                                        <p:cTn id="37" dur="500" fill="hold"/>
                                        <p:tgtEl>
                                          <p:spTgt spid="3174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174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1746">
                                            <p:txEl>
                                              <p:pRg st="6" end="6"/>
                                            </p:txEl>
                                          </p:spTgt>
                                        </p:tgtEl>
                                        <p:attrNameLst>
                                          <p:attrName>style.visibility</p:attrName>
                                        </p:attrNameLst>
                                      </p:cBhvr>
                                      <p:to>
                                        <p:strVal val="visible"/>
                                      </p:to>
                                    </p:set>
                                    <p:anim calcmode="lin" valueType="num">
                                      <p:cBhvr additive="base">
                                        <p:cTn id="43" dur="500" fill="hold"/>
                                        <p:tgtEl>
                                          <p:spTgt spid="3174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174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1746">
                                            <p:txEl>
                                              <p:pRg st="7" end="7"/>
                                            </p:txEl>
                                          </p:spTgt>
                                        </p:tgtEl>
                                        <p:attrNameLst>
                                          <p:attrName>style.visibility</p:attrName>
                                        </p:attrNameLst>
                                      </p:cBhvr>
                                      <p:to>
                                        <p:strVal val="visible"/>
                                      </p:to>
                                    </p:set>
                                    <p:anim calcmode="lin" valueType="num">
                                      <p:cBhvr additive="base">
                                        <p:cTn id="49" dur="500" fill="hold"/>
                                        <p:tgtEl>
                                          <p:spTgt spid="3174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174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1746">
                                            <p:txEl>
                                              <p:pRg st="8" end="8"/>
                                            </p:txEl>
                                          </p:spTgt>
                                        </p:tgtEl>
                                        <p:attrNameLst>
                                          <p:attrName>style.visibility</p:attrName>
                                        </p:attrNameLst>
                                      </p:cBhvr>
                                      <p:to>
                                        <p:strVal val="visible"/>
                                      </p:to>
                                    </p:set>
                                    <p:anim calcmode="lin" valueType="num">
                                      <p:cBhvr additive="base">
                                        <p:cTn id="55" dur="500" fill="hold"/>
                                        <p:tgtEl>
                                          <p:spTgt spid="31746">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174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1746">
                                            <p:txEl>
                                              <p:pRg st="9" end="9"/>
                                            </p:txEl>
                                          </p:spTgt>
                                        </p:tgtEl>
                                        <p:attrNameLst>
                                          <p:attrName>style.visibility</p:attrName>
                                        </p:attrNameLst>
                                      </p:cBhvr>
                                      <p:to>
                                        <p:strVal val="visible"/>
                                      </p:to>
                                    </p:set>
                                    <p:anim calcmode="lin" valueType="num">
                                      <p:cBhvr additive="base">
                                        <p:cTn id="61" dur="500" fill="hold"/>
                                        <p:tgtEl>
                                          <p:spTgt spid="31746">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174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noChangeArrowheads="1"/>
          </p:cNvSpPr>
          <p:nvPr>
            <p:ph idx="1"/>
          </p:nvPr>
        </p:nvSpPr>
        <p:spPr>
          <a:xfrm>
            <a:off x="395288" y="-315913"/>
            <a:ext cx="8640762" cy="4957763"/>
          </a:xfrm>
        </p:spPr>
        <p:txBody>
          <a:bodyPr/>
          <a:lstStyle/>
          <a:p>
            <a:pPr eaLnBrk="1" hangingPunct="1"/>
            <a:endParaRPr lang="zh-CN" altLang="en-US" sz="2000" b="1" smtClean="0">
              <a:solidFill>
                <a:srgbClr val="FF0000"/>
              </a:solidFill>
            </a:endParaRPr>
          </a:p>
          <a:p>
            <a:pPr eaLnBrk="1" hangingPunct="1"/>
            <a:endParaRPr lang="zh-CN" altLang="en-US" sz="2000" b="1" smtClean="0">
              <a:solidFill>
                <a:srgbClr val="FF0000"/>
              </a:solidFill>
            </a:endParaRPr>
          </a:p>
          <a:p>
            <a:pPr eaLnBrk="1" hangingPunct="1">
              <a:lnSpc>
                <a:spcPct val="150000"/>
              </a:lnSpc>
            </a:pPr>
            <a:r>
              <a:rPr lang="zh-CN" altLang="en-US" sz="2000" b="1" smtClean="0">
                <a:solidFill>
                  <a:srgbClr val="FF0000"/>
                </a:solidFill>
              </a:rPr>
              <a:t>黄色思考帽</a:t>
            </a:r>
            <a:endParaRPr lang="zh-CN" altLang="en-US" sz="2000" b="1" smtClean="0"/>
          </a:p>
          <a:p>
            <a:pPr eaLnBrk="1" hangingPunct="1">
              <a:lnSpc>
                <a:spcPct val="150000"/>
              </a:lnSpc>
            </a:pPr>
            <a:r>
              <a:rPr lang="zh-CN" altLang="en-US" sz="2000" b="1" smtClean="0"/>
              <a:t>①光明的价值是什么？</a:t>
            </a:r>
          </a:p>
          <a:p>
            <a:pPr eaLnBrk="1" hangingPunct="1">
              <a:lnSpc>
                <a:spcPct val="150000"/>
              </a:lnSpc>
            </a:pPr>
            <a:r>
              <a:rPr lang="zh-CN" altLang="en-US" sz="2000" b="1" i="1" smtClean="0"/>
              <a:t>有光明的引领，人生可以走出阴影。</a:t>
            </a:r>
            <a:endParaRPr lang="zh-CN" altLang="en-US" sz="2000" b="1" smtClean="0"/>
          </a:p>
          <a:p>
            <a:pPr eaLnBrk="1" hangingPunct="1">
              <a:lnSpc>
                <a:spcPct val="150000"/>
              </a:lnSpc>
            </a:pPr>
            <a:r>
              <a:rPr lang="zh-CN" altLang="en-US" sz="2000" b="1" smtClean="0"/>
              <a:t>②阴影的价值是什么？ </a:t>
            </a:r>
          </a:p>
          <a:p>
            <a:pPr eaLnBrk="1" hangingPunct="1">
              <a:lnSpc>
                <a:spcPct val="150000"/>
              </a:lnSpc>
            </a:pPr>
            <a:r>
              <a:rPr lang="zh-CN" altLang="en-US" sz="2000" b="1" i="1" smtClean="0"/>
              <a:t>磨练意志，积蓄力量。</a:t>
            </a:r>
            <a:endParaRPr lang="zh-CN" altLang="en-US" sz="2000" b="1" i="1" smtClean="0">
              <a:solidFill>
                <a:srgbClr val="FF0000"/>
              </a:solidFill>
            </a:endParaRPr>
          </a:p>
          <a:p>
            <a:pPr eaLnBrk="1" hangingPunct="1">
              <a:lnSpc>
                <a:spcPct val="150000"/>
              </a:lnSpc>
            </a:pPr>
            <a:r>
              <a:rPr lang="zh-CN" altLang="en-US" sz="2000" b="1" smtClean="0">
                <a:solidFill>
                  <a:srgbClr val="FF0000"/>
                </a:solidFill>
              </a:rPr>
              <a:t>绿色思考帽</a:t>
            </a:r>
            <a:endParaRPr lang="zh-CN" altLang="en-US" sz="2000" b="1" smtClean="0"/>
          </a:p>
          <a:p>
            <a:pPr eaLnBrk="1" hangingPunct="1">
              <a:lnSpc>
                <a:spcPct val="150000"/>
              </a:lnSpc>
            </a:pPr>
            <a:r>
              <a:rPr lang="zh-CN" altLang="en-US" sz="2000" b="1" smtClean="0"/>
              <a:t>①我有什么新想法、新观点、新认知？</a:t>
            </a:r>
          </a:p>
          <a:p>
            <a:pPr eaLnBrk="1" hangingPunct="1">
              <a:lnSpc>
                <a:spcPct val="150000"/>
              </a:lnSpc>
            </a:pPr>
            <a:r>
              <a:rPr lang="zh-CN" altLang="en-US" sz="2000" b="1" i="1" smtClean="0"/>
              <a:t>光明与阴影构成岁月的前行。阴影至极，转化为大光明。</a:t>
            </a:r>
            <a:endParaRPr lang="zh-CN" altLang="en-US" sz="2000" b="1" smtClean="0"/>
          </a:p>
          <a:p>
            <a:pPr eaLnBrk="1" hangingPunct="1">
              <a:lnSpc>
                <a:spcPct val="150000"/>
              </a:lnSpc>
            </a:pPr>
            <a:r>
              <a:rPr lang="zh-CN" altLang="en-US" sz="2000" b="1" smtClean="0">
                <a:solidFill>
                  <a:srgbClr val="FF0000"/>
                </a:solidFill>
              </a:rPr>
              <a:t>白色思考帽</a:t>
            </a:r>
          </a:p>
          <a:p>
            <a:pPr eaLnBrk="1" hangingPunct="1">
              <a:lnSpc>
                <a:spcPct val="150000"/>
              </a:lnSpc>
            </a:pPr>
            <a:r>
              <a:rPr lang="zh-CN" altLang="en-US" sz="2000" b="1" smtClean="0"/>
              <a:t>材料说了什么？</a:t>
            </a:r>
          </a:p>
          <a:p>
            <a:pPr eaLnBrk="1" hangingPunct="1">
              <a:lnSpc>
                <a:spcPct val="150000"/>
              </a:lnSpc>
            </a:pPr>
            <a:r>
              <a:rPr lang="zh-CN" altLang="en-US" sz="2000" b="1" i="1" smtClean="0"/>
              <a:t>光明是事物的正向面，如胜利，优势，白天等；阴影是事物的反向面，如失利，劣势，夜晚等。这些相当于阴阳鱼的阴阳双方。</a:t>
            </a:r>
          </a:p>
          <a:p>
            <a:pPr eaLnBrk="1" hangingPunct="1"/>
            <a:endParaRPr lang="zh-CN" altLang="en-US" sz="2000" b="1" smtClean="0"/>
          </a:p>
          <a:p>
            <a:pPr eaLnBrk="1" hangingPunct="1"/>
            <a:endParaRPr lang="zh-CN" altLang="en-US" sz="2000" b="1"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 calcmode="lin" valueType="num">
                                      <p:cBhvr additive="base">
                                        <p:cTn id="4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anim calcmode="lin" valueType="num">
                                      <p:cBhvr additive="base">
                                        <p:cTn id="55"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11" end="11"/>
                                            </p:txEl>
                                          </p:spTgt>
                                        </p:tgtEl>
                                        <p:attrNameLst>
                                          <p:attrName>style.visibility</p:attrName>
                                        </p:attrNameLst>
                                      </p:cBhvr>
                                      <p:to>
                                        <p:strVal val="visible"/>
                                      </p:to>
                                    </p:set>
                                    <p:anim calcmode="lin" valueType="num">
                                      <p:cBhvr additive="base">
                                        <p:cTn id="61"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 calcmode="lin" valueType="num">
                                      <p:cBhvr additive="base">
                                        <p:cTn id="67"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标题 1"/>
          <p:cNvSpPr>
            <a:spLocks noGrp="1" noChangeArrowheads="1"/>
          </p:cNvSpPr>
          <p:nvPr>
            <p:ph type="title"/>
          </p:nvPr>
        </p:nvSpPr>
        <p:spPr>
          <a:xfrm>
            <a:off x="539750" y="-22225"/>
            <a:ext cx="4410075" cy="930275"/>
          </a:xfrm>
        </p:spPr>
        <p:txBody>
          <a:bodyPr/>
          <a:lstStyle/>
          <a:p>
            <a:pPr eaLnBrk="1" hangingPunct="1"/>
            <a:r>
              <a:rPr lang="zh-CN" altLang="en-US" smtClean="0"/>
              <a:t>作文示例</a:t>
            </a:r>
          </a:p>
        </p:txBody>
      </p:sp>
      <p:sp>
        <p:nvSpPr>
          <p:cNvPr id="38915" name="内容占位符 2"/>
          <p:cNvSpPr>
            <a:spLocks noGrp="1" noChangeArrowheads="1"/>
          </p:cNvSpPr>
          <p:nvPr>
            <p:ph idx="1"/>
          </p:nvPr>
        </p:nvSpPr>
        <p:spPr>
          <a:xfrm>
            <a:off x="250825" y="549275"/>
            <a:ext cx="8229600" cy="4525963"/>
          </a:xfrm>
        </p:spPr>
        <p:txBody>
          <a:bodyPr/>
          <a:lstStyle/>
          <a:p>
            <a:pPr eaLnBrk="1" hangingPunct="1"/>
            <a:r>
              <a:rPr lang="en-US" altLang="zh-CN" sz="2400" smtClean="0"/>
              <a:t>                                      </a:t>
            </a:r>
            <a:r>
              <a:rPr lang="zh-CN" altLang="en-US" sz="2000" b="1" smtClean="0">
                <a:solidFill>
                  <a:srgbClr val="FF0000"/>
                </a:solidFill>
                <a:latin typeface="微软雅黑" pitchFamily="34" charset="-122"/>
                <a:ea typeface="微软雅黑" pitchFamily="34" charset="-122"/>
              </a:rPr>
              <a:t>光与影</a:t>
            </a:r>
            <a:endParaRPr lang="zh-CN" altLang="en-US" sz="2000" smtClean="0"/>
          </a:p>
          <a:p>
            <a:pPr eaLnBrk="1" hangingPunct="1">
              <a:lnSpc>
                <a:spcPct val="150000"/>
              </a:lnSpc>
            </a:pPr>
            <a:r>
              <a:rPr lang="zh-CN" altLang="en-US" sz="2000" smtClean="0"/>
              <a:t>        </a:t>
            </a:r>
            <a:r>
              <a:rPr lang="zh-CN" altLang="en-US" sz="2000" b="1" smtClean="0">
                <a:solidFill>
                  <a:srgbClr val="FF0000"/>
                </a:solidFill>
              </a:rPr>
              <a:t>列夫</a:t>
            </a:r>
            <a:r>
              <a:rPr lang="en-US" altLang="zh-CN" sz="2000" b="1" smtClean="0">
                <a:solidFill>
                  <a:srgbClr val="FF0000"/>
                </a:solidFill>
              </a:rPr>
              <a:t>·</a:t>
            </a:r>
            <a:r>
              <a:rPr lang="zh-CN" altLang="en-US" sz="2000" b="1" smtClean="0">
                <a:solidFill>
                  <a:srgbClr val="FF0000"/>
                </a:solidFill>
              </a:rPr>
              <a:t>托尔斯泰说：</a:t>
            </a:r>
            <a:r>
              <a:rPr lang="en-US" altLang="zh-CN" sz="2000" b="1" smtClean="0">
                <a:solidFill>
                  <a:srgbClr val="FF0000"/>
                </a:solidFill>
              </a:rPr>
              <a:t>“</a:t>
            </a:r>
            <a:r>
              <a:rPr lang="zh-CN" altLang="en-US" sz="2000" b="1" smtClean="0">
                <a:solidFill>
                  <a:srgbClr val="FF0000"/>
                </a:solidFill>
              </a:rPr>
              <a:t>人生的一切变化，一切魅力，一切美都是由光明和阴影构成的。</a:t>
            </a:r>
            <a:r>
              <a:rPr lang="en-US" altLang="zh-CN" sz="2000" b="1" smtClean="0">
                <a:solidFill>
                  <a:srgbClr val="FF0000"/>
                </a:solidFill>
              </a:rPr>
              <a:t>”</a:t>
            </a:r>
            <a:r>
              <a:rPr lang="zh-CN" altLang="en-US" sz="2000" b="1" smtClean="0">
                <a:solidFill>
                  <a:srgbClr val="FF0000"/>
                </a:solidFill>
              </a:rPr>
              <a:t>人生在世，追求的莫过于</a:t>
            </a:r>
            <a:r>
              <a:rPr lang="en-US" altLang="zh-CN" sz="2000" b="1" smtClean="0">
                <a:solidFill>
                  <a:srgbClr val="FF0000"/>
                </a:solidFill>
              </a:rPr>
              <a:t>“</a:t>
            </a:r>
            <a:r>
              <a:rPr lang="zh-CN" altLang="en-US" sz="2000" b="1" smtClean="0">
                <a:solidFill>
                  <a:srgbClr val="FF0000"/>
                </a:solidFill>
              </a:rPr>
              <a:t>光</a:t>
            </a:r>
            <a:r>
              <a:rPr lang="en-US" altLang="zh-CN" sz="2000" b="1" smtClean="0">
                <a:solidFill>
                  <a:srgbClr val="FF0000"/>
                </a:solidFill>
              </a:rPr>
              <a:t>”</a:t>
            </a:r>
            <a:r>
              <a:rPr lang="zh-CN" altLang="en-US" sz="2000" b="1" smtClean="0">
                <a:solidFill>
                  <a:srgbClr val="FF0000"/>
                </a:solidFill>
              </a:rPr>
              <a:t>与光明，而站立在光明之下，则必有投影。这阴影也许并非只是自我存在的证明，更是我们为追求光明所付诸的坚守、困苦与不幸的凝聚与汇集。于此，以适当的角度迎接光明，我们方可拥有适合的阴影</a:t>
            </a:r>
            <a:r>
              <a:rPr lang="en-US" altLang="zh-CN" sz="2000" b="1" smtClean="0">
                <a:solidFill>
                  <a:srgbClr val="FF0000"/>
                </a:solidFill>
              </a:rPr>
              <a:t>——</a:t>
            </a:r>
            <a:r>
              <a:rPr lang="zh-CN" altLang="en-US" sz="2000" b="1" smtClean="0">
                <a:solidFill>
                  <a:srgbClr val="FF0000"/>
                </a:solidFill>
              </a:rPr>
              <a:t>不至短小无踪，初心尽失，也不至于过于宽大，让黑暗的阴影占据光明的前路。</a:t>
            </a:r>
          </a:p>
          <a:p>
            <a:pPr eaLnBrk="1" hangingPunct="1">
              <a:lnSpc>
                <a:spcPct val="150000"/>
              </a:lnSpc>
            </a:pPr>
            <a:r>
              <a:rPr lang="zh-CN" altLang="en-US" sz="2000" b="1" smtClean="0">
                <a:solidFill>
                  <a:srgbClr val="FF0000"/>
                </a:solidFill>
              </a:rPr>
              <a:t>       趋利避害是人的本能，同样，逐光弃暗亦为千百年来人类所追寻的</a:t>
            </a:r>
            <a:r>
              <a:rPr lang="en-US" altLang="zh-CN" sz="2000" b="1" smtClean="0">
                <a:solidFill>
                  <a:srgbClr val="FF0000"/>
                </a:solidFill>
              </a:rPr>
              <a:t>“</a:t>
            </a:r>
            <a:r>
              <a:rPr lang="zh-CN" altLang="en-US" sz="2000" b="1" smtClean="0">
                <a:solidFill>
                  <a:srgbClr val="FF0000"/>
                </a:solidFill>
              </a:rPr>
              <a:t>正道</a:t>
            </a:r>
            <a:r>
              <a:rPr lang="en-US" altLang="zh-CN" sz="2000" b="1" smtClean="0">
                <a:solidFill>
                  <a:srgbClr val="FF0000"/>
                </a:solidFill>
              </a:rPr>
              <a:t>”</a:t>
            </a:r>
            <a:r>
              <a:rPr lang="zh-CN" altLang="en-US" sz="2000" b="1" smtClean="0">
                <a:solidFill>
                  <a:srgbClr val="FF0000"/>
                </a:solidFill>
              </a:rPr>
              <a:t>，所谓</a:t>
            </a:r>
            <a:r>
              <a:rPr lang="en-US" altLang="zh-CN" sz="2000" b="1" smtClean="0">
                <a:solidFill>
                  <a:srgbClr val="FF0000"/>
                </a:solidFill>
              </a:rPr>
              <a:t>“</a:t>
            </a:r>
            <a:r>
              <a:rPr lang="zh-CN" altLang="en-US" sz="2000" b="1" smtClean="0">
                <a:solidFill>
                  <a:srgbClr val="FF0000"/>
                </a:solidFill>
              </a:rPr>
              <a:t>吾将上下而求索</a:t>
            </a:r>
            <a:r>
              <a:rPr lang="en-US" altLang="zh-CN" sz="2000" b="1" smtClean="0">
                <a:solidFill>
                  <a:srgbClr val="FF0000"/>
                </a:solidFill>
              </a:rPr>
              <a:t>”</a:t>
            </a:r>
            <a:r>
              <a:rPr lang="zh-CN" altLang="en-US" sz="2000" b="1" smtClean="0">
                <a:solidFill>
                  <a:srgbClr val="FF0000"/>
                </a:solidFill>
              </a:rPr>
              <a:t>，所谓</a:t>
            </a:r>
            <a:r>
              <a:rPr lang="en-US" altLang="zh-CN" sz="2000" b="1" smtClean="0">
                <a:solidFill>
                  <a:srgbClr val="FF0000"/>
                </a:solidFill>
              </a:rPr>
              <a:t>“</a:t>
            </a:r>
            <a:r>
              <a:rPr lang="zh-CN" altLang="en-US" sz="2000" b="1" smtClean="0">
                <a:solidFill>
                  <a:srgbClr val="FF0000"/>
                </a:solidFill>
              </a:rPr>
              <a:t>曳尾于涂中</a:t>
            </a:r>
            <a:r>
              <a:rPr lang="en-US" altLang="zh-CN" sz="2000" b="1" smtClean="0">
                <a:solidFill>
                  <a:srgbClr val="FF0000"/>
                </a:solidFill>
              </a:rPr>
              <a:t>”</a:t>
            </a:r>
            <a:r>
              <a:rPr lang="zh-CN" altLang="en-US" sz="2000" b="1" smtClean="0">
                <a:solidFill>
                  <a:srgbClr val="FF0000"/>
                </a:solidFill>
              </a:rPr>
              <a:t>，皆是先贤至圣在追求人性光辉的道路上，不断开拓与追逐，愿以光明遍撒黑暗世间的大志。也正因他们对</a:t>
            </a:r>
            <a:r>
              <a:rPr lang="en-US" altLang="zh-CN" sz="2000" b="1" smtClean="0">
                <a:solidFill>
                  <a:srgbClr val="FF0000"/>
                </a:solidFill>
              </a:rPr>
              <a:t>“</a:t>
            </a:r>
            <a:r>
              <a:rPr lang="zh-CN" altLang="en-US" sz="2000" b="1" smtClean="0">
                <a:solidFill>
                  <a:srgbClr val="FF0000"/>
                </a:solidFill>
              </a:rPr>
              <a:t>光明</a:t>
            </a:r>
            <a:r>
              <a:rPr lang="en-US" altLang="zh-CN" sz="2000" b="1" smtClean="0">
                <a:solidFill>
                  <a:srgbClr val="FF0000"/>
                </a:solidFill>
              </a:rPr>
              <a:t>”</a:t>
            </a:r>
            <a:r>
              <a:rPr lang="zh-CN" altLang="en-US" sz="2000" b="1" smtClean="0">
                <a:solidFill>
                  <a:srgbClr val="FF0000"/>
                </a:solidFill>
              </a:rPr>
              <a:t>的追求，中华漫漫历史中，这份</a:t>
            </a:r>
            <a:r>
              <a:rPr lang="en-US" altLang="zh-CN" sz="2000" b="1" smtClean="0">
                <a:solidFill>
                  <a:srgbClr val="FF0000"/>
                </a:solidFill>
              </a:rPr>
              <a:t>“</a:t>
            </a:r>
            <a:r>
              <a:rPr lang="zh-CN" altLang="en-US" sz="2000" b="1" smtClean="0">
                <a:solidFill>
                  <a:srgbClr val="FF0000"/>
                </a:solidFill>
              </a:rPr>
              <a:t>光明</a:t>
            </a:r>
            <a:r>
              <a:rPr lang="en-US" altLang="zh-CN" sz="2000" b="1" smtClean="0">
                <a:solidFill>
                  <a:srgbClr val="FF0000"/>
                </a:solidFill>
              </a:rPr>
              <a:t>”</a:t>
            </a:r>
            <a:r>
              <a:rPr lang="zh-CN" altLang="en-US" sz="2000" b="1" smtClean="0">
                <a:solidFill>
                  <a:srgbClr val="FF0000"/>
                </a:solidFill>
              </a:rPr>
              <a:t>才得以燎原；光耀了五千年文明的传承，更点燃了人们思想的火种，重拾了阴影中光明的回归。</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内容占位符 2"/>
          <p:cNvSpPr>
            <a:spLocks noGrp="1" noChangeArrowheads="1"/>
          </p:cNvSpPr>
          <p:nvPr>
            <p:ph idx="1"/>
          </p:nvPr>
        </p:nvSpPr>
        <p:spPr>
          <a:xfrm>
            <a:off x="457200" y="908050"/>
            <a:ext cx="8229600" cy="4525963"/>
          </a:xfrm>
        </p:spPr>
        <p:txBody>
          <a:bodyPr/>
          <a:lstStyle/>
          <a:p>
            <a:pPr eaLnBrk="1" hangingPunct="1">
              <a:lnSpc>
                <a:spcPct val="150000"/>
              </a:lnSpc>
            </a:pPr>
            <a:r>
              <a:rPr lang="en-US" altLang="zh-CN" sz="2400" b="1" smtClean="0"/>
              <a:t>       </a:t>
            </a:r>
            <a:r>
              <a:rPr lang="zh-CN" altLang="en-US" sz="2400" b="1" smtClean="0">
                <a:solidFill>
                  <a:srgbClr val="FF0000"/>
                </a:solidFill>
              </a:rPr>
              <a:t>追逐光明的长路上，正需要这般融解黑暗的精神意志和思想的力量。</a:t>
            </a:r>
          </a:p>
          <a:p>
            <a:pPr eaLnBrk="1" hangingPunct="1">
              <a:lnSpc>
                <a:spcPct val="150000"/>
              </a:lnSpc>
            </a:pPr>
            <a:r>
              <a:rPr lang="zh-CN" altLang="en-US" sz="2400" b="1" smtClean="0">
                <a:solidFill>
                  <a:srgbClr val="FF0000"/>
                </a:solidFill>
              </a:rPr>
              <a:t>        然而，正如卡夫卡所言：</a:t>
            </a:r>
            <a:r>
              <a:rPr lang="en-US" altLang="zh-CN" sz="2400" b="1" smtClean="0">
                <a:solidFill>
                  <a:srgbClr val="FF0000"/>
                </a:solidFill>
              </a:rPr>
              <a:t>“</a:t>
            </a:r>
            <a:r>
              <a:rPr lang="zh-CN" altLang="en-US" sz="2400" b="1" smtClean="0">
                <a:solidFill>
                  <a:srgbClr val="FF0000"/>
                </a:solidFill>
              </a:rPr>
              <a:t>路与其说是用来供人行走的，不如说是用来绊人的。</a:t>
            </a:r>
            <a:r>
              <a:rPr lang="en-US" altLang="zh-CN" sz="2400" b="1" smtClean="0">
                <a:solidFill>
                  <a:srgbClr val="FF0000"/>
                </a:solidFill>
              </a:rPr>
              <a:t>”</a:t>
            </a:r>
            <a:r>
              <a:rPr lang="zh-CN" altLang="en-US" sz="2400" b="1" smtClean="0">
                <a:solidFill>
                  <a:srgbClr val="FF0000"/>
                </a:solidFill>
              </a:rPr>
              <a:t>困苦艰辛不可避免，这也注定了光明中必有阴影。只有经历过</a:t>
            </a:r>
            <a:r>
              <a:rPr lang="en-US" altLang="zh-CN" sz="2400" b="1" smtClean="0">
                <a:solidFill>
                  <a:srgbClr val="FF0000"/>
                </a:solidFill>
              </a:rPr>
              <a:t>“</a:t>
            </a:r>
            <a:r>
              <a:rPr lang="zh-CN" altLang="en-US" sz="2400" b="1" smtClean="0">
                <a:solidFill>
                  <a:srgbClr val="FF0000"/>
                </a:solidFill>
              </a:rPr>
              <a:t>黑暗</a:t>
            </a:r>
            <a:r>
              <a:rPr lang="en-US" altLang="zh-CN" sz="2400" b="1" smtClean="0">
                <a:solidFill>
                  <a:srgbClr val="FF0000"/>
                </a:solidFill>
              </a:rPr>
              <a:t>”</a:t>
            </a:r>
            <a:r>
              <a:rPr lang="zh-CN" altLang="en-US" sz="2400" b="1" smtClean="0">
                <a:solidFill>
                  <a:srgbClr val="FF0000"/>
                </a:solidFill>
              </a:rPr>
              <a:t>的洗礼，</a:t>
            </a:r>
            <a:r>
              <a:rPr lang="en-US" altLang="zh-CN" sz="2400" b="1" smtClean="0">
                <a:solidFill>
                  <a:srgbClr val="FF0000"/>
                </a:solidFill>
              </a:rPr>
              <a:t>“</a:t>
            </a:r>
            <a:r>
              <a:rPr lang="zh-CN" altLang="en-US" sz="2400" b="1" smtClean="0">
                <a:solidFill>
                  <a:srgbClr val="FF0000"/>
                </a:solidFill>
              </a:rPr>
              <a:t>光明</a:t>
            </a:r>
            <a:r>
              <a:rPr lang="en-US" altLang="zh-CN" sz="2400" b="1" smtClean="0">
                <a:solidFill>
                  <a:srgbClr val="FF0000"/>
                </a:solidFill>
              </a:rPr>
              <a:t>”</a:t>
            </a:r>
            <a:r>
              <a:rPr lang="zh-CN" altLang="en-US" sz="2400" b="1" smtClean="0">
                <a:solidFill>
                  <a:srgbClr val="FF0000"/>
                </a:solidFill>
              </a:rPr>
              <a:t>才能凸显其可贵；反之，若无阴影，光明便也不复存在。我们汲汲而行，追寻光明，但也不能全然否定阴影的价值，</a:t>
            </a:r>
            <a:r>
              <a:rPr lang="en-US" altLang="zh-CN" sz="2400" b="1" smtClean="0">
                <a:solidFill>
                  <a:srgbClr val="FF0000"/>
                </a:solidFill>
              </a:rPr>
              <a:t>——</a:t>
            </a:r>
            <a:r>
              <a:rPr lang="zh-CN" altLang="en-US" sz="2400" b="1" smtClean="0">
                <a:solidFill>
                  <a:srgbClr val="FF0000"/>
                </a:solidFill>
              </a:rPr>
              <a:t>一这是自我存在的价值和证明，更是鞭策我们前行的困境与不甘。</a:t>
            </a:r>
          </a:p>
          <a:p>
            <a:pPr eaLnBrk="1" hangingPunct="1">
              <a:lnSpc>
                <a:spcPct val="150000"/>
              </a:lnSpc>
            </a:pPr>
            <a:r>
              <a:rPr lang="zh-CN" altLang="en-US" sz="2400" b="1" smtClean="0">
                <a:solidFill>
                  <a:srgbClr val="FF0000"/>
                </a:solidFill>
              </a:rPr>
              <a:t>        </a:t>
            </a:r>
            <a:endParaRPr lang="zh-CN" altLang="en-US" sz="2400" b="1"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内容占位符 2"/>
          <p:cNvSpPr>
            <a:spLocks noGrp="1" noChangeArrowheads="1"/>
          </p:cNvSpPr>
          <p:nvPr>
            <p:ph idx="1"/>
          </p:nvPr>
        </p:nvSpPr>
        <p:spPr>
          <a:xfrm>
            <a:off x="395288" y="836613"/>
            <a:ext cx="8229600" cy="4525962"/>
          </a:xfrm>
        </p:spPr>
        <p:txBody>
          <a:bodyPr/>
          <a:lstStyle/>
          <a:p>
            <a:pPr eaLnBrk="1" hangingPunct="1">
              <a:lnSpc>
                <a:spcPct val="150000"/>
              </a:lnSpc>
            </a:pPr>
            <a:r>
              <a:rPr lang="zh-CN" altLang="en-US" sz="2400" b="1" smtClean="0">
                <a:solidFill>
                  <a:srgbClr val="FF0000"/>
                </a:solidFill>
              </a:rPr>
              <a:t>       由此便可知，“光明”并非只是虚无的“完美”的目标和信仰，而是以“阴影”为根基，哺育自我探求、自我价值的觉醒；而“阴影”也不是全然的“黑暗”，不是亟须抛弃的负担，而是在追寻光明的路上必不可少的初心与磨练。每一次追求</a:t>
            </a:r>
            <a:r>
              <a:rPr lang="en-US" altLang="zh-CN" sz="2400" b="1" smtClean="0">
                <a:solidFill>
                  <a:srgbClr val="FF0000"/>
                </a:solidFill>
              </a:rPr>
              <a:t>“</a:t>
            </a:r>
            <a:r>
              <a:rPr lang="zh-CN" altLang="en-US" sz="2400" b="1" smtClean="0">
                <a:solidFill>
                  <a:srgbClr val="FF0000"/>
                </a:solidFill>
              </a:rPr>
              <a:t>光明</a:t>
            </a:r>
            <a:r>
              <a:rPr lang="en-US" altLang="zh-CN" sz="2400" b="1" smtClean="0">
                <a:solidFill>
                  <a:srgbClr val="FF0000"/>
                </a:solidFill>
              </a:rPr>
              <a:t>”</a:t>
            </a:r>
            <a:r>
              <a:rPr lang="zh-CN" altLang="en-US" sz="2400" b="1" smtClean="0">
                <a:solidFill>
                  <a:srgbClr val="FF0000"/>
                </a:solidFill>
              </a:rPr>
              <a:t>皆需</a:t>
            </a:r>
            <a:r>
              <a:rPr lang="en-US" altLang="zh-CN" sz="2400" b="1" smtClean="0">
                <a:solidFill>
                  <a:srgbClr val="FF0000"/>
                </a:solidFill>
              </a:rPr>
              <a:t>“</a:t>
            </a:r>
            <a:r>
              <a:rPr lang="zh-CN" altLang="en-US" sz="2400" b="1" smtClean="0">
                <a:solidFill>
                  <a:srgbClr val="FF0000"/>
                </a:solidFill>
              </a:rPr>
              <a:t>阴影</a:t>
            </a:r>
            <a:r>
              <a:rPr lang="en-US" altLang="zh-CN" sz="2400" b="1" smtClean="0">
                <a:solidFill>
                  <a:srgbClr val="FF0000"/>
                </a:solidFill>
              </a:rPr>
              <a:t>”</a:t>
            </a:r>
            <a:r>
              <a:rPr lang="zh-CN" altLang="en-US" sz="2400" b="1" smtClean="0">
                <a:solidFill>
                  <a:srgbClr val="FF0000"/>
                </a:solidFill>
              </a:rPr>
              <a:t>作为基础，而每一次回首</a:t>
            </a:r>
            <a:r>
              <a:rPr lang="en-US" altLang="zh-CN" sz="2400" b="1" smtClean="0">
                <a:solidFill>
                  <a:srgbClr val="FF0000"/>
                </a:solidFill>
              </a:rPr>
              <a:t>“</a:t>
            </a:r>
            <a:r>
              <a:rPr lang="zh-CN" altLang="en-US" sz="2400" b="1" smtClean="0">
                <a:solidFill>
                  <a:srgbClr val="FF0000"/>
                </a:solidFill>
              </a:rPr>
              <a:t>阴影</a:t>
            </a:r>
            <a:r>
              <a:rPr lang="en-US" altLang="zh-CN" sz="2400" b="1" smtClean="0">
                <a:solidFill>
                  <a:srgbClr val="FF0000"/>
                </a:solidFill>
              </a:rPr>
              <a:t>”</a:t>
            </a:r>
            <a:r>
              <a:rPr lang="zh-CN" altLang="en-US" sz="2400" b="1" smtClean="0">
                <a:solidFill>
                  <a:srgbClr val="FF0000"/>
                </a:solidFill>
              </a:rPr>
              <a:t>，正视</a:t>
            </a:r>
            <a:r>
              <a:rPr lang="en-US" altLang="zh-CN" sz="2400" b="1" smtClean="0">
                <a:solidFill>
                  <a:srgbClr val="FF0000"/>
                </a:solidFill>
              </a:rPr>
              <a:t>“</a:t>
            </a:r>
            <a:r>
              <a:rPr lang="zh-CN" altLang="en-US" sz="2400" b="1" smtClean="0">
                <a:solidFill>
                  <a:srgbClr val="FF0000"/>
                </a:solidFill>
              </a:rPr>
              <a:t>阴影</a:t>
            </a:r>
            <a:r>
              <a:rPr lang="en-US" altLang="zh-CN" sz="2400" b="1" smtClean="0">
                <a:solidFill>
                  <a:srgbClr val="FF0000"/>
                </a:solidFill>
              </a:rPr>
              <a:t>”</a:t>
            </a:r>
            <a:r>
              <a:rPr lang="zh-CN" altLang="en-US" sz="2400" b="1" smtClean="0">
                <a:solidFill>
                  <a:srgbClr val="FF0000"/>
                </a:solidFill>
              </a:rPr>
              <a:t>，也都是对自我与人生的回答，更是对追逐光明这一</a:t>
            </a:r>
            <a:r>
              <a:rPr lang="en-US" altLang="zh-CN" sz="2400" b="1" smtClean="0">
                <a:solidFill>
                  <a:srgbClr val="FF0000"/>
                </a:solidFill>
              </a:rPr>
              <a:t>“</a:t>
            </a:r>
            <a:r>
              <a:rPr lang="zh-CN" altLang="en-US" sz="2400" b="1" smtClean="0">
                <a:solidFill>
                  <a:srgbClr val="FF0000"/>
                </a:solidFill>
              </a:rPr>
              <a:t>正道</a:t>
            </a:r>
            <a:r>
              <a:rPr lang="en-US" altLang="zh-CN" sz="2400" b="1" smtClean="0">
                <a:solidFill>
                  <a:srgbClr val="FF0000"/>
                </a:solidFill>
              </a:rPr>
              <a:t>”</a:t>
            </a:r>
            <a:r>
              <a:rPr lang="zh-CN" altLang="en-US" sz="2400" b="1" smtClean="0">
                <a:solidFill>
                  <a:srgbClr val="FF0000"/>
                </a:solidFill>
              </a:rPr>
              <a:t>的回归与确认。</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内容占位符 2"/>
          <p:cNvSpPr>
            <a:spLocks noGrp="1" noChangeArrowheads="1"/>
          </p:cNvSpPr>
          <p:nvPr>
            <p:ph idx="1"/>
          </p:nvPr>
        </p:nvSpPr>
        <p:spPr>
          <a:xfrm>
            <a:off x="179388" y="765175"/>
            <a:ext cx="8578850" cy="4525963"/>
          </a:xfrm>
        </p:spPr>
        <p:txBody>
          <a:bodyPr/>
          <a:lstStyle/>
          <a:p>
            <a:pPr eaLnBrk="1" hangingPunct="1">
              <a:lnSpc>
                <a:spcPct val="150000"/>
              </a:lnSpc>
            </a:pPr>
            <a:r>
              <a:rPr lang="en-US" altLang="zh-CN" sz="2400" b="1" smtClean="0"/>
              <a:t>      </a:t>
            </a:r>
            <a:r>
              <a:rPr lang="zh-CN" altLang="en-US" sz="2000" b="1" smtClean="0">
                <a:solidFill>
                  <a:srgbClr val="FF0000"/>
                </a:solidFill>
              </a:rPr>
              <a:t>于此，人生才得以如托尔斯泰所说的那般</a:t>
            </a:r>
            <a:r>
              <a:rPr lang="en-US" altLang="zh-CN" sz="2000" b="1" smtClean="0">
                <a:solidFill>
                  <a:srgbClr val="FF0000"/>
                </a:solidFill>
              </a:rPr>
              <a:t>“</a:t>
            </a:r>
            <a:r>
              <a:rPr lang="zh-CN" altLang="en-US" sz="2000" b="1" smtClean="0">
                <a:solidFill>
                  <a:srgbClr val="FF0000"/>
                </a:solidFill>
              </a:rPr>
              <a:t>光影和谐</a:t>
            </a:r>
            <a:r>
              <a:rPr lang="en-US" altLang="zh-CN" sz="2000" b="1" smtClean="0">
                <a:solidFill>
                  <a:srgbClr val="FF0000"/>
                </a:solidFill>
              </a:rPr>
              <a:t>”</a:t>
            </a:r>
            <a:r>
              <a:rPr lang="zh-CN" altLang="en-US" sz="2000" b="1" smtClean="0">
                <a:solidFill>
                  <a:srgbClr val="FF0000"/>
                </a:solidFill>
              </a:rPr>
              <a:t>，走在追寻美的本源的路上。然而，有的人一味追求光明，被太阳耀眼的</a:t>
            </a:r>
            <a:r>
              <a:rPr lang="en-US" altLang="zh-CN" sz="2000" b="1" smtClean="0">
                <a:solidFill>
                  <a:srgbClr val="FF0000"/>
                </a:solidFill>
              </a:rPr>
              <a:t>“</a:t>
            </a:r>
            <a:r>
              <a:rPr lang="zh-CN" altLang="en-US" sz="2000" b="1" smtClean="0">
                <a:solidFill>
                  <a:srgbClr val="FF0000"/>
                </a:solidFill>
              </a:rPr>
              <a:t>光</a:t>
            </a:r>
            <a:r>
              <a:rPr lang="en-US" altLang="zh-CN" sz="2000" b="1" smtClean="0">
                <a:solidFill>
                  <a:srgbClr val="FF0000"/>
                </a:solidFill>
              </a:rPr>
              <a:t>”</a:t>
            </a:r>
            <a:r>
              <a:rPr lang="zh-CN" altLang="en-US" sz="2000" b="1" smtClean="0">
                <a:solidFill>
                  <a:srgbClr val="FF0000"/>
                </a:solidFill>
              </a:rPr>
              <a:t>蒙蔽了双眼，成为时代车轮下的沦陷者。其缘由，大概便在于他们对</a:t>
            </a:r>
            <a:r>
              <a:rPr lang="en-US" altLang="zh-CN" sz="2000" b="1" smtClean="0">
                <a:solidFill>
                  <a:srgbClr val="FF0000"/>
                </a:solidFill>
              </a:rPr>
              <a:t>“</a:t>
            </a:r>
            <a:r>
              <a:rPr lang="zh-CN" altLang="en-US" sz="2000" b="1" smtClean="0">
                <a:solidFill>
                  <a:srgbClr val="FF0000"/>
                </a:solidFill>
              </a:rPr>
              <a:t>阴影</a:t>
            </a:r>
            <a:r>
              <a:rPr lang="en-US" altLang="zh-CN" sz="2000" b="1" smtClean="0">
                <a:solidFill>
                  <a:srgbClr val="FF0000"/>
                </a:solidFill>
              </a:rPr>
              <a:t>”</a:t>
            </a:r>
            <a:r>
              <a:rPr lang="zh-CN" altLang="en-US" sz="2000" b="1" smtClean="0">
                <a:solidFill>
                  <a:srgbClr val="FF0000"/>
                </a:solidFill>
              </a:rPr>
              <a:t>的抛弃和蔑视；而一味沉溺于</a:t>
            </a:r>
            <a:r>
              <a:rPr lang="en-US" altLang="zh-CN" sz="2000" b="1" smtClean="0">
                <a:solidFill>
                  <a:srgbClr val="FF0000"/>
                </a:solidFill>
              </a:rPr>
              <a:t>“</a:t>
            </a:r>
            <a:r>
              <a:rPr lang="zh-CN" altLang="en-US" sz="2000" b="1" smtClean="0">
                <a:solidFill>
                  <a:srgbClr val="FF0000"/>
                </a:solidFill>
              </a:rPr>
              <a:t>阴影</a:t>
            </a:r>
            <a:r>
              <a:rPr lang="en-US" altLang="zh-CN" sz="2000" b="1" smtClean="0">
                <a:solidFill>
                  <a:srgbClr val="FF0000"/>
                </a:solidFill>
              </a:rPr>
              <a:t>”</a:t>
            </a:r>
            <a:r>
              <a:rPr lang="zh-CN" altLang="en-US" sz="2000" b="1" smtClean="0">
                <a:solidFill>
                  <a:srgbClr val="FF0000"/>
                </a:solidFill>
              </a:rPr>
              <a:t>中的怯懦者，也终究会被黑暗所吞噬，失去了光明的照拂。</a:t>
            </a:r>
            <a:r>
              <a:rPr lang="en-US" altLang="zh-CN" sz="2000" b="1" smtClean="0">
                <a:solidFill>
                  <a:srgbClr val="FF0000"/>
                </a:solidFill>
              </a:rPr>
              <a:t>“</a:t>
            </a:r>
            <a:r>
              <a:rPr lang="zh-CN" altLang="en-US" sz="2000" b="1" smtClean="0">
                <a:solidFill>
                  <a:srgbClr val="FF0000"/>
                </a:solidFill>
              </a:rPr>
              <a:t>光明</a:t>
            </a:r>
            <a:r>
              <a:rPr lang="en-US" altLang="zh-CN" sz="2000" b="1" smtClean="0">
                <a:solidFill>
                  <a:srgbClr val="FF0000"/>
                </a:solidFill>
              </a:rPr>
              <a:t>”</a:t>
            </a:r>
            <a:r>
              <a:rPr lang="zh-CN" altLang="en-US" sz="2000" b="1" smtClean="0">
                <a:solidFill>
                  <a:srgbClr val="FF0000"/>
                </a:solidFill>
              </a:rPr>
              <a:t>与</a:t>
            </a:r>
            <a:r>
              <a:rPr lang="en-US" altLang="zh-CN" sz="2000" b="1" smtClean="0">
                <a:solidFill>
                  <a:srgbClr val="FF0000"/>
                </a:solidFill>
              </a:rPr>
              <a:t>“</a:t>
            </a:r>
            <a:r>
              <a:rPr lang="zh-CN" altLang="en-US" sz="2000" b="1" smtClean="0">
                <a:solidFill>
                  <a:srgbClr val="FF0000"/>
                </a:solidFill>
              </a:rPr>
              <a:t>阴影</a:t>
            </a:r>
            <a:r>
              <a:rPr lang="en-US" altLang="zh-CN" sz="2000" b="1" smtClean="0">
                <a:solidFill>
                  <a:srgbClr val="FF0000"/>
                </a:solidFill>
              </a:rPr>
              <a:t>”</a:t>
            </a:r>
            <a:r>
              <a:rPr lang="zh-CN" altLang="en-US" sz="2000" b="1" smtClean="0">
                <a:solidFill>
                  <a:srgbClr val="FF0000"/>
                </a:solidFill>
              </a:rPr>
              <a:t>和谐归一，仰仗的便是我们面对</a:t>
            </a:r>
            <a:r>
              <a:rPr lang="en-US" altLang="zh-CN" sz="2000" b="1" smtClean="0">
                <a:solidFill>
                  <a:srgbClr val="FF0000"/>
                </a:solidFill>
              </a:rPr>
              <a:t>“</a:t>
            </a:r>
            <a:r>
              <a:rPr lang="zh-CN" altLang="en-US" sz="2000" b="1" smtClean="0">
                <a:solidFill>
                  <a:srgbClr val="FF0000"/>
                </a:solidFill>
              </a:rPr>
              <a:t>光明</a:t>
            </a:r>
            <a:r>
              <a:rPr lang="en-US" altLang="zh-CN" sz="2000" b="1" smtClean="0">
                <a:solidFill>
                  <a:srgbClr val="FF0000"/>
                </a:solidFill>
              </a:rPr>
              <a:t>”</a:t>
            </a:r>
            <a:r>
              <a:rPr lang="zh-CN" altLang="en-US" sz="2000" b="1" smtClean="0">
                <a:solidFill>
                  <a:srgbClr val="FF0000"/>
                </a:solidFill>
              </a:rPr>
              <a:t>的角度</a:t>
            </a:r>
            <a:r>
              <a:rPr lang="en-US" altLang="zh-CN" sz="2000" b="1" smtClean="0">
                <a:solidFill>
                  <a:srgbClr val="FF0000"/>
                </a:solidFill>
              </a:rPr>
              <a:t>——</a:t>
            </a:r>
            <a:r>
              <a:rPr lang="zh-CN" altLang="en-US" sz="2000" b="1" smtClean="0">
                <a:solidFill>
                  <a:srgbClr val="FF0000"/>
                </a:solidFill>
              </a:rPr>
              <a:t>既是思想的力量。逐光路上，应有百转千回，也不必参照他人光影的比例，因为适合自身的光影，只有自己方可知、可寻、可调配。愿在追寻光影和谐的自我时，做自己的太阳神</a:t>
            </a:r>
            <a:r>
              <a:rPr lang="en-US" altLang="zh-CN" sz="2000" b="1" smtClean="0">
                <a:solidFill>
                  <a:srgbClr val="FF0000"/>
                </a:solidFill>
              </a:rPr>
              <a:t>——</a:t>
            </a:r>
            <a:r>
              <a:rPr lang="zh-CN" altLang="en-US" sz="2000" b="1" smtClean="0">
                <a:solidFill>
                  <a:srgbClr val="FF0000"/>
                </a:solidFill>
              </a:rPr>
              <a:t>追逐和传播光明，更在光明下保存</a:t>
            </a:r>
            <a:r>
              <a:rPr lang="en-US" altLang="zh-CN" sz="2000" b="1" smtClean="0">
                <a:solidFill>
                  <a:srgbClr val="FF0000"/>
                </a:solidFill>
              </a:rPr>
              <a:t>“</a:t>
            </a:r>
            <a:r>
              <a:rPr lang="zh-CN" altLang="en-US" sz="2000" b="1" smtClean="0">
                <a:solidFill>
                  <a:srgbClr val="FF0000"/>
                </a:solidFill>
              </a:rPr>
              <a:t>阴影</a:t>
            </a:r>
            <a:r>
              <a:rPr lang="en-US" altLang="zh-CN" sz="2000" b="1" smtClean="0">
                <a:solidFill>
                  <a:srgbClr val="FF0000"/>
                </a:solidFill>
              </a:rPr>
              <a:t>”</a:t>
            </a:r>
            <a:r>
              <a:rPr lang="zh-CN" altLang="en-US" sz="2000" b="1" smtClean="0">
                <a:solidFill>
                  <a:srgbClr val="FF0000"/>
                </a:solidFill>
              </a:rPr>
              <a:t>，不忘初心，方得始终。</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标题 1"/>
          <p:cNvSpPr>
            <a:spLocks noGrp="1" noChangeArrowheads="1"/>
          </p:cNvSpPr>
          <p:nvPr>
            <p:ph type="title"/>
          </p:nvPr>
        </p:nvSpPr>
        <p:spPr/>
        <p:txBody>
          <a:bodyPr/>
          <a:lstStyle/>
          <a:p>
            <a:pPr eaLnBrk="1" hangingPunct="1"/>
            <a:r>
              <a:rPr lang="zh-CN" altLang="en-US" smtClean="0"/>
              <a:t>入题：头脑风暴</a:t>
            </a:r>
          </a:p>
        </p:txBody>
      </p:sp>
      <p:sp>
        <p:nvSpPr>
          <p:cNvPr id="6147" name="内容占位符 2"/>
          <p:cNvSpPr>
            <a:spLocks noGrp="1" noChangeArrowheads="1"/>
          </p:cNvSpPr>
          <p:nvPr>
            <p:ph idx="1"/>
          </p:nvPr>
        </p:nvSpPr>
        <p:spPr/>
        <p:txBody>
          <a:bodyPr/>
          <a:lstStyle/>
          <a:p>
            <a:pPr eaLnBrk="1" hangingPunct="1">
              <a:lnSpc>
                <a:spcPct val="150000"/>
              </a:lnSpc>
            </a:pPr>
            <a:r>
              <a:rPr lang="zh-CN" altLang="en-US" b="1" smtClean="0"/>
              <a:t>近几年，</a:t>
            </a:r>
            <a:r>
              <a:rPr lang="en-US" altLang="zh-CN" b="1" smtClean="0"/>
              <a:t>“</a:t>
            </a:r>
            <a:r>
              <a:rPr lang="zh-CN" altLang="en-US" b="1" smtClean="0"/>
              <a:t>穿越</a:t>
            </a:r>
            <a:r>
              <a:rPr lang="en-US" altLang="zh-CN" b="1" smtClean="0"/>
              <a:t>”</a:t>
            </a:r>
            <a:r>
              <a:rPr lang="zh-CN" altLang="en-US" b="1" smtClean="0"/>
              <a:t>作品大行其道，文学作品在</a:t>
            </a:r>
            <a:r>
              <a:rPr lang="en-US" altLang="zh-CN" b="1" smtClean="0"/>
              <a:t>“</a:t>
            </a:r>
            <a:r>
              <a:rPr lang="zh-CN" altLang="en-US" b="1" smtClean="0"/>
              <a:t>穿越</a:t>
            </a:r>
            <a:r>
              <a:rPr lang="en-US" altLang="zh-CN" b="1" smtClean="0"/>
              <a:t>”</a:t>
            </a:r>
            <a:r>
              <a:rPr lang="zh-CN" altLang="en-US" b="1" smtClean="0"/>
              <a:t>，影视作品在</a:t>
            </a:r>
            <a:r>
              <a:rPr lang="en-US" altLang="zh-CN" b="1" smtClean="0"/>
              <a:t>“</a:t>
            </a:r>
            <a:r>
              <a:rPr lang="zh-CN" altLang="en-US" b="1" smtClean="0"/>
              <a:t>穿越</a:t>
            </a:r>
            <a:r>
              <a:rPr lang="en-US" altLang="zh-CN" b="1" smtClean="0"/>
              <a:t>”</a:t>
            </a:r>
            <a:r>
              <a:rPr lang="zh-CN" altLang="en-US" b="1" smtClean="0"/>
              <a:t>，尤其年轻人对此兴趣盎然，乐此不疲。</a:t>
            </a:r>
            <a:endParaRPr lang="zh-CN" altLang="en-US" b="1" smtClean="0">
              <a:solidFill>
                <a:srgbClr val="FF0000"/>
              </a:solidFill>
            </a:endParaRPr>
          </a:p>
          <a:p>
            <a:pPr eaLnBrk="1" hangingPunct="1">
              <a:lnSpc>
                <a:spcPct val="150000"/>
              </a:lnSpc>
            </a:pPr>
            <a:r>
              <a:rPr lang="zh-CN" altLang="en-US" b="1" smtClean="0">
                <a:solidFill>
                  <a:srgbClr val="FF0000"/>
                </a:solidFill>
              </a:rPr>
              <a:t>对此，你怎么看？</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标题 1"/>
          <p:cNvSpPr>
            <a:spLocks noGrp="1" noChangeArrowheads="1"/>
          </p:cNvSpPr>
          <p:nvPr>
            <p:ph type="title"/>
          </p:nvPr>
        </p:nvSpPr>
        <p:spPr>
          <a:xfrm>
            <a:off x="457200" y="88900"/>
            <a:ext cx="8229600" cy="1143000"/>
          </a:xfrm>
        </p:spPr>
        <p:txBody>
          <a:bodyPr/>
          <a:lstStyle/>
          <a:p>
            <a:pPr eaLnBrk="1" hangingPunct="1"/>
            <a:r>
              <a:rPr lang="zh-CN" altLang="en-US" smtClean="0"/>
              <a:t>及时练习一</a:t>
            </a:r>
          </a:p>
        </p:txBody>
      </p:sp>
      <p:sp>
        <p:nvSpPr>
          <p:cNvPr id="43011" name="内容占位符 2"/>
          <p:cNvSpPr>
            <a:spLocks noGrp="1" noChangeArrowheads="1"/>
          </p:cNvSpPr>
          <p:nvPr>
            <p:ph idx="1"/>
          </p:nvPr>
        </p:nvSpPr>
        <p:spPr>
          <a:xfrm>
            <a:off x="457200" y="1231900"/>
            <a:ext cx="8229600" cy="4894263"/>
          </a:xfrm>
        </p:spPr>
        <p:txBody>
          <a:bodyPr/>
          <a:lstStyle/>
          <a:p>
            <a:pPr eaLnBrk="1" hangingPunct="1">
              <a:lnSpc>
                <a:spcPct val="150000"/>
              </a:lnSpc>
            </a:pPr>
            <a:r>
              <a:rPr lang="zh-CN" altLang="en-US" sz="2000" b="1" dirty="0" smtClean="0"/>
              <a:t>【题</a:t>
            </a:r>
            <a:r>
              <a:rPr lang="en-US" altLang="zh-CN" sz="2000" b="1" dirty="0" smtClean="0"/>
              <a:t>4</a:t>
            </a:r>
            <a:r>
              <a:rPr lang="zh-CN" altLang="en-US" sz="2000" b="1" dirty="0" smtClean="0"/>
              <a:t>】阅读下列文字，根据材料作文。(60分)</a:t>
            </a:r>
          </a:p>
          <a:p>
            <a:pPr eaLnBrk="1" hangingPunct="1">
              <a:lnSpc>
                <a:spcPct val="150000"/>
              </a:lnSpc>
            </a:pPr>
            <a:r>
              <a:rPr lang="zh-CN" altLang="en-US" sz="2000" b="1" dirty="0" smtClean="0"/>
              <a:t>“打赏”，古时指身份尊贵的人给低层、下属的赏赐或为报答别人服务而给与的钱。现在，继“点赞”之后，凭借意愿自由、数额随意等特征，网络“打赏”成为互联网新宠，直播平台、明星微博、个人自媒体，网络处处可见“打赏”字眼，人人可以成为“打赏者”。    </a:t>
            </a:r>
          </a:p>
          <a:p>
            <a:pPr eaLnBrk="1" hangingPunct="1">
              <a:lnSpc>
                <a:spcPct val="150000"/>
              </a:lnSpc>
            </a:pPr>
            <a:r>
              <a:rPr lang="zh-CN" altLang="en-US" sz="2000" b="1" dirty="0" smtClean="0"/>
              <a:t>有人说网民“打赏”的不是金钱而是感觉心情，也有人说网民“打赏”的不是感觉心情而是自我需求，还有人说网络“打赏”就是一场草根文化的胜利。</a:t>
            </a:r>
          </a:p>
          <a:p>
            <a:pPr eaLnBrk="1" hangingPunct="1">
              <a:lnSpc>
                <a:spcPct val="150000"/>
              </a:lnSpc>
            </a:pPr>
            <a:r>
              <a:rPr lang="zh-CN" altLang="en-US" sz="2000" b="1" dirty="0" smtClean="0"/>
              <a:t>对此，你有怎样的思考?</a:t>
            </a:r>
          </a:p>
          <a:p>
            <a:pPr eaLnBrk="1" hangingPunct="1">
              <a:lnSpc>
                <a:spcPct val="150000"/>
              </a:lnSpc>
            </a:pPr>
            <a:r>
              <a:rPr lang="zh-CN" altLang="en-US" sz="2400" b="1" dirty="0" smtClean="0">
                <a:solidFill>
                  <a:srgbClr val="FF0000"/>
                </a:solidFill>
              </a:rPr>
              <a:t>用六顶帽子进行分析现象</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标题 1"/>
          <p:cNvSpPr>
            <a:spLocks noGrp="1" noChangeArrowheads="1"/>
          </p:cNvSpPr>
          <p:nvPr>
            <p:ph type="title"/>
          </p:nvPr>
        </p:nvSpPr>
        <p:spPr/>
        <p:txBody>
          <a:bodyPr/>
          <a:lstStyle/>
          <a:p>
            <a:pPr eaLnBrk="1" hangingPunct="1"/>
            <a:r>
              <a:rPr lang="zh-CN" altLang="en-US" smtClean="0"/>
              <a:t>六顶帽子分析事件现象</a:t>
            </a:r>
          </a:p>
        </p:txBody>
      </p:sp>
      <p:sp>
        <p:nvSpPr>
          <p:cNvPr id="3" name="内容占位符 2"/>
          <p:cNvSpPr>
            <a:spLocks noGrp="1" noChangeArrowheads="1"/>
          </p:cNvSpPr>
          <p:nvPr>
            <p:ph idx="1"/>
          </p:nvPr>
        </p:nvSpPr>
        <p:spPr>
          <a:xfrm>
            <a:off x="422275" y="1268413"/>
            <a:ext cx="8229600" cy="4525962"/>
          </a:xfrm>
        </p:spPr>
        <p:txBody>
          <a:bodyPr/>
          <a:lstStyle/>
          <a:p>
            <a:pPr eaLnBrk="1" hangingPunct="1">
              <a:lnSpc>
                <a:spcPct val="150000"/>
              </a:lnSpc>
            </a:pPr>
            <a:r>
              <a:rPr lang="zh-CN" altLang="en-US" sz="2000" b="1" dirty="0" smtClean="0">
                <a:solidFill>
                  <a:srgbClr val="FF0000"/>
                </a:solidFill>
              </a:rPr>
              <a:t>①戴上白色思考帽，以准确地把握客观事实。</a:t>
            </a:r>
            <a:endParaRPr lang="zh-CN" altLang="en-US" sz="2000" b="1" dirty="0" smtClean="0"/>
          </a:p>
          <a:p>
            <a:pPr eaLnBrk="1" hangingPunct="1">
              <a:lnSpc>
                <a:spcPct val="150000"/>
              </a:lnSpc>
            </a:pPr>
            <a:r>
              <a:rPr lang="zh-CN" altLang="en-US" sz="2000" b="1" dirty="0" smtClean="0"/>
              <a:t>问：材料说了什么？</a:t>
            </a:r>
          </a:p>
          <a:p>
            <a:pPr eaLnBrk="1" hangingPunct="1">
              <a:lnSpc>
                <a:spcPct val="150000"/>
              </a:lnSpc>
            </a:pPr>
            <a:r>
              <a:rPr lang="zh-CN" altLang="en-US" sz="2000" b="1" i="1" dirty="0" smtClean="0"/>
              <a:t>答：什么是打赏；打赏特征；互联网新宠，随处可见。</a:t>
            </a:r>
          </a:p>
          <a:p>
            <a:pPr eaLnBrk="1" hangingPunct="1">
              <a:lnSpc>
                <a:spcPct val="150000"/>
              </a:lnSpc>
            </a:pPr>
            <a:r>
              <a:rPr lang="zh-CN" altLang="en-US" sz="2000" b="1" dirty="0" smtClean="0">
                <a:solidFill>
                  <a:srgbClr val="FF0000"/>
                </a:solidFill>
              </a:rPr>
              <a:t>②戴上红色思考帽，以明确情感态度。</a:t>
            </a:r>
            <a:endParaRPr lang="zh-CN" altLang="en-US" sz="2000" b="1" dirty="0" smtClean="0"/>
          </a:p>
          <a:p>
            <a:pPr eaLnBrk="1" hangingPunct="1">
              <a:lnSpc>
                <a:spcPct val="150000"/>
              </a:lnSpc>
            </a:pPr>
            <a:r>
              <a:rPr lang="zh-CN" altLang="en-US" sz="2000" b="1" dirty="0" smtClean="0"/>
              <a:t>问：材料中是否有情感倾向？</a:t>
            </a:r>
          </a:p>
          <a:p>
            <a:pPr eaLnBrk="1" hangingPunct="1">
              <a:lnSpc>
                <a:spcPct val="150000"/>
              </a:lnSpc>
            </a:pPr>
            <a:r>
              <a:rPr lang="zh-CN" altLang="en-US" sz="2000" b="1" i="1" dirty="0" smtClean="0"/>
              <a:t>答：材料中围绕</a:t>
            </a:r>
            <a:r>
              <a:rPr lang="en-US" altLang="zh-CN" sz="2000" b="1" i="1" dirty="0" smtClean="0"/>
              <a:t>“</a:t>
            </a:r>
            <a:r>
              <a:rPr lang="zh-CN" altLang="en-US" sz="2000" b="1" i="1" dirty="0" smtClean="0"/>
              <a:t>打赏</a:t>
            </a:r>
            <a:r>
              <a:rPr lang="en-US" altLang="zh-CN" sz="2000" b="1" i="1" dirty="0" smtClean="0"/>
              <a:t>”</a:t>
            </a:r>
            <a:r>
              <a:rPr lang="zh-CN" altLang="en-US" sz="2000" b="1" i="1" dirty="0" smtClean="0"/>
              <a:t>有三种观点（打赏是什么）：不是金钱而是感觉心情；不是感觉心情而是自我需求；一场草根文化的胜利</a:t>
            </a:r>
          </a:p>
          <a:p>
            <a:pPr eaLnBrk="1" hangingPunct="1">
              <a:lnSpc>
                <a:spcPct val="150000"/>
              </a:lnSpc>
            </a:pPr>
            <a:r>
              <a:rPr lang="zh-CN" altLang="en-US" sz="2000" b="1" dirty="0" smtClean="0"/>
              <a:t>问：你的情感态度是什么？</a:t>
            </a:r>
          </a:p>
          <a:p>
            <a:pPr eaLnBrk="1" hangingPunct="1">
              <a:lnSpc>
                <a:spcPct val="150000"/>
              </a:lnSpc>
            </a:pPr>
            <a:r>
              <a:rPr lang="zh-CN" altLang="en-US" sz="2000" b="1" i="1" dirty="0" smtClean="0"/>
              <a:t>答：给打赏念念紧箍咒（认同其发展，加以理性和规则的约束。）</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noChangeArrowheads="1"/>
          </p:cNvSpPr>
          <p:nvPr>
            <p:ph idx="1"/>
          </p:nvPr>
        </p:nvSpPr>
        <p:spPr>
          <a:xfrm>
            <a:off x="250825" y="836613"/>
            <a:ext cx="8713788" cy="4525962"/>
          </a:xfrm>
        </p:spPr>
        <p:txBody>
          <a:bodyPr/>
          <a:lstStyle/>
          <a:p>
            <a:pPr eaLnBrk="1" hangingPunct="1">
              <a:lnSpc>
                <a:spcPct val="150000"/>
              </a:lnSpc>
            </a:pPr>
            <a:r>
              <a:rPr lang="zh-CN" altLang="en-US" sz="2000" b="1" dirty="0" smtClean="0">
                <a:solidFill>
                  <a:srgbClr val="FF0000"/>
                </a:solidFill>
              </a:rPr>
              <a:t>③戴上黑色思考帽，以思考事件的负面影响。</a:t>
            </a:r>
            <a:endParaRPr lang="zh-CN" altLang="en-US" sz="2000" b="1" dirty="0" smtClean="0"/>
          </a:p>
          <a:p>
            <a:pPr eaLnBrk="1" hangingPunct="1">
              <a:lnSpc>
                <a:spcPct val="150000"/>
              </a:lnSpc>
            </a:pPr>
            <a:r>
              <a:rPr lang="zh-CN" altLang="en-US" sz="2000" b="1" dirty="0" smtClean="0"/>
              <a:t>问：这个事件会有怎样的负面影响？</a:t>
            </a:r>
          </a:p>
          <a:p>
            <a:pPr eaLnBrk="1" hangingPunct="1">
              <a:lnSpc>
                <a:spcPct val="150000"/>
              </a:lnSpc>
            </a:pPr>
            <a:r>
              <a:rPr lang="zh-CN" altLang="en-US" sz="2000" b="1" i="1" dirty="0" smtClean="0"/>
              <a:t>答：对青少年尤其是孩子的影响；被打赏者为了利益无所不用其极；网络开发和监管者为了利益任其发展；滋长了好逸恶劳拜金主义，对社会风气有一定的负面影响。</a:t>
            </a:r>
            <a:endParaRPr lang="zh-CN" altLang="en-US" sz="2000" b="1" dirty="0" smtClean="0"/>
          </a:p>
          <a:p>
            <a:pPr eaLnBrk="1" hangingPunct="1">
              <a:lnSpc>
                <a:spcPct val="150000"/>
              </a:lnSpc>
            </a:pPr>
            <a:r>
              <a:rPr lang="zh-CN" altLang="en-US" sz="2000" b="1" dirty="0" smtClean="0">
                <a:solidFill>
                  <a:srgbClr val="FF0000"/>
                </a:solidFill>
              </a:rPr>
              <a:t>④戴上黄色思考帽，以思考事件的正面意义。</a:t>
            </a:r>
            <a:endParaRPr lang="zh-CN" altLang="en-US" sz="2000" b="1" dirty="0" smtClean="0"/>
          </a:p>
          <a:p>
            <a:pPr eaLnBrk="1" hangingPunct="1">
              <a:lnSpc>
                <a:spcPct val="150000"/>
              </a:lnSpc>
            </a:pPr>
            <a:r>
              <a:rPr lang="zh-CN" altLang="en-US" sz="2000" b="1" dirty="0" smtClean="0"/>
              <a:t>问：这个事件有怎样的正面意义？</a:t>
            </a:r>
          </a:p>
          <a:p>
            <a:pPr eaLnBrk="1" hangingPunct="1">
              <a:lnSpc>
                <a:spcPct val="150000"/>
              </a:lnSpc>
            </a:pPr>
            <a:r>
              <a:rPr lang="zh-CN" altLang="en-US" sz="2000" b="1" i="1" dirty="0" smtClean="0"/>
              <a:t>答：被打赏者得到了更多的认可甚至资金资助，有了更多动力；网民“打赏”的是感觉心情更是自我需求的表达；网络“打赏”就是一场草根文化的胜利。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noChangeArrowheads="1"/>
          </p:cNvSpPr>
          <p:nvPr>
            <p:ph idx="1"/>
          </p:nvPr>
        </p:nvSpPr>
        <p:spPr>
          <a:xfrm>
            <a:off x="457200" y="836613"/>
            <a:ext cx="8229600" cy="4525962"/>
          </a:xfrm>
        </p:spPr>
        <p:txBody>
          <a:bodyPr/>
          <a:lstStyle/>
          <a:p>
            <a:pPr eaLnBrk="1" hangingPunct="1">
              <a:lnSpc>
                <a:spcPct val="150000"/>
              </a:lnSpc>
            </a:pPr>
            <a:r>
              <a:rPr lang="zh-CN" altLang="en-US" sz="2000" b="1" smtClean="0">
                <a:solidFill>
                  <a:srgbClr val="FF0000"/>
                </a:solidFill>
              </a:rPr>
              <a:t>⑤戴上绿色思考帽，以打开思维，产生新的思考。</a:t>
            </a:r>
            <a:endParaRPr lang="zh-CN" altLang="en-US" sz="2000" b="1" smtClean="0"/>
          </a:p>
          <a:p>
            <a:pPr eaLnBrk="1" hangingPunct="1">
              <a:lnSpc>
                <a:spcPct val="150000"/>
              </a:lnSpc>
            </a:pPr>
            <a:r>
              <a:rPr lang="zh-CN" altLang="en-US" sz="2000" b="1" smtClean="0"/>
              <a:t>问：你对这个事件还有什么新的思考？</a:t>
            </a:r>
          </a:p>
          <a:p>
            <a:pPr eaLnBrk="1" hangingPunct="1">
              <a:lnSpc>
                <a:spcPct val="150000"/>
              </a:lnSpc>
            </a:pPr>
            <a:r>
              <a:rPr lang="zh-CN" altLang="en-US" sz="2000" b="1" i="1" smtClean="0"/>
              <a:t>答：有其产生的必然性，比如科技的发展提供了条件，比如人们有了更多自我表达的欲求，比如创作由精英化向草根化转向，比如浮躁的社风寂寞的群体。但是要对其从道德到规则的约束与监管，合理引导。</a:t>
            </a:r>
            <a:endParaRPr lang="zh-CN" altLang="en-US" sz="2000" b="1" smtClean="0"/>
          </a:p>
          <a:p>
            <a:pPr eaLnBrk="1" hangingPunct="1">
              <a:lnSpc>
                <a:spcPct val="150000"/>
              </a:lnSpc>
            </a:pPr>
            <a:r>
              <a:rPr lang="zh-CN" altLang="en-US" sz="2000" b="1" smtClean="0">
                <a:solidFill>
                  <a:srgbClr val="FF0000"/>
                </a:solidFill>
              </a:rPr>
              <a:t>⑥戴上蓝色思考帽，以综合考量以上的思考结果。</a:t>
            </a:r>
            <a:endParaRPr lang="zh-CN" altLang="en-US" sz="2000" b="1" smtClean="0"/>
          </a:p>
          <a:p>
            <a:pPr eaLnBrk="1" hangingPunct="1">
              <a:lnSpc>
                <a:spcPct val="150000"/>
              </a:lnSpc>
            </a:pPr>
            <a:r>
              <a:rPr lang="zh-CN" altLang="en-US" sz="2000" b="1" smtClean="0"/>
              <a:t>问：现在你如何思考这个事件？</a:t>
            </a:r>
          </a:p>
          <a:p>
            <a:pPr eaLnBrk="1" hangingPunct="1">
              <a:lnSpc>
                <a:spcPct val="150000"/>
              </a:lnSpc>
            </a:pPr>
            <a:r>
              <a:rPr lang="zh-CN" altLang="en-US" sz="2000" b="1" i="1" smtClean="0"/>
              <a:t>答：定义阐述</a:t>
            </a:r>
            <a:r>
              <a:rPr lang="en-US" altLang="zh-CN" sz="2000" b="1" i="1" smtClean="0"/>
              <a:t>——</a:t>
            </a:r>
            <a:r>
              <a:rPr lang="zh-CN" altLang="en-US" sz="2000" b="1" i="1" smtClean="0"/>
              <a:t>产生的背景</a:t>
            </a:r>
            <a:r>
              <a:rPr lang="en-US" altLang="zh-CN" sz="2000" b="1" i="1" smtClean="0"/>
              <a:t>——</a:t>
            </a:r>
            <a:r>
              <a:rPr lang="zh-CN" altLang="en-US" sz="2000" b="1" i="1" smtClean="0"/>
              <a:t>现状下的问题</a:t>
            </a:r>
            <a:r>
              <a:rPr lang="en-US" altLang="zh-CN" sz="2000" b="1" i="1" smtClean="0"/>
              <a:t>——</a:t>
            </a:r>
            <a:r>
              <a:rPr lang="zh-CN" altLang="en-US" sz="2000" b="1" i="1" smtClean="0"/>
              <a:t>解决的策略</a:t>
            </a:r>
            <a:r>
              <a:rPr lang="en-US" altLang="zh-CN" sz="2000" b="1" i="1" smtClean="0"/>
              <a:t>——</a:t>
            </a:r>
            <a:r>
              <a:rPr lang="zh-CN" altLang="en-US" sz="2000" b="1" i="1" smtClean="0"/>
              <a:t>让普通大众都能自由而合情合理的表达，诗意地栖居。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标题 1"/>
          <p:cNvSpPr>
            <a:spLocks noGrp="1" noChangeArrowheads="1"/>
          </p:cNvSpPr>
          <p:nvPr>
            <p:ph type="title"/>
          </p:nvPr>
        </p:nvSpPr>
        <p:spPr/>
        <p:txBody>
          <a:bodyPr/>
          <a:lstStyle/>
          <a:p>
            <a:pPr eaLnBrk="1" hangingPunct="1"/>
            <a:r>
              <a:rPr lang="zh-CN" altLang="en-US" smtClean="0"/>
              <a:t>及时练习二</a:t>
            </a:r>
          </a:p>
        </p:txBody>
      </p:sp>
      <p:sp>
        <p:nvSpPr>
          <p:cNvPr id="47107" name="内容占位符 2"/>
          <p:cNvSpPr>
            <a:spLocks noGrp="1" noChangeArrowheads="1"/>
          </p:cNvSpPr>
          <p:nvPr>
            <p:ph idx="1"/>
          </p:nvPr>
        </p:nvSpPr>
        <p:spPr>
          <a:xfrm>
            <a:off x="323850" y="1165225"/>
            <a:ext cx="8229600" cy="4525963"/>
          </a:xfrm>
        </p:spPr>
        <p:txBody>
          <a:bodyPr/>
          <a:lstStyle/>
          <a:p>
            <a:pPr eaLnBrk="1" hangingPunct="1"/>
            <a:r>
              <a:rPr lang="zh-CN" altLang="en-US" sz="2400" b="1" smtClean="0">
                <a:solidFill>
                  <a:srgbClr val="C00000"/>
                </a:solidFill>
                <a:latin typeface="楷体_GB2312" pitchFamily="49" charset="-122"/>
                <a:ea typeface="楷体_GB2312" pitchFamily="49" charset="-122"/>
              </a:rPr>
              <a:t>【题</a:t>
            </a:r>
            <a:r>
              <a:rPr lang="en-US" altLang="zh-CN" sz="2400" b="1" smtClean="0">
                <a:solidFill>
                  <a:srgbClr val="C00000"/>
                </a:solidFill>
                <a:latin typeface="楷体_GB2312" pitchFamily="49" charset="-122"/>
                <a:ea typeface="楷体_GB2312" pitchFamily="49" charset="-122"/>
              </a:rPr>
              <a:t>5</a:t>
            </a:r>
            <a:r>
              <a:rPr lang="zh-CN" altLang="en-US" sz="2400" b="1" smtClean="0">
                <a:solidFill>
                  <a:srgbClr val="C00000"/>
                </a:solidFill>
                <a:latin typeface="楷体_GB2312" pitchFamily="49" charset="-122"/>
                <a:ea typeface="楷体_GB2312" pitchFamily="49" charset="-122"/>
              </a:rPr>
              <a:t>】阅读下面材料，按要求作文：        </a:t>
            </a:r>
            <a:endParaRPr lang="en-US" altLang="zh-CN" sz="2400" b="1" smtClean="0">
              <a:solidFill>
                <a:srgbClr val="C00000"/>
              </a:solidFill>
              <a:latin typeface="楷体_GB2312" pitchFamily="49" charset="-122"/>
              <a:ea typeface="楷体_GB2312" pitchFamily="49" charset="-122"/>
            </a:endParaRPr>
          </a:p>
          <a:p>
            <a:pPr eaLnBrk="1" hangingPunct="1"/>
            <a:r>
              <a:rPr lang="zh-CN" altLang="en-US" sz="2400" b="1" smtClean="0">
                <a:solidFill>
                  <a:srgbClr val="0000FF"/>
                </a:solidFill>
                <a:latin typeface="楷体_GB2312" pitchFamily="49" charset="-122"/>
                <a:ea typeface="楷体_GB2312" pitchFamily="49" charset="-122"/>
              </a:rPr>
              <a:t>   </a:t>
            </a:r>
            <a:r>
              <a:rPr lang="zh-CN" altLang="en-US" sz="2400" b="1" smtClean="0">
                <a:latin typeface="楷体" pitchFamily="49" charset="-122"/>
                <a:ea typeface="楷体" pitchFamily="49" charset="-122"/>
              </a:rPr>
              <a:t>历经几年试验，小羽在传统工艺的基础上推陈出新，研发出一种新式花茶并获得专利。可是批量生产不久，大量假冒伪劣产品就充斥市场。小羽意识到，与其眼看着刚兴起的产业这么快就走向衰败，不如带领大家一起先把市场做规范。于是，她将工艺流程公之于众，还牵头拟定了地方标准，由当地政府有关部门发布推行。这些努力逐渐见效，新式花茶产业规模越来越大，小羽则集中精力率领团队不断创新，最终成为众望所归的致富带头人。</a:t>
            </a:r>
            <a:endParaRPr lang="en-US" altLang="zh-CN" sz="2400" b="1" smtClean="0">
              <a:latin typeface="楷体" pitchFamily="49" charset="-122"/>
              <a:ea typeface="楷体" pitchFamily="49" charset="-122"/>
            </a:endParaRPr>
          </a:p>
          <a:p>
            <a:pPr eaLnBrk="1" hangingPunct="1"/>
            <a:r>
              <a:rPr lang="en-US" altLang="zh-CN" sz="2400" b="1" smtClean="0">
                <a:solidFill>
                  <a:srgbClr val="0000FF"/>
                </a:solidFill>
                <a:latin typeface="楷体" pitchFamily="49" charset="-122"/>
                <a:ea typeface="楷体" pitchFamily="49" charset="-122"/>
              </a:rPr>
              <a:t>    </a:t>
            </a:r>
            <a:r>
              <a:rPr lang="zh-CN" altLang="en-US" sz="2400" b="1" smtClean="0">
                <a:solidFill>
                  <a:srgbClr val="FF0000"/>
                </a:solidFill>
                <a:latin typeface="楷体" pitchFamily="49" charset="-122"/>
                <a:ea typeface="楷体" pitchFamily="49" charset="-122"/>
              </a:rPr>
              <a:t>小羽的事迹在媒体上公开后，引起了广泛的热议。</a:t>
            </a:r>
            <a:endParaRPr lang="en-US" altLang="zh-CN" sz="2400" b="1" smtClean="0">
              <a:solidFill>
                <a:srgbClr val="FF0000"/>
              </a:solidFill>
              <a:latin typeface="楷体" pitchFamily="49" charset="-122"/>
              <a:ea typeface="楷体" pitchFamily="49" charset="-122"/>
            </a:endParaRPr>
          </a:p>
          <a:p>
            <a:pPr eaLnBrk="1" hangingPunct="1"/>
            <a:r>
              <a:rPr lang="en-US" altLang="zh-CN" sz="2400" b="1" smtClean="0">
                <a:ea typeface="楷体_GB2312" pitchFamily="49" charset="-122"/>
              </a:rPr>
              <a:t>        </a:t>
            </a:r>
            <a:r>
              <a:rPr lang="zh-CN" altLang="en-US" sz="2400" b="1" smtClean="0">
                <a:ea typeface="楷体_GB2312" pitchFamily="49" charset="-122"/>
              </a:rPr>
              <a:t>对此，你有怎样的思考或看法？</a:t>
            </a:r>
          </a:p>
          <a:p>
            <a:pPr eaLnBrk="1" hangingPunct="1"/>
            <a:r>
              <a:rPr lang="en-US" altLang="zh-CN" sz="2400" b="1" smtClean="0">
                <a:ea typeface="楷体_GB2312" pitchFamily="49" charset="-122"/>
              </a:rPr>
              <a:t>       </a:t>
            </a:r>
            <a:r>
              <a:rPr lang="zh-CN" altLang="en-US" sz="2400" b="1" smtClean="0">
                <a:solidFill>
                  <a:srgbClr val="FF0000"/>
                </a:solidFill>
                <a:ea typeface="楷体_GB2312" pitchFamily="49" charset="-122"/>
              </a:rPr>
              <a:t>用六顶帽子分析现象并成文</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标题 1"/>
          <p:cNvSpPr>
            <a:spLocks noGrp="1" noChangeArrowheads="1"/>
          </p:cNvSpPr>
          <p:nvPr>
            <p:ph type="title"/>
          </p:nvPr>
        </p:nvSpPr>
        <p:spPr/>
        <p:txBody>
          <a:bodyPr/>
          <a:lstStyle/>
          <a:p>
            <a:pPr eaLnBrk="1" hangingPunct="1"/>
            <a:r>
              <a:rPr lang="zh-CN" altLang="en-US" smtClean="0"/>
              <a:t>六顶帽子分析事件现象</a:t>
            </a:r>
          </a:p>
        </p:txBody>
      </p:sp>
      <p:sp>
        <p:nvSpPr>
          <p:cNvPr id="3" name="内容占位符 2"/>
          <p:cNvSpPr>
            <a:spLocks noGrp="1" noChangeArrowheads="1"/>
          </p:cNvSpPr>
          <p:nvPr>
            <p:ph idx="1"/>
          </p:nvPr>
        </p:nvSpPr>
        <p:spPr>
          <a:xfrm>
            <a:off x="457200" y="1385888"/>
            <a:ext cx="8229600" cy="4525962"/>
          </a:xfrm>
        </p:spPr>
        <p:txBody>
          <a:bodyPr/>
          <a:lstStyle/>
          <a:p>
            <a:pPr eaLnBrk="1" hangingPunct="1">
              <a:lnSpc>
                <a:spcPct val="150000"/>
              </a:lnSpc>
            </a:pPr>
            <a:r>
              <a:rPr lang="zh-CN" altLang="en-US" sz="2000" b="1" smtClean="0">
                <a:solidFill>
                  <a:srgbClr val="FF0000"/>
                </a:solidFill>
              </a:rPr>
              <a:t>①戴上白色思考帽，以准确地把握客观事实。</a:t>
            </a:r>
            <a:endParaRPr lang="zh-CN" altLang="en-US" sz="2000" b="1" smtClean="0"/>
          </a:p>
          <a:p>
            <a:pPr eaLnBrk="1" hangingPunct="1">
              <a:lnSpc>
                <a:spcPct val="150000"/>
              </a:lnSpc>
            </a:pPr>
            <a:r>
              <a:rPr lang="zh-CN" altLang="en-US" sz="2000" b="1" smtClean="0"/>
              <a:t>问：材料说了什么？</a:t>
            </a:r>
          </a:p>
          <a:p>
            <a:pPr eaLnBrk="1" hangingPunct="1">
              <a:lnSpc>
                <a:spcPct val="150000"/>
              </a:lnSpc>
            </a:pPr>
            <a:r>
              <a:rPr lang="zh-CN" altLang="en-US" sz="2000" b="1" i="1" smtClean="0"/>
              <a:t>答：（</a:t>
            </a:r>
            <a:r>
              <a:rPr lang="zh-CN" altLang="en-US" sz="2000" b="1" i="1" smtClean="0">
                <a:solidFill>
                  <a:srgbClr val="FF0000"/>
                </a:solidFill>
              </a:rPr>
              <a:t>背景</a:t>
            </a:r>
            <a:r>
              <a:rPr lang="zh-CN" altLang="en-US" sz="2000" b="1" i="1" smtClean="0"/>
              <a:t>）</a:t>
            </a:r>
            <a:r>
              <a:rPr lang="zh-CN" altLang="en-US" sz="2000" b="1" i="1" smtClean="0">
                <a:latin typeface="楷体" pitchFamily="49" charset="-122"/>
                <a:ea typeface="楷体" pitchFamily="49" charset="-122"/>
                <a:sym typeface="宋体" pitchFamily="2" charset="-122"/>
              </a:rPr>
              <a:t>小羽研发出新式花茶，假冒伪劣充斥市场；（</a:t>
            </a:r>
            <a:r>
              <a:rPr lang="zh-CN" altLang="en-US" sz="2000" b="1" i="1" smtClean="0">
                <a:solidFill>
                  <a:srgbClr val="FF0000"/>
                </a:solidFill>
                <a:latin typeface="楷体" pitchFamily="49" charset="-122"/>
                <a:ea typeface="楷体" pitchFamily="49" charset="-122"/>
                <a:sym typeface="宋体" pitchFamily="2" charset="-122"/>
              </a:rPr>
              <a:t>做法</a:t>
            </a:r>
            <a:r>
              <a:rPr lang="zh-CN" altLang="en-US" sz="2000" b="1" i="1" smtClean="0">
                <a:latin typeface="楷体" pitchFamily="49" charset="-122"/>
                <a:ea typeface="楷体" pitchFamily="49" charset="-122"/>
                <a:sym typeface="宋体" pitchFamily="2" charset="-122"/>
              </a:rPr>
              <a:t>）把市场做规范，公布流程，拟定标准；（</a:t>
            </a:r>
            <a:r>
              <a:rPr lang="zh-CN" altLang="en-US" sz="2000" b="1" i="1" smtClean="0">
                <a:solidFill>
                  <a:srgbClr val="FF0000"/>
                </a:solidFill>
                <a:latin typeface="楷体" pitchFamily="49" charset="-122"/>
                <a:ea typeface="楷体" pitchFamily="49" charset="-122"/>
                <a:sym typeface="宋体" pitchFamily="2" charset="-122"/>
              </a:rPr>
              <a:t>结果</a:t>
            </a:r>
            <a:r>
              <a:rPr lang="zh-CN" altLang="en-US" sz="2000" b="1" i="1" smtClean="0">
                <a:latin typeface="楷体" pitchFamily="49" charset="-122"/>
                <a:ea typeface="楷体" pitchFamily="49" charset="-122"/>
                <a:sym typeface="宋体" pitchFamily="2" charset="-122"/>
              </a:rPr>
              <a:t>）产业规模越来越大，不断创新，成为致富带头人。</a:t>
            </a:r>
            <a:endParaRPr lang="zh-CN" altLang="en-US" sz="2000" b="1" i="1" smtClean="0"/>
          </a:p>
          <a:p>
            <a:pPr eaLnBrk="1" hangingPunct="1">
              <a:lnSpc>
                <a:spcPct val="150000"/>
              </a:lnSpc>
            </a:pPr>
            <a:r>
              <a:rPr lang="zh-CN" altLang="en-US" sz="2000" b="1" smtClean="0">
                <a:solidFill>
                  <a:srgbClr val="FF0000"/>
                </a:solidFill>
              </a:rPr>
              <a:t>②戴上红色思考帽，以明确情感态度。</a:t>
            </a:r>
            <a:endParaRPr lang="zh-CN" altLang="en-US" sz="2000" b="1" smtClean="0"/>
          </a:p>
          <a:p>
            <a:pPr eaLnBrk="1" hangingPunct="1">
              <a:lnSpc>
                <a:spcPct val="150000"/>
              </a:lnSpc>
            </a:pPr>
            <a:r>
              <a:rPr lang="zh-CN" altLang="en-US" sz="2000" b="1" smtClean="0"/>
              <a:t>问：材料中是否有情感倾向？</a:t>
            </a:r>
          </a:p>
          <a:p>
            <a:pPr eaLnBrk="1" hangingPunct="1">
              <a:lnSpc>
                <a:spcPct val="150000"/>
              </a:lnSpc>
            </a:pPr>
            <a:r>
              <a:rPr lang="zh-CN" altLang="en-US" sz="2000" b="1" i="1" smtClean="0"/>
              <a:t>答：赞扬</a:t>
            </a:r>
            <a:endParaRPr lang="zh-CN" altLang="en-US" sz="2000" b="1" smtClean="0"/>
          </a:p>
          <a:p>
            <a:pPr eaLnBrk="1" hangingPunct="1">
              <a:lnSpc>
                <a:spcPct val="150000"/>
              </a:lnSpc>
            </a:pPr>
            <a:r>
              <a:rPr lang="zh-CN" altLang="en-US" sz="2000" b="1" smtClean="0"/>
              <a:t>问：你的情感态度是什么？</a:t>
            </a:r>
          </a:p>
          <a:p>
            <a:pPr eaLnBrk="1" hangingPunct="1">
              <a:lnSpc>
                <a:spcPct val="150000"/>
              </a:lnSpc>
            </a:pPr>
            <a:r>
              <a:rPr lang="zh-CN" altLang="en-US" sz="2000" b="1" i="1" smtClean="0"/>
              <a:t>答：质疑（泛道德主义）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extLst>
          </p:cNvPr>
          <p:cNvSpPr>
            <a:spLocks noGrp="1"/>
          </p:cNvSpPr>
          <p:nvPr>
            <p:ph idx="1"/>
          </p:nvPr>
        </p:nvSpPr>
        <p:spPr>
          <a:xfrm>
            <a:off x="457200" y="908050"/>
            <a:ext cx="8229600" cy="4525963"/>
          </a:xfrm>
        </p:spPr>
        <p:txBody>
          <a:bodyPr/>
          <a:lstStyle/>
          <a:p>
            <a:pPr eaLnBrk="1" hangingPunct="1">
              <a:lnSpc>
                <a:spcPct val="150000"/>
              </a:lnSpc>
              <a:defRPr/>
            </a:pPr>
            <a:r>
              <a:rPr lang="zh-CN" altLang="en-US" sz="2000" b="1" dirty="0">
                <a:solidFill>
                  <a:srgbClr val="FF0000"/>
                </a:solidFill>
              </a:rPr>
              <a:t>③戴上黑色思考帽，以思考事件的负面影响。</a:t>
            </a:r>
            <a:endParaRPr lang="zh-CN" altLang="en-US" sz="2000" b="1" dirty="0"/>
          </a:p>
          <a:p>
            <a:pPr eaLnBrk="1" hangingPunct="1">
              <a:lnSpc>
                <a:spcPct val="150000"/>
              </a:lnSpc>
              <a:defRPr/>
            </a:pPr>
            <a:r>
              <a:rPr lang="zh-CN" altLang="en-US" sz="2000" b="1" dirty="0"/>
              <a:t>问：这个事件会有怎样的负面影响？质疑？</a:t>
            </a:r>
          </a:p>
          <a:p>
            <a:pPr eaLnBrk="1" hangingPunct="1">
              <a:lnSpc>
                <a:spcPct val="150000"/>
              </a:lnSpc>
              <a:spcBef>
                <a:spcPts val="1000"/>
              </a:spcBef>
              <a:defRPr/>
            </a:pPr>
            <a:r>
              <a:rPr lang="en-US" altLang="zh-CN" sz="2000" b="1" i="1" dirty="0">
                <a:effectLst>
                  <a:outerShdw blurRad="38100" dist="38100" dir="2700000" algn="tl">
                    <a:srgbClr val="C0C0C0"/>
                  </a:outerShdw>
                </a:effectLst>
                <a:latin typeface="楷体" panose="02010609060101010101" pitchFamily="49" charset="-122"/>
                <a:ea typeface="楷体" panose="02010609060101010101" pitchFamily="49" charset="-122"/>
                <a:sym typeface="宋体" panose="02010600030101010101" pitchFamily="2" charset="-122"/>
              </a:rPr>
              <a:t>A</a:t>
            </a:r>
            <a:r>
              <a:rPr lang="zh-CN" altLang="en-US" sz="2000" b="1" i="1" dirty="0">
                <a:effectLst>
                  <a:outerShdw blurRad="38100" dist="38100" dir="2700000" algn="tl">
                    <a:srgbClr val="C0C0C0"/>
                  </a:outerShdw>
                </a:effectLst>
                <a:latin typeface="楷体" panose="02010609060101010101" pitchFamily="49" charset="-122"/>
                <a:ea typeface="楷体" panose="02010609060101010101" pitchFamily="49" charset="-122"/>
                <a:sym typeface="宋体" panose="02010600030101010101" pitchFamily="2" charset="-122"/>
              </a:rPr>
              <a:t>、一个创业者怎么有权利带头拟定地方标准，这难道不是政府职责吗？</a:t>
            </a:r>
            <a:r>
              <a:rPr lang="en-US" altLang="zh-CN" sz="2000" b="1" i="1" dirty="0">
                <a:effectLst>
                  <a:outerShdw blurRad="38100" dist="38100" dir="2700000" algn="tl">
                    <a:srgbClr val="C0C0C0"/>
                  </a:outerShdw>
                </a:effectLst>
                <a:latin typeface="楷体" panose="02010609060101010101" pitchFamily="49" charset="-122"/>
                <a:ea typeface="楷体" panose="02010609060101010101" pitchFamily="49" charset="-122"/>
                <a:sym typeface="宋体" panose="02010600030101010101" pitchFamily="2" charset="-122"/>
              </a:rPr>
              <a:t>B</a:t>
            </a:r>
            <a:r>
              <a:rPr lang="zh-CN" altLang="en-US" sz="2000" b="1" i="1"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sym typeface="宋体" panose="02010600030101010101" pitchFamily="2" charset="-122"/>
              </a:rPr>
              <a:t>、制造假冒伪劣产品者为什么没有受到法律的制裁？反而可以和创造发明者共同致富？</a:t>
            </a:r>
            <a:r>
              <a:rPr lang="en-US" altLang="zh-CN" sz="2000" b="1" i="1"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sym typeface="宋体" panose="02010600030101010101" pitchFamily="2" charset="-122"/>
              </a:rPr>
              <a:t>C</a:t>
            </a:r>
            <a:r>
              <a:rPr lang="zh-CN" altLang="en-US" sz="2000" b="1" i="1" dirty="0">
                <a:effectLst>
                  <a:outerShdw blurRad="38100" dist="38100" dir="2700000" algn="tl">
                    <a:srgbClr val="C0C0C0"/>
                  </a:outerShdw>
                </a:effectLst>
                <a:latin typeface="楷体" panose="02010609060101010101" pitchFamily="49" charset="-122"/>
                <a:ea typeface="楷体" panose="02010609060101010101" pitchFamily="49" charset="-122"/>
                <a:sym typeface="宋体" panose="02010600030101010101" pitchFamily="2" charset="-122"/>
              </a:rPr>
              <a:t>、为何当假冒伪劣商品出现时，小羽不诉诸法律而选择公开工艺流程？</a:t>
            </a:r>
            <a:endParaRPr lang="zh-CN" altLang="en-US" sz="2000" b="1" i="1" dirty="0">
              <a:effectLst>
                <a:outerShdw blurRad="38100" dist="38100" dir="2700000" algn="tl">
                  <a:srgbClr val="C0C0C0"/>
                </a:outerShdw>
              </a:effectLst>
              <a:latin typeface="楷体" panose="02010609060101010101" pitchFamily="49" charset="-122"/>
              <a:ea typeface="楷体" panose="02010609060101010101" pitchFamily="49" charset="-122"/>
            </a:endParaRPr>
          </a:p>
          <a:p>
            <a:pPr eaLnBrk="1" hangingPunct="1">
              <a:lnSpc>
                <a:spcPct val="150000"/>
              </a:lnSpc>
              <a:spcBef>
                <a:spcPts val="1000"/>
              </a:spcBef>
              <a:defRPr/>
            </a:pPr>
            <a:r>
              <a:rPr lang="en-US" altLang="zh-CN" sz="2000" b="1" i="1"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sym typeface="宋体" panose="02010600030101010101" pitchFamily="2" charset="-122"/>
              </a:rPr>
              <a:t>D</a:t>
            </a:r>
            <a:r>
              <a:rPr lang="zh-CN" altLang="en-US" sz="2000" b="1" i="1"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sym typeface="宋体" panose="02010600030101010101" pitchFamily="2" charset="-122"/>
              </a:rPr>
              <a:t>、小羽将工艺流程公之于众，那么竞争对手的实力不也随之增强，为何她反而可以规模越来越大？</a:t>
            </a:r>
            <a:r>
              <a:rPr lang="en-US" altLang="zh-CN" sz="2000" b="1" i="1"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sym typeface="宋体" panose="02010600030101010101" pitchFamily="2" charset="-122"/>
              </a:rPr>
              <a:t>E</a:t>
            </a:r>
            <a:r>
              <a:rPr lang="zh-CN" altLang="en-US" sz="2000" b="1" i="1" dirty="0">
                <a:effectLst>
                  <a:outerShdw blurRad="38100" dist="38100" dir="2700000" algn="tl">
                    <a:srgbClr val="C0C0C0"/>
                  </a:outerShdw>
                </a:effectLst>
                <a:latin typeface="楷体" panose="02010609060101010101" pitchFamily="49" charset="-122"/>
                <a:ea typeface="楷体" panose="02010609060101010101" pitchFamily="49" charset="-122"/>
                <a:sym typeface="宋体" panose="02010600030101010101" pitchFamily="2" charset="-122"/>
              </a:rPr>
              <a:t>、她能把自己的专利无偿地分享却不去保护，有多少人能做到呢？这样的牺牲，小羽最终成为众望所归的致富带头人，她真的该是榜样吗？</a:t>
            </a:r>
            <a:endParaRPr lang="zh-CN" altLang="en-US" sz="2000" b="1" i="1" dirty="0">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extLst>
          </p:cNvPr>
          <p:cNvSpPr>
            <a:spLocks noGrp="1"/>
          </p:cNvSpPr>
          <p:nvPr>
            <p:ph idx="1"/>
          </p:nvPr>
        </p:nvSpPr>
        <p:spPr>
          <a:xfrm>
            <a:off x="323850" y="908050"/>
            <a:ext cx="8229600" cy="4525963"/>
          </a:xfrm>
        </p:spPr>
        <p:txBody>
          <a:bodyPr/>
          <a:lstStyle/>
          <a:p>
            <a:pPr eaLnBrk="1" hangingPunct="1">
              <a:lnSpc>
                <a:spcPct val="150000"/>
              </a:lnSpc>
              <a:defRPr/>
            </a:pPr>
            <a:r>
              <a:rPr lang="zh-CN" altLang="en-US" sz="2000" b="1" noProof="1">
                <a:solidFill>
                  <a:srgbClr val="FF0000"/>
                </a:solidFill>
              </a:rPr>
              <a:t>④戴上黄色思考帽，以思考事件的正面意义。</a:t>
            </a:r>
          </a:p>
          <a:p>
            <a:pPr eaLnBrk="1" hangingPunct="1">
              <a:lnSpc>
                <a:spcPct val="150000"/>
              </a:lnSpc>
              <a:defRPr/>
            </a:pPr>
            <a:r>
              <a:rPr lang="zh-CN" altLang="en-US" sz="2000" b="1" noProof="1">
                <a:solidFill>
                  <a:srgbClr val="FF0000"/>
                </a:solidFill>
              </a:rPr>
              <a:t>问：这个事件有怎样的正面意义？</a:t>
            </a:r>
          </a:p>
          <a:p>
            <a:pPr eaLnBrk="1" hangingPunct="1">
              <a:lnSpc>
                <a:spcPct val="150000"/>
              </a:lnSpc>
              <a:defRPr/>
            </a:pPr>
            <a:r>
              <a:rPr lang="zh-CN" altLang="en-US" sz="2000" b="1" noProof="1">
                <a:solidFill>
                  <a:srgbClr val="FF0000"/>
                </a:solidFill>
              </a:rPr>
              <a:t>答：</a:t>
            </a:r>
            <a:r>
              <a:rPr lang="en-US" altLang="zh-CN" sz="2000" b="1" noProof="1">
                <a:solidFill>
                  <a:srgbClr val="FF0000"/>
                </a:solidFill>
              </a:rPr>
              <a:t>A</a:t>
            </a:r>
            <a:r>
              <a:rPr lang="zh-CN" altLang="en-US" sz="2000" b="1" noProof="1">
                <a:solidFill>
                  <a:srgbClr val="FF0000"/>
                </a:solidFill>
              </a:rPr>
              <a:t>、探索创新，分享推广，实现合作共赢。</a:t>
            </a:r>
            <a:r>
              <a:rPr lang="en-US" altLang="zh-CN" sz="2000" b="1" noProof="1">
                <a:solidFill>
                  <a:srgbClr val="FF0000"/>
                </a:solidFill>
              </a:rPr>
              <a:t>B</a:t>
            </a:r>
            <a:r>
              <a:rPr lang="zh-CN" altLang="en-US" sz="2000" b="1" noProof="1">
                <a:solidFill>
                  <a:srgbClr val="FF0000"/>
                </a:solidFill>
              </a:rPr>
              <a:t>、遇到困难，要积极应对，要有集体意识。</a:t>
            </a:r>
            <a:r>
              <a:rPr lang="en-US" altLang="zh-CN" sz="2000" b="1" noProof="1">
                <a:solidFill>
                  <a:srgbClr val="FF0000"/>
                </a:solidFill>
              </a:rPr>
              <a:t>C</a:t>
            </a:r>
            <a:r>
              <a:rPr lang="zh-CN" altLang="en-US" sz="2000" b="1" noProof="1">
                <a:solidFill>
                  <a:srgbClr val="FF0000"/>
                </a:solidFill>
              </a:rPr>
              <a:t>、担当大事，以德聚人。</a:t>
            </a:r>
          </a:p>
          <a:p>
            <a:pPr eaLnBrk="1" hangingPunct="1">
              <a:lnSpc>
                <a:spcPct val="150000"/>
              </a:lnSpc>
              <a:defRPr/>
            </a:pPr>
            <a:r>
              <a:rPr lang="zh-CN" altLang="en-US" sz="2000" b="1" noProof="1">
                <a:solidFill>
                  <a:srgbClr val="FF0000"/>
                </a:solidFill>
              </a:rPr>
              <a:t>⑤戴上绿色思考帽，以打开思维，产生新的思考。</a:t>
            </a:r>
            <a:endParaRPr lang="zh-CN" altLang="en-US" sz="2000" b="1" noProof="1"/>
          </a:p>
          <a:p>
            <a:pPr eaLnBrk="1" hangingPunct="1">
              <a:lnSpc>
                <a:spcPct val="150000"/>
              </a:lnSpc>
              <a:defRPr/>
            </a:pPr>
            <a:r>
              <a:rPr lang="zh-CN" altLang="en-US" sz="2000" b="1" noProof="1"/>
              <a:t>问：你对这个事件还有什么新的思考？</a:t>
            </a:r>
          </a:p>
          <a:p>
            <a:pPr eaLnBrk="1" hangingPunct="1">
              <a:lnSpc>
                <a:spcPct val="150000"/>
              </a:lnSpc>
              <a:defRPr/>
            </a:pPr>
            <a:r>
              <a:rPr lang="zh-CN" altLang="en-US" sz="2000" b="1" i="1" noProof="1"/>
              <a:t>答：</a:t>
            </a:r>
            <a:r>
              <a:rPr lang="en-US" altLang="zh-CN" sz="2000" b="1" i="1" noProof="1"/>
              <a:t>A</a:t>
            </a:r>
            <a:r>
              <a:rPr lang="zh-CN" altLang="en-US" sz="2000" b="1" i="1" noProof="1">
                <a:effectLst>
                  <a:outerShdw blurRad="38100" dist="38100" dir="2700000" algn="tl">
                    <a:srgbClr val="000000">
                      <a:alpha val="43137"/>
                    </a:srgbClr>
                  </a:outerShdw>
                </a:effectLst>
                <a:latin typeface="楷体_GB2312" pitchFamily="49" charset="-122"/>
                <a:ea typeface="楷体_GB2312" pitchFamily="49" charset="-122"/>
                <a:sym typeface="+mn-ea"/>
              </a:rPr>
              <a:t>、小羽的胸怀值得赞美，但其妥协</a:t>
            </a:r>
            <a:r>
              <a:rPr lang="zh-CN" altLang="en-US" sz="2000" b="1" i="1" noProof="1">
                <a:solidFill>
                  <a:srgbClr val="FF0000"/>
                </a:solidFill>
                <a:effectLst>
                  <a:outerShdw blurRad="38100" dist="38100" dir="2700000" algn="tl">
                    <a:srgbClr val="000000">
                      <a:alpha val="43137"/>
                    </a:srgbClr>
                  </a:outerShdw>
                </a:effectLst>
                <a:latin typeface="楷体_GB2312" pitchFamily="49" charset="-122"/>
                <a:ea typeface="楷体_GB2312" pitchFamily="49" charset="-122"/>
                <a:sym typeface="+mn-ea"/>
              </a:rPr>
              <a:t>分享</a:t>
            </a:r>
            <a:r>
              <a:rPr lang="zh-CN" altLang="en-US" sz="2000" b="1" i="1" noProof="1">
                <a:effectLst>
                  <a:outerShdw blurRad="38100" dist="38100" dir="2700000" algn="tl">
                    <a:srgbClr val="000000">
                      <a:alpha val="43137"/>
                    </a:srgbClr>
                  </a:outerShdw>
                </a:effectLst>
                <a:latin typeface="楷体_GB2312" pitchFamily="49" charset="-122"/>
                <a:ea typeface="楷体_GB2312" pitchFamily="49" charset="-122"/>
                <a:sym typeface="+mn-ea"/>
              </a:rPr>
              <a:t>之举不值得推广。</a:t>
            </a:r>
            <a:endParaRPr lang="en-US" altLang="zh-CN" sz="2000" b="1" i="1" noProof="1">
              <a:effectLst>
                <a:outerShdw blurRad="38100" dist="38100" dir="2700000" algn="tl">
                  <a:srgbClr val="000000">
                    <a:alpha val="43137"/>
                  </a:srgbClr>
                </a:outerShdw>
              </a:effectLst>
              <a:latin typeface="楷体_GB2312" pitchFamily="49" charset="-122"/>
              <a:ea typeface="楷体_GB2312" pitchFamily="49" charset="-122"/>
            </a:endParaRPr>
          </a:p>
          <a:p>
            <a:pPr eaLnBrk="1" hangingPunct="1">
              <a:lnSpc>
                <a:spcPct val="150000"/>
              </a:lnSpc>
              <a:defRPr/>
            </a:pPr>
            <a:r>
              <a:rPr lang="en-US" altLang="zh-CN" sz="2000" b="1" i="1" noProof="1">
                <a:effectLst>
                  <a:outerShdw blurRad="38100" dist="38100" dir="2700000" algn="tl">
                    <a:srgbClr val="000000">
                      <a:alpha val="43137"/>
                    </a:srgbClr>
                  </a:outerShdw>
                </a:effectLst>
                <a:latin typeface="楷体_GB2312" pitchFamily="49" charset="-122"/>
                <a:ea typeface="楷体_GB2312" pitchFamily="49" charset="-122"/>
                <a:sym typeface="+mn-ea"/>
              </a:rPr>
              <a:t>B</a:t>
            </a:r>
            <a:r>
              <a:rPr lang="zh-CN" altLang="en-US" sz="2000" b="1" i="1" noProof="1">
                <a:effectLst>
                  <a:outerShdw blurRad="38100" dist="38100" dir="2700000" algn="tl">
                    <a:srgbClr val="000000">
                      <a:alpha val="43137"/>
                    </a:srgbClr>
                  </a:outerShdw>
                </a:effectLst>
                <a:latin typeface="楷体_GB2312" pitchFamily="49" charset="-122"/>
                <a:ea typeface="楷体_GB2312" pitchFamily="49" charset="-122"/>
                <a:sym typeface="+mn-ea"/>
              </a:rPr>
              <a:t>、保护</a:t>
            </a:r>
            <a:r>
              <a:rPr lang="zh-CN" altLang="en-US" sz="2000" b="1" i="1" noProof="1">
                <a:solidFill>
                  <a:srgbClr val="FF0000"/>
                </a:solidFill>
                <a:effectLst>
                  <a:outerShdw blurRad="38100" dist="38100" dir="2700000" algn="tl">
                    <a:srgbClr val="000000">
                      <a:alpha val="43137"/>
                    </a:srgbClr>
                  </a:outerShdw>
                </a:effectLst>
                <a:latin typeface="楷体_GB2312" pitchFamily="49" charset="-122"/>
                <a:ea typeface="楷体_GB2312" pitchFamily="49" charset="-122"/>
                <a:sym typeface="+mn-ea"/>
              </a:rPr>
              <a:t>创新</a:t>
            </a:r>
            <a:r>
              <a:rPr lang="zh-CN" altLang="en-US" sz="2000" b="1" i="1" noProof="1">
                <a:effectLst>
                  <a:outerShdw blurRad="38100" dist="38100" dir="2700000" algn="tl">
                    <a:srgbClr val="000000">
                      <a:alpha val="43137"/>
                    </a:srgbClr>
                  </a:outerShdw>
                </a:effectLst>
                <a:latin typeface="楷体_GB2312" pitchFamily="49" charset="-122"/>
                <a:ea typeface="楷体_GB2312" pitchFamily="49" charset="-122"/>
                <a:sym typeface="+mn-ea"/>
              </a:rPr>
              <a:t>，或许需要英雄，但真正需要制度。</a:t>
            </a:r>
            <a:endParaRPr lang="en-US" altLang="zh-CN" sz="2000" b="1" i="1" noProof="1">
              <a:effectLst>
                <a:outerShdw blurRad="38100" dist="38100" dir="2700000" algn="tl">
                  <a:srgbClr val="000000">
                    <a:alpha val="43137"/>
                  </a:srgbClr>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extLst>
          </p:cNvPr>
          <p:cNvSpPr>
            <a:spLocks noGrp="1"/>
          </p:cNvSpPr>
          <p:nvPr>
            <p:ph idx="1"/>
          </p:nvPr>
        </p:nvSpPr>
        <p:spPr>
          <a:xfrm>
            <a:off x="457200" y="765175"/>
            <a:ext cx="8229600" cy="4525963"/>
          </a:xfrm>
        </p:spPr>
        <p:txBody>
          <a:bodyPr/>
          <a:lstStyle/>
          <a:p>
            <a:pPr eaLnBrk="1" hangingPunct="1">
              <a:lnSpc>
                <a:spcPct val="150000"/>
              </a:lnSpc>
              <a:defRPr/>
            </a:pPr>
            <a:r>
              <a:rPr lang="en-US" altLang="zh-CN" sz="2400" b="1" i="1" noProof="1">
                <a:effectLst>
                  <a:outerShdw blurRad="38100" dist="38100" dir="2700000" algn="tl">
                    <a:srgbClr val="000000">
                      <a:alpha val="43137"/>
                    </a:srgbClr>
                  </a:outerShdw>
                </a:effectLst>
                <a:latin typeface="楷体_GB2312" pitchFamily="49" charset="-122"/>
                <a:ea typeface="楷体_GB2312" pitchFamily="49" charset="-122"/>
                <a:sym typeface="+mn-ea"/>
              </a:rPr>
              <a:t>C</a:t>
            </a:r>
            <a:r>
              <a:rPr lang="zh-CN" altLang="en-US" sz="2400" b="1" i="1" noProof="1">
                <a:effectLst>
                  <a:outerShdw blurRad="38100" dist="38100" dir="2700000" algn="tl">
                    <a:srgbClr val="000000">
                      <a:alpha val="43137"/>
                    </a:srgbClr>
                  </a:outerShdw>
                </a:effectLst>
                <a:latin typeface="楷体_GB2312" pitchFamily="49" charset="-122"/>
                <a:ea typeface="楷体_GB2312" pitchFamily="49" charset="-122"/>
                <a:sym typeface="+mn-ea"/>
              </a:rPr>
              <a:t>、小羽的</a:t>
            </a:r>
            <a:r>
              <a:rPr lang="zh-CN" altLang="en-US" sz="2400" b="1" i="1" noProof="1">
                <a:solidFill>
                  <a:srgbClr val="FF0000"/>
                </a:solidFill>
                <a:effectLst>
                  <a:outerShdw blurRad="38100" dist="38100" dir="2700000" algn="tl">
                    <a:srgbClr val="000000">
                      <a:alpha val="43137"/>
                    </a:srgbClr>
                  </a:outerShdw>
                </a:effectLst>
                <a:latin typeface="楷体_GB2312" pitchFamily="49" charset="-122"/>
                <a:ea typeface="楷体_GB2312" pitchFamily="49" charset="-122"/>
                <a:sym typeface="+mn-ea"/>
              </a:rPr>
              <a:t>成功</a:t>
            </a:r>
            <a:r>
              <a:rPr lang="zh-CN" altLang="en-US" sz="2400" b="1" i="1" noProof="1">
                <a:effectLst>
                  <a:outerShdw blurRad="38100" dist="38100" dir="2700000" algn="tl">
                    <a:srgbClr val="000000">
                      <a:alpha val="43137"/>
                    </a:srgbClr>
                  </a:outerShdw>
                </a:effectLst>
                <a:latin typeface="楷体_GB2312" pitchFamily="49" charset="-122"/>
                <a:ea typeface="楷体_GB2312" pitchFamily="49" charset="-122"/>
                <a:sym typeface="+mn-ea"/>
              </a:rPr>
              <a:t>难推广</a:t>
            </a:r>
            <a:endParaRPr lang="zh-CN" altLang="en-US" sz="2400" b="1" i="1" noProof="1">
              <a:effectLst>
                <a:outerShdw blurRad="38100" dist="38100" dir="2700000" algn="tl">
                  <a:srgbClr val="000000">
                    <a:alpha val="43137"/>
                  </a:srgbClr>
                </a:outerShdw>
              </a:effectLst>
              <a:latin typeface="楷体_GB2312" pitchFamily="49" charset="-122"/>
              <a:ea typeface="楷体_GB2312" pitchFamily="49" charset="-122"/>
            </a:endParaRPr>
          </a:p>
          <a:p>
            <a:pPr eaLnBrk="1" hangingPunct="1">
              <a:lnSpc>
                <a:spcPct val="150000"/>
              </a:lnSpc>
              <a:defRPr/>
            </a:pPr>
            <a:r>
              <a:rPr lang="en-US" altLang="zh-CN" sz="2400" b="1" i="1" noProof="1">
                <a:effectLst>
                  <a:outerShdw blurRad="38100" dist="38100" dir="2700000" algn="tl">
                    <a:srgbClr val="000000">
                      <a:alpha val="43137"/>
                    </a:srgbClr>
                  </a:outerShdw>
                </a:effectLst>
                <a:latin typeface="楷体_GB2312" pitchFamily="49" charset="-122"/>
                <a:ea typeface="楷体_GB2312" pitchFamily="49" charset="-122"/>
                <a:sym typeface="+mn-ea"/>
              </a:rPr>
              <a:t>D</a:t>
            </a:r>
            <a:r>
              <a:rPr lang="zh-CN" altLang="en-US" sz="2400" b="1" i="1" noProof="1">
                <a:effectLst>
                  <a:outerShdw blurRad="38100" dist="38100" dir="2700000" algn="tl">
                    <a:srgbClr val="000000">
                      <a:alpha val="43137"/>
                    </a:srgbClr>
                  </a:outerShdw>
                </a:effectLst>
                <a:latin typeface="楷体_GB2312" pitchFamily="49" charset="-122"/>
                <a:ea typeface="楷体_GB2312" pitchFamily="49" charset="-122"/>
                <a:sym typeface="+mn-ea"/>
              </a:rPr>
              <a:t>、小羽成榜样折射“</a:t>
            </a:r>
            <a:r>
              <a:rPr lang="zh-CN" altLang="en-US" sz="2400" b="1" i="1" noProof="1">
                <a:solidFill>
                  <a:srgbClr val="FF0000"/>
                </a:solidFill>
                <a:effectLst>
                  <a:outerShdw blurRad="38100" dist="38100" dir="2700000" algn="tl">
                    <a:srgbClr val="000000">
                      <a:alpha val="43137"/>
                    </a:srgbClr>
                  </a:outerShdw>
                </a:effectLst>
                <a:latin typeface="楷体_GB2312" pitchFamily="49" charset="-122"/>
                <a:ea typeface="楷体_GB2312" pitchFamily="49" charset="-122"/>
                <a:sym typeface="+mn-ea"/>
              </a:rPr>
              <a:t>泛道德主义</a:t>
            </a:r>
            <a:r>
              <a:rPr lang="zh-CN" altLang="en-US" sz="2400" b="1" i="1" noProof="1">
                <a:effectLst>
                  <a:outerShdw blurRad="38100" dist="38100" dir="2700000" algn="tl">
                    <a:srgbClr val="000000">
                      <a:alpha val="43137"/>
                    </a:srgbClr>
                  </a:outerShdw>
                </a:effectLst>
                <a:latin typeface="楷体_GB2312" pitchFamily="49" charset="-122"/>
                <a:ea typeface="楷体_GB2312" pitchFamily="49" charset="-122"/>
                <a:sym typeface="+mn-ea"/>
              </a:rPr>
              <a:t>”思想。</a:t>
            </a:r>
            <a:endParaRPr lang="zh-CN" altLang="en-US" sz="2400" b="1" i="1" noProof="1">
              <a:effectLst>
                <a:outerShdw blurRad="38100" dist="38100" dir="2700000" algn="tl">
                  <a:srgbClr val="000000">
                    <a:alpha val="43137"/>
                  </a:srgbClr>
                </a:outerShdw>
              </a:effectLst>
              <a:latin typeface="楷体_GB2312" pitchFamily="49" charset="-122"/>
              <a:ea typeface="楷体_GB2312" pitchFamily="49" charset="-122"/>
            </a:endParaRPr>
          </a:p>
          <a:p>
            <a:pPr eaLnBrk="1" hangingPunct="1">
              <a:lnSpc>
                <a:spcPct val="150000"/>
              </a:lnSpc>
              <a:defRPr/>
            </a:pPr>
            <a:r>
              <a:rPr lang="zh-CN" altLang="en-US" sz="2400" b="1" noProof="1">
                <a:solidFill>
                  <a:srgbClr val="FF0000"/>
                </a:solidFill>
              </a:rPr>
              <a:t>⑥戴上蓝色思考帽，以综合考量以上的思考结果。</a:t>
            </a:r>
            <a:endParaRPr lang="zh-CN" altLang="en-US" sz="2400" b="1" noProof="1"/>
          </a:p>
          <a:p>
            <a:pPr eaLnBrk="1" hangingPunct="1">
              <a:lnSpc>
                <a:spcPct val="150000"/>
              </a:lnSpc>
              <a:defRPr/>
            </a:pPr>
            <a:r>
              <a:rPr lang="zh-CN" altLang="en-US" sz="2400" b="1" noProof="1"/>
              <a:t>问：现在你如何思考这个事件？</a:t>
            </a:r>
          </a:p>
          <a:p>
            <a:pPr eaLnBrk="1" hangingPunct="1">
              <a:lnSpc>
                <a:spcPct val="150000"/>
              </a:lnSpc>
              <a:defRPr/>
            </a:pPr>
            <a:r>
              <a:rPr lang="zh-CN" altLang="en-US" sz="2400" b="1" i="1" noProof="1"/>
              <a:t>答：</a:t>
            </a:r>
            <a:r>
              <a:rPr lang="zh-CN" altLang="en-US" sz="2400" b="1" i="1" noProof="1">
                <a:solidFill>
                  <a:srgbClr val="FF0000"/>
                </a:solidFill>
              </a:rPr>
              <a:t>（构思流程）</a:t>
            </a:r>
            <a:r>
              <a:rPr lang="zh-CN" altLang="en-US" sz="2400" b="1" i="1" noProof="1"/>
              <a:t>肯定其担当、分析、创新</a:t>
            </a:r>
            <a:r>
              <a:rPr lang="en-US" altLang="zh-CN" sz="2400" b="1" i="1" noProof="1"/>
              <a:t>——</a:t>
            </a:r>
            <a:r>
              <a:rPr lang="zh-CN" altLang="en-US" sz="2400" b="1" i="1" noProof="1"/>
              <a:t>质疑其对不良风气的助长以及做法的不可复制</a:t>
            </a:r>
            <a:r>
              <a:rPr lang="en-US" altLang="zh-CN" sz="2400" b="1" i="1" noProof="1"/>
              <a:t>——</a:t>
            </a:r>
            <a:r>
              <a:rPr lang="zh-CN" altLang="en-US" sz="2400" b="1" i="1" noProof="1"/>
              <a:t>解决的策略（小羽，市场，政府；造假者）</a:t>
            </a:r>
            <a:r>
              <a:rPr lang="en-US" altLang="zh-CN" sz="2400" b="1" i="1" noProof="1"/>
              <a:t>——</a:t>
            </a:r>
            <a:r>
              <a:rPr lang="zh-CN" altLang="en-US" sz="2400" b="1" i="1" noProof="1"/>
              <a:t>打造市场与人心的秩序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标题 1">
            <a:extLst>
              <a:ext uri="{FF2B5EF4-FFF2-40B4-BE49-F238E27FC236}"/>
            </a:extLst>
          </p:cNvPr>
          <p:cNvSpPr>
            <a:spLocks noGrp="1" noChangeArrowheads="1"/>
          </p:cNvSpPr>
          <p:nvPr>
            <p:ph type="title" idx="4294967295"/>
          </p:nvPr>
        </p:nvSpPr>
        <p:spPr>
          <a:xfrm>
            <a:off x="457200" y="620713"/>
            <a:ext cx="8229600" cy="779462"/>
          </a:xfrm>
        </p:spPr>
        <p:txBody>
          <a:bodyPr/>
          <a:lstStyle/>
          <a:p>
            <a:pPr eaLnBrk="1" hangingPunct="1">
              <a:defRPr/>
            </a:pPr>
            <a:r>
              <a:rPr lang="zh-CN" altLang="en-US" b="1" noProof="1">
                <a:effectLst>
                  <a:outerShdw blurRad="38100" dist="38100" dir="2700000" algn="tl">
                    <a:srgbClr val="000000">
                      <a:alpha val="43137"/>
                    </a:srgbClr>
                  </a:outerShdw>
                </a:effectLst>
              </a:rPr>
              <a:t>例文赏析：赞小羽后</a:t>
            </a:r>
            <a:r>
              <a:rPr lang="zh-CN" altLang="en-US" b="1" noProof="1">
                <a:solidFill>
                  <a:srgbClr val="FF0000"/>
                </a:solidFill>
                <a:effectLst>
                  <a:outerShdw blurRad="38100" dist="38100" dir="2700000" algn="tl">
                    <a:srgbClr val="000000">
                      <a:alpha val="43137"/>
                    </a:srgbClr>
                  </a:outerShdw>
                </a:effectLst>
              </a:rPr>
              <a:t>的冷思考</a:t>
            </a:r>
            <a:r>
              <a:rPr lang="zh-CN" altLang="en-US" b="1" dirty="0">
                <a:effectLst>
                  <a:outerShdw blurRad="38100" dist="38100" dir="2700000" algn="tl">
                    <a:srgbClr val="000000">
                      <a:alpha val="43137"/>
                    </a:srgbClr>
                  </a:outerShdw>
                </a:effectLst>
              </a:rPr>
              <a:t/>
            </a:r>
            <a:br>
              <a:rPr lang="zh-CN" altLang="en-US" b="1" dirty="0">
                <a:effectLst>
                  <a:outerShdw blurRad="38100" dist="38100" dir="2700000" algn="tl">
                    <a:srgbClr val="000000">
                      <a:alpha val="43137"/>
                    </a:srgbClr>
                  </a:outerShdw>
                </a:effectLst>
              </a:rPr>
            </a:br>
            <a:endParaRPr lang="zh-CN" altLang="en-US" sz="2400" b="1" noProof="1">
              <a:effectLst>
                <a:outerShdw blurRad="38100" dist="38100" dir="2700000" algn="tl">
                  <a:srgbClr val="000000">
                    <a:alpha val="43137"/>
                  </a:srgbClr>
                </a:outerShdw>
              </a:effectLst>
              <a:latin typeface="楷体_GB2312" pitchFamily="49" charset="-122"/>
              <a:ea typeface="楷体_GB2312" pitchFamily="49" charset="-122"/>
            </a:endParaRPr>
          </a:p>
        </p:txBody>
      </p:sp>
      <p:sp>
        <p:nvSpPr>
          <p:cNvPr id="15362" name="内容占位符 2">
            <a:extLst>
              <a:ext uri="{FF2B5EF4-FFF2-40B4-BE49-F238E27FC236}"/>
            </a:extLst>
          </p:cNvPr>
          <p:cNvSpPr>
            <a:spLocks noGrp="1" noChangeArrowheads="1"/>
          </p:cNvSpPr>
          <p:nvPr>
            <p:ph idx="4294967295"/>
          </p:nvPr>
        </p:nvSpPr>
        <p:spPr>
          <a:xfrm>
            <a:off x="338138" y="1700213"/>
            <a:ext cx="8496300" cy="4681537"/>
          </a:xfrm>
        </p:spPr>
        <p:style>
          <a:lnRef idx="2">
            <a:schemeClr val="accent1"/>
          </a:lnRef>
          <a:fillRef idx="1">
            <a:schemeClr val="lt1"/>
          </a:fillRef>
          <a:effectRef idx="0">
            <a:schemeClr val="accent1"/>
          </a:effectRef>
          <a:fontRef idx="minor">
            <a:schemeClr val="dk1"/>
          </a:fontRef>
        </p:style>
        <p:txBody>
          <a:bodyPr/>
          <a:lstStyle/>
          <a:p>
            <a:pPr eaLnBrk="1" hangingPunct="1">
              <a:lnSpc>
                <a:spcPct val="150000"/>
              </a:lnSpc>
              <a:defRPr/>
            </a:pPr>
            <a:r>
              <a:rPr lang="zh-CN" altLang="en-US" noProof="1"/>
              <a:t>     </a:t>
            </a:r>
            <a:r>
              <a:rPr lang="zh-CN" altLang="en-US" b="1" noProof="1">
                <a:solidFill>
                  <a:srgbClr val="FF0000"/>
                </a:solidFill>
                <a:latin typeface="楷体_GB2312" pitchFamily="49" charset="-122"/>
                <a:ea typeface="楷体_GB2312" pitchFamily="49" charset="-122"/>
              </a:rPr>
              <a:t> </a:t>
            </a:r>
            <a:r>
              <a:rPr lang="zh-CN" altLang="en-US" sz="2800" b="1" noProof="1">
                <a:solidFill>
                  <a:srgbClr val="FF0000"/>
                </a:solidFill>
                <a:latin typeface="楷体_GB2312" pitchFamily="49" charset="-122"/>
                <a:ea typeface="楷体_GB2312" pitchFamily="49" charset="-122"/>
              </a:rPr>
              <a:t>创客小羽辛苦创新遭假冒，放弃维权分享工艺扭乾坤，化敌为友规范市场共富裕，壮大规模不断创新获大赞。</a:t>
            </a:r>
            <a:r>
              <a:rPr lang="zh-CN" altLang="en-US" sz="2800" b="1" noProof="1">
                <a:latin typeface="楷体_GB2312" pitchFamily="49" charset="-122"/>
                <a:ea typeface="楷体_GB2312" pitchFamily="49" charset="-122"/>
              </a:rPr>
              <a:t>在这“大众创业，万众创新”的时代，小羽的商业智慧和分享精神难能可贵，成为众望所归的致富带头人</a:t>
            </a:r>
            <a:r>
              <a:rPr lang="zh-CN" altLang="en-US" sz="2800" b="1" noProof="1">
                <a:solidFill>
                  <a:srgbClr val="FF0000"/>
                </a:solidFill>
                <a:latin typeface="楷体_GB2312" pitchFamily="49" charset="-122"/>
                <a:ea typeface="楷体_GB2312" pitchFamily="49" charset="-122"/>
              </a:rPr>
              <a:t>看似</a:t>
            </a:r>
            <a:r>
              <a:rPr lang="zh-CN" altLang="en-US" sz="2800" b="1" noProof="1">
                <a:latin typeface="楷体_GB2312" pitchFamily="49" charset="-122"/>
                <a:ea typeface="楷体_GB2312" pitchFamily="49" charset="-122"/>
              </a:rPr>
              <a:t>理所当然，</a:t>
            </a:r>
            <a:r>
              <a:rPr lang="zh-CN" altLang="en-US" sz="2800" b="1" noProof="1">
                <a:solidFill>
                  <a:srgbClr val="FF0000"/>
                </a:solidFill>
                <a:latin typeface="楷体_GB2312" pitchFamily="49" charset="-122"/>
                <a:ea typeface="楷体_GB2312" pitchFamily="49" charset="-122"/>
              </a:rPr>
              <a:t>但若静言思之，恐怕</a:t>
            </a:r>
            <a:r>
              <a:rPr lang="zh-CN" altLang="en-US" sz="2800" b="1" noProof="1">
                <a:latin typeface="楷体_GB2312" pitchFamily="49" charset="-122"/>
                <a:ea typeface="楷体_GB2312" pitchFamily="49" charset="-122"/>
              </a:rPr>
              <a:t>其做法有待商榷。</a:t>
            </a:r>
            <a:r>
              <a:rPr lang="zh-CN" altLang="en-US" sz="2800" b="1" noProof="1">
                <a:solidFill>
                  <a:srgbClr val="FF0000"/>
                </a:solidFill>
                <a:latin typeface="楷体_GB2312" pitchFamily="49" charset="-122"/>
                <a:ea typeface="楷体_GB2312" pitchFamily="49" charset="-122"/>
              </a:rPr>
              <a:t>或许</a:t>
            </a:r>
            <a:r>
              <a:rPr lang="zh-CN" altLang="en-US" sz="2800" b="1" noProof="1">
                <a:latin typeface="楷体_GB2312" pitchFamily="49" charset="-122"/>
                <a:ea typeface="楷体_GB2312" pitchFamily="49" charset="-122"/>
              </a:rPr>
              <a:t>，小羽式的成功并不值得推广。</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7" name="标题 1"/>
          <p:cNvSpPr>
            <a:spLocks noGrp="1" noChangeArrowheads="1"/>
          </p:cNvSpPr>
          <p:nvPr>
            <p:ph type="title"/>
          </p:nvPr>
        </p:nvSpPr>
        <p:spPr/>
        <p:txBody>
          <a:bodyPr/>
          <a:lstStyle/>
          <a:p>
            <a:pPr eaLnBrk="1" hangingPunct="1"/>
            <a:r>
              <a:rPr lang="zh-CN" altLang="en-US" b="1" smtClean="0">
                <a:solidFill>
                  <a:srgbClr val="FF0000"/>
                </a:solidFill>
              </a:rPr>
              <a:t>六顶帽子分析事件现象</a:t>
            </a:r>
          </a:p>
        </p:txBody>
      </p:sp>
      <p:sp>
        <p:nvSpPr>
          <p:cNvPr id="7171" name="内容占位符 2"/>
          <p:cNvSpPr>
            <a:spLocks noGrp="1" noChangeArrowheads="1"/>
          </p:cNvSpPr>
          <p:nvPr>
            <p:ph idx="1"/>
          </p:nvPr>
        </p:nvSpPr>
        <p:spPr>
          <a:xfrm>
            <a:off x="536575" y="849313"/>
            <a:ext cx="8229600" cy="4525962"/>
          </a:xfrm>
        </p:spPr>
        <p:txBody>
          <a:bodyPr/>
          <a:lstStyle/>
          <a:p>
            <a:pPr eaLnBrk="1" hangingPunct="1"/>
            <a:endParaRPr lang="en-US" altLang="zh-CN" sz="2000" b="1" smtClean="0"/>
          </a:p>
          <a:p>
            <a:pPr eaLnBrk="1" hangingPunct="1">
              <a:lnSpc>
                <a:spcPct val="150000"/>
              </a:lnSpc>
            </a:pPr>
            <a:r>
              <a:rPr lang="en-US" altLang="zh-CN" sz="2000" b="1" smtClean="0"/>
              <a:t>(1)</a:t>
            </a:r>
            <a:r>
              <a:rPr lang="zh-CN" altLang="en-US" sz="2000" b="1" smtClean="0"/>
              <a:t>科技素养的进步</a:t>
            </a:r>
            <a:r>
              <a:rPr lang="en-US" altLang="zh-CN" sz="2000" b="1" smtClean="0"/>
              <a:t>(2)</a:t>
            </a:r>
            <a:r>
              <a:rPr lang="zh-CN" altLang="en-US" sz="2000" b="1" smtClean="0"/>
              <a:t>娱乐无极限</a:t>
            </a:r>
            <a:r>
              <a:rPr lang="en-US" altLang="zh-CN" sz="2000" b="1" smtClean="0"/>
              <a:t>(3)</a:t>
            </a:r>
            <a:r>
              <a:rPr lang="zh-CN" altLang="en-US" sz="2000" b="1" smtClean="0"/>
              <a:t>解放思想，视通古今</a:t>
            </a:r>
            <a:endParaRPr lang="en-US" altLang="zh-CN" sz="2000" b="1" smtClean="0"/>
          </a:p>
          <a:p>
            <a:pPr eaLnBrk="1" hangingPunct="1">
              <a:lnSpc>
                <a:spcPct val="150000"/>
              </a:lnSpc>
            </a:pPr>
            <a:r>
              <a:rPr lang="en-US" altLang="zh-CN" sz="2000" b="1" smtClean="0"/>
              <a:t>(4)</a:t>
            </a:r>
            <a:r>
              <a:rPr lang="zh-CN" altLang="en-US" sz="2000" b="1" smtClean="0"/>
              <a:t>掌控欲得以补偿。</a:t>
            </a:r>
            <a:r>
              <a:rPr lang="en-US" altLang="zh-CN" sz="2000" b="1" smtClean="0"/>
              <a:t>“</a:t>
            </a:r>
            <a:r>
              <a:rPr lang="zh-CN" altLang="en-US" sz="2000" b="1" smtClean="0"/>
              <a:t>穿越</a:t>
            </a:r>
            <a:r>
              <a:rPr lang="en-US" altLang="zh-CN" sz="2000" b="1" smtClean="0"/>
              <a:t>”</a:t>
            </a:r>
            <a:r>
              <a:rPr lang="zh-CN" altLang="en-US" sz="2000" b="1" smtClean="0"/>
              <a:t>（尤其是</a:t>
            </a:r>
            <a:r>
              <a:rPr lang="en-US" altLang="zh-CN" sz="2000" b="1" smtClean="0"/>
              <a:t>“</a:t>
            </a:r>
            <a:r>
              <a:rPr lang="zh-CN" altLang="en-US" sz="2000" b="1" smtClean="0"/>
              <a:t>穿越</a:t>
            </a:r>
            <a:r>
              <a:rPr lang="en-US" altLang="zh-CN" sz="2000" b="1" smtClean="0"/>
              <a:t>”</a:t>
            </a:r>
            <a:r>
              <a:rPr lang="zh-CN" altLang="en-US" sz="2000" b="1" smtClean="0"/>
              <a:t>回古代），能让现代人展示先进的智慧，较古人多了一份优越感，这种现代社会得不到的掌控欲和梦想，在穿越作品里获得了补偿。</a:t>
            </a:r>
          </a:p>
          <a:p>
            <a:pPr eaLnBrk="1" hangingPunct="1">
              <a:lnSpc>
                <a:spcPct val="150000"/>
              </a:lnSpc>
            </a:pPr>
            <a:r>
              <a:rPr lang="en-US" altLang="zh-CN" sz="2000" b="1" smtClean="0"/>
              <a:t>(5)</a:t>
            </a:r>
            <a:r>
              <a:rPr lang="zh-CN" altLang="en-US" sz="2000" b="1" smtClean="0"/>
              <a:t>阿</a:t>
            </a:r>
            <a:r>
              <a:rPr lang="en-US" altLang="zh-CN" sz="2000" b="1" smtClean="0"/>
              <a:t>Q</a:t>
            </a:r>
            <a:r>
              <a:rPr lang="zh-CN" altLang="en-US" sz="2000" b="1" smtClean="0"/>
              <a:t>式</a:t>
            </a:r>
            <a:r>
              <a:rPr lang="en-US" altLang="zh-CN" sz="2000" b="1" smtClean="0"/>
              <a:t>“</a:t>
            </a:r>
            <a:r>
              <a:rPr lang="zh-CN" altLang="en-US" sz="2000" b="1" smtClean="0"/>
              <a:t>精神胜利</a:t>
            </a:r>
            <a:r>
              <a:rPr lang="en-US" altLang="zh-CN" sz="2000" b="1" smtClean="0"/>
              <a:t>”</a:t>
            </a:r>
            <a:r>
              <a:rPr lang="zh-CN" altLang="en-US" sz="2000" b="1" smtClean="0"/>
              <a:t>的满足。现实环境中压力很大，在诸事不如意甚至屡屡受挫的情况下，虚幻、癫狂以及充满梦幻色彩的</a:t>
            </a:r>
            <a:r>
              <a:rPr lang="en-US" altLang="zh-CN" sz="2000" b="1" smtClean="0"/>
              <a:t>“</a:t>
            </a:r>
            <a:r>
              <a:rPr lang="zh-CN" altLang="en-US" sz="2000" b="1" smtClean="0"/>
              <a:t>穿越</a:t>
            </a:r>
            <a:r>
              <a:rPr lang="en-US" altLang="zh-CN" sz="2000" b="1" smtClean="0"/>
              <a:t>”</a:t>
            </a:r>
            <a:r>
              <a:rPr lang="zh-CN" altLang="en-US" sz="2000" b="1" smtClean="0"/>
              <a:t>文化，使人们寻找到久违的放松和安抚，虽然是虚拟的，但也会让人感受到类似阿</a:t>
            </a:r>
            <a:r>
              <a:rPr lang="en-US" altLang="zh-CN" sz="2000" b="1" smtClean="0"/>
              <a:t>Q</a:t>
            </a:r>
            <a:r>
              <a:rPr lang="zh-CN" altLang="en-US" sz="2000" b="1" smtClean="0"/>
              <a:t>式</a:t>
            </a:r>
            <a:r>
              <a:rPr lang="en-US" altLang="zh-CN" sz="2000" b="1" smtClean="0"/>
              <a:t>“</a:t>
            </a:r>
            <a:r>
              <a:rPr lang="zh-CN" altLang="en-US" sz="2000" b="1" smtClean="0"/>
              <a:t>精神胜利</a:t>
            </a:r>
            <a:r>
              <a:rPr lang="en-US" altLang="zh-CN" sz="2000" b="1" smtClean="0"/>
              <a:t>”</a:t>
            </a:r>
            <a:r>
              <a:rPr lang="zh-CN" altLang="en-US" sz="2000" b="1" smtClean="0"/>
              <a:t>的满足。</a:t>
            </a:r>
          </a:p>
          <a:p>
            <a:pPr eaLnBrk="1" hangingPunct="1"/>
            <a:endParaRPr lang="zh-CN" altLang="en-US" sz="2000" b="1" smtClean="0"/>
          </a:p>
        </p:txBody>
      </p:sp>
      <p:sp>
        <p:nvSpPr>
          <p:cNvPr id="2" name="流程图: 资料带 1">
            <a:extLst>
              <a:ext uri="{FF2B5EF4-FFF2-40B4-BE49-F238E27FC236}"/>
            </a:extLst>
          </p:cNvPr>
          <p:cNvSpPr/>
          <p:nvPr/>
        </p:nvSpPr>
        <p:spPr>
          <a:xfrm>
            <a:off x="4656138" y="1603375"/>
            <a:ext cx="3370262" cy="936625"/>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sym typeface="+mn-ea"/>
              </a:rPr>
              <a:t>黄色思考帽（</a:t>
            </a:r>
            <a:r>
              <a:rPr lang="zh-CN" altLang="en-US" b="1" noProof="1">
                <a:solidFill>
                  <a:srgbClr val="FF0000"/>
                </a:solidFill>
                <a:sym typeface="+mn-ea"/>
              </a:rPr>
              <a:t>代表</a:t>
            </a:r>
            <a:r>
              <a:rPr lang="zh-CN" altLang="en-US" b="1" noProof="1">
                <a:solidFill>
                  <a:srgbClr val="FF0000"/>
                </a:solidFill>
                <a:sym typeface="宋体" panose="02010600030101010101" pitchFamily="2" charset="-122"/>
              </a:rPr>
              <a:t>阳光和价值</a:t>
            </a:r>
            <a:r>
              <a:rPr lang="zh-CN" altLang="en-US" b="1" noProof="1">
                <a:solidFill>
                  <a:schemeClr val="tx1"/>
                </a:solidFill>
                <a:sym typeface="+mn-ea"/>
              </a:rPr>
              <a:t>）</a:t>
            </a:r>
            <a:endParaRPr lang="zh-CN" altLang="en-US" noProof="1"/>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7"/>
                                        </p:tgtEl>
                                        <p:attrNameLst>
                                          <p:attrName>style.visibility</p:attrName>
                                        </p:attrNameLst>
                                      </p:cBhvr>
                                      <p:to>
                                        <p:strVal val="visible"/>
                                      </p:to>
                                    </p:set>
                                    <p:anim calcmode="lin" valueType="num">
                                      <p:cBhvr additive="base">
                                        <p:cTn id="13" dur="500" fill="hold"/>
                                        <p:tgtEl>
                                          <p:spTgt spid="4097"/>
                                        </p:tgtEl>
                                        <p:attrNameLst>
                                          <p:attrName>ppt_x</p:attrName>
                                        </p:attrNameLst>
                                      </p:cBhvr>
                                      <p:tavLst>
                                        <p:tav tm="0">
                                          <p:val>
                                            <p:strVal val="#ppt_x"/>
                                          </p:val>
                                        </p:tav>
                                        <p:tav tm="100000">
                                          <p:val>
                                            <p:strVal val="#ppt_x"/>
                                          </p:val>
                                        </p:tav>
                                      </p:tavLst>
                                    </p:anim>
                                    <p:anim calcmode="lin" valueType="num">
                                      <p:cBhvr additive="base">
                                        <p:cTn id="14" dur="500" fill="hold"/>
                                        <p:tgtEl>
                                          <p:spTgt spid="40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P spid="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2">
            <a:extLst>
              <a:ext uri="{FF2B5EF4-FFF2-40B4-BE49-F238E27FC236}"/>
            </a:extLst>
          </p:cNvPr>
          <p:cNvSpPr txBox="1">
            <a:spLocks noChangeArrowheads="1"/>
          </p:cNvSpPr>
          <p:nvPr/>
        </p:nvSpPr>
        <p:spPr>
          <a:xfrm>
            <a:off x="312738" y="981075"/>
            <a:ext cx="8516937" cy="4895850"/>
          </a:xfrm>
          <a:prstGeom prst="rect">
            <a:avLst/>
          </a:prstGeom>
        </p:spPr>
        <p:style>
          <a:lnRef idx="2">
            <a:schemeClr val="accent2"/>
          </a:lnRef>
          <a:fillRef idx="1">
            <a:schemeClr val="lt1"/>
          </a:fillRef>
          <a:effectRef idx="0">
            <a:schemeClr val="accent2"/>
          </a:effectRef>
          <a:fontRef idx="minor">
            <a:schemeClr val="dk1"/>
          </a:fontRef>
        </p:style>
        <p:txBody>
          <a:bodyPr/>
          <a:lstStyle/>
          <a:p>
            <a:pPr marL="228600" indent="-228600" eaLnBrk="1" fontAlgn="auto" hangingPunct="1">
              <a:lnSpc>
                <a:spcPct val="150000"/>
              </a:lnSpc>
              <a:spcBef>
                <a:spcPts val="1000"/>
              </a:spcBef>
              <a:spcAft>
                <a:spcPts val="0"/>
              </a:spcAft>
              <a:buFont typeface="Arial" panose="020B0604020202020204" pitchFamily="34" charset="0"/>
              <a:buChar char="•"/>
              <a:defRPr/>
            </a:pPr>
            <a:r>
              <a:rPr lang="en-US" sz="2800" dirty="0"/>
              <a:t>      </a:t>
            </a:r>
            <a:r>
              <a:rPr lang="en-US" sz="2800" dirty="0">
                <a:solidFill>
                  <a:srgbClr val="FF0000"/>
                </a:solidFill>
              </a:rPr>
              <a:t> </a:t>
            </a:r>
            <a:r>
              <a:rPr lang="zh-CN" altLang="en-US" sz="2800" b="1" dirty="0">
                <a:solidFill>
                  <a:srgbClr val="FF0000"/>
                </a:solidFill>
                <a:latin typeface="楷体_GB2312" pitchFamily="49" charset="-122"/>
                <a:ea typeface="楷体_GB2312" pitchFamily="49" charset="-122"/>
              </a:rPr>
              <a:t>不可否认</a:t>
            </a:r>
            <a:r>
              <a:rPr lang="zh-CN" altLang="en-US" sz="2800" b="1" dirty="0">
                <a:latin typeface="楷体_GB2312" pitchFamily="49" charset="-122"/>
                <a:ea typeface="楷体_GB2312" pitchFamily="49" charset="-122"/>
              </a:rPr>
              <a:t>，转型期的中国，假冒伪劣盛行，市场监管困难。规范市场之路，仅靠政府，何其修远。与其抱怨环境，不如改变自己。小羽在分享中突围，整治乱象，规范市场，带头共富，犹如“乱世英雄”，以一己之力更新社会，真是不可多得。</a:t>
            </a:r>
            <a:r>
              <a:rPr lang="zh-CN" altLang="en-US" sz="2800" b="1" dirty="0">
                <a:solidFill>
                  <a:srgbClr val="FF0000"/>
                </a:solidFill>
                <a:latin typeface="楷体_GB2312" pitchFamily="49" charset="-122"/>
                <a:ea typeface="楷体_GB2312" pitchFamily="49" charset="-122"/>
              </a:rPr>
              <a:t>若人人皆如小羽，分享专利，用胸襟和眼界开拓市场，岂不和气生财，和和共美？</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2">
            <a:extLst>
              <a:ext uri="{FF2B5EF4-FFF2-40B4-BE49-F238E27FC236}"/>
            </a:extLst>
          </p:cNvPr>
          <p:cNvSpPr txBox="1">
            <a:spLocks noChangeArrowheads="1"/>
          </p:cNvSpPr>
          <p:nvPr/>
        </p:nvSpPr>
        <p:spPr>
          <a:xfrm>
            <a:off x="282575" y="908050"/>
            <a:ext cx="8578850" cy="4392613"/>
          </a:xfrm>
          <a:prstGeom prst="rect">
            <a:avLst/>
          </a:prstGeom>
        </p:spPr>
        <p:style>
          <a:lnRef idx="2">
            <a:schemeClr val="accent2"/>
          </a:lnRef>
          <a:fillRef idx="1">
            <a:schemeClr val="lt1"/>
          </a:fillRef>
          <a:effectRef idx="0">
            <a:schemeClr val="accent2"/>
          </a:effectRef>
          <a:fontRef idx="minor">
            <a:schemeClr val="dk1"/>
          </a:fontRef>
        </p:style>
        <p:txBody>
          <a:bodyPr/>
          <a:lstStyle/>
          <a:p>
            <a:pPr marL="228600" indent="-228600" eaLnBrk="1" fontAlgn="auto" hangingPunct="1">
              <a:lnSpc>
                <a:spcPct val="150000"/>
              </a:lnSpc>
              <a:spcBef>
                <a:spcPts val="1000"/>
              </a:spcBef>
              <a:spcAft>
                <a:spcPts val="0"/>
              </a:spcAft>
              <a:buFont typeface="Arial" panose="020B0604020202020204" pitchFamily="34" charset="0"/>
              <a:buChar char="•"/>
              <a:defRPr/>
            </a:pPr>
            <a:r>
              <a:rPr lang="en-US" sz="2800" dirty="0">
                <a:solidFill>
                  <a:schemeClr val="tx1"/>
                </a:solidFill>
              </a:rPr>
              <a:t>   </a:t>
            </a:r>
            <a:r>
              <a:rPr lang="zh-CN" altLang="en-US" sz="2800" dirty="0">
                <a:solidFill>
                  <a:schemeClr val="tx1"/>
                </a:solidFill>
              </a:rPr>
              <a:t>     </a:t>
            </a:r>
            <a:r>
              <a:rPr lang="zh-CN" altLang="en-US" sz="2800" b="1" dirty="0">
                <a:solidFill>
                  <a:srgbClr val="FF0000"/>
                </a:solidFill>
                <a:latin typeface="楷体_GB2312" pitchFamily="49" charset="-122"/>
                <a:ea typeface="楷体_GB2312" pitchFamily="49" charset="-122"/>
              </a:rPr>
              <a:t>但是，不是人人皆可为尧舜。</a:t>
            </a:r>
            <a:r>
              <a:rPr lang="zh-CN" altLang="en-US" sz="2800" b="1" dirty="0">
                <a:solidFill>
                  <a:schemeClr val="tx1"/>
                </a:solidFill>
                <a:latin typeface="楷体_GB2312" pitchFamily="49" charset="-122"/>
                <a:ea typeface="楷体_GB2312" pitchFamily="49" charset="-122"/>
              </a:rPr>
              <a:t>换句话说，不是每一个创客都有小羽这样的胸怀和分享的精神，不愿意分享自己辛辛苦苦的创造发明是人之常情，无可厚非。小羽可敬，非人人可及，</a:t>
            </a:r>
            <a:r>
              <a:rPr lang="zh-CN" altLang="en-US" sz="2800" b="1" dirty="0">
                <a:solidFill>
                  <a:srgbClr val="FF0000"/>
                </a:solidFill>
                <a:latin typeface="楷体_GB2312" pitchFamily="49" charset="-122"/>
                <a:ea typeface="楷体_GB2312" pitchFamily="49" charset="-122"/>
              </a:rPr>
              <a:t>若因此要求创客皆该无偿分享，何尝不是“泛道德主义”绑架？</a:t>
            </a:r>
          </a:p>
          <a:p>
            <a:pPr marL="228600" indent="-228600" eaLnBrk="1" fontAlgn="auto" hangingPunct="1">
              <a:lnSpc>
                <a:spcPct val="90000"/>
              </a:lnSpc>
              <a:spcBef>
                <a:spcPts val="1000"/>
              </a:spcBef>
              <a:spcAft>
                <a:spcPts val="0"/>
              </a:spcAft>
              <a:buFont typeface="Arial" panose="020B0604020202020204" pitchFamily="34" charset="0"/>
              <a:buNone/>
              <a:defRPr/>
            </a:pPr>
            <a:endParaRPr lang="zh-CN" altLang="en-US" sz="2800" b="1" dirty="0">
              <a:solidFill>
                <a:schemeClr val="tx1"/>
              </a:solidFill>
              <a:latin typeface="楷体_GB2312" pitchFamily="49" charset="-122"/>
              <a:ea typeface="楷体_GB2312" pitchFamily="49"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extLst>
          </p:cNvPr>
          <p:cNvSpPr txBox="1">
            <a:spLocks noChangeArrowheads="1"/>
          </p:cNvSpPr>
          <p:nvPr/>
        </p:nvSpPr>
        <p:spPr>
          <a:xfrm>
            <a:off x="323850" y="800100"/>
            <a:ext cx="8569325" cy="5257800"/>
          </a:xfrm>
          <a:prstGeom prst="rect">
            <a:avLst/>
          </a:prstGeom>
        </p:spPr>
        <p:style>
          <a:lnRef idx="2">
            <a:schemeClr val="accent2"/>
          </a:lnRef>
          <a:fillRef idx="1">
            <a:schemeClr val="lt1"/>
          </a:fillRef>
          <a:effectRef idx="0">
            <a:schemeClr val="accent2"/>
          </a:effectRef>
          <a:fontRef idx="minor">
            <a:schemeClr val="dk1"/>
          </a:fontRef>
        </p:style>
        <p:txBody>
          <a:bodyPr/>
          <a:lstStyle/>
          <a:p>
            <a:pPr marL="228600" indent="-228600" eaLnBrk="1" fontAlgn="auto" hangingPunct="1">
              <a:lnSpc>
                <a:spcPct val="150000"/>
              </a:lnSpc>
              <a:spcBef>
                <a:spcPts val="1000"/>
              </a:spcBef>
              <a:spcAft>
                <a:spcPts val="0"/>
              </a:spcAft>
              <a:buFont typeface="Arial" panose="020B0604020202020204" pitchFamily="34" charset="0"/>
              <a:buChar char="•"/>
              <a:defRPr/>
            </a:pPr>
            <a:r>
              <a:rPr lang="en-US" dirty="0"/>
              <a:t>      </a:t>
            </a:r>
            <a:r>
              <a:rPr lang="zh-CN" altLang="en-US" sz="2400" b="1" dirty="0"/>
              <a:t>    </a:t>
            </a:r>
            <a:r>
              <a:rPr lang="zh-CN" altLang="en-US" sz="2400" b="1" dirty="0">
                <a:solidFill>
                  <a:srgbClr val="FF0000"/>
                </a:solidFill>
                <a:latin typeface="楷体_GB2312" pitchFamily="49" charset="-122"/>
                <a:ea typeface="楷体_GB2312" pitchFamily="49" charset="-122"/>
              </a:rPr>
              <a:t>再者，生活不是理想国</a:t>
            </a:r>
            <a:r>
              <a:rPr lang="zh-CN" altLang="en-US" sz="2400" b="1" dirty="0">
                <a:latin typeface="楷体_GB2312" pitchFamily="49" charset="-122"/>
                <a:ea typeface="楷体_GB2312" pitchFamily="49" charset="-122"/>
              </a:rPr>
              <a:t>。小羽式的创新牺牲，实难扭转假冒伪劣市场乱象。由于小羽不依法维权，而采用利益均沾的做法，制假售假者逍遥法外，</a:t>
            </a:r>
            <a:r>
              <a:rPr lang="zh-CN" altLang="en-US" sz="2400" b="1" dirty="0">
                <a:solidFill>
                  <a:srgbClr val="FF0000"/>
                </a:solidFill>
                <a:latin typeface="楷体_GB2312" pitchFamily="49" charset="-122"/>
                <a:ea typeface="楷体_GB2312" pitchFamily="49" charset="-122"/>
              </a:rPr>
              <a:t>客观上</a:t>
            </a:r>
            <a:r>
              <a:rPr lang="zh-CN" altLang="en-US" sz="2400" b="1" dirty="0">
                <a:latin typeface="楷体_GB2312" pitchFamily="49" charset="-122"/>
                <a:ea typeface="楷体_GB2312" pitchFamily="49" charset="-122"/>
              </a:rPr>
              <a:t>姑息、纵容违法行为。民众宽容、法律缺席，难怪“山寨现象”愈演愈烈，假冒伪劣防不胜防。</a:t>
            </a:r>
            <a:r>
              <a:rPr lang="zh-CN" altLang="en-US" sz="2400" b="1" dirty="0">
                <a:solidFill>
                  <a:srgbClr val="FF0000"/>
                </a:solidFill>
                <a:latin typeface="楷体_GB2312" pitchFamily="49" charset="-122"/>
                <a:ea typeface="楷体_GB2312" pitchFamily="49" charset="-122"/>
              </a:rPr>
              <a:t>君不闻</a:t>
            </a:r>
            <a:r>
              <a:rPr lang="zh-CN" altLang="en-US" sz="2400" b="1" dirty="0">
                <a:latin typeface="楷体_GB2312" pitchFamily="49" charset="-122"/>
                <a:ea typeface="楷体_GB2312" pitchFamily="49" charset="-122"/>
              </a:rPr>
              <a:t>，比五粮液高四个档次的九粮液“山寨”出场；</a:t>
            </a:r>
            <a:r>
              <a:rPr lang="zh-CN" altLang="en-US" sz="2400" b="1" dirty="0">
                <a:solidFill>
                  <a:srgbClr val="FF0000"/>
                </a:solidFill>
                <a:latin typeface="楷体_GB2312" pitchFamily="49" charset="-122"/>
                <a:ea typeface="楷体_GB2312" pitchFamily="49" charset="-122"/>
              </a:rPr>
              <a:t>君不见</a:t>
            </a:r>
            <a:r>
              <a:rPr lang="zh-CN" altLang="en-US" sz="2400" b="1" dirty="0">
                <a:latin typeface="楷体_GB2312" pitchFamily="49" charset="-122"/>
                <a:ea typeface="楷体_GB2312" pitchFamily="49" charset="-122"/>
              </a:rPr>
              <a:t>，毒奶粉、黑心棉被、瘦肉精猪肉、废钢料制假牙等假冒伪劣商品犹如野草,“野火烧不尽，春风吹又生”。山寨不治，假冒伪劣不除，寒了多少辛苦创新、诚信经营者的心？</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extLst>
          </p:cNvPr>
          <p:cNvSpPr txBox="1">
            <a:spLocks noChangeArrowheads="1"/>
          </p:cNvSpPr>
          <p:nvPr/>
        </p:nvSpPr>
        <p:spPr>
          <a:xfrm>
            <a:off x="322263" y="836613"/>
            <a:ext cx="8499475" cy="4679950"/>
          </a:xfrm>
          <a:prstGeom prst="rect">
            <a:avLst/>
          </a:prstGeom>
        </p:spPr>
        <p:style>
          <a:lnRef idx="2">
            <a:schemeClr val="accent2"/>
          </a:lnRef>
          <a:fillRef idx="1">
            <a:schemeClr val="lt1"/>
          </a:fillRef>
          <a:effectRef idx="0">
            <a:schemeClr val="accent2"/>
          </a:effectRef>
          <a:fontRef idx="minor">
            <a:schemeClr val="dk1"/>
          </a:fontRef>
        </p:style>
        <p:txBody>
          <a:bodyPr/>
          <a:lstStyle/>
          <a:p>
            <a:pPr marL="228600" indent="-228600" eaLnBrk="1" fontAlgn="auto" hangingPunct="1">
              <a:lnSpc>
                <a:spcPct val="150000"/>
              </a:lnSpc>
              <a:spcBef>
                <a:spcPts val="1000"/>
              </a:spcBef>
              <a:spcAft>
                <a:spcPts val="0"/>
              </a:spcAft>
              <a:buFont typeface="Arial" panose="020B0604020202020204" pitchFamily="34" charset="0"/>
              <a:buChar char="•"/>
              <a:defRPr/>
            </a:pPr>
            <a:r>
              <a:rPr lang="en-US" sz="2800" dirty="0"/>
              <a:t>       </a:t>
            </a:r>
            <a:r>
              <a:rPr lang="zh-CN" altLang="en-US" sz="2800" b="1" dirty="0">
                <a:solidFill>
                  <a:srgbClr val="FF0000"/>
                </a:solidFill>
                <a:ea typeface="楷体_GB2312" pitchFamily="49" charset="-122"/>
              </a:rPr>
              <a:t>这么说来，透过现象看本质</a:t>
            </a:r>
            <a:r>
              <a:rPr lang="zh-CN" altLang="en-US" sz="2800" b="1" dirty="0">
                <a:ea typeface="楷体_GB2312" pitchFamily="49" charset="-122"/>
              </a:rPr>
              <a:t>，小羽的分享</a:t>
            </a:r>
            <a:r>
              <a:rPr lang="zh-CN" altLang="en-US" sz="2800" b="1" dirty="0">
                <a:solidFill>
                  <a:srgbClr val="FF0000"/>
                </a:solidFill>
                <a:ea typeface="楷体_GB2312" pitchFamily="49" charset="-122"/>
              </a:rPr>
              <a:t>其实是</a:t>
            </a:r>
            <a:r>
              <a:rPr lang="zh-CN" altLang="en-US" sz="2800" b="1" dirty="0">
                <a:ea typeface="楷体_GB2312" pitchFamily="49" charset="-122"/>
              </a:rPr>
              <a:t>一种妥协，</a:t>
            </a:r>
            <a:r>
              <a:rPr lang="zh-CN" altLang="en-US" sz="2800" b="1" dirty="0">
                <a:solidFill>
                  <a:srgbClr val="FF0000"/>
                </a:solidFill>
                <a:ea typeface="楷体_GB2312" pitchFamily="49" charset="-122"/>
              </a:rPr>
              <a:t>这样的所谓商业智慧并不值得推广</a:t>
            </a:r>
            <a:r>
              <a:rPr lang="zh-CN" altLang="en-US" sz="2800" b="1" dirty="0">
                <a:ea typeface="楷体_GB2312" pitchFamily="49" charset="-122"/>
              </a:rPr>
              <a:t>。</a:t>
            </a:r>
            <a:r>
              <a:rPr lang="zh-CN" altLang="en-US" sz="2800" b="1" dirty="0">
                <a:solidFill>
                  <a:srgbClr val="FF0000"/>
                </a:solidFill>
                <a:ea typeface="楷体_GB2312" pitchFamily="49" charset="-122"/>
              </a:rPr>
              <a:t>先从创业者的角度来看</a:t>
            </a:r>
            <a:r>
              <a:rPr lang="zh-CN" altLang="en-US" sz="2800" b="1" dirty="0">
                <a:ea typeface="楷体_GB2312" pitchFamily="49" charset="-122"/>
              </a:rPr>
              <a:t>，在产品诞生初期，市场小，这时候，联合竞争对手共同推广产品，可以实现双赢，有助于打开市场。但是，如果到了成长期和成熟期，就必须以专利、品牌对抗竞争对手。</a:t>
            </a:r>
          </a:p>
          <a:p>
            <a:pPr marL="228600" indent="-228600" eaLnBrk="1" fontAlgn="auto" hangingPunct="1">
              <a:lnSpc>
                <a:spcPct val="90000"/>
              </a:lnSpc>
              <a:spcBef>
                <a:spcPts val="1000"/>
              </a:spcBef>
              <a:spcAft>
                <a:spcPts val="0"/>
              </a:spcAft>
              <a:buFont typeface="Arial" panose="020B0604020202020204" pitchFamily="34" charset="0"/>
              <a:buNone/>
              <a:defRPr/>
            </a:pPr>
            <a:endParaRPr lang="zh-CN" altLang="en-US" sz="2800" b="1" dirty="0">
              <a:ea typeface="楷体_GB2312" pitchFamily="49"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内容占位符 2">
            <a:extLst>
              <a:ext uri="{FF2B5EF4-FFF2-40B4-BE49-F238E27FC236}"/>
            </a:extLst>
          </p:cNvPr>
          <p:cNvSpPr txBox="1">
            <a:spLocks noChangeArrowheads="1"/>
          </p:cNvSpPr>
          <p:nvPr/>
        </p:nvSpPr>
        <p:spPr>
          <a:xfrm>
            <a:off x="53975" y="728663"/>
            <a:ext cx="9036050" cy="5400675"/>
          </a:xfrm>
          <a:prstGeom prst="rect">
            <a:avLst/>
          </a:prstGeom>
        </p:spPr>
        <p:style>
          <a:lnRef idx="2">
            <a:schemeClr val="accent2"/>
          </a:lnRef>
          <a:fillRef idx="1">
            <a:schemeClr val="lt1"/>
          </a:fillRef>
          <a:effectRef idx="0">
            <a:schemeClr val="accent2"/>
          </a:effectRef>
          <a:fontRef idx="minor">
            <a:schemeClr val="dk1"/>
          </a:fontRef>
        </p:style>
        <p:txBody>
          <a:bodyPr/>
          <a:lstStyle/>
          <a:p>
            <a:pPr marL="228600" indent="-228600" eaLnBrk="1" fontAlgn="auto" hangingPunct="1">
              <a:lnSpc>
                <a:spcPct val="150000"/>
              </a:lnSpc>
              <a:spcBef>
                <a:spcPts val="1000"/>
              </a:spcBef>
              <a:spcAft>
                <a:spcPts val="0"/>
              </a:spcAft>
              <a:buFont typeface="Arial" panose="020B0604020202020204" pitchFamily="34" charset="0"/>
              <a:buChar char="•"/>
              <a:defRPr/>
            </a:pPr>
            <a:r>
              <a:rPr lang="en-US" sz="2800" dirty="0"/>
              <a:t>     </a:t>
            </a:r>
            <a:r>
              <a:rPr lang="en-US"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再从</a:t>
            </a:r>
            <a:r>
              <a:rPr lang="zh-CN" altLang="en-US" sz="2800" b="1" dirty="0">
                <a:solidFill>
                  <a:srgbClr val="FF0000"/>
                </a:solidFill>
                <a:latin typeface="楷体_GB2312" pitchFamily="49" charset="-122"/>
                <a:ea typeface="楷体_GB2312" pitchFamily="49" charset="-122"/>
              </a:rPr>
              <a:t>建设“创业创新友好型社会”的角度来看</a:t>
            </a:r>
            <a:r>
              <a:rPr lang="zh-CN" altLang="en-US" sz="2800" b="1" dirty="0">
                <a:latin typeface="楷体_GB2312" pitchFamily="49" charset="-122"/>
                <a:ea typeface="楷体_GB2312" pitchFamily="49" charset="-122"/>
              </a:rPr>
              <a:t>，规范市场，保护创新，单靠小羽式的道德英雄收效甚微，正如偏远地区教育落后，不是靠几个“感动中国”的教师奉献大山，可以改变。真正靠得住的是政府的担当。就小羽此事，只有政府担起责任，完善制度，保护知识产权，维护创新者的利益和积极性，才能真正迎来“大众创业，万众创新”的兴盛之局。</a:t>
            </a:r>
          </a:p>
          <a:p>
            <a:pPr marL="228600" indent="-228600" eaLnBrk="1" fontAlgn="auto" hangingPunct="1">
              <a:lnSpc>
                <a:spcPct val="80000"/>
              </a:lnSpc>
              <a:spcBef>
                <a:spcPts val="1000"/>
              </a:spcBef>
              <a:spcAft>
                <a:spcPts val="0"/>
              </a:spcAft>
              <a:buFont typeface="Arial" panose="020B0604020202020204" pitchFamily="34" charset="0"/>
              <a:buNone/>
              <a:defRPr/>
            </a:pPr>
            <a:endParaRPr lang="zh-CN" altLang="en-US" sz="2800" b="1" dirty="0">
              <a:latin typeface="楷体_GB2312" pitchFamily="49" charset="-122"/>
              <a:ea typeface="楷体_GB2312" pitchFamily="49"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extLst>
          </p:cNvPr>
          <p:cNvSpPr txBox="1">
            <a:spLocks noChangeArrowheads="1"/>
          </p:cNvSpPr>
          <p:nvPr/>
        </p:nvSpPr>
        <p:spPr>
          <a:xfrm>
            <a:off x="323850" y="984250"/>
            <a:ext cx="8286750" cy="3813175"/>
          </a:xfrm>
          <a:prstGeom prst="rect">
            <a:avLst/>
          </a:prstGeom>
        </p:spPr>
        <p:style>
          <a:lnRef idx="2">
            <a:schemeClr val="accent2"/>
          </a:lnRef>
          <a:fillRef idx="1">
            <a:schemeClr val="lt1"/>
          </a:fillRef>
          <a:effectRef idx="0">
            <a:schemeClr val="accent2"/>
          </a:effectRef>
          <a:fontRef idx="minor">
            <a:schemeClr val="dk1"/>
          </a:fontRef>
        </p:style>
        <p:txBody>
          <a:bodyPr/>
          <a:lstStyle/>
          <a:p>
            <a:pPr marL="228600" indent="-228600" eaLnBrk="1" fontAlgn="auto" hangingPunct="1">
              <a:lnSpc>
                <a:spcPct val="150000"/>
              </a:lnSpc>
              <a:spcBef>
                <a:spcPts val="1000"/>
              </a:spcBef>
              <a:spcAft>
                <a:spcPts val="0"/>
              </a:spcAft>
              <a:buFont typeface="Arial" panose="020B0604020202020204" pitchFamily="34" charset="0"/>
              <a:buChar char="•"/>
              <a:defRPr/>
            </a:pPr>
            <a:r>
              <a:rPr lang="en-US" sz="2800" dirty="0"/>
              <a:t>      </a:t>
            </a:r>
            <a:r>
              <a:rPr lang="zh-CN" altLang="en-US" sz="2800" dirty="0"/>
              <a:t>    </a:t>
            </a:r>
            <a:r>
              <a:rPr lang="zh-CN" altLang="en-US" sz="2800" b="1" dirty="0">
                <a:solidFill>
                  <a:srgbClr val="FF0000"/>
                </a:solidFill>
                <a:latin typeface="楷体_GB2312" pitchFamily="49" charset="-122"/>
                <a:ea typeface="楷体_GB2312" pitchFamily="49" charset="-122"/>
              </a:rPr>
              <a:t>最后从约定俗成的价值观角度看</a:t>
            </a:r>
            <a:r>
              <a:rPr lang="zh-CN" altLang="en-US" sz="2800" b="1" dirty="0">
                <a:latin typeface="楷体_GB2312" pitchFamily="49" charset="-122"/>
                <a:ea typeface="楷体_GB2312" pitchFamily="49" charset="-122"/>
              </a:rPr>
              <a:t>，子曰：“富与贵,人之所欲也；不以其道得之，不处也。”换句话说，假冒伪劣者享受共富亦不符合传统的利益观。“不义，而富且贵”当如浮云。</a:t>
            </a:r>
          </a:p>
          <a:p>
            <a:pPr marL="228600" indent="-228600" eaLnBrk="1" fontAlgn="auto" hangingPunct="1">
              <a:lnSpc>
                <a:spcPct val="150000"/>
              </a:lnSpc>
              <a:spcBef>
                <a:spcPts val="1000"/>
              </a:spcBef>
              <a:spcAft>
                <a:spcPts val="0"/>
              </a:spcAft>
              <a:buFont typeface="Arial" panose="020B0604020202020204" pitchFamily="34" charset="0"/>
              <a:buChar char="•"/>
              <a:defRPr/>
            </a:pPr>
            <a:r>
              <a:rPr lang="zh-CN" altLang="en-US" sz="2800" b="1" dirty="0">
                <a:latin typeface="楷体_GB2312" pitchFamily="49" charset="-122"/>
                <a:ea typeface="楷体_GB2312" pitchFamily="49" charset="-122"/>
              </a:rPr>
              <a:t>     一言蔽之，小羽获赞，更需冷思考。</a:t>
            </a:r>
          </a:p>
          <a:p>
            <a:pPr marL="228600" indent="-228600" eaLnBrk="1" fontAlgn="auto" hangingPunct="1">
              <a:spcBef>
                <a:spcPts val="1000"/>
              </a:spcBef>
              <a:spcAft>
                <a:spcPts val="0"/>
              </a:spcAft>
              <a:buFont typeface="Arial" panose="020B0604020202020204" pitchFamily="34" charset="0"/>
              <a:buNone/>
              <a:defRPr/>
            </a:pPr>
            <a:endParaRPr lang="zh-CN" altLang="en-US" sz="28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7" name="标题 1"/>
          <p:cNvSpPr>
            <a:spLocks noGrp="1" noChangeArrowheads="1"/>
          </p:cNvSpPr>
          <p:nvPr>
            <p:ph type="title"/>
          </p:nvPr>
        </p:nvSpPr>
        <p:spPr/>
        <p:txBody>
          <a:bodyPr/>
          <a:lstStyle/>
          <a:p>
            <a:pPr eaLnBrk="1" hangingPunct="1"/>
            <a:r>
              <a:rPr lang="zh-CN" altLang="en-US" b="1" smtClean="0">
                <a:solidFill>
                  <a:srgbClr val="FF0000"/>
                </a:solidFill>
              </a:rPr>
              <a:t>六顶帽子分析事件现象</a:t>
            </a:r>
          </a:p>
        </p:txBody>
      </p:sp>
      <p:sp>
        <p:nvSpPr>
          <p:cNvPr id="8195" name="内容占位符 2"/>
          <p:cNvSpPr>
            <a:spLocks noGrp="1" noChangeArrowheads="1"/>
          </p:cNvSpPr>
          <p:nvPr>
            <p:ph idx="1"/>
          </p:nvPr>
        </p:nvSpPr>
        <p:spPr>
          <a:xfrm>
            <a:off x="590550" y="1347788"/>
            <a:ext cx="8229600" cy="4525962"/>
          </a:xfrm>
        </p:spPr>
        <p:txBody>
          <a:bodyPr/>
          <a:lstStyle/>
          <a:p>
            <a:pPr eaLnBrk="1" hangingPunct="1"/>
            <a:endParaRPr lang="en-US" altLang="zh-CN" sz="2000" b="1" smtClean="0"/>
          </a:p>
          <a:p>
            <a:pPr eaLnBrk="1" hangingPunct="1">
              <a:lnSpc>
                <a:spcPct val="150000"/>
              </a:lnSpc>
            </a:pPr>
            <a:r>
              <a:rPr lang="en-US" altLang="zh-CN" sz="2000" b="1" smtClean="0"/>
              <a:t>(6)</a:t>
            </a:r>
            <a:r>
              <a:rPr lang="zh-CN" altLang="en-US" sz="2000" b="1" smtClean="0"/>
              <a:t>从众心理的反映。凡是流行的东西都有其</a:t>
            </a:r>
            <a:r>
              <a:rPr lang="en-US" altLang="zh-CN" sz="2000" b="1" smtClean="0"/>
              <a:t>“</a:t>
            </a:r>
            <a:r>
              <a:rPr lang="zh-CN" altLang="en-US" sz="2000" b="1" smtClean="0"/>
              <a:t>粉丝</a:t>
            </a:r>
            <a:r>
              <a:rPr lang="en-US" altLang="zh-CN" sz="2000" b="1" smtClean="0"/>
              <a:t>”</a:t>
            </a:r>
            <a:r>
              <a:rPr lang="zh-CN" altLang="en-US" sz="2000" b="1" smtClean="0"/>
              <a:t>，而年轻人的跟风从众心理也是一个重要的因素，如果不懂</a:t>
            </a:r>
            <a:r>
              <a:rPr lang="en-US" altLang="zh-CN" sz="2000" b="1" smtClean="0"/>
              <a:t>“</a:t>
            </a:r>
            <a:r>
              <a:rPr lang="zh-CN" altLang="en-US" sz="2000" b="1" smtClean="0"/>
              <a:t>穿越</a:t>
            </a:r>
            <a:r>
              <a:rPr lang="en-US" altLang="zh-CN" sz="2000" b="1" smtClean="0"/>
              <a:t>”</a:t>
            </a:r>
            <a:r>
              <a:rPr lang="zh-CN" altLang="en-US" sz="2000" b="1" smtClean="0"/>
              <a:t>，可能被嘲笑落伍，也许这也是导致年轻人看</a:t>
            </a:r>
            <a:r>
              <a:rPr lang="en-US" altLang="zh-CN" sz="2000" b="1" smtClean="0"/>
              <a:t>“</a:t>
            </a:r>
            <a:r>
              <a:rPr lang="zh-CN" altLang="en-US" sz="2000" b="1" smtClean="0"/>
              <a:t>穿越</a:t>
            </a:r>
            <a:r>
              <a:rPr lang="en-US" altLang="zh-CN" sz="2000" b="1" smtClean="0"/>
              <a:t>”</a:t>
            </a:r>
            <a:r>
              <a:rPr lang="zh-CN" altLang="en-US" sz="2000" b="1" smtClean="0"/>
              <a:t>作品的原因。</a:t>
            </a:r>
          </a:p>
          <a:p>
            <a:pPr eaLnBrk="1" hangingPunct="1">
              <a:lnSpc>
                <a:spcPct val="150000"/>
              </a:lnSpc>
            </a:pPr>
            <a:r>
              <a:rPr lang="en-US" altLang="zh-CN" sz="2000" b="1" smtClean="0">
                <a:latin typeface="楷体" pitchFamily="49" charset="-122"/>
                <a:ea typeface="楷体" pitchFamily="49" charset="-122"/>
              </a:rPr>
              <a:t>(7)</a:t>
            </a:r>
            <a:r>
              <a:rPr lang="zh-CN" altLang="en-US" sz="2000" b="1" smtClean="0">
                <a:latin typeface="楷体" pitchFamily="49" charset="-122"/>
                <a:ea typeface="楷体" pitchFamily="49" charset="-122"/>
              </a:rPr>
              <a:t>造成认知的混乱，现实的虚无与逃避</a:t>
            </a:r>
          </a:p>
          <a:p>
            <a:pPr eaLnBrk="1" hangingPunct="1">
              <a:lnSpc>
                <a:spcPct val="150000"/>
              </a:lnSpc>
            </a:pPr>
            <a:r>
              <a:rPr lang="en-US" altLang="zh-CN" sz="2000" b="1" smtClean="0">
                <a:latin typeface="楷体" pitchFamily="49" charset="-122"/>
                <a:ea typeface="楷体" pitchFamily="49" charset="-122"/>
              </a:rPr>
              <a:t>(8)</a:t>
            </a:r>
            <a:r>
              <a:rPr lang="zh-CN" altLang="en-US" sz="2000" b="1" smtClean="0">
                <a:latin typeface="楷体" pitchFamily="49" charset="-122"/>
                <a:ea typeface="楷体" pitchFamily="49" charset="-122"/>
              </a:rPr>
              <a:t>对历史的肆意肢解，对历史知识的歪曲与践踏。</a:t>
            </a:r>
            <a:endParaRPr lang="zh-CN" altLang="en-US" sz="2000" b="1" smtClean="0"/>
          </a:p>
          <a:p>
            <a:pPr eaLnBrk="1" hangingPunct="1">
              <a:lnSpc>
                <a:spcPct val="150000"/>
              </a:lnSpc>
            </a:pPr>
            <a:r>
              <a:rPr lang="en-US" altLang="zh-CN" sz="2000" b="1" smtClean="0">
                <a:latin typeface="微软雅黑" pitchFamily="34" charset="-122"/>
                <a:ea typeface="微软雅黑" pitchFamily="34" charset="-122"/>
              </a:rPr>
              <a:t>(9)</a:t>
            </a:r>
            <a:r>
              <a:rPr lang="zh-CN" altLang="en-US" sz="2000" b="1" smtClean="0">
                <a:latin typeface="微软雅黑" pitchFamily="34" charset="-122"/>
                <a:ea typeface="微软雅黑" pitchFamily="34" charset="-122"/>
              </a:rPr>
              <a:t>给穿越作品念念</a:t>
            </a:r>
            <a:r>
              <a:rPr lang="en-US" altLang="zh-CN" sz="2000" b="1" smtClean="0">
                <a:latin typeface="微软雅黑" pitchFamily="34" charset="-122"/>
                <a:ea typeface="微软雅黑" pitchFamily="34" charset="-122"/>
              </a:rPr>
              <a:t>“</a:t>
            </a:r>
            <a:r>
              <a:rPr lang="zh-CN" altLang="en-US" sz="2000" b="1" smtClean="0">
                <a:latin typeface="微软雅黑" pitchFamily="34" charset="-122"/>
                <a:ea typeface="微软雅黑" pitchFamily="34" charset="-122"/>
              </a:rPr>
              <a:t>紧箍咒</a:t>
            </a:r>
            <a:r>
              <a:rPr lang="en-US" altLang="zh-CN" sz="2000" b="1" smtClean="0">
                <a:latin typeface="微软雅黑" pitchFamily="34" charset="-122"/>
                <a:ea typeface="微软雅黑" pitchFamily="34" charset="-122"/>
              </a:rPr>
              <a:t>”</a:t>
            </a:r>
            <a:endParaRPr lang="en-US" altLang="zh-CN" sz="2000" b="1" smtClean="0"/>
          </a:p>
          <a:p>
            <a:pPr eaLnBrk="1" hangingPunct="1"/>
            <a:endParaRPr lang="zh-CN" altLang="en-US" sz="2000" b="1" smtClean="0"/>
          </a:p>
        </p:txBody>
      </p:sp>
      <p:sp>
        <p:nvSpPr>
          <p:cNvPr id="3" name="泪滴形 2">
            <a:extLst>
              <a:ext uri="{FF2B5EF4-FFF2-40B4-BE49-F238E27FC236}"/>
            </a:extLst>
          </p:cNvPr>
          <p:cNvSpPr/>
          <p:nvPr/>
        </p:nvSpPr>
        <p:spPr>
          <a:xfrm>
            <a:off x="7092950" y="3068638"/>
            <a:ext cx="1727200" cy="1525587"/>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latin typeface="楷体" panose="02010609060101010101" charset="-122"/>
                <a:ea typeface="楷体" panose="02010609060101010101" charset="-122"/>
                <a:sym typeface="+mn-ea"/>
              </a:rPr>
              <a:t>黑色思考帽（</a:t>
            </a:r>
            <a:r>
              <a:rPr lang="zh-CN" altLang="en-US" b="1" noProof="1">
                <a:solidFill>
                  <a:srgbClr val="FF0000"/>
                </a:solidFill>
                <a:latin typeface="楷体" panose="02010609060101010101" charset="-122"/>
                <a:ea typeface="楷体" panose="02010609060101010101" charset="-122"/>
                <a:sym typeface="+mn-ea"/>
              </a:rPr>
              <a:t>代表冷静和严肃</a:t>
            </a:r>
            <a:r>
              <a:rPr lang="zh-CN" altLang="en-US" b="1" noProof="1">
                <a:solidFill>
                  <a:schemeClr val="tx1"/>
                </a:solidFill>
                <a:latin typeface="楷体" panose="02010609060101010101" charset="-122"/>
                <a:ea typeface="楷体" panose="02010609060101010101" charset="-122"/>
                <a:sym typeface="+mn-ea"/>
              </a:rPr>
              <a:t>）</a:t>
            </a:r>
            <a:endParaRPr lang="zh-CN" altLang="en-US" noProof="1">
              <a:latin typeface="楷体" panose="02010609060101010101" charset="-122"/>
              <a:ea typeface="楷体" panose="02010609060101010101" charset="-122"/>
            </a:endParaRPr>
          </a:p>
        </p:txBody>
      </p:sp>
      <p:sp>
        <p:nvSpPr>
          <p:cNvPr id="4" name="剪去对角的矩形 3">
            <a:extLst>
              <a:ext uri="{FF2B5EF4-FFF2-40B4-BE49-F238E27FC236}"/>
            </a:extLst>
          </p:cNvPr>
          <p:cNvSpPr/>
          <p:nvPr/>
        </p:nvSpPr>
        <p:spPr>
          <a:xfrm>
            <a:off x="4572000" y="4941888"/>
            <a:ext cx="1873250" cy="935037"/>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latin typeface="微软雅黑" panose="020B0503020204020204" charset="-122"/>
                <a:ea typeface="微软雅黑" panose="020B0503020204020204" charset="-122"/>
                <a:sym typeface="+mn-ea"/>
              </a:rPr>
              <a:t>绿色思考帽（</a:t>
            </a:r>
            <a:r>
              <a:rPr lang="zh-CN" altLang="en-US" b="1" noProof="1">
                <a:solidFill>
                  <a:srgbClr val="FF0000"/>
                </a:solidFill>
                <a:latin typeface="微软雅黑" panose="020B0503020204020204" charset="-122"/>
                <a:ea typeface="微软雅黑" panose="020B0503020204020204" charset="-122"/>
                <a:sym typeface="+mn-ea"/>
              </a:rPr>
              <a:t>代表生机与新意</a:t>
            </a:r>
            <a:r>
              <a:rPr lang="zh-CN" altLang="en-US" b="1" noProof="1">
                <a:solidFill>
                  <a:schemeClr val="tx1"/>
                </a:solidFill>
                <a:latin typeface="微软雅黑" panose="020B0503020204020204" charset="-122"/>
                <a:ea typeface="微软雅黑" panose="020B0503020204020204" charset="-122"/>
                <a:sym typeface="+mn-ea"/>
              </a:rPr>
              <a:t>）</a:t>
            </a:r>
            <a:endParaRPr lang="zh-CN" altLang="en-US" noProof="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7"/>
                                        </p:tgtEl>
                                        <p:attrNameLst>
                                          <p:attrName>style.visibility</p:attrName>
                                        </p:attrNameLst>
                                      </p:cBhvr>
                                      <p:to>
                                        <p:strVal val="visible"/>
                                      </p:to>
                                    </p:set>
                                    <p:anim calcmode="lin" valueType="num">
                                      <p:cBhvr additive="base">
                                        <p:cTn id="19" dur="500" fill="hold"/>
                                        <p:tgtEl>
                                          <p:spTgt spid="4097"/>
                                        </p:tgtEl>
                                        <p:attrNameLst>
                                          <p:attrName>ppt_x</p:attrName>
                                        </p:attrNameLst>
                                      </p:cBhvr>
                                      <p:tavLst>
                                        <p:tav tm="0">
                                          <p:val>
                                            <p:strVal val="#ppt_x"/>
                                          </p:val>
                                        </p:tav>
                                        <p:tav tm="100000">
                                          <p:val>
                                            <p:strVal val="#ppt_x"/>
                                          </p:val>
                                        </p:tav>
                                      </p:tavLst>
                                    </p:anim>
                                    <p:anim calcmode="lin" valueType="num">
                                      <p:cBhvr additive="base">
                                        <p:cTn id="20" dur="500" fill="hold"/>
                                        <p:tgtEl>
                                          <p:spTgt spid="40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P spid="3"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标题 1"/>
          <p:cNvSpPr>
            <a:spLocks noGrp="1" noChangeArrowheads="1"/>
          </p:cNvSpPr>
          <p:nvPr>
            <p:ph type="title"/>
          </p:nvPr>
        </p:nvSpPr>
        <p:spPr/>
        <p:txBody>
          <a:bodyPr/>
          <a:lstStyle/>
          <a:p>
            <a:pPr eaLnBrk="1" hangingPunct="1"/>
            <a:r>
              <a:rPr lang="zh-CN" altLang="zh-CN" b="1" smtClean="0">
                <a:solidFill>
                  <a:srgbClr val="FF0000"/>
                </a:solidFill>
                <a:latin typeface="微软雅黑" pitchFamily="34" charset="-122"/>
                <a:ea typeface="微软雅黑" pitchFamily="34" charset="-122"/>
              </a:rPr>
              <a:t>环节一：释词（六顶帽子）</a:t>
            </a:r>
            <a:endParaRPr lang="zh-CN" altLang="en-US" smtClean="0"/>
          </a:p>
        </p:txBody>
      </p:sp>
      <p:sp>
        <p:nvSpPr>
          <p:cNvPr id="9219" name="内容占位符 2"/>
          <p:cNvSpPr>
            <a:spLocks noGrp="1" noChangeArrowheads="1"/>
          </p:cNvSpPr>
          <p:nvPr>
            <p:ph idx="1"/>
          </p:nvPr>
        </p:nvSpPr>
        <p:spPr>
          <a:xfrm>
            <a:off x="457200" y="1196975"/>
            <a:ext cx="8229600" cy="4929188"/>
          </a:xfrm>
        </p:spPr>
        <p:txBody>
          <a:bodyPr/>
          <a:lstStyle/>
          <a:p>
            <a:pPr eaLnBrk="1" hangingPunct="1">
              <a:lnSpc>
                <a:spcPct val="150000"/>
              </a:lnSpc>
            </a:pPr>
            <a:r>
              <a:rPr lang="en-US" altLang="zh-CN" sz="1800" b="1" smtClean="0"/>
              <a:t>“</a:t>
            </a:r>
            <a:r>
              <a:rPr lang="zh-CN" altLang="en-US" sz="1800" b="1" smtClean="0"/>
              <a:t>六顶思考帽</a:t>
            </a:r>
            <a:r>
              <a:rPr lang="en-US" altLang="zh-CN" sz="1800" b="1" smtClean="0"/>
              <a:t>”</a:t>
            </a:r>
            <a:r>
              <a:rPr lang="zh-CN" altLang="en-US" sz="1800" b="1" smtClean="0"/>
              <a:t>是英国学者爱德华</a:t>
            </a:r>
            <a:r>
              <a:rPr lang="en-US" altLang="zh-CN" sz="1800" b="1" smtClean="0"/>
              <a:t>·</a:t>
            </a:r>
            <a:r>
              <a:rPr lang="zh-CN" altLang="en-US" sz="1800" b="1" smtClean="0"/>
              <a:t>德</a:t>
            </a:r>
            <a:r>
              <a:rPr lang="en-US" altLang="zh-CN" sz="1800" b="1" smtClean="0"/>
              <a:t>·</a:t>
            </a:r>
            <a:r>
              <a:rPr lang="zh-CN" altLang="en-US" sz="1800" b="1" smtClean="0"/>
              <a:t>博诺博土开发的一种思维训练模式，或者说是一个全面思考问题的模型。它是</a:t>
            </a:r>
            <a:r>
              <a:rPr lang="en-US" altLang="zh-CN" sz="1800" b="1" smtClean="0"/>
              <a:t>“</a:t>
            </a:r>
            <a:r>
              <a:rPr lang="zh-CN" altLang="en-US" sz="1800" b="1" smtClean="0"/>
              <a:t>平行思维</a:t>
            </a:r>
            <a:r>
              <a:rPr lang="en-US" altLang="zh-CN" sz="1800" b="1" smtClean="0"/>
              <a:t>”</a:t>
            </a:r>
            <a:r>
              <a:rPr lang="zh-CN" altLang="en-US" sz="1800" b="1" smtClean="0"/>
              <a:t>的一种工具。爱德华博士用六种不同颜色的帽子来代表不同的思考方向和思考的路径。这六种颜色分别是白色、红色、黑色、黄色、绿色和蓝色。</a:t>
            </a:r>
          </a:p>
          <a:p>
            <a:pPr eaLnBrk="1" hangingPunct="1">
              <a:lnSpc>
                <a:spcPct val="150000"/>
              </a:lnSpc>
            </a:pPr>
            <a:r>
              <a:rPr lang="zh-CN" altLang="en-US" sz="1800" b="1" smtClean="0"/>
              <a:t>我们可以拿来加以变化用在写作中。</a:t>
            </a:r>
          </a:p>
        </p:txBody>
      </p:sp>
      <p:sp>
        <p:nvSpPr>
          <p:cNvPr id="4" name="椭圆 3">
            <a:extLst>
              <a:ext uri="{FF2B5EF4-FFF2-40B4-BE49-F238E27FC236}"/>
            </a:extLst>
          </p:cNvPr>
          <p:cNvSpPr/>
          <p:nvPr/>
        </p:nvSpPr>
        <p:spPr>
          <a:xfrm>
            <a:off x="3776663" y="4608513"/>
            <a:ext cx="1889125" cy="720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六顶思考帽</a:t>
            </a:r>
          </a:p>
        </p:txBody>
      </p:sp>
      <p:sp>
        <p:nvSpPr>
          <p:cNvPr id="5" name="圆角矩形 4">
            <a:extLst>
              <a:ext uri="{FF2B5EF4-FFF2-40B4-BE49-F238E27FC236}"/>
            </a:extLst>
          </p:cNvPr>
          <p:cNvSpPr/>
          <p:nvPr/>
        </p:nvSpPr>
        <p:spPr>
          <a:xfrm>
            <a:off x="6146800" y="3613150"/>
            <a:ext cx="2281238" cy="4984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红色思考帽（</a:t>
            </a:r>
            <a:r>
              <a:rPr lang="zh-CN" altLang="en-US" b="1" noProof="1">
                <a:solidFill>
                  <a:srgbClr val="FF0000"/>
                </a:solidFill>
                <a:sym typeface="+mn-ea"/>
              </a:rPr>
              <a:t>代表情绪和倾向</a:t>
            </a:r>
            <a:r>
              <a:rPr lang="zh-CN" altLang="en-US" b="1" noProof="1">
                <a:solidFill>
                  <a:schemeClr val="tx1"/>
                </a:solidFill>
              </a:rPr>
              <a:t>）</a:t>
            </a:r>
          </a:p>
        </p:txBody>
      </p:sp>
      <p:sp>
        <p:nvSpPr>
          <p:cNvPr id="12" name="圆角矩形 11">
            <a:extLst>
              <a:ext uri="{FF2B5EF4-FFF2-40B4-BE49-F238E27FC236}"/>
            </a:extLst>
          </p:cNvPr>
          <p:cNvSpPr/>
          <p:nvPr/>
        </p:nvSpPr>
        <p:spPr>
          <a:xfrm>
            <a:off x="795338" y="5964238"/>
            <a:ext cx="2225675" cy="4968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绿色思考帽（</a:t>
            </a:r>
            <a:r>
              <a:rPr lang="zh-CN" altLang="en-US" b="1" noProof="1">
                <a:solidFill>
                  <a:srgbClr val="FF0000"/>
                </a:solidFill>
                <a:sym typeface="+mn-ea"/>
              </a:rPr>
              <a:t>代表生机与新意</a:t>
            </a:r>
            <a:r>
              <a:rPr lang="zh-CN" altLang="en-US" b="1" noProof="1">
                <a:solidFill>
                  <a:schemeClr val="tx1"/>
                </a:solidFill>
              </a:rPr>
              <a:t>）</a:t>
            </a:r>
          </a:p>
        </p:txBody>
      </p:sp>
      <p:sp>
        <p:nvSpPr>
          <p:cNvPr id="13" name="圆角矩形 12">
            <a:extLst>
              <a:ext uri="{FF2B5EF4-FFF2-40B4-BE49-F238E27FC236}"/>
            </a:extLst>
          </p:cNvPr>
          <p:cNvSpPr/>
          <p:nvPr/>
        </p:nvSpPr>
        <p:spPr>
          <a:xfrm>
            <a:off x="6291263" y="4775200"/>
            <a:ext cx="2281237" cy="4984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黑色思考帽（</a:t>
            </a:r>
            <a:r>
              <a:rPr lang="zh-CN" altLang="en-US" b="1" noProof="1">
                <a:solidFill>
                  <a:srgbClr val="FF0000"/>
                </a:solidFill>
                <a:sym typeface="+mn-ea"/>
              </a:rPr>
              <a:t>代表冷静和严肃</a:t>
            </a:r>
            <a:r>
              <a:rPr lang="zh-CN" altLang="en-US" b="1" noProof="1">
                <a:solidFill>
                  <a:schemeClr val="tx1"/>
                </a:solidFill>
              </a:rPr>
              <a:t>）</a:t>
            </a:r>
          </a:p>
        </p:txBody>
      </p:sp>
      <p:sp>
        <p:nvSpPr>
          <p:cNvPr id="14" name="圆角矩形 13">
            <a:extLst>
              <a:ext uri="{FF2B5EF4-FFF2-40B4-BE49-F238E27FC236}"/>
            </a:extLst>
          </p:cNvPr>
          <p:cNvSpPr/>
          <p:nvPr/>
        </p:nvSpPr>
        <p:spPr>
          <a:xfrm>
            <a:off x="835025" y="4719638"/>
            <a:ext cx="2225675" cy="4984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黄色思考帽（</a:t>
            </a:r>
            <a:r>
              <a:rPr lang="zh-CN" altLang="en-US" b="1" noProof="1">
                <a:solidFill>
                  <a:srgbClr val="FF0000"/>
                </a:solidFill>
                <a:sym typeface="+mn-ea"/>
              </a:rPr>
              <a:t>代表</a:t>
            </a:r>
            <a:r>
              <a:rPr lang="zh-CN" altLang="en-US" b="1" noProof="1">
                <a:solidFill>
                  <a:srgbClr val="FF0000"/>
                </a:solidFill>
                <a:sym typeface="宋体" panose="02010600030101010101" pitchFamily="2" charset="-122"/>
              </a:rPr>
              <a:t>阳光和价值</a:t>
            </a:r>
            <a:r>
              <a:rPr lang="zh-CN" altLang="en-US" b="1" noProof="1">
                <a:solidFill>
                  <a:schemeClr val="tx1"/>
                </a:solidFill>
              </a:rPr>
              <a:t>）</a:t>
            </a:r>
          </a:p>
        </p:txBody>
      </p:sp>
      <p:sp>
        <p:nvSpPr>
          <p:cNvPr id="15" name="圆角矩形 14">
            <a:extLst>
              <a:ext uri="{FF2B5EF4-FFF2-40B4-BE49-F238E27FC236}"/>
            </a:extLst>
          </p:cNvPr>
          <p:cNvSpPr/>
          <p:nvPr/>
        </p:nvSpPr>
        <p:spPr>
          <a:xfrm>
            <a:off x="6405563" y="5964238"/>
            <a:ext cx="2281237" cy="4968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蓝色思考帽（</a:t>
            </a:r>
            <a:r>
              <a:rPr lang="zh-CN" altLang="en-US" b="1" noProof="1">
                <a:solidFill>
                  <a:srgbClr val="FF0000"/>
                </a:solidFill>
                <a:sym typeface="+mn-ea"/>
              </a:rPr>
              <a:t>代表冷静与控制</a:t>
            </a:r>
            <a:r>
              <a:rPr lang="zh-CN" altLang="en-US" b="1" noProof="1">
                <a:solidFill>
                  <a:schemeClr val="tx1"/>
                </a:solidFill>
              </a:rPr>
              <a:t>）</a:t>
            </a:r>
          </a:p>
        </p:txBody>
      </p:sp>
      <p:sp>
        <p:nvSpPr>
          <p:cNvPr id="16" name="圆角矩形 15">
            <a:extLst>
              <a:ext uri="{FF2B5EF4-FFF2-40B4-BE49-F238E27FC236}"/>
            </a:extLst>
          </p:cNvPr>
          <p:cNvSpPr/>
          <p:nvPr/>
        </p:nvSpPr>
        <p:spPr>
          <a:xfrm>
            <a:off x="873125" y="3613150"/>
            <a:ext cx="2147888" cy="4984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白色思考帽（</a:t>
            </a:r>
            <a:r>
              <a:rPr lang="zh-CN" altLang="en-US" b="1" noProof="1">
                <a:solidFill>
                  <a:srgbClr val="FF0000"/>
                </a:solidFill>
                <a:sym typeface="+mn-ea"/>
              </a:rPr>
              <a:t>代表中性和客观</a:t>
            </a:r>
            <a:r>
              <a:rPr lang="zh-CN" altLang="en-US" b="1" noProof="1">
                <a:solidFill>
                  <a:schemeClr val="tx1"/>
                </a:solidFill>
              </a:rPr>
              <a:t>）</a:t>
            </a:r>
          </a:p>
        </p:txBody>
      </p:sp>
      <p:cxnSp>
        <p:nvCxnSpPr>
          <p:cNvPr id="21" name="曲线连接符 20">
            <a:extLst>
              <a:ext uri="{FF2B5EF4-FFF2-40B4-BE49-F238E27FC236}"/>
            </a:extLst>
          </p:cNvPr>
          <p:cNvCxnSpPr>
            <a:stCxn id="16" idx="3"/>
            <a:endCxn id="4" idx="0"/>
          </p:cNvCxnSpPr>
          <p:nvPr/>
        </p:nvCxnSpPr>
        <p:spPr>
          <a:xfrm>
            <a:off x="3021013" y="3863975"/>
            <a:ext cx="1700212" cy="744538"/>
          </a:xfrm>
          <a:prstGeom prst="curved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3" name="曲线连接符 22">
            <a:extLst>
              <a:ext uri="{FF2B5EF4-FFF2-40B4-BE49-F238E27FC236}"/>
            </a:extLst>
          </p:cNvPr>
          <p:cNvCxnSpPr>
            <a:stCxn id="14" idx="3"/>
            <a:endCxn id="4" idx="2"/>
          </p:cNvCxnSpPr>
          <p:nvPr/>
        </p:nvCxnSpPr>
        <p:spPr>
          <a:xfrm>
            <a:off x="3060700" y="4968875"/>
            <a:ext cx="715963" cy="3175"/>
          </a:xfrm>
          <a:prstGeom prst="curved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5" name="曲线连接符 24">
            <a:extLst>
              <a:ext uri="{FF2B5EF4-FFF2-40B4-BE49-F238E27FC236}"/>
            </a:extLst>
          </p:cNvPr>
          <p:cNvCxnSpPr>
            <a:stCxn id="4" idx="6"/>
            <a:endCxn id="13" idx="1"/>
          </p:cNvCxnSpPr>
          <p:nvPr/>
        </p:nvCxnSpPr>
        <p:spPr>
          <a:xfrm>
            <a:off x="5665788" y="4968875"/>
            <a:ext cx="625475" cy="57150"/>
          </a:xfrm>
          <a:prstGeom prst="curvedConnector3">
            <a:avLst>
              <a:gd name="adj1" fmla="val 50051"/>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6" name="曲线连接符 25">
            <a:extLst>
              <a:ext uri="{FF2B5EF4-FFF2-40B4-BE49-F238E27FC236}"/>
            </a:extLst>
          </p:cNvPr>
          <p:cNvCxnSpPr>
            <a:stCxn id="4" idx="4"/>
            <a:endCxn id="12" idx="3"/>
          </p:cNvCxnSpPr>
          <p:nvPr/>
        </p:nvCxnSpPr>
        <p:spPr>
          <a:xfrm rot="5400000">
            <a:off x="3429000" y="4921251"/>
            <a:ext cx="884237" cy="1700212"/>
          </a:xfrm>
          <a:prstGeom prst="curved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7" name="曲线连接符 26">
            <a:extLst>
              <a:ext uri="{FF2B5EF4-FFF2-40B4-BE49-F238E27FC236}"/>
            </a:extLst>
          </p:cNvPr>
          <p:cNvCxnSpPr>
            <a:stCxn id="4" idx="4"/>
            <a:endCxn id="15" idx="1"/>
          </p:cNvCxnSpPr>
          <p:nvPr/>
        </p:nvCxnSpPr>
        <p:spPr>
          <a:xfrm rot="5400000" flipV="1">
            <a:off x="5121275" y="4929188"/>
            <a:ext cx="884237" cy="1684338"/>
          </a:xfrm>
          <a:prstGeom prst="curved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 name="曲线连接符 1">
            <a:extLst>
              <a:ext uri="{FF2B5EF4-FFF2-40B4-BE49-F238E27FC236}"/>
            </a:extLst>
          </p:cNvPr>
          <p:cNvCxnSpPr>
            <a:stCxn id="4" idx="4"/>
            <a:endCxn id="15" idx="1"/>
          </p:cNvCxnSpPr>
          <p:nvPr/>
        </p:nvCxnSpPr>
        <p:spPr>
          <a:xfrm flipV="1">
            <a:off x="4779963" y="3789363"/>
            <a:ext cx="1447800" cy="819150"/>
          </a:xfrm>
          <a:prstGeom prst="curvedConnector3">
            <a:avLst>
              <a:gd name="adj1" fmla="val 50022"/>
            </a:avLst>
          </a:prstGeom>
          <a:ln>
            <a:tailEnd type="arrow" w="med" len="med"/>
          </a:ln>
        </p:spPr>
        <p:style>
          <a:lnRef idx="1">
            <a:schemeClr val="accent4"/>
          </a:lnRef>
          <a:fillRef idx="0">
            <a:schemeClr val="accent4"/>
          </a:fillRef>
          <a:effectRef idx="0">
            <a:schemeClr val="accent4"/>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331913" y="211138"/>
            <a:ext cx="5256212" cy="768350"/>
          </a:xfrm>
        </p:spPr>
        <p:txBody>
          <a:bodyPr/>
          <a:lstStyle/>
          <a:p>
            <a:pPr eaLnBrk="1" hangingPunct="1"/>
            <a:r>
              <a:rPr lang="zh-CN" altLang="en-US" sz="2800" smtClean="0"/>
              <a:t>六顶思考帽与写作中追问的结合</a:t>
            </a:r>
          </a:p>
        </p:txBody>
      </p:sp>
      <p:sp>
        <p:nvSpPr>
          <p:cNvPr id="4" name="椭圆 3">
            <a:extLst>
              <a:ext uri="{FF2B5EF4-FFF2-40B4-BE49-F238E27FC236}"/>
            </a:extLst>
          </p:cNvPr>
          <p:cNvSpPr/>
          <p:nvPr/>
        </p:nvSpPr>
        <p:spPr>
          <a:xfrm>
            <a:off x="3776663" y="2527300"/>
            <a:ext cx="1889125" cy="720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六顶思考帽</a:t>
            </a:r>
          </a:p>
        </p:txBody>
      </p:sp>
      <p:sp>
        <p:nvSpPr>
          <p:cNvPr id="5" name="圆角矩形 4">
            <a:extLst>
              <a:ext uri="{FF2B5EF4-FFF2-40B4-BE49-F238E27FC236}"/>
            </a:extLst>
          </p:cNvPr>
          <p:cNvSpPr/>
          <p:nvPr/>
        </p:nvSpPr>
        <p:spPr>
          <a:xfrm>
            <a:off x="6405563" y="1016000"/>
            <a:ext cx="2281237" cy="4968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红色思考帽（</a:t>
            </a:r>
            <a:r>
              <a:rPr lang="zh-CN" altLang="en-US" b="1" noProof="1">
                <a:solidFill>
                  <a:srgbClr val="FF0000"/>
                </a:solidFill>
                <a:sym typeface="+mn-ea"/>
              </a:rPr>
              <a:t>代表情绪和倾向</a:t>
            </a:r>
            <a:r>
              <a:rPr lang="zh-CN" altLang="en-US" b="1" noProof="1">
                <a:solidFill>
                  <a:schemeClr val="tx1"/>
                </a:solidFill>
              </a:rPr>
              <a:t>）</a:t>
            </a:r>
          </a:p>
        </p:txBody>
      </p:sp>
      <p:sp>
        <p:nvSpPr>
          <p:cNvPr id="12" name="圆角矩形 11">
            <a:extLst>
              <a:ext uri="{FF2B5EF4-FFF2-40B4-BE49-F238E27FC236}"/>
            </a:extLst>
          </p:cNvPr>
          <p:cNvSpPr/>
          <p:nvPr/>
        </p:nvSpPr>
        <p:spPr>
          <a:xfrm>
            <a:off x="755650" y="4872038"/>
            <a:ext cx="2225675" cy="4968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绿色思考帽（</a:t>
            </a:r>
            <a:r>
              <a:rPr lang="zh-CN" altLang="en-US" b="1" noProof="1">
                <a:solidFill>
                  <a:srgbClr val="FF0000"/>
                </a:solidFill>
                <a:sym typeface="+mn-ea"/>
              </a:rPr>
              <a:t>代表生机与新意</a:t>
            </a:r>
            <a:r>
              <a:rPr lang="zh-CN" altLang="en-US" b="1" noProof="1">
                <a:solidFill>
                  <a:schemeClr val="tx1"/>
                </a:solidFill>
              </a:rPr>
              <a:t>）</a:t>
            </a:r>
          </a:p>
        </p:txBody>
      </p:sp>
      <p:sp>
        <p:nvSpPr>
          <p:cNvPr id="13" name="圆角矩形 12">
            <a:extLst>
              <a:ext uri="{FF2B5EF4-FFF2-40B4-BE49-F238E27FC236}"/>
            </a:extLst>
          </p:cNvPr>
          <p:cNvSpPr/>
          <p:nvPr/>
        </p:nvSpPr>
        <p:spPr>
          <a:xfrm>
            <a:off x="6291263" y="2997200"/>
            <a:ext cx="2281237" cy="4984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黑色思考帽（</a:t>
            </a:r>
            <a:r>
              <a:rPr lang="zh-CN" altLang="en-US" b="1" noProof="1">
                <a:solidFill>
                  <a:srgbClr val="FF0000"/>
                </a:solidFill>
                <a:sym typeface="+mn-ea"/>
              </a:rPr>
              <a:t>代表冷静和严肃</a:t>
            </a:r>
            <a:r>
              <a:rPr lang="zh-CN" altLang="en-US" b="1" noProof="1">
                <a:solidFill>
                  <a:schemeClr val="tx1"/>
                </a:solidFill>
              </a:rPr>
              <a:t>）</a:t>
            </a:r>
          </a:p>
        </p:txBody>
      </p:sp>
      <p:sp>
        <p:nvSpPr>
          <p:cNvPr id="14" name="圆角矩形 13">
            <a:extLst>
              <a:ext uri="{FF2B5EF4-FFF2-40B4-BE49-F238E27FC236}"/>
            </a:extLst>
          </p:cNvPr>
          <p:cNvSpPr/>
          <p:nvPr/>
        </p:nvSpPr>
        <p:spPr>
          <a:xfrm>
            <a:off x="795338" y="3067050"/>
            <a:ext cx="2225675" cy="4984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黄色思考帽（</a:t>
            </a:r>
            <a:r>
              <a:rPr lang="zh-CN" altLang="en-US" b="1" noProof="1">
                <a:solidFill>
                  <a:srgbClr val="FF0000"/>
                </a:solidFill>
                <a:sym typeface="+mn-ea"/>
              </a:rPr>
              <a:t>代表</a:t>
            </a:r>
            <a:r>
              <a:rPr lang="zh-CN" altLang="en-US" b="1" noProof="1">
                <a:solidFill>
                  <a:srgbClr val="FF0000"/>
                </a:solidFill>
                <a:sym typeface="宋体" panose="02010600030101010101" pitchFamily="2" charset="-122"/>
              </a:rPr>
              <a:t>阳光和价值</a:t>
            </a:r>
            <a:r>
              <a:rPr lang="zh-CN" altLang="en-US" b="1" noProof="1">
                <a:solidFill>
                  <a:schemeClr val="tx1"/>
                </a:solidFill>
              </a:rPr>
              <a:t>）</a:t>
            </a:r>
          </a:p>
        </p:txBody>
      </p:sp>
      <p:sp>
        <p:nvSpPr>
          <p:cNvPr id="15" name="圆角矩形 14">
            <a:extLst>
              <a:ext uri="{FF2B5EF4-FFF2-40B4-BE49-F238E27FC236}"/>
            </a:extLst>
          </p:cNvPr>
          <p:cNvSpPr/>
          <p:nvPr/>
        </p:nvSpPr>
        <p:spPr>
          <a:xfrm>
            <a:off x="6291263" y="4872038"/>
            <a:ext cx="2281237" cy="4968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蓝色思考帽（</a:t>
            </a:r>
            <a:r>
              <a:rPr lang="zh-CN" altLang="en-US" b="1" noProof="1">
                <a:solidFill>
                  <a:srgbClr val="FF0000"/>
                </a:solidFill>
                <a:sym typeface="+mn-ea"/>
              </a:rPr>
              <a:t>代表冷静与控制</a:t>
            </a:r>
            <a:r>
              <a:rPr lang="zh-CN" altLang="en-US" b="1" noProof="1">
                <a:solidFill>
                  <a:schemeClr val="tx1"/>
                </a:solidFill>
              </a:rPr>
              <a:t>）</a:t>
            </a:r>
          </a:p>
        </p:txBody>
      </p:sp>
      <p:sp>
        <p:nvSpPr>
          <p:cNvPr id="16" name="圆角矩形 15">
            <a:extLst>
              <a:ext uri="{FF2B5EF4-FFF2-40B4-BE49-F238E27FC236}"/>
            </a:extLst>
          </p:cNvPr>
          <p:cNvSpPr/>
          <p:nvPr/>
        </p:nvSpPr>
        <p:spPr>
          <a:xfrm>
            <a:off x="795338" y="1016000"/>
            <a:ext cx="2146300" cy="4984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白色思考帽（</a:t>
            </a:r>
            <a:r>
              <a:rPr lang="zh-CN" altLang="en-US" b="1" noProof="1">
                <a:solidFill>
                  <a:srgbClr val="FF0000"/>
                </a:solidFill>
                <a:sym typeface="+mn-ea"/>
              </a:rPr>
              <a:t>代表中性和客观</a:t>
            </a:r>
            <a:r>
              <a:rPr lang="zh-CN" altLang="en-US" b="1" noProof="1">
                <a:solidFill>
                  <a:schemeClr val="tx1"/>
                </a:solidFill>
              </a:rPr>
              <a:t>）</a:t>
            </a:r>
          </a:p>
        </p:txBody>
      </p:sp>
      <p:cxnSp>
        <p:nvCxnSpPr>
          <p:cNvPr id="21" name="曲线连接符 20">
            <a:extLst>
              <a:ext uri="{FF2B5EF4-FFF2-40B4-BE49-F238E27FC236}"/>
            </a:extLst>
          </p:cNvPr>
          <p:cNvCxnSpPr>
            <a:stCxn id="16" idx="3"/>
            <a:endCxn id="4" idx="0"/>
          </p:cNvCxnSpPr>
          <p:nvPr/>
        </p:nvCxnSpPr>
        <p:spPr>
          <a:xfrm>
            <a:off x="2941638" y="1265238"/>
            <a:ext cx="1779587" cy="1262062"/>
          </a:xfrm>
          <a:prstGeom prst="curved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3" name="曲线连接符 22">
            <a:extLst>
              <a:ext uri="{FF2B5EF4-FFF2-40B4-BE49-F238E27FC236}"/>
            </a:extLst>
          </p:cNvPr>
          <p:cNvCxnSpPr>
            <a:stCxn id="14" idx="3"/>
            <a:endCxn id="4" idx="2"/>
          </p:cNvCxnSpPr>
          <p:nvPr/>
        </p:nvCxnSpPr>
        <p:spPr>
          <a:xfrm flipV="1">
            <a:off x="3021013" y="2887663"/>
            <a:ext cx="755650" cy="430212"/>
          </a:xfrm>
          <a:prstGeom prst="curvedConnector3">
            <a:avLst>
              <a:gd name="adj1" fmla="val 5004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5" name="曲线连接符 24">
            <a:extLst>
              <a:ext uri="{FF2B5EF4-FFF2-40B4-BE49-F238E27FC236}"/>
            </a:extLst>
          </p:cNvPr>
          <p:cNvCxnSpPr>
            <a:stCxn id="4" idx="6"/>
            <a:endCxn id="13" idx="1"/>
          </p:cNvCxnSpPr>
          <p:nvPr/>
        </p:nvCxnSpPr>
        <p:spPr>
          <a:xfrm>
            <a:off x="5665788" y="2887663"/>
            <a:ext cx="625475" cy="358775"/>
          </a:xfrm>
          <a:prstGeom prst="curvedConnector3">
            <a:avLst>
              <a:gd name="adj1" fmla="val 50051"/>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6" name="曲线连接符 25">
            <a:extLst>
              <a:ext uri="{FF2B5EF4-FFF2-40B4-BE49-F238E27FC236}"/>
            </a:extLst>
          </p:cNvPr>
          <p:cNvCxnSpPr>
            <a:stCxn id="4" idx="4"/>
            <a:endCxn id="12" idx="3"/>
          </p:cNvCxnSpPr>
          <p:nvPr/>
        </p:nvCxnSpPr>
        <p:spPr>
          <a:xfrm rot="5400000">
            <a:off x="2914650" y="3314700"/>
            <a:ext cx="1873250" cy="1739900"/>
          </a:xfrm>
          <a:prstGeom prst="curved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7" name="曲线连接符 26">
            <a:extLst>
              <a:ext uri="{FF2B5EF4-FFF2-40B4-BE49-F238E27FC236}"/>
            </a:extLst>
          </p:cNvPr>
          <p:cNvCxnSpPr>
            <a:stCxn id="4" idx="4"/>
            <a:endCxn id="15" idx="1"/>
          </p:cNvCxnSpPr>
          <p:nvPr/>
        </p:nvCxnSpPr>
        <p:spPr>
          <a:xfrm rot="5400000" flipV="1">
            <a:off x="4569619" y="3399631"/>
            <a:ext cx="1873250" cy="1570038"/>
          </a:xfrm>
          <a:prstGeom prst="curved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 name="曲线连接符 1">
            <a:extLst>
              <a:ext uri="{FF2B5EF4-FFF2-40B4-BE49-F238E27FC236}"/>
            </a:extLst>
          </p:cNvPr>
          <p:cNvCxnSpPr>
            <a:stCxn id="4" idx="4"/>
            <a:endCxn id="5" idx="1"/>
          </p:cNvCxnSpPr>
          <p:nvPr/>
        </p:nvCxnSpPr>
        <p:spPr>
          <a:xfrm flipV="1">
            <a:off x="4894263" y="1263650"/>
            <a:ext cx="1511300" cy="1263650"/>
          </a:xfrm>
          <a:prstGeom prst="curvedConnector3">
            <a:avLst>
              <a:gd name="adj1" fmla="val 50021"/>
            </a:avLst>
          </a:prstGeom>
          <a:ln>
            <a:tailEnd type="arrow" w="med" len="med"/>
          </a:ln>
        </p:spPr>
        <p:style>
          <a:lnRef idx="1">
            <a:schemeClr val="accent4"/>
          </a:lnRef>
          <a:fillRef idx="0">
            <a:schemeClr val="accent4"/>
          </a:fillRef>
          <a:effectRef idx="0">
            <a:schemeClr val="accent4"/>
          </a:effectRef>
          <a:fontRef idx="minor">
            <a:schemeClr val="tx1"/>
          </a:fontRef>
        </p:style>
      </p:cxnSp>
      <p:sp>
        <p:nvSpPr>
          <p:cNvPr id="10256" name="文本框 2"/>
          <p:cNvSpPr txBox="1">
            <a:spLocks noChangeArrowheads="1"/>
          </p:cNvSpPr>
          <p:nvPr/>
        </p:nvSpPr>
        <p:spPr bwMode="auto">
          <a:xfrm>
            <a:off x="5438775" y="3567113"/>
            <a:ext cx="3238500" cy="922337"/>
          </a:xfrm>
          <a:prstGeom prst="rect">
            <a:avLst/>
          </a:prstGeom>
          <a:noFill/>
          <a:ln w="9525">
            <a:noFill/>
            <a:miter lim="800000"/>
            <a:headEnd/>
            <a:tailEnd/>
          </a:ln>
        </p:spPr>
        <p:txBody>
          <a:bodyPr>
            <a:spAutoFit/>
          </a:bodyPr>
          <a:lstStyle/>
          <a:p>
            <a:pPr eaLnBrk="1" hangingPunct="1"/>
            <a:r>
              <a:rPr lang="zh-CN" altLang="en-US" b="1">
                <a:latin typeface="微软雅黑" pitchFamily="34" charset="-122"/>
                <a:ea typeface="微软雅黑" pitchFamily="34" charset="-122"/>
              </a:rPr>
              <a:t>这个结论能成立吗？</a:t>
            </a:r>
          </a:p>
          <a:p>
            <a:pPr eaLnBrk="1" hangingPunct="1"/>
            <a:r>
              <a:rPr lang="zh-CN" altLang="en-US" b="1">
                <a:latin typeface="微软雅黑" pitchFamily="34" charset="-122"/>
                <a:ea typeface="微软雅黑" pitchFamily="34" charset="-122"/>
              </a:rPr>
              <a:t>这个行为存在哪些风险？</a:t>
            </a:r>
          </a:p>
          <a:p>
            <a:pPr eaLnBrk="1" hangingPunct="1"/>
            <a:r>
              <a:rPr lang="zh-CN" altLang="en-US" b="1">
                <a:latin typeface="微软雅黑" pitchFamily="34" charset="-122"/>
                <a:ea typeface="微软雅黑" pitchFamily="34" charset="-122"/>
              </a:rPr>
              <a:t>主要的质疑有哪些？</a:t>
            </a:r>
          </a:p>
        </p:txBody>
      </p:sp>
      <p:sp>
        <p:nvSpPr>
          <p:cNvPr id="10257" name="文本框 5"/>
          <p:cNvSpPr txBox="1">
            <a:spLocks noChangeArrowheads="1"/>
          </p:cNvSpPr>
          <p:nvPr/>
        </p:nvSpPr>
        <p:spPr bwMode="auto">
          <a:xfrm>
            <a:off x="5924550" y="1697038"/>
            <a:ext cx="2762250" cy="646112"/>
          </a:xfrm>
          <a:prstGeom prst="rect">
            <a:avLst/>
          </a:prstGeom>
          <a:noFill/>
          <a:ln w="9525">
            <a:noFill/>
            <a:miter lim="800000"/>
            <a:headEnd/>
            <a:tailEnd/>
          </a:ln>
        </p:spPr>
        <p:txBody>
          <a:bodyPr>
            <a:spAutoFit/>
          </a:bodyPr>
          <a:lstStyle/>
          <a:p>
            <a:pPr eaLnBrk="1" hangingPunct="1"/>
            <a:r>
              <a:rPr lang="zh-CN" altLang="en-US" b="1">
                <a:latin typeface="微软雅黑" pitchFamily="34" charset="-122"/>
                <a:ea typeface="微软雅黑" pitchFamily="34" charset="-122"/>
              </a:rPr>
              <a:t>材料的倾向态度是什么？</a:t>
            </a:r>
          </a:p>
          <a:p>
            <a:pPr eaLnBrk="1" hangingPunct="1"/>
            <a:r>
              <a:rPr lang="en-US" altLang="zh-CN" b="1">
                <a:latin typeface="微软雅黑" pitchFamily="34" charset="-122"/>
                <a:ea typeface="微软雅黑" pitchFamily="34" charset="-122"/>
              </a:rPr>
              <a:t>“</a:t>
            </a:r>
            <a:r>
              <a:rPr lang="zh-CN" altLang="en-US" b="1">
                <a:latin typeface="微软雅黑" pitchFamily="34" charset="-122"/>
                <a:ea typeface="微软雅黑" pitchFamily="34" charset="-122"/>
              </a:rPr>
              <a:t>我</a:t>
            </a:r>
            <a:r>
              <a:rPr lang="en-US" altLang="zh-CN" b="1">
                <a:latin typeface="微软雅黑" pitchFamily="34" charset="-122"/>
                <a:ea typeface="微软雅黑" pitchFamily="34" charset="-122"/>
              </a:rPr>
              <a:t>”</a:t>
            </a:r>
            <a:r>
              <a:rPr lang="zh-CN" altLang="en-US" b="1">
                <a:latin typeface="微软雅黑" pitchFamily="34" charset="-122"/>
                <a:ea typeface="微软雅黑" pitchFamily="34" charset="-122"/>
              </a:rPr>
              <a:t>的倾向态度是什么？</a:t>
            </a:r>
          </a:p>
        </p:txBody>
      </p:sp>
      <p:sp>
        <p:nvSpPr>
          <p:cNvPr id="10258" name="文本框 6"/>
          <p:cNvSpPr txBox="1">
            <a:spLocks noChangeArrowheads="1"/>
          </p:cNvSpPr>
          <p:nvPr/>
        </p:nvSpPr>
        <p:spPr bwMode="auto">
          <a:xfrm>
            <a:off x="795338" y="1868488"/>
            <a:ext cx="2641600" cy="922337"/>
          </a:xfrm>
          <a:prstGeom prst="rect">
            <a:avLst/>
          </a:prstGeom>
          <a:noFill/>
          <a:ln w="9525">
            <a:noFill/>
            <a:miter lim="800000"/>
            <a:headEnd/>
            <a:tailEnd/>
          </a:ln>
        </p:spPr>
        <p:txBody>
          <a:bodyPr>
            <a:spAutoFit/>
          </a:bodyPr>
          <a:lstStyle/>
          <a:p>
            <a:pPr eaLnBrk="1" hangingPunct="1"/>
            <a:r>
              <a:rPr lang="zh-CN" altLang="en-US" b="1">
                <a:latin typeface="微软雅黑" pitchFamily="34" charset="-122"/>
                <a:ea typeface="微软雅黑" pitchFamily="34" charset="-122"/>
              </a:rPr>
              <a:t>我们有些什么信息？</a:t>
            </a:r>
          </a:p>
          <a:p>
            <a:pPr eaLnBrk="1" hangingPunct="1"/>
            <a:r>
              <a:rPr lang="zh-CN" altLang="en-US" b="1">
                <a:latin typeface="微软雅黑" pitchFamily="34" charset="-122"/>
                <a:ea typeface="微软雅黑" pitchFamily="34" charset="-122"/>
              </a:rPr>
              <a:t>这个现象是不是事实？</a:t>
            </a:r>
            <a:endParaRPr lang="zh-CN" altLang="en-US"/>
          </a:p>
          <a:p>
            <a:pPr eaLnBrk="1" hangingPunct="1"/>
            <a:endParaRPr lang="zh-CN" altLang="en-US"/>
          </a:p>
        </p:txBody>
      </p:sp>
      <p:sp>
        <p:nvSpPr>
          <p:cNvPr id="10259" name="文本框 7"/>
          <p:cNvSpPr txBox="1">
            <a:spLocks noChangeArrowheads="1"/>
          </p:cNvSpPr>
          <p:nvPr/>
        </p:nvSpPr>
        <p:spPr bwMode="auto">
          <a:xfrm>
            <a:off x="685800" y="5502275"/>
            <a:ext cx="2446338" cy="920750"/>
          </a:xfrm>
          <a:prstGeom prst="rect">
            <a:avLst/>
          </a:prstGeom>
          <a:noFill/>
          <a:ln w="9525">
            <a:noFill/>
            <a:miter lim="800000"/>
            <a:headEnd/>
            <a:tailEnd/>
          </a:ln>
        </p:spPr>
        <p:txBody>
          <a:bodyPr>
            <a:spAutoFit/>
          </a:bodyPr>
          <a:lstStyle/>
          <a:p>
            <a:pPr eaLnBrk="1" hangingPunct="1"/>
            <a:r>
              <a:rPr lang="zh-CN" altLang="en-US" b="1">
                <a:latin typeface="微软雅黑" pitchFamily="34" charset="-122"/>
                <a:ea typeface="微软雅黑" pitchFamily="34" charset="-122"/>
              </a:rPr>
              <a:t>解决问题的新途径。</a:t>
            </a:r>
          </a:p>
          <a:p>
            <a:pPr eaLnBrk="1" hangingPunct="1"/>
            <a:r>
              <a:rPr lang="zh-CN" altLang="en-US" b="1">
                <a:latin typeface="微软雅黑" pitchFamily="34" charset="-122"/>
                <a:ea typeface="微软雅黑" pitchFamily="34" charset="-122"/>
              </a:rPr>
              <a:t>新的想法，新的观念，新的认知。</a:t>
            </a:r>
          </a:p>
        </p:txBody>
      </p:sp>
      <p:sp>
        <p:nvSpPr>
          <p:cNvPr id="10260" name="文本框 8"/>
          <p:cNvSpPr txBox="1">
            <a:spLocks noChangeArrowheads="1"/>
          </p:cNvSpPr>
          <p:nvPr/>
        </p:nvSpPr>
        <p:spPr bwMode="auto">
          <a:xfrm>
            <a:off x="5886450" y="5607050"/>
            <a:ext cx="2717800" cy="922338"/>
          </a:xfrm>
          <a:prstGeom prst="rect">
            <a:avLst/>
          </a:prstGeom>
          <a:noFill/>
          <a:ln w="9525">
            <a:noFill/>
            <a:miter lim="800000"/>
            <a:headEnd/>
            <a:tailEnd/>
          </a:ln>
        </p:spPr>
        <p:txBody>
          <a:bodyPr>
            <a:spAutoFit/>
          </a:bodyPr>
          <a:lstStyle/>
          <a:p>
            <a:pPr eaLnBrk="1" hangingPunct="1"/>
            <a:r>
              <a:rPr lang="zh-CN" altLang="en-US" b="1">
                <a:latin typeface="微软雅黑" pitchFamily="34" charset="-122"/>
                <a:ea typeface="微软雅黑" pitchFamily="34" charset="-122"/>
              </a:rPr>
              <a:t>一些见解和表达是否合理？</a:t>
            </a:r>
          </a:p>
          <a:p>
            <a:pPr eaLnBrk="1" hangingPunct="1"/>
            <a:r>
              <a:rPr lang="zh-CN" altLang="en-US" b="1">
                <a:latin typeface="微软雅黑" pitchFamily="34" charset="-122"/>
                <a:ea typeface="微软雅黑" pitchFamily="34" charset="-122"/>
              </a:rPr>
              <a:t>行文结构是否合理？</a:t>
            </a:r>
          </a:p>
          <a:p>
            <a:pPr eaLnBrk="1" hangingPunct="1"/>
            <a:endParaRPr lang="zh-CN" altLang="en-US" b="1">
              <a:latin typeface="微软雅黑" pitchFamily="34" charset="-122"/>
              <a:ea typeface="微软雅黑" pitchFamily="34" charset="-122"/>
            </a:endParaRPr>
          </a:p>
        </p:txBody>
      </p:sp>
      <p:sp>
        <p:nvSpPr>
          <p:cNvPr id="10261" name="文本框 9"/>
          <p:cNvSpPr txBox="1">
            <a:spLocks noChangeArrowheads="1"/>
          </p:cNvSpPr>
          <p:nvPr/>
        </p:nvSpPr>
        <p:spPr bwMode="auto">
          <a:xfrm>
            <a:off x="587375" y="3698875"/>
            <a:ext cx="3305175" cy="920750"/>
          </a:xfrm>
          <a:prstGeom prst="rect">
            <a:avLst/>
          </a:prstGeom>
          <a:noFill/>
          <a:ln w="9525">
            <a:noFill/>
            <a:miter lim="800000"/>
            <a:headEnd/>
            <a:tailEnd/>
          </a:ln>
        </p:spPr>
        <p:txBody>
          <a:bodyPr>
            <a:spAutoFit/>
          </a:bodyPr>
          <a:lstStyle/>
          <a:p>
            <a:pPr eaLnBrk="1" hangingPunct="1"/>
            <a:r>
              <a:rPr lang="zh-CN" altLang="en-US" b="1">
                <a:latin typeface="微软雅黑" pitchFamily="34" charset="-122"/>
                <a:ea typeface="微软雅黑" pitchFamily="34" charset="-122"/>
              </a:rPr>
              <a:t>这个观点成立的依据是什么？</a:t>
            </a:r>
          </a:p>
          <a:p>
            <a:pPr eaLnBrk="1" hangingPunct="1"/>
            <a:r>
              <a:rPr lang="zh-CN" altLang="en-US" b="1">
                <a:latin typeface="微软雅黑" pitchFamily="34" charset="-122"/>
                <a:ea typeface="微软雅黑" pitchFamily="34" charset="-122"/>
              </a:rPr>
              <a:t>这一观点或行为将产生的价值？</a:t>
            </a:r>
          </a:p>
          <a:p>
            <a:pPr eaLnBrk="1" hangingPunct="1"/>
            <a:r>
              <a:rPr lang="zh-CN" altLang="en-US" b="1">
                <a:latin typeface="微软雅黑" pitchFamily="34" charset="-122"/>
                <a:ea typeface="微软雅黑" pitchFamily="34" charset="-122"/>
              </a:rPr>
              <a:t>之所以乐观的原因是什么？</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标题 1"/>
          <p:cNvSpPr>
            <a:spLocks noGrp="1" noChangeArrowheads="1"/>
          </p:cNvSpPr>
          <p:nvPr>
            <p:ph type="title"/>
          </p:nvPr>
        </p:nvSpPr>
        <p:spPr/>
        <p:txBody>
          <a:bodyPr/>
          <a:lstStyle/>
          <a:p>
            <a:pPr eaLnBrk="1" hangingPunct="1"/>
            <a:r>
              <a:rPr lang="zh-CN" altLang="en-US" smtClean="0"/>
              <a:t>例析</a:t>
            </a:r>
          </a:p>
        </p:txBody>
      </p:sp>
      <p:sp>
        <p:nvSpPr>
          <p:cNvPr id="11267" name="内容占位符 2"/>
          <p:cNvSpPr>
            <a:spLocks noGrp="1" noChangeArrowheads="1"/>
          </p:cNvSpPr>
          <p:nvPr>
            <p:ph idx="1"/>
          </p:nvPr>
        </p:nvSpPr>
        <p:spPr>
          <a:xfrm>
            <a:off x="107950" y="1165225"/>
            <a:ext cx="8928100" cy="4525963"/>
          </a:xfrm>
        </p:spPr>
        <p:txBody>
          <a:bodyPr/>
          <a:lstStyle/>
          <a:p>
            <a:pPr eaLnBrk="1" hangingPunct="1">
              <a:lnSpc>
                <a:spcPct val="150000"/>
              </a:lnSpc>
            </a:pPr>
            <a:r>
              <a:rPr lang="zh-CN" altLang="en-US" sz="2800" b="1" dirty="0" smtClean="0"/>
              <a:t>【题</a:t>
            </a:r>
            <a:r>
              <a:rPr lang="en-US" altLang="zh-CN" sz="2800" b="1" dirty="0" smtClean="0"/>
              <a:t>1</a:t>
            </a:r>
            <a:r>
              <a:rPr lang="zh-CN" altLang="en-US" sz="2800" b="1" dirty="0" smtClean="0"/>
              <a:t>】</a:t>
            </a:r>
            <a:r>
              <a:rPr lang="en-US" altLang="zh-CN" sz="2800" b="1" dirty="0" smtClean="0"/>
              <a:t>5</a:t>
            </a:r>
            <a:r>
              <a:rPr lang="zh-CN" altLang="en-US" sz="2800" b="1" dirty="0" smtClean="0"/>
              <a:t>月</a:t>
            </a:r>
            <a:r>
              <a:rPr lang="en-US" altLang="zh-CN" sz="2800" b="1" dirty="0" smtClean="0"/>
              <a:t>24</a:t>
            </a:r>
            <a:r>
              <a:rPr lang="zh-CN" altLang="en-US" sz="2800" b="1" dirty="0" smtClean="0"/>
              <a:t>日晚，网友“空游无依”发微博称：在埃及卢克索神庙的浮雕上，看到了“丁锦昊到此一游”几个字，这让他们这些中国游客无地自容。随后，“丁锦昊”的真实身份被网友人肉出来为南京的一名初中生。前日，丁锦昊父母通过媒体公开道歉，称监护不到位，恳请大家给孩子一个改错的机会。</a:t>
            </a:r>
          </a:p>
          <a:p>
            <a:pPr eaLnBrk="1" hangingPunct="1">
              <a:lnSpc>
                <a:spcPct val="150000"/>
              </a:lnSpc>
            </a:pPr>
            <a:r>
              <a:rPr lang="zh-CN" altLang="en-US" sz="2800" b="1" dirty="0" smtClean="0">
                <a:solidFill>
                  <a:srgbClr val="FF0000"/>
                </a:solidFill>
              </a:rPr>
              <a:t>对此，你有怎样的思考？</a:t>
            </a:r>
            <a:endParaRPr lang="zh-CN" altLang="en-US" sz="2800" b="1" dirty="0" smtClean="0"/>
          </a:p>
          <a:p>
            <a:pPr eaLnBrk="1" hangingPunct="1"/>
            <a:endParaRPr lang="zh-CN" altLang="en-US" sz="2800" b="1" dirty="0" smtClean="0"/>
          </a:p>
        </p:txBody>
      </p:sp>
    </p:spTree>
  </p:cSld>
  <p:clrMapOvr>
    <a:masterClrMapping/>
  </p:clrMapOvr>
</p:sld>
</file>

<file path=ppt/theme/theme1.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6500</Words>
  <Application>Microsoft Office PowerPoint</Application>
  <PresentationFormat>全屏显示(4:3)</PresentationFormat>
  <Paragraphs>283</Paragraphs>
  <Slides>55</Slides>
  <Notes>0</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1_默认设计模板</vt:lpstr>
      <vt:lpstr>小作文专题</vt:lpstr>
      <vt:lpstr>小作文专题04</vt:lpstr>
      <vt:lpstr>幻灯片 3</vt:lpstr>
      <vt:lpstr>入题：头脑风暴</vt:lpstr>
      <vt:lpstr>六顶帽子分析事件现象</vt:lpstr>
      <vt:lpstr>六顶帽子分析事件现象</vt:lpstr>
      <vt:lpstr>环节一：释词（六顶帽子）</vt:lpstr>
      <vt:lpstr>六顶思考帽与写作中追问的结合</vt:lpstr>
      <vt:lpstr>例析</vt:lpstr>
      <vt:lpstr>幻灯片 10</vt:lpstr>
      <vt:lpstr>幻灯片 11</vt:lpstr>
      <vt:lpstr>环节二：复盘</vt:lpstr>
      <vt:lpstr>作文示例：</vt:lpstr>
      <vt:lpstr>幻灯片 14</vt:lpstr>
      <vt:lpstr>六顶帽子复盘</vt:lpstr>
      <vt:lpstr>幻灯片 16</vt:lpstr>
      <vt:lpstr>幻灯片 17</vt:lpstr>
      <vt:lpstr>作文示例：从阴影走向光明</vt:lpstr>
      <vt:lpstr>幻灯片 19</vt:lpstr>
      <vt:lpstr>幻灯片 20</vt:lpstr>
      <vt:lpstr>幻灯片 21</vt:lpstr>
      <vt:lpstr>思维复盘</vt:lpstr>
      <vt:lpstr>思维复盘</vt:lpstr>
      <vt:lpstr>幻灯片 24</vt:lpstr>
      <vt:lpstr>幻灯片 25</vt:lpstr>
      <vt:lpstr>六顶帽子使用注意事项</vt:lpstr>
      <vt:lpstr>环节三：演练1</vt:lpstr>
      <vt:lpstr>六顶帽子分析事件现象</vt:lpstr>
      <vt:lpstr>幻灯片 29</vt:lpstr>
      <vt:lpstr>幻灯片 30</vt:lpstr>
      <vt:lpstr>典例：地铁“渣男”事件带给我的思考</vt:lpstr>
      <vt:lpstr>幻灯片 32</vt:lpstr>
      <vt:lpstr>环节三：演练2</vt:lpstr>
      <vt:lpstr>六顶帽子分析</vt:lpstr>
      <vt:lpstr>幻灯片 35</vt:lpstr>
      <vt:lpstr>作文示例</vt:lpstr>
      <vt:lpstr>幻灯片 37</vt:lpstr>
      <vt:lpstr>幻灯片 38</vt:lpstr>
      <vt:lpstr>幻灯片 39</vt:lpstr>
      <vt:lpstr>及时练习一</vt:lpstr>
      <vt:lpstr>六顶帽子分析事件现象</vt:lpstr>
      <vt:lpstr>幻灯片 42</vt:lpstr>
      <vt:lpstr>幻灯片 43</vt:lpstr>
      <vt:lpstr>及时练习二</vt:lpstr>
      <vt:lpstr>六顶帽子分析事件现象</vt:lpstr>
      <vt:lpstr>幻灯片 46</vt:lpstr>
      <vt:lpstr>幻灯片 47</vt:lpstr>
      <vt:lpstr>幻灯片 48</vt:lpstr>
      <vt:lpstr>例文赏析：赞小羽后的冷思考 </vt:lpstr>
      <vt:lpstr>幻灯片 50</vt:lpstr>
      <vt:lpstr>幻灯片 51</vt:lpstr>
      <vt:lpstr>幻灯片 52</vt:lpstr>
      <vt:lpstr>幻灯片 53</vt:lpstr>
      <vt:lpstr>幻灯片 54</vt:lpstr>
      <vt:lpstr>幻灯片 55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2019-01-03T03:03:06Z</dcterms:created>
  <dcterms:modified xsi:type="dcterms:W3CDTF">2019-03-05T05:26:35Z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