
<file path=[Content_Types].xml><?xml version="1.0" encoding="utf-8"?>
<Types xmlns="http://schemas.openxmlformats.org/package/2006/content-types">
  <Override PartName="/ppt/slides/slide47.xml" ContentType="application/vnd.openxmlformats-officedocument.presentationml.slide+xml"/>
  <Override PartName="/ppt/slides/slide58.xml" ContentType="application/vnd.openxmlformats-officedocument.presentationml.slide+xml"/>
  <Override PartName="/ppt/slides/slide94.xml" ContentType="application/vnd.openxmlformats-officedocument.presentationml.slide+xml"/>
  <Override PartName="/ppt/slides/slide142.xml" ContentType="application/vnd.openxmlformats-officedocument.presentationml.slide+xml"/>
  <Override PartName="/ppt/notesSlides/notesSlide2.xml" ContentType="application/vnd.openxmlformats-officedocument.presentationml.notesSlide+xml"/>
  <Override PartName="/ppt/slides/slide36.xml" ContentType="application/vnd.openxmlformats-officedocument.presentationml.slide+xml"/>
  <Override PartName="/ppt/slides/slide83.xml" ContentType="application/vnd.openxmlformats-officedocument.presentationml.slide+xml"/>
  <Override PartName="/ppt/slides/slide120.xml" ContentType="application/vnd.openxmlformats-officedocument.presentationml.slide+xml"/>
  <Override PartName="/ppt/slides/slide131.xml" ContentType="application/vnd.openxmlformats-officedocument.presentationml.slide+xml"/>
  <Override PartName="/ppt/slides/slide218.xml" ContentType="application/vnd.openxmlformats-officedocument.presentationml.slide+xml"/>
  <Override PartName="/ppt/notesSlides/notesSlide38.xml" ContentType="application/vnd.openxmlformats-officedocument.presentationml.notesSlide+xml"/>
  <Override PartName="/ppt/notesSlides/notesSlide49.xml" ContentType="application/vnd.openxmlformats-officedocument.presentationml.notesSlide+xml"/>
  <Override PartName="/ppt/slides/slide25.xml" ContentType="application/vnd.openxmlformats-officedocument.presentationml.slide+xml"/>
  <Override PartName="/ppt/slides/slide72.xml" ContentType="application/vnd.openxmlformats-officedocument.presentationml.slide+xml"/>
  <Override PartName="/ppt/slides/slide207.xml" ContentType="application/vnd.openxmlformats-officedocument.presentationml.slide+xml"/>
  <Override PartName="/ppt/slideLayouts/slideLayout2.xml" ContentType="application/vnd.openxmlformats-officedocument.presentationml.slideLayout+xml"/>
  <Override PartName="/ppt/notesSlides/notesSlide27.xml" ContentType="application/vnd.openxmlformats-officedocument.presentationml.notesSlide+xml"/>
  <Default Extension="xml" ContentType="application/xml"/>
  <Override PartName="/ppt/slides/slide14.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4.xml" ContentType="application/vnd.openxmlformats-officedocument.presentationml.slideLayout+xml"/>
  <Override PartName="/ppt/notesSlides/notesSlide16.xml" ContentType="application/vnd.openxmlformats-officedocument.presentationml.notesSlide+xml"/>
  <Override PartName="/ppt/slides/slide169.xml" ContentType="application/vnd.openxmlformats-officedocument.presentationml.slide+xml"/>
  <Override PartName="/ppt/tableStyles.xml" ContentType="application/vnd.openxmlformats-officedocument.presentationml.tableStyles+xml"/>
  <Override PartName="/ppt/notesSlides/notesSlide41.xml" ContentType="application/vnd.openxmlformats-officedocument.presentationml.notesSlide+xml"/>
  <Override PartName="/ppt/notesSlides/notesSlide52.xml" ContentType="application/vnd.openxmlformats-officedocument.presentationml.notesSlide+xml"/>
  <Override PartName="/ppt/slides/slide147.xml" ContentType="application/vnd.openxmlformats-officedocument.presentationml.slide+xml"/>
  <Override PartName="/ppt/slides/slide158.xml" ContentType="application/vnd.openxmlformats-officedocument.presentationml.slide+xml"/>
  <Override PartName="/ppt/slides/slide194.xml" ContentType="application/vnd.openxmlformats-officedocument.presentationml.slide+xml"/>
  <Override PartName="/ppt/slides/slide210.xml" ContentType="application/vnd.openxmlformats-officedocument.presentationml.slide+xml"/>
  <Override PartName="/ppt/notesSlides/notesSlide30.xml" ContentType="application/vnd.openxmlformats-officedocument.presentationml.notesSlide+xml"/>
  <Override PartName="/ppt/slides/slide99.xml" ContentType="application/vnd.openxmlformats-officedocument.presentationml.slide+xml"/>
  <Override PartName="/ppt/slides/slide136.xml" ContentType="application/vnd.openxmlformats-officedocument.presentationml.slide+xml"/>
  <Override PartName="/ppt/slides/slide183.xml" ContentType="application/vnd.openxmlformats-officedocument.presentationml.slide+xml"/>
  <Override PartName="/ppt/notesSlides/notesSlide7.xml" ContentType="application/vnd.openxmlformats-officedocument.presentationml.notesSlide+xml"/>
  <Override PartName="/ppt/slides/slide77.xml" ContentType="application/vnd.openxmlformats-officedocument.presentationml.slide+xml"/>
  <Override PartName="/ppt/slides/slide88.xml" ContentType="application/vnd.openxmlformats-officedocument.presentationml.slide+xml"/>
  <Override PartName="/ppt/slides/slide125.xml" ContentType="application/vnd.openxmlformats-officedocument.presentationml.slide+xml"/>
  <Override PartName="/ppt/slides/slide172.xml" ContentType="application/vnd.openxmlformats-officedocument.presentationml.slide+xml"/>
  <Override PartName="/ppt/slides/slide5.xml" ContentType="application/vnd.openxmlformats-officedocument.presentationml.slide+xml"/>
  <Override PartName="/ppt/slides/slide19.xml" ContentType="application/vnd.openxmlformats-officedocument.presentationml.slide+xml"/>
  <Override PartName="/ppt/slides/slide66.xml" ContentType="application/vnd.openxmlformats-officedocument.presentationml.slide+xml"/>
  <Override PartName="/ppt/slides/slide103.xml" ContentType="application/vnd.openxmlformats-officedocument.presentationml.slide+xml"/>
  <Override PartName="/ppt/slides/slide114.xml" ContentType="application/vnd.openxmlformats-officedocument.presentationml.slide+xml"/>
  <Override PartName="/ppt/slides/slide150.xml" ContentType="application/vnd.openxmlformats-officedocument.presentationml.slide+xml"/>
  <Override PartName="/ppt/slides/slide161.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55.xml" ContentType="application/vnd.openxmlformats-officedocument.presentationml.slide+xml"/>
  <Override PartName="/ppt/slideLayouts/slideLayout18.xml" ContentType="application/vnd.openxmlformats-officedocument.presentationml.slideLayout+xml"/>
  <Override PartName="/ppt/theme/theme2.xml" ContentType="application/vnd.openxmlformats-officedocument.theme+xml"/>
  <Override PartName="/ppt/slides/slide33.xml" ContentType="application/vnd.openxmlformats-officedocument.presentationml.slide+xml"/>
  <Override PartName="/ppt/slides/slide44.xml" ContentType="application/vnd.openxmlformats-officedocument.presentationml.slide+xml"/>
  <Override PartName="/ppt/slides/slide80.xml" ContentType="application/vnd.openxmlformats-officedocument.presentationml.slide+xml"/>
  <Override PartName="/ppt/slides/slide91.xml" ContentType="application/vnd.openxmlformats-officedocument.presentationml.slide+xml"/>
  <Override PartName="/ppt/slides/slide215.xml" ContentType="application/vnd.openxmlformats-officedocument.presentationml.slide+xml"/>
  <Default Extension="emf" ContentType="image/x-emf"/>
  <Override PartName="/ppt/notesSlides/notesSlide46.xml" ContentType="application/vnd.openxmlformats-officedocument.presentationml.notesSlide+xml"/>
  <Override PartName="/ppt/presentation.xml" ContentType="application/vnd.openxmlformats-officedocument.presentationml.presentation.main+xml"/>
  <Override PartName="/ppt/slides/slide22.xml" ContentType="application/vnd.openxmlformats-officedocument.presentationml.slide+xml"/>
  <Override PartName="/ppt/slides/slide199.xml" ContentType="application/vnd.openxmlformats-officedocument.presentationml.slide+xml"/>
  <Override PartName="/ppt/slides/slide204.xml" ContentType="application/vnd.openxmlformats-officedocument.presentationml.slide+xml"/>
  <Override PartName="/ppt/notesSlides/notesSlide24.xml" ContentType="application/vnd.openxmlformats-officedocument.presentationml.notesSlide+xml"/>
  <Override PartName="/ppt/notesSlides/notesSlide3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188.xml" ContentType="application/vnd.openxmlformats-officedocument.presentationml.slide+xml"/>
  <Override PartName="/ppt/slideLayouts/slideLayout21.xml" ContentType="application/vnd.openxmlformats-officedocument.presentationml.slideLayout+xml"/>
  <Override PartName="/ppt/notesSlides/notesSlide13.xml" ContentType="application/vnd.openxmlformats-officedocument.presentationml.notesSlide+xml"/>
  <Override PartName="/ppt/slides/slide119.xml" ContentType="application/vnd.openxmlformats-officedocument.presentationml.slide+xml"/>
  <Override PartName="/ppt/slides/slide166.xml" ContentType="application/vnd.openxmlformats-officedocument.presentationml.slide+xml"/>
  <Override PartName="/ppt/slides/slide177.xml" ContentType="application/vnd.openxmlformats-officedocument.presentationml.slide+xml"/>
  <Override PartName="/ppt/slideLayouts/slideLayout10.xml" ContentType="application/vnd.openxmlformats-officedocument.presentationml.slideLayout+xml"/>
  <Override PartName="/ppt/slides/slide108.xml" ContentType="application/vnd.openxmlformats-officedocument.presentationml.slide+xml"/>
  <Override PartName="/ppt/slides/slide155.xml" ContentType="application/vnd.openxmlformats-officedocument.presentationml.slide+xml"/>
  <Override PartName="/ppt/slides/slide49.xml" ContentType="application/vnd.openxmlformats-officedocument.presentationml.slide+xml"/>
  <Override PartName="/ppt/slides/slide96.xml" ContentType="application/vnd.openxmlformats-officedocument.presentationml.slide+xml"/>
  <Override PartName="/ppt/slides/slide144.xml" ContentType="application/vnd.openxmlformats-officedocument.presentationml.slide+xml"/>
  <Override PartName="/ppt/slides/slide191.xml" ContentType="application/vnd.openxmlformats-officedocument.presentationml.slide+xml"/>
  <Override PartName="/ppt/notesSlides/notesSlide4.xml" ContentType="application/vnd.openxmlformats-officedocument.presentationml.notesSlide+xml"/>
  <Override PartName="/ppt/slides/slide38.xml" ContentType="application/vnd.openxmlformats-officedocument.presentationml.slide+xml"/>
  <Override PartName="/ppt/slides/slide85.xml" ContentType="application/vnd.openxmlformats-officedocument.presentationml.slide+xml"/>
  <Override PartName="/ppt/slides/slide122.xml" ContentType="application/vnd.openxmlformats-officedocument.presentationml.slide+xml"/>
  <Override PartName="/ppt/slides/slide133.xml" ContentType="application/vnd.openxmlformats-officedocument.presentationml.slide+xml"/>
  <Override PartName="/ppt/slides/slide180.xml" ContentType="application/vnd.openxmlformats-officedocument.presentationml.slide+xml"/>
  <Override PartName="/ppt/slides/slide27.xml" ContentType="application/vnd.openxmlformats-officedocument.presentationml.slide+xml"/>
  <Override PartName="/ppt/slides/slide74.xml" ContentType="application/vnd.openxmlformats-officedocument.presentationml.slide+xml"/>
  <Override PartName="/ppt/slides/slide111.xml" ContentType="application/vnd.openxmlformats-officedocument.presentationml.slide+xml"/>
  <Override PartName="/ppt/slides/slide209.xml" ContentType="application/vnd.openxmlformats-officedocument.presentationml.slide+xml"/>
  <Override PartName="/ppt/slideLayouts/slideLayout4.xml" ContentType="application/vnd.openxmlformats-officedocument.presentationml.slideLayout+xml"/>
  <Override PartName="/ppt/notesSlides/notesSlide29.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100.xml" ContentType="application/vnd.openxmlformats-officedocument.presentationml.slide+xml"/>
  <Override PartName="/ppt/slideLayouts/slideLayout15.xml" ContentType="application/vnd.openxmlformats-officedocument.presentationml.slideLayout+xml"/>
  <Override PartName="/ppt/slideLayouts/slideLayout26.xml" ContentType="application/vnd.openxmlformats-officedocument.presentationml.slideLayout+xml"/>
  <Override PartName="/ppt/notesSlides/notesSlide18.xml" ContentType="application/vnd.openxmlformats-officedocument.presentationml.notesSlide+xml"/>
  <Override PartName="/ppt/slides/slide41.xml" ContentType="application/vnd.openxmlformats-officedocument.presentationml.slide+xml"/>
  <Override PartName="/ppt/notesSlides/notesSlide43.xml" ContentType="application/vnd.openxmlformats-officedocument.presentationml.notesSlide+xml"/>
  <Override PartName="/ppt/slides/slide30.xml" ContentType="application/vnd.openxmlformats-officedocument.presentationml.slide+xml"/>
  <Override PartName="/ppt/slides/slide149.xml" ContentType="application/vnd.openxmlformats-officedocument.presentationml.slide+xml"/>
  <Override PartName="/ppt/slides/slide196.xml" ContentType="application/vnd.openxmlformats-officedocument.presentationml.slide+xml"/>
  <Override PartName="/ppt/slides/slide212.xml" ContentType="application/vnd.openxmlformats-officedocument.presentationml.slide+xml"/>
  <Override PartName="/ppt/notesSlides/notesSlide32.xml" ContentType="application/vnd.openxmlformats-officedocument.presentationml.notesSlide+xml"/>
  <Override PartName="/ppt/slides/slide138.xml" ContentType="application/vnd.openxmlformats-officedocument.presentationml.slide+xml"/>
  <Override PartName="/ppt/slides/slide167.xml" ContentType="application/vnd.openxmlformats-officedocument.presentationml.slide+xml"/>
  <Override PartName="/ppt/slides/slide185.xml" ContentType="application/vnd.openxmlformats-officedocument.presentationml.slide+xml"/>
  <Override PartName="/ppt/slides/slide201.xml" ContentType="application/vnd.openxmlformats-officedocument.presentationml.slide+xml"/>
  <Override PartName="/ppt/notesSlides/notesSlide9.xml" ContentType="application/vnd.openxmlformats-officedocument.presentationml.notesSlide+xml"/>
  <Override PartName="/ppt/notesSlides/notesSlide21.xml" ContentType="application/vnd.openxmlformats-officedocument.presentationml.notesSlide+xml"/>
  <Override PartName="/ppt/notesSlides/notesSlide50.xml" ContentType="application/vnd.openxmlformats-officedocument.presentationml.notesSlide+xml"/>
  <Override PartName="/ppt/slides/slide79.xml" ContentType="application/vnd.openxmlformats-officedocument.presentationml.slide+xml"/>
  <Override PartName="/ppt/slides/slide109.xml" ContentType="application/vnd.openxmlformats-officedocument.presentationml.slide+xml"/>
  <Override PartName="/ppt/slides/slide127.xml" ContentType="application/vnd.openxmlformats-officedocument.presentationml.slide+xml"/>
  <Override PartName="/ppt/slides/slide145.xml" ContentType="application/vnd.openxmlformats-officedocument.presentationml.slide+xml"/>
  <Override PartName="/ppt/slides/slide156.xml" ContentType="application/vnd.openxmlformats-officedocument.presentationml.slide+xml"/>
  <Override PartName="/ppt/slides/slide174.xml" ContentType="application/vnd.openxmlformats-officedocument.presentationml.slide+xml"/>
  <Override PartName="/ppt/slides/slide192.xml" ContentType="application/vnd.openxmlformats-officedocument.presentationml.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68.xml" ContentType="application/vnd.openxmlformats-officedocument.presentationml.slide+xml"/>
  <Override PartName="/ppt/slides/slide97.xml" ContentType="application/vnd.openxmlformats-officedocument.presentationml.slide+xml"/>
  <Override PartName="/ppt/slides/slide116.xml" ContentType="application/vnd.openxmlformats-officedocument.presentationml.slide+xml"/>
  <Override PartName="/ppt/slides/slide134.xml" ContentType="application/vnd.openxmlformats-officedocument.presentationml.slide+xml"/>
  <Override PartName="/ppt/slides/slide163.xml" ContentType="application/vnd.openxmlformats-officedocument.presentationml.slide+xml"/>
  <Override PartName="/ppt/slides/slide181.xml" ContentType="application/vnd.openxmlformats-officedocument.presentationml.slide+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slides/slide105.xml" ContentType="application/vnd.openxmlformats-officedocument.presentationml.slide+xml"/>
  <Override PartName="/ppt/slides/slide123.xml" ContentType="application/vnd.openxmlformats-officedocument.presentationml.slide+xml"/>
  <Override PartName="/ppt/slides/slide141.xml" ContentType="application/vnd.openxmlformats-officedocument.presentationml.slide+xml"/>
  <Override PartName="/ppt/slides/slide152.xml" ContentType="application/vnd.openxmlformats-officedocument.presentationml.slide+xml"/>
  <Override PartName="/ppt/slides/slide170.xml" ContentType="application/vnd.openxmlformats-officedocument.presentationml.slide+xml"/>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s/slide64.xml" ContentType="application/vnd.openxmlformats-officedocument.presentationml.slide+xml"/>
  <Override PartName="/ppt/slides/slide93.xml" ContentType="application/vnd.openxmlformats-officedocument.presentationml.slide+xml"/>
  <Override PartName="/ppt/slides/slide101.xml" ContentType="application/vnd.openxmlformats-officedocument.presentationml.slide+xml"/>
  <Override PartName="/ppt/slides/slide112.xml" ContentType="application/vnd.openxmlformats-officedocument.presentationml.slide+xml"/>
  <Override PartName="/ppt/slides/slide130.xml" ContentType="application/vnd.openxmlformats-officedocument.presentationml.slide+xml"/>
  <Override PartName="/ppt/slides/slide217.xml" ContentType="application/vnd.openxmlformats-officedocument.presentationml.slide+xml"/>
  <Override PartName="/ppt/slideLayouts/slideLayout5.xml" ContentType="application/vnd.openxmlformats-officedocument.presentationml.slideLayout+xml"/>
  <Override PartName="/ppt/slideLayouts/slideLayout27.xml" ContentType="application/vnd.openxmlformats-officedocument.presentationml.slideLayout+xml"/>
  <Override PartName="/ppt/notesSlides/notesSlide19.xml" ContentType="application/vnd.openxmlformats-officedocument.presentationml.notesSlide+xml"/>
  <Override PartName="/ppt/notesSlides/notesSlide48.xml" ContentType="application/vnd.openxmlformats-officedocument.presentationml.notesSlide+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Override PartName="/ppt/slides/slide71.xml" ContentType="application/vnd.openxmlformats-officedocument.presentationml.slide+xml"/>
  <Override PartName="/ppt/slides/slide82.xml" ContentType="application/vnd.openxmlformats-officedocument.presentationml.slide+xml"/>
  <Override PartName="/ppt/slides/slide206.xml" ContentType="application/vnd.openxmlformats-officedocument.presentationml.slide+xml"/>
  <Default Extension="jpeg" ContentType="image/jpeg"/>
  <Override PartName="/ppt/slideLayouts/slideLayout16.xml" ContentType="application/vnd.openxmlformats-officedocument.presentationml.slideLayout+xml"/>
  <Override PartName="/ppt/notesSlides/notesSlide37.xml" ContentType="application/vnd.openxmlformats-officedocument.presentationml.notesSlide+xml"/>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60.xml" ContentType="application/vnd.openxmlformats-officedocument.presentationml.slide+xml"/>
  <Override PartName="/ppt/slides/slide213.xml" ContentType="application/vnd.openxmlformats-officedocument.presentationml.slide+xml"/>
  <Override PartName="/ppt/slideLayouts/slideLayout1.xml" ContentType="application/vnd.openxmlformats-officedocument.presentationml.slideLayout+xml"/>
  <Override PartName="/ppt/slideLayouts/slideLayout23.xml" ContentType="application/vnd.openxmlformats-officedocument.presentationml.slideLayout+xml"/>
  <Override PartName="/ppt/notesSlides/notesSlide15.xml" ContentType="application/vnd.openxmlformats-officedocument.presentationml.notesSlide+xml"/>
  <Override PartName="/ppt/notesSlides/notesSlide26.xml" ContentType="application/vnd.openxmlformats-officedocument.presentationml.notesSlide+xml"/>
  <Override PartName="/ppt/notesSlides/notesSlide44.xml" ContentType="application/vnd.openxmlformats-officedocument.presentationml.notesSlide+xml"/>
  <Override PartName="/ppt/slides/slide20.xml" ContentType="application/vnd.openxmlformats-officedocument.presentationml.slide+xml"/>
  <Override PartName="/ppt/slides/slide168.xml" ContentType="application/vnd.openxmlformats-officedocument.presentationml.slide+xml"/>
  <Override PartName="/ppt/slides/slide179.xml" ContentType="application/vnd.openxmlformats-officedocument.presentationml.slide+xml"/>
  <Override PartName="/ppt/slides/slide197.xml" ContentType="application/vnd.openxmlformats-officedocument.presentationml.slide+xml"/>
  <Override PartName="/ppt/slides/slide202.xml" ContentType="application/vnd.openxmlformats-officedocument.presentationml.slide+xml"/>
  <Override PartName="/ppt/slideLayouts/slideLayout12.xml" ContentType="application/vnd.openxmlformats-officedocument.presentationml.slideLayout+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51.xml" ContentType="application/vnd.openxmlformats-officedocument.presentationml.notesSlide+xml"/>
  <Override PartName="/ppt/slides/slide139.xml" ContentType="application/vnd.openxmlformats-officedocument.presentationml.slide+xml"/>
  <Override PartName="/ppt/slides/slide157.xml" ContentType="application/vnd.openxmlformats-officedocument.presentationml.slide+xml"/>
  <Override PartName="/ppt/slides/slide186.xml" ContentType="application/vnd.openxmlformats-officedocument.presentationml.slide+xml"/>
  <Override PartName="/ppt/slides/slide220.xml" ContentType="application/vnd.openxmlformats-officedocument.presentationml.slide+xml"/>
  <Override PartName="/ppt/notesSlides/notesSlide11.xml" ContentType="application/vnd.openxmlformats-officedocument.presentationml.notesSlide+xml"/>
  <Override PartName="/ppt/notesSlides/notesSlide40.xml" ContentType="application/vnd.openxmlformats-officedocument.presentationml.notesSlide+xml"/>
  <Override PartName="/ppt/slides/slide98.xml" ContentType="application/vnd.openxmlformats-officedocument.presentationml.slide+xml"/>
  <Override PartName="/ppt/slides/slide117.xml" ContentType="application/vnd.openxmlformats-officedocument.presentationml.slide+xml"/>
  <Override PartName="/ppt/slides/slide128.xml" ContentType="application/vnd.openxmlformats-officedocument.presentationml.slide+xml"/>
  <Override PartName="/ppt/slides/slide146.xml" ContentType="application/vnd.openxmlformats-officedocument.presentationml.slide+xml"/>
  <Override PartName="/ppt/slides/slide164.xml" ContentType="application/vnd.openxmlformats-officedocument.presentationml.slide+xml"/>
  <Override PartName="/ppt/slides/slide175.xml" ContentType="application/vnd.openxmlformats-officedocument.presentationml.slide+xml"/>
  <Override PartName="/ppt/slides/slide193.xml" ContentType="application/vnd.openxmlformats-officedocument.presentationml.slide+xml"/>
  <Override PartName="/ppt/notesSlides/notesSlide6.xml" ContentType="application/vnd.openxmlformats-officedocument.presentationml.notesSlide+xml"/>
  <Override PartName="/ppt/slides/slide8.xml" ContentType="application/vnd.openxmlformats-officedocument.presentationml.slide+xml"/>
  <Override PartName="/ppt/slides/slide69.xml" ContentType="application/vnd.openxmlformats-officedocument.presentationml.slide+xml"/>
  <Override PartName="/ppt/slides/slide87.xml" ContentType="application/vnd.openxmlformats-officedocument.presentationml.slide+xml"/>
  <Override PartName="/ppt/slides/slide106.xml" ContentType="application/vnd.openxmlformats-officedocument.presentationml.slide+xml"/>
  <Override PartName="/ppt/slides/slide124.xml" ContentType="application/vnd.openxmlformats-officedocument.presentationml.slide+xml"/>
  <Override PartName="/ppt/slides/slide135.xml" ContentType="application/vnd.openxmlformats-officedocument.presentationml.slide+xml"/>
  <Override PartName="/ppt/slides/slide153.xml" ContentType="application/vnd.openxmlformats-officedocument.presentationml.slide+xml"/>
  <Override PartName="/ppt/slides/slide171.xml" ContentType="application/vnd.openxmlformats-officedocument.presentationml.slide+xml"/>
  <Override PartName="/ppt/slides/slide182.xml" ContentType="application/vnd.openxmlformats-officedocument.presentationml.slide+xml"/>
  <Override PartName="/ppt/slides/slide29.xml" ContentType="application/vnd.openxmlformats-officedocument.presentationml.slide+xml"/>
  <Override PartName="/ppt/slides/slide76.xml" ContentType="application/vnd.openxmlformats-officedocument.presentationml.slide+xml"/>
  <Override PartName="/ppt/slides/slide113.xml" ContentType="application/vnd.openxmlformats-officedocument.presentationml.slide+xml"/>
  <Override PartName="/ppt/slides/slide160.xml" ContentType="application/vnd.openxmlformats-officedocument.presentationml.slide+xml"/>
  <Override PartName="/ppt/slides/slide4.xml" ContentType="application/vnd.openxmlformats-officedocument.presentationml.slide+xml"/>
  <Override PartName="/ppt/slides/slide18.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102.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slides/slide43.xml" ContentType="application/vnd.openxmlformats-officedocument.presentationml.slide+xml"/>
  <Override PartName="/ppt/slides/slide90.xml" ContentType="application/vnd.openxmlformats-officedocument.presentationml.slide+xml"/>
  <Override PartName="/ppt/theme/theme1.xml" ContentType="application/vnd.openxmlformats-officedocument.theme+xml"/>
  <Override PartName="/ppt/notesSlides/notesSlide45.xml" ContentType="application/vnd.openxmlformats-officedocument.presentationml.notesSlide+xml"/>
  <Override PartName="/ppt/slides/slide32.xml" ContentType="application/vnd.openxmlformats-officedocument.presentationml.slide+xml"/>
  <Override PartName="/ppt/slides/slide214.xml" ContentType="application/vnd.openxmlformats-officedocument.presentationml.slide+xml"/>
  <Default Extension="docx" ContentType="application/vnd.openxmlformats-officedocument.wordprocessingml.document"/>
  <Override PartName="/ppt/notesSlides/notesSlide34.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slides/slide187.xml" ContentType="application/vnd.openxmlformats-officedocument.presentationml.slide+xml"/>
  <Override PartName="/ppt/slides/slide198.xml" ContentType="application/vnd.openxmlformats-officedocument.presentationml.slide+xml"/>
  <Override PartName="/ppt/slides/slide203.xml" ContentType="application/vnd.openxmlformats-officedocument.presentationml.slide+xml"/>
  <Override PartName="/ppt/slideLayouts/slideLayout20.xml" ContentType="application/vnd.openxmlformats-officedocument.presentationml.slideLayout+xml"/>
  <Override PartName="/ppt/notesSlides/notesSlide23.xml" ContentType="application/vnd.openxmlformats-officedocument.presentationml.notesSlide+xml"/>
  <Override PartName="/docProps/custom.xml" ContentType="application/vnd.openxmlformats-officedocument.custom-properties+xml"/>
  <Override PartName="/ppt/slides/slide129.xml" ContentType="application/vnd.openxmlformats-officedocument.presentationml.slide+xml"/>
  <Override PartName="/ppt/slides/slide176.xml" ContentType="application/vnd.openxmlformats-officedocument.presentationml.slide+xml"/>
  <Override PartName="/ppt/notesSlides/notesSlide12.xml" ContentType="application/vnd.openxmlformats-officedocument.presentationml.notesSlide+xml"/>
  <Override PartName="/ppt/slides/slide118.xml" ContentType="application/vnd.openxmlformats-officedocument.presentationml.slide+xml"/>
  <Override PartName="/ppt/slides/slide165.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slides/slide107.xml" ContentType="application/vnd.openxmlformats-officedocument.presentationml.slide+xml"/>
  <Override PartName="/ppt/slides/slide143.xml" ContentType="application/vnd.openxmlformats-officedocument.presentationml.slide+xml"/>
  <Override PartName="/ppt/slides/slide154.xml" ContentType="application/vnd.openxmlformats-officedocument.presentationml.slide+xml"/>
  <Override PartName="/ppt/slides/slide190.xml" ContentType="application/vnd.openxmlformats-officedocument.presentationml.slide+xml"/>
  <Override PartName="/ppt/viewProps.xml" ContentType="application/vnd.openxmlformats-officedocument.presentationml.viewProps+xml"/>
  <Override PartName="/ppt/slides/slide48.xml" ContentType="application/vnd.openxmlformats-officedocument.presentationml.slide+xml"/>
  <Override PartName="/ppt/slides/slide95.xml" ContentType="application/vnd.openxmlformats-officedocument.presentationml.slide+xml"/>
  <Override PartName="/ppt/slides/slide132.xml" ContentType="application/vnd.openxmlformats-officedocument.presentationml.slide+xml"/>
  <Override PartName="/ppt/notesSlides/notesSlide3.xml" ContentType="application/vnd.openxmlformats-officedocument.presentationml.notesSlide+xml"/>
  <Override PartName="/ppt/slides/slide26.xml" ContentType="application/vnd.openxmlformats-officedocument.presentationml.slide+xml"/>
  <Override PartName="/ppt/slides/slide37.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slides/slide121.xml" ContentType="application/vnd.openxmlformats-officedocument.presentationml.slide+xml"/>
  <Override PartName="/ppt/slides/slide208.xml" ContentType="application/vnd.openxmlformats-officedocument.presentationml.slide+xml"/>
  <Override PartName="/ppt/slides/slide219.xml" ContentType="application/vnd.openxmlformats-officedocument.presentationml.slide+xml"/>
  <Override PartName="/ppt/presProps.xml" ContentType="application/vnd.openxmlformats-officedocument.presentationml.presProps+xml"/>
  <Override PartName="/ppt/notesSlides/notesSlide3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62.xml" ContentType="application/vnd.openxmlformats-officedocument.presentationml.slide+xml"/>
  <Override PartName="/ppt/slides/slide110.xml" ContentType="application/vnd.openxmlformats-officedocument.presentationml.slide+xml"/>
  <Override PartName="/ppt/slideLayouts/slideLayout3.xml" ContentType="application/vnd.openxmlformats-officedocument.presentationml.slideLayout+xml"/>
  <Override PartName="/ppt/slideLayouts/slideLayout25.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slides/slide51.xml" ContentType="application/vnd.openxmlformats-officedocument.presentationml.slide+xml"/>
  <Override PartName="/ppt/slideLayouts/slideLayout14.xml" ContentType="application/vnd.openxmlformats-officedocument.presentationml.slideLayout+xml"/>
  <Override PartName="/ppt/slides/slide40.xml" ContentType="application/vnd.openxmlformats-officedocument.presentationml.slide+xml"/>
  <Override PartName="/ppt/slides/slide159.xml" ContentType="application/vnd.openxmlformats-officedocument.presentationml.slide+xml"/>
  <Override PartName="/ppt/slides/slide211.xml" ContentType="application/vnd.openxmlformats-officedocument.presentationml.slide+xml"/>
  <Override PartName="/ppt/notesSlides/notesSlide42.xml" ContentType="application/vnd.openxmlformats-officedocument.presentationml.notesSlide+xml"/>
  <Override PartName="/ppt/slides/slide148.xml" ContentType="application/vnd.openxmlformats-officedocument.presentationml.slide+xml"/>
  <Override PartName="/ppt/slides/slide195.xml" ContentType="application/vnd.openxmlformats-officedocument.presentationml.slide+xml"/>
  <Override PartName="/ppt/slides/slide200.xml" ContentType="application/vnd.openxmlformats-officedocument.presentationml.slide+xml"/>
  <Default Extension="vml" ContentType="application/vnd.openxmlformats-officedocument.vmlDrawing"/>
  <Override PartName="/ppt/notesSlides/notesSlide8.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slides/slide89.xml" ContentType="application/vnd.openxmlformats-officedocument.presentationml.slide+xml"/>
  <Override PartName="/ppt/slides/slide126.xml" ContentType="application/vnd.openxmlformats-officedocument.presentationml.slide+xml"/>
  <Override PartName="/ppt/slides/slide137.xml" ContentType="application/vnd.openxmlformats-officedocument.presentationml.slide+xml"/>
  <Override PartName="/ppt/slides/slide173.xml" ContentType="application/vnd.openxmlformats-officedocument.presentationml.slide+xml"/>
  <Override PartName="/ppt/slides/slide184.xml" ContentType="application/vnd.openxmlformats-officedocument.presentationml.slide+xml"/>
  <Override PartName="/ppt/slides/slide78.xml" ContentType="application/vnd.openxmlformats-officedocument.presentationml.slide+xml"/>
  <Override PartName="/ppt/slides/slide115.xml" ContentType="application/vnd.openxmlformats-officedocument.presentationml.slide+xml"/>
  <Override PartName="/ppt/slides/slide162.xml" ContentType="application/vnd.openxmlformats-officedocument.presentationml.slide+xml"/>
  <Override PartName="/docProps/core.xml" ContentType="application/vnd.openxmlformats-package.core-properties+xml"/>
  <Override PartName="/ppt/slides/slide6.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104.xml" ContentType="application/vnd.openxmlformats-officedocument.presentationml.slide+xml"/>
  <Override PartName="/ppt/slides/slide151.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Masters/slideMaster1.xml" ContentType="application/vnd.openxmlformats-officedocument.presentationml.slideMaster+xml"/>
  <Override PartName="/ppt/slides/slide45.xml" ContentType="application/vnd.openxmlformats-officedocument.presentationml.slide+xml"/>
  <Override PartName="/ppt/slides/slide92.xml" ContentType="application/vnd.openxmlformats-officedocument.presentationml.slide+xml"/>
  <Override PartName="/ppt/slides/slide140.xml" ContentType="application/vnd.openxmlformats-officedocument.presentationml.slide+xml"/>
  <Override PartName="/ppt/notesSlides/notesSlide47.xml" ContentType="application/vnd.openxmlformats-officedocument.presentationml.notesSlide+xml"/>
  <Override PartName="/ppt/slides/slide34.xml" ContentType="application/vnd.openxmlformats-officedocument.presentationml.slide+xml"/>
  <Override PartName="/ppt/slides/slide81.xml" ContentType="application/vnd.openxmlformats-officedocument.presentationml.slide+xml"/>
  <Override PartName="/ppt/slides/slide216.xml" ContentType="application/vnd.openxmlformats-officedocument.presentationml.slide+xml"/>
  <Override PartName="/ppt/notesSlides/notesSlide36.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70.xml" ContentType="application/vnd.openxmlformats-officedocument.presentationml.slide+xml"/>
  <Override PartName="/ppt/slides/slide189.xml" ContentType="application/vnd.openxmlformats-officedocument.presentationml.slide+xml"/>
  <Override PartName="/ppt/slides/slide205.xml" ContentType="application/vnd.openxmlformats-officedocument.presentationml.slide+xml"/>
  <Override PartName="/ppt/slideLayouts/slideLayout22.xml" ContentType="application/vnd.openxmlformats-officedocument.presentationml.slideLayout+xml"/>
  <Override PartName="/ppt/notesSlides/notesSlide25.xml" ContentType="application/vnd.openxmlformats-officedocument.presentationml.notesSlide+xml"/>
  <Override PartName="/ppt/slides/slide12.xml" ContentType="application/vnd.openxmlformats-officedocument.presentationml.slide+xml"/>
  <Override PartName="/ppt/slides/slide178.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8" r:id="rId1"/>
  </p:sldMasterIdLst>
  <p:notesMasterIdLst>
    <p:notesMasterId r:id="rId222"/>
  </p:notesMasterIdLst>
  <p:sldIdLst>
    <p:sldId id="560" r:id="rId2"/>
    <p:sldId id="561" r:id="rId3"/>
    <p:sldId id="562" r:id="rId4"/>
    <p:sldId id="563" r:id="rId5"/>
    <p:sldId id="564" r:id="rId6"/>
    <p:sldId id="565" r:id="rId7"/>
    <p:sldId id="566" r:id="rId8"/>
    <p:sldId id="567" r:id="rId9"/>
    <p:sldId id="568" r:id="rId10"/>
    <p:sldId id="569" r:id="rId11"/>
    <p:sldId id="570" r:id="rId12"/>
    <p:sldId id="571" r:id="rId13"/>
    <p:sldId id="572" r:id="rId14"/>
    <p:sldId id="573" r:id="rId15"/>
    <p:sldId id="574" r:id="rId16"/>
    <p:sldId id="575" r:id="rId17"/>
    <p:sldId id="576" r:id="rId18"/>
    <p:sldId id="577" r:id="rId19"/>
    <p:sldId id="578" r:id="rId20"/>
    <p:sldId id="579" r:id="rId21"/>
    <p:sldId id="580" r:id="rId22"/>
    <p:sldId id="581" r:id="rId23"/>
    <p:sldId id="582" r:id="rId24"/>
    <p:sldId id="583" r:id="rId25"/>
    <p:sldId id="584" r:id="rId26"/>
    <p:sldId id="585" r:id="rId27"/>
    <p:sldId id="586" r:id="rId28"/>
    <p:sldId id="587" r:id="rId29"/>
    <p:sldId id="588" r:id="rId30"/>
    <p:sldId id="589" r:id="rId31"/>
    <p:sldId id="590" r:id="rId32"/>
    <p:sldId id="591" r:id="rId33"/>
    <p:sldId id="592" r:id="rId34"/>
    <p:sldId id="593" r:id="rId35"/>
    <p:sldId id="594" r:id="rId36"/>
    <p:sldId id="595" r:id="rId37"/>
    <p:sldId id="596" r:id="rId38"/>
    <p:sldId id="597" r:id="rId39"/>
    <p:sldId id="598" r:id="rId40"/>
    <p:sldId id="599" r:id="rId41"/>
    <p:sldId id="600" r:id="rId42"/>
    <p:sldId id="601" r:id="rId43"/>
    <p:sldId id="602" r:id="rId44"/>
    <p:sldId id="603" r:id="rId45"/>
    <p:sldId id="604" r:id="rId46"/>
    <p:sldId id="605" r:id="rId47"/>
    <p:sldId id="606" r:id="rId48"/>
    <p:sldId id="607" r:id="rId49"/>
    <p:sldId id="608" r:id="rId50"/>
    <p:sldId id="609" r:id="rId51"/>
    <p:sldId id="610" r:id="rId52"/>
    <p:sldId id="611" r:id="rId53"/>
    <p:sldId id="612" r:id="rId54"/>
    <p:sldId id="613" r:id="rId55"/>
    <p:sldId id="614" r:id="rId56"/>
    <p:sldId id="615" r:id="rId57"/>
    <p:sldId id="616" r:id="rId58"/>
    <p:sldId id="617" r:id="rId59"/>
    <p:sldId id="618" r:id="rId60"/>
    <p:sldId id="619" r:id="rId61"/>
    <p:sldId id="620" r:id="rId62"/>
    <p:sldId id="621" r:id="rId63"/>
    <p:sldId id="622" r:id="rId64"/>
    <p:sldId id="623" r:id="rId65"/>
    <p:sldId id="624" r:id="rId66"/>
    <p:sldId id="625" r:id="rId67"/>
    <p:sldId id="626" r:id="rId68"/>
    <p:sldId id="627" r:id="rId69"/>
    <p:sldId id="628" r:id="rId70"/>
    <p:sldId id="629" r:id="rId71"/>
    <p:sldId id="630" r:id="rId72"/>
    <p:sldId id="631" r:id="rId73"/>
    <p:sldId id="632" r:id="rId74"/>
    <p:sldId id="633" r:id="rId75"/>
    <p:sldId id="634" r:id="rId76"/>
    <p:sldId id="635" r:id="rId77"/>
    <p:sldId id="636" r:id="rId78"/>
    <p:sldId id="637" r:id="rId79"/>
    <p:sldId id="638" r:id="rId80"/>
    <p:sldId id="639" r:id="rId81"/>
    <p:sldId id="640" r:id="rId82"/>
    <p:sldId id="641" r:id="rId83"/>
    <p:sldId id="642" r:id="rId84"/>
    <p:sldId id="643" r:id="rId85"/>
    <p:sldId id="644" r:id="rId86"/>
    <p:sldId id="645" r:id="rId87"/>
    <p:sldId id="646" r:id="rId88"/>
    <p:sldId id="647" r:id="rId89"/>
    <p:sldId id="648" r:id="rId90"/>
    <p:sldId id="649" r:id="rId91"/>
    <p:sldId id="650" r:id="rId92"/>
    <p:sldId id="651" r:id="rId93"/>
    <p:sldId id="652" r:id="rId94"/>
    <p:sldId id="653" r:id="rId95"/>
    <p:sldId id="654" r:id="rId96"/>
    <p:sldId id="655" r:id="rId97"/>
    <p:sldId id="656" r:id="rId98"/>
    <p:sldId id="657" r:id="rId99"/>
    <p:sldId id="658" r:id="rId100"/>
    <p:sldId id="659" r:id="rId101"/>
    <p:sldId id="660" r:id="rId102"/>
    <p:sldId id="661" r:id="rId103"/>
    <p:sldId id="662" r:id="rId104"/>
    <p:sldId id="663" r:id="rId105"/>
    <p:sldId id="664" r:id="rId106"/>
    <p:sldId id="665" r:id="rId107"/>
    <p:sldId id="666" r:id="rId108"/>
    <p:sldId id="667" r:id="rId109"/>
    <p:sldId id="668" r:id="rId110"/>
    <p:sldId id="669" r:id="rId111"/>
    <p:sldId id="670" r:id="rId112"/>
    <p:sldId id="671" r:id="rId113"/>
    <p:sldId id="672" r:id="rId114"/>
    <p:sldId id="673" r:id="rId115"/>
    <p:sldId id="674" r:id="rId116"/>
    <p:sldId id="675" r:id="rId117"/>
    <p:sldId id="676" r:id="rId118"/>
    <p:sldId id="677" r:id="rId119"/>
    <p:sldId id="678" r:id="rId120"/>
    <p:sldId id="679" r:id="rId121"/>
    <p:sldId id="680" r:id="rId122"/>
    <p:sldId id="681" r:id="rId123"/>
    <p:sldId id="682" r:id="rId124"/>
    <p:sldId id="683" r:id="rId125"/>
    <p:sldId id="684" r:id="rId126"/>
    <p:sldId id="685" r:id="rId127"/>
    <p:sldId id="686" r:id="rId128"/>
    <p:sldId id="687" r:id="rId129"/>
    <p:sldId id="688" r:id="rId130"/>
    <p:sldId id="689" r:id="rId131"/>
    <p:sldId id="690" r:id="rId132"/>
    <p:sldId id="691" r:id="rId133"/>
    <p:sldId id="692" r:id="rId134"/>
    <p:sldId id="693" r:id="rId135"/>
    <p:sldId id="694" r:id="rId136"/>
    <p:sldId id="695" r:id="rId137"/>
    <p:sldId id="696" r:id="rId138"/>
    <p:sldId id="697" r:id="rId139"/>
    <p:sldId id="698" r:id="rId140"/>
    <p:sldId id="699" r:id="rId141"/>
    <p:sldId id="700" r:id="rId142"/>
    <p:sldId id="701" r:id="rId143"/>
    <p:sldId id="702" r:id="rId144"/>
    <p:sldId id="703" r:id="rId145"/>
    <p:sldId id="704" r:id="rId146"/>
    <p:sldId id="705" r:id="rId147"/>
    <p:sldId id="706" r:id="rId148"/>
    <p:sldId id="707" r:id="rId149"/>
    <p:sldId id="708" r:id="rId150"/>
    <p:sldId id="709" r:id="rId151"/>
    <p:sldId id="710" r:id="rId152"/>
    <p:sldId id="711" r:id="rId153"/>
    <p:sldId id="712" r:id="rId154"/>
    <p:sldId id="713" r:id="rId155"/>
    <p:sldId id="714" r:id="rId156"/>
    <p:sldId id="715" r:id="rId157"/>
    <p:sldId id="716" r:id="rId158"/>
    <p:sldId id="717" r:id="rId159"/>
    <p:sldId id="718" r:id="rId160"/>
    <p:sldId id="719" r:id="rId161"/>
    <p:sldId id="720" r:id="rId162"/>
    <p:sldId id="721" r:id="rId163"/>
    <p:sldId id="722" r:id="rId164"/>
    <p:sldId id="723" r:id="rId165"/>
    <p:sldId id="724" r:id="rId166"/>
    <p:sldId id="725" r:id="rId167"/>
    <p:sldId id="726" r:id="rId168"/>
    <p:sldId id="727" r:id="rId169"/>
    <p:sldId id="728" r:id="rId170"/>
    <p:sldId id="729" r:id="rId171"/>
    <p:sldId id="730" r:id="rId172"/>
    <p:sldId id="731" r:id="rId173"/>
    <p:sldId id="732" r:id="rId174"/>
    <p:sldId id="733" r:id="rId175"/>
    <p:sldId id="734" r:id="rId176"/>
    <p:sldId id="735" r:id="rId177"/>
    <p:sldId id="736" r:id="rId178"/>
    <p:sldId id="737" r:id="rId179"/>
    <p:sldId id="738" r:id="rId180"/>
    <p:sldId id="739" r:id="rId181"/>
    <p:sldId id="740" r:id="rId182"/>
    <p:sldId id="741" r:id="rId183"/>
    <p:sldId id="742" r:id="rId184"/>
    <p:sldId id="743" r:id="rId185"/>
    <p:sldId id="744" r:id="rId186"/>
    <p:sldId id="745" r:id="rId187"/>
    <p:sldId id="746" r:id="rId188"/>
    <p:sldId id="747" r:id="rId189"/>
    <p:sldId id="748" r:id="rId190"/>
    <p:sldId id="749" r:id="rId191"/>
    <p:sldId id="750" r:id="rId192"/>
    <p:sldId id="751" r:id="rId193"/>
    <p:sldId id="752" r:id="rId194"/>
    <p:sldId id="753" r:id="rId195"/>
    <p:sldId id="754" r:id="rId196"/>
    <p:sldId id="755" r:id="rId197"/>
    <p:sldId id="756" r:id="rId198"/>
    <p:sldId id="757" r:id="rId199"/>
    <p:sldId id="758" r:id="rId200"/>
    <p:sldId id="759" r:id="rId201"/>
    <p:sldId id="760" r:id="rId202"/>
    <p:sldId id="761" r:id="rId203"/>
    <p:sldId id="762" r:id="rId204"/>
    <p:sldId id="763" r:id="rId205"/>
    <p:sldId id="764" r:id="rId206"/>
    <p:sldId id="765" r:id="rId207"/>
    <p:sldId id="766" r:id="rId208"/>
    <p:sldId id="767" r:id="rId209"/>
    <p:sldId id="768" r:id="rId210"/>
    <p:sldId id="769" r:id="rId211"/>
    <p:sldId id="770" r:id="rId212"/>
    <p:sldId id="771" r:id="rId213"/>
    <p:sldId id="772" r:id="rId214"/>
    <p:sldId id="773" r:id="rId215"/>
    <p:sldId id="774" r:id="rId216"/>
    <p:sldId id="775" r:id="rId217"/>
    <p:sldId id="776" r:id="rId218"/>
    <p:sldId id="777" r:id="rId219"/>
    <p:sldId id="778" r:id="rId220"/>
    <p:sldId id="779" r:id="rId221"/>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935">
          <p15:clr>
            <a:srgbClr val="A4A3A4"/>
          </p15:clr>
        </p15:guide>
        <p15:guide id="2" pos="5759">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E75E22"/>
    <a:srgbClr val="E20000"/>
    <a:srgbClr val="FFE389"/>
    <a:srgbClr val="FFEDAB"/>
    <a:srgbClr val="FC922C"/>
    <a:srgbClr val="CD242B"/>
    <a:srgbClr val="DEB203"/>
    <a:srgbClr val="5FBA0F"/>
    <a:srgbClr val="4F81BD"/>
    <a:srgbClr val="FFFFFF"/>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777" autoAdjust="0"/>
    <p:restoredTop sz="86765" autoAdjust="0"/>
  </p:normalViewPr>
  <p:slideViewPr>
    <p:cSldViewPr>
      <p:cViewPr varScale="1">
        <p:scale>
          <a:sx n="78" d="100"/>
          <a:sy n="78" d="100"/>
        </p:scale>
        <p:origin x="-1326" y="-84"/>
      </p:cViewPr>
      <p:guideLst>
        <p:guide orient="horz" pos="935"/>
        <p:guide pos="5759"/>
      </p:guideLst>
    </p:cSldViewPr>
  </p:slideViewPr>
  <p:notesTextViewPr>
    <p:cViewPr>
      <p:scale>
        <a:sx n="3" d="2"/>
        <a:sy n="3" d="2"/>
      </p:scale>
      <p:origin x="0" y="0"/>
    </p:cViewPr>
  </p:notesTextViewPr>
  <p:gridSpacing cx="73736200" cy="73736200"/>
</p:viewPr>
</file>

<file path=ppt/_rels/presentation.xml.rels><?xml version="1.0" encoding="UTF-8" standalone="yes"?>
<Relationships xmlns="http://schemas.openxmlformats.org/package/2006/relationships"><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63" Type="http://schemas.openxmlformats.org/officeDocument/2006/relationships/slide" Target="slides/slide62.xml"/><Relationship Id="rId84" Type="http://schemas.openxmlformats.org/officeDocument/2006/relationships/slide" Target="slides/slide83.xml"/><Relationship Id="rId138" Type="http://schemas.openxmlformats.org/officeDocument/2006/relationships/slide" Target="slides/slide137.xml"/><Relationship Id="rId159" Type="http://schemas.openxmlformats.org/officeDocument/2006/relationships/slide" Target="slides/slide158.xml"/><Relationship Id="rId170" Type="http://schemas.openxmlformats.org/officeDocument/2006/relationships/slide" Target="slides/slide169.xml"/><Relationship Id="rId191" Type="http://schemas.openxmlformats.org/officeDocument/2006/relationships/slide" Target="slides/slide190.xml"/><Relationship Id="rId205" Type="http://schemas.openxmlformats.org/officeDocument/2006/relationships/slide" Target="slides/slide204.xml"/><Relationship Id="rId226" Type="http://schemas.openxmlformats.org/officeDocument/2006/relationships/tableStyles" Target="tableStyles.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53" Type="http://schemas.openxmlformats.org/officeDocument/2006/relationships/slide" Target="slides/slide52.xml"/><Relationship Id="rId74" Type="http://schemas.openxmlformats.org/officeDocument/2006/relationships/slide" Target="slides/slide73.xml"/><Relationship Id="rId128" Type="http://schemas.openxmlformats.org/officeDocument/2006/relationships/slide" Target="slides/slide127.xml"/><Relationship Id="rId149" Type="http://schemas.openxmlformats.org/officeDocument/2006/relationships/slide" Target="slides/slide148.xml"/><Relationship Id="rId5" Type="http://schemas.openxmlformats.org/officeDocument/2006/relationships/slide" Target="slides/slide4.xml"/><Relationship Id="rId95" Type="http://schemas.openxmlformats.org/officeDocument/2006/relationships/slide" Target="slides/slide94.xml"/><Relationship Id="rId160" Type="http://schemas.openxmlformats.org/officeDocument/2006/relationships/slide" Target="slides/slide159.xml"/><Relationship Id="rId181" Type="http://schemas.openxmlformats.org/officeDocument/2006/relationships/slide" Target="slides/slide180.xml"/><Relationship Id="rId216" Type="http://schemas.openxmlformats.org/officeDocument/2006/relationships/slide" Target="slides/slide215.xml"/><Relationship Id="rId211" Type="http://schemas.openxmlformats.org/officeDocument/2006/relationships/slide" Target="slides/slide210.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slide" Target="slides/slide112.xml"/><Relationship Id="rId118" Type="http://schemas.openxmlformats.org/officeDocument/2006/relationships/slide" Target="slides/slide117.xml"/><Relationship Id="rId134" Type="http://schemas.openxmlformats.org/officeDocument/2006/relationships/slide" Target="slides/slide133.xml"/><Relationship Id="rId139" Type="http://schemas.openxmlformats.org/officeDocument/2006/relationships/slide" Target="slides/slide138.xml"/><Relationship Id="rId80" Type="http://schemas.openxmlformats.org/officeDocument/2006/relationships/slide" Target="slides/slide79.xml"/><Relationship Id="rId85" Type="http://schemas.openxmlformats.org/officeDocument/2006/relationships/slide" Target="slides/slide84.xml"/><Relationship Id="rId150" Type="http://schemas.openxmlformats.org/officeDocument/2006/relationships/slide" Target="slides/slide149.xml"/><Relationship Id="rId155" Type="http://schemas.openxmlformats.org/officeDocument/2006/relationships/slide" Target="slides/slide154.xml"/><Relationship Id="rId171" Type="http://schemas.openxmlformats.org/officeDocument/2006/relationships/slide" Target="slides/slide170.xml"/><Relationship Id="rId176" Type="http://schemas.openxmlformats.org/officeDocument/2006/relationships/slide" Target="slides/slide175.xml"/><Relationship Id="rId192" Type="http://schemas.openxmlformats.org/officeDocument/2006/relationships/slide" Target="slides/slide191.xml"/><Relationship Id="rId197" Type="http://schemas.openxmlformats.org/officeDocument/2006/relationships/slide" Target="slides/slide196.xml"/><Relationship Id="rId206" Type="http://schemas.openxmlformats.org/officeDocument/2006/relationships/slide" Target="slides/slide205.xml"/><Relationship Id="rId201" Type="http://schemas.openxmlformats.org/officeDocument/2006/relationships/slide" Target="slides/slide200.xml"/><Relationship Id="rId222" Type="http://schemas.openxmlformats.org/officeDocument/2006/relationships/notesMaster" Target="notesMasters/notesMaster1.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08" Type="http://schemas.openxmlformats.org/officeDocument/2006/relationships/slide" Target="slides/slide107.xml"/><Relationship Id="rId124" Type="http://schemas.openxmlformats.org/officeDocument/2006/relationships/slide" Target="slides/slide123.xml"/><Relationship Id="rId129" Type="http://schemas.openxmlformats.org/officeDocument/2006/relationships/slide" Target="slides/slide128.xml"/><Relationship Id="rId54" Type="http://schemas.openxmlformats.org/officeDocument/2006/relationships/slide" Target="slides/slide53.xml"/><Relationship Id="rId70" Type="http://schemas.openxmlformats.org/officeDocument/2006/relationships/slide" Target="slides/slide69.xml"/><Relationship Id="rId75" Type="http://schemas.openxmlformats.org/officeDocument/2006/relationships/slide" Target="slides/slide74.xml"/><Relationship Id="rId91" Type="http://schemas.openxmlformats.org/officeDocument/2006/relationships/slide" Target="slides/slide90.xml"/><Relationship Id="rId96" Type="http://schemas.openxmlformats.org/officeDocument/2006/relationships/slide" Target="slides/slide95.xml"/><Relationship Id="rId140" Type="http://schemas.openxmlformats.org/officeDocument/2006/relationships/slide" Target="slides/slide139.xml"/><Relationship Id="rId145" Type="http://schemas.openxmlformats.org/officeDocument/2006/relationships/slide" Target="slides/slide144.xml"/><Relationship Id="rId161" Type="http://schemas.openxmlformats.org/officeDocument/2006/relationships/slide" Target="slides/slide160.xml"/><Relationship Id="rId166" Type="http://schemas.openxmlformats.org/officeDocument/2006/relationships/slide" Target="slides/slide165.xml"/><Relationship Id="rId182" Type="http://schemas.openxmlformats.org/officeDocument/2006/relationships/slide" Target="slides/slide181.xml"/><Relationship Id="rId187" Type="http://schemas.openxmlformats.org/officeDocument/2006/relationships/slide" Target="slides/slide186.xml"/><Relationship Id="rId217" Type="http://schemas.openxmlformats.org/officeDocument/2006/relationships/slide" Target="slides/slide216.xml"/><Relationship Id="rId1" Type="http://schemas.openxmlformats.org/officeDocument/2006/relationships/slideMaster" Target="slideMasters/slideMaster1.xml"/><Relationship Id="rId6" Type="http://schemas.openxmlformats.org/officeDocument/2006/relationships/slide" Target="slides/slide5.xml"/><Relationship Id="rId212" Type="http://schemas.openxmlformats.org/officeDocument/2006/relationships/slide" Target="slides/slide211.xml"/><Relationship Id="rId23" Type="http://schemas.openxmlformats.org/officeDocument/2006/relationships/slide" Target="slides/slide22.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119" Type="http://schemas.openxmlformats.org/officeDocument/2006/relationships/slide" Target="slides/slide118.xml"/><Relationship Id="rId44" Type="http://schemas.openxmlformats.org/officeDocument/2006/relationships/slide" Target="slides/slide43.xml"/><Relationship Id="rId60" Type="http://schemas.openxmlformats.org/officeDocument/2006/relationships/slide" Target="slides/slide59.xml"/><Relationship Id="rId65" Type="http://schemas.openxmlformats.org/officeDocument/2006/relationships/slide" Target="slides/slide64.xml"/><Relationship Id="rId81" Type="http://schemas.openxmlformats.org/officeDocument/2006/relationships/slide" Target="slides/slide80.xml"/><Relationship Id="rId86" Type="http://schemas.openxmlformats.org/officeDocument/2006/relationships/slide" Target="slides/slide85.xml"/><Relationship Id="rId130" Type="http://schemas.openxmlformats.org/officeDocument/2006/relationships/slide" Target="slides/slide129.xml"/><Relationship Id="rId135" Type="http://schemas.openxmlformats.org/officeDocument/2006/relationships/slide" Target="slides/slide134.xml"/><Relationship Id="rId151" Type="http://schemas.openxmlformats.org/officeDocument/2006/relationships/slide" Target="slides/slide150.xml"/><Relationship Id="rId156" Type="http://schemas.openxmlformats.org/officeDocument/2006/relationships/slide" Target="slides/slide155.xml"/><Relationship Id="rId177" Type="http://schemas.openxmlformats.org/officeDocument/2006/relationships/slide" Target="slides/slide176.xml"/><Relationship Id="rId198" Type="http://schemas.openxmlformats.org/officeDocument/2006/relationships/slide" Target="slides/slide197.xml"/><Relationship Id="rId172" Type="http://schemas.openxmlformats.org/officeDocument/2006/relationships/slide" Target="slides/slide171.xml"/><Relationship Id="rId193" Type="http://schemas.openxmlformats.org/officeDocument/2006/relationships/slide" Target="slides/slide192.xml"/><Relationship Id="rId202" Type="http://schemas.openxmlformats.org/officeDocument/2006/relationships/slide" Target="slides/slide201.xml"/><Relationship Id="rId207" Type="http://schemas.openxmlformats.org/officeDocument/2006/relationships/slide" Target="slides/slide206.xml"/><Relationship Id="rId223" Type="http://schemas.openxmlformats.org/officeDocument/2006/relationships/presProps" Target="presProps.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141" Type="http://schemas.openxmlformats.org/officeDocument/2006/relationships/slide" Target="slides/slide140.xml"/><Relationship Id="rId146" Type="http://schemas.openxmlformats.org/officeDocument/2006/relationships/slide" Target="slides/slide145.xml"/><Relationship Id="rId167" Type="http://schemas.openxmlformats.org/officeDocument/2006/relationships/slide" Target="slides/slide166.xml"/><Relationship Id="rId188" Type="http://schemas.openxmlformats.org/officeDocument/2006/relationships/slide" Target="slides/slide187.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162" Type="http://schemas.openxmlformats.org/officeDocument/2006/relationships/slide" Target="slides/slide161.xml"/><Relationship Id="rId183" Type="http://schemas.openxmlformats.org/officeDocument/2006/relationships/slide" Target="slides/slide182.xml"/><Relationship Id="rId213" Type="http://schemas.openxmlformats.org/officeDocument/2006/relationships/slide" Target="slides/slide212.xml"/><Relationship Id="rId218" Type="http://schemas.openxmlformats.org/officeDocument/2006/relationships/slide" Target="slides/slide217.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slide" Target="slides/slide135.xml"/><Relationship Id="rId157" Type="http://schemas.openxmlformats.org/officeDocument/2006/relationships/slide" Target="slides/slide156.xml"/><Relationship Id="rId178" Type="http://schemas.openxmlformats.org/officeDocument/2006/relationships/slide" Target="slides/slide177.xml"/><Relationship Id="rId61" Type="http://schemas.openxmlformats.org/officeDocument/2006/relationships/slide" Target="slides/slide60.xml"/><Relationship Id="rId82" Type="http://schemas.openxmlformats.org/officeDocument/2006/relationships/slide" Target="slides/slide81.xml"/><Relationship Id="rId152" Type="http://schemas.openxmlformats.org/officeDocument/2006/relationships/slide" Target="slides/slide151.xml"/><Relationship Id="rId173" Type="http://schemas.openxmlformats.org/officeDocument/2006/relationships/slide" Target="slides/slide172.xml"/><Relationship Id="rId194" Type="http://schemas.openxmlformats.org/officeDocument/2006/relationships/slide" Target="slides/slide193.xml"/><Relationship Id="rId199" Type="http://schemas.openxmlformats.org/officeDocument/2006/relationships/slide" Target="slides/slide198.xml"/><Relationship Id="rId203" Type="http://schemas.openxmlformats.org/officeDocument/2006/relationships/slide" Target="slides/slide202.xml"/><Relationship Id="rId208" Type="http://schemas.openxmlformats.org/officeDocument/2006/relationships/slide" Target="slides/slide207.xml"/><Relationship Id="rId19" Type="http://schemas.openxmlformats.org/officeDocument/2006/relationships/slide" Target="slides/slide18.xml"/><Relationship Id="rId224" Type="http://schemas.openxmlformats.org/officeDocument/2006/relationships/viewProps" Target="viewProps.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slide" Target="slides/slide146.xml"/><Relationship Id="rId168" Type="http://schemas.openxmlformats.org/officeDocument/2006/relationships/slide" Target="slides/slide167.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163" Type="http://schemas.openxmlformats.org/officeDocument/2006/relationships/slide" Target="slides/slide162.xml"/><Relationship Id="rId184" Type="http://schemas.openxmlformats.org/officeDocument/2006/relationships/slide" Target="slides/slide183.xml"/><Relationship Id="rId189" Type="http://schemas.openxmlformats.org/officeDocument/2006/relationships/slide" Target="slides/slide188.xml"/><Relationship Id="rId219" Type="http://schemas.openxmlformats.org/officeDocument/2006/relationships/slide" Target="slides/slide218.xml"/><Relationship Id="rId3" Type="http://schemas.openxmlformats.org/officeDocument/2006/relationships/slide" Target="slides/slide2.xml"/><Relationship Id="rId214" Type="http://schemas.openxmlformats.org/officeDocument/2006/relationships/slide" Target="slides/slide213.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137" Type="http://schemas.openxmlformats.org/officeDocument/2006/relationships/slide" Target="slides/slide136.xml"/><Relationship Id="rId158" Type="http://schemas.openxmlformats.org/officeDocument/2006/relationships/slide" Target="slides/slide157.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slide" Target="slides/slide131.xml"/><Relationship Id="rId153" Type="http://schemas.openxmlformats.org/officeDocument/2006/relationships/slide" Target="slides/slide152.xml"/><Relationship Id="rId174" Type="http://schemas.openxmlformats.org/officeDocument/2006/relationships/slide" Target="slides/slide173.xml"/><Relationship Id="rId179" Type="http://schemas.openxmlformats.org/officeDocument/2006/relationships/slide" Target="slides/slide178.xml"/><Relationship Id="rId195" Type="http://schemas.openxmlformats.org/officeDocument/2006/relationships/slide" Target="slides/slide194.xml"/><Relationship Id="rId209" Type="http://schemas.openxmlformats.org/officeDocument/2006/relationships/slide" Target="slides/slide208.xml"/><Relationship Id="rId190" Type="http://schemas.openxmlformats.org/officeDocument/2006/relationships/slide" Target="slides/slide189.xml"/><Relationship Id="rId204" Type="http://schemas.openxmlformats.org/officeDocument/2006/relationships/slide" Target="slides/slide203.xml"/><Relationship Id="rId220" Type="http://schemas.openxmlformats.org/officeDocument/2006/relationships/slide" Target="slides/slide219.xml"/><Relationship Id="rId225" Type="http://schemas.openxmlformats.org/officeDocument/2006/relationships/theme" Target="theme/theme1.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106" Type="http://schemas.openxmlformats.org/officeDocument/2006/relationships/slide" Target="slides/slide105.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78" Type="http://schemas.openxmlformats.org/officeDocument/2006/relationships/slide" Target="slides/slide77.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43" Type="http://schemas.openxmlformats.org/officeDocument/2006/relationships/slide" Target="slides/slide142.xml"/><Relationship Id="rId148" Type="http://schemas.openxmlformats.org/officeDocument/2006/relationships/slide" Target="slides/slide147.xml"/><Relationship Id="rId164" Type="http://schemas.openxmlformats.org/officeDocument/2006/relationships/slide" Target="slides/slide163.xml"/><Relationship Id="rId169" Type="http://schemas.openxmlformats.org/officeDocument/2006/relationships/slide" Target="slides/slide168.xml"/><Relationship Id="rId185" Type="http://schemas.openxmlformats.org/officeDocument/2006/relationships/slide" Target="slides/slide184.xml"/><Relationship Id="rId4" Type="http://schemas.openxmlformats.org/officeDocument/2006/relationships/slide" Target="slides/slide3.xml"/><Relationship Id="rId9" Type="http://schemas.openxmlformats.org/officeDocument/2006/relationships/slide" Target="slides/slide8.xml"/><Relationship Id="rId180" Type="http://schemas.openxmlformats.org/officeDocument/2006/relationships/slide" Target="slides/slide179.xml"/><Relationship Id="rId210" Type="http://schemas.openxmlformats.org/officeDocument/2006/relationships/slide" Target="slides/slide209.xml"/><Relationship Id="rId215" Type="http://schemas.openxmlformats.org/officeDocument/2006/relationships/slide" Target="slides/slide214.xml"/><Relationship Id="rId26" Type="http://schemas.openxmlformats.org/officeDocument/2006/relationships/slide" Target="slides/slide25.xml"/><Relationship Id="rId47" Type="http://schemas.openxmlformats.org/officeDocument/2006/relationships/slide" Target="slides/slide46.xml"/><Relationship Id="rId68" Type="http://schemas.openxmlformats.org/officeDocument/2006/relationships/slide" Target="slides/slide67.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54" Type="http://schemas.openxmlformats.org/officeDocument/2006/relationships/slide" Target="slides/slide153.xml"/><Relationship Id="rId175" Type="http://schemas.openxmlformats.org/officeDocument/2006/relationships/slide" Target="slides/slide174.xml"/><Relationship Id="rId196" Type="http://schemas.openxmlformats.org/officeDocument/2006/relationships/slide" Target="slides/slide195.xml"/><Relationship Id="rId200" Type="http://schemas.openxmlformats.org/officeDocument/2006/relationships/slide" Target="slides/slide199.xml"/><Relationship Id="rId16" Type="http://schemas.openxmlformats.org/officeDocument/2006/relationships/slide" Target="slides/slide15.xml"/><Relationship Id="rId221" Type="http://schemas.openxmlformats.org/officeDocument/2006/relationships/slide" Target="slides/slide220.xml"/><Relationship Id="rId37" Type="http://schemas.openxmlformats.org/officeDocument/2006/relationships/slide" Target="slides/slide36.xml"/><Relationship Id="rId58" Type="http://schemas.openxmlformats.org/officeDocument/2006/relationships/slide" Target="slides/slide57.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44" Type="http://schemas.openxmlformats.org/officeDocument/2006/relationships/slide" Target="slides/slide143.xml"/><Relationship Id="rId90" Type="http://schemas.openxmlformats.org/officeDocument/2006/relationships/slide" Target="slides/slide89.xml"/><Relationship Id="rId165" Type="http://schemas.openxmlformats.org/officeDocument/2006/relationships/slide" Target="slides/slide164.xml"/><Relationship Id="rId186" Type="http://schemas.openxmlformats.org/officeDocument/2006/relationships/slide" Target="slides/slide185.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13.e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14.emf"/></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15.emf"/></Relationships>
</file>

<file path=ppt/drawings/_rels/vmlDrawing13.vml.rels><?xml version="1.0" encoding="UTF-8" standalone="yes"?>
<Relationships xmlns="http://schemas.openxmlformats.org/package/2006/relationships"><Relationship Id="rId1" Type="http://schemas.openxmlformats.org/officeDocument/2006/relationships/image" Target="../media/image17.emf"/></Relationships>
</file>

<file path=ppt/drawings/_rels/vmlDrawing14.vml.rels><?xml version="1.0" encoding="UTF-8" standalone="yes"?>
<Relationships xmlns="http://schemas.openxmlformats.org/package/2006/relationships"><Relationship Id="rId1" Type="http://schemas.openxmlformats.org/officeDocument/2006/relationships/image" Target="../media/image18.emf"/></Relationships>
</file>

<file path=ppt/drawings/_rels/vmlDrawing15.vml.rels><?xml version="1.0" encoding="UTF-8" standalone="yes"?>
<Relationships xmlns="http://schemas.openxmlformats.org/package/2006/relationships"><Relationship Id="rId1" Type="http://schemas.openxmlformats.org/officeDocument/2006/relationships/image" Target="../media/image19.emf"/></Relationships>
</file>

<file path=ppt/drawings/_rels/vmlDrawing16.vml.rels><?xml version="1.0" encoding="UTF-8" standalone="yes"?>
<Relationships xmlns="http://schemas.openxmlformats.org/package/2006/relationships"><Relationship Id="rId1" Type="http://schemas.openxmlformats.org/officeDocument/2006/relationships/image" Target="../media/image20.emf"/></Relationships>
</file>

<file path=ppt/drawings/_rels/vmlDrawing17.vml.rels><?xml version="1.0" encoding="UTF-8" standalone="yes"?>
<Relationships xmlns="http://schemas.openxmlformats.org/package/2006/relationships"><Relationship Id="rId1" Type="http://schemas.openxmlformats.org/officeDocument/2006/relationships/image" Target="../media/image21.emf"/></Relationships>
</file>

<file path=ppt/drawings/_rels/vmlDrawing18.vml.rels><?xml version="1.0" encoding="UTF-8" standalone="yes"?>
<Relationships xmlns="http://schemas.openxmlformats.org/package/2006/relationships"><Relationship Id="rId1" Type="http://schemas.openxmlformats.org/officeDocument/2006/relationships/image" Target="../media/image22.emf"/></Relationships>
</file>

<file path=ppt/drawings/_rels/vmlDrawing19.vml.rels><?xml version="1.0" encoding="UTF-8" standalone="yes"?>
<Relationships xmlns="http://schemas.openxmlformats.org/package/2006/relationships"><Relationship Id="rId1" Type="http://schemas.openxmlformats.org/officeDocument/2006/relationships/image" Target="../media/image23.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20.vml.rels><?xml version="1.0" encoding="UTF-8" standalone="yes"?>
<Relationships xmlns="http://schemas.openxmlformats.org/package/2006/relationships"><Relationship Id="rId1" Type="http://schemas.openxmlformats.org/officeDocument/2006/relationships/image" Target="../media/image24.emf"/></Relationships>
</file>

<file path=ppt/drawings/_rels/vmlDrawing21.vml.rels><?xml version="1.0" encoding="UTF-8" standalone="yes"?>
<Relationships xmlns="http://schemas.openxmlformats.org/package/2006/relationships"><Relationship Id="rId1" Type="http://schemas.openxmlformats.org/officeDocument/2006/relationships/image" Target="../media/image25.emf"/></Relationships>
</file>

<file path=ppt/drawings/_rels/vmlDrawing22.vml.rels><?xml version="1.0" encoding="UTF-8" standalone="yes"?>
<Relationships xmlns="http://schemas.openxmlformats.org/package/2006/relationships"><Relationship Id="rId1" Type="http://schemas.openxmlformats.org/officeDocument/2006/relationships/image" Target="../media/image26.emf"/></Relationships>
</file>

<file path=ppt/drawings/_rels/vmlDrawing23.vml.rels><?xml version="1.0" encoding="UTF-8" standalone="yes"?>
<Relationships xmlns="http://schemas.openxmlformats.org/package/2006/relationships"><Relationship Id="rId1" Type="http://schemas.openxmlformats.org/officeDocument/2006/relationships/image" Target="../media/image27.emf"/></Relationships>
</file>

<file path=ppt/drawings/_rels/vmlDrawing24.vml.rels><?xml version="1.0" encoding="UTF-8" standalone="yes"?>
<Relationships xmlns="http://schemas.openxmlformats.org/package/2006/relationships"><Relationship Id="rId1" Type="http://schemas.openxmlformats.org/officeDocument/2006/relationships/image" Target="../media/image28.emf"/></Relationships>
</file>

<file path=ppt/drawings/_rels/vmlDrawing25.vml.rels><?xml version="1.0" encoding="UTF-8" standalone="yes"?>
<Relationships xmlns="http://schemas.openxmlformats.org/package/2006/relationships"><Relationship Id="rId1" Type="http://schemas.openxmlformats.org/officeDocument/2006/relationships/image" Target="../media/image29.emf"/></Relationships>
</file>

<file path=ppt/drawings/_rels/vmlDrawing26.vml.rels><?xml version="1.0" encoding="UTF-8" standalone="yes"?>
<Relationships xmlns="http://schemas.openxmlformats.org/package/2006/relationships"><Relationship Id="rId1" Type="http://schemas.openxmlformats.org/officeDocument/2006/relationships/image" Target="../media/image30.emf"/></Relationships>
</file>

<file path=ppt/drawings/_rels/vmlDrawing27.vml.rels><?xml version="1.0" encoding="UTF-8" standalone="yes"?>
<Relationships xmlns="http://schemas.openxmlformats.org/package/2006/relationships"><Relationship Id="rId1" Type="http://schemas.openxmlformats.org/officeDocument/2006/relationships/image" Target="../media/image32.emf"/></Relationships>
</file>

<file path=ppt/drawings/_rels/vmlDrawing28.vml.rels><?xml version="1.0" encoding="UTF-8" standalone="yes"?>
<Relationships xmlns="http://schemas.openxmlformats.org/package/2006/relationships"><Relationship Id="rId1" Type="http://schemas.openxmlformats.org/officeDocument/2006/relationships/image" Target="../media/image33.emf"/></Relationships>
</file>

<file path=ppt/drawings/_rels/vmlDrawing29.vml.rels><?xml version="1.0" encoding="UTF-8" standalone="yes"?>
<Relationships xmlns="http://schemas.openxmlformats.org/package/2006/relationships"><Relationship Id="rId1" Type="http://schemas.openxmlformats.org/officeDocument/2006/relationships/image" Target="../media/image34.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6.emf"/></Relationships>
</file>

<file path=ppt/drawings/_rels/vmlDrawing30.vml.rels><?xml version="1.0" encoding="UTF-8" standalone="yes"?>
<Relationships xmlns="http://schemas.openxmlformats.org/package/2006/relationships"><Relationship Id="rId1" Type="http://schemas.openxmlformats.org/officeDocument/2006/relationships/image" Target="../media/image35.emf"/></Relationships>
</file>

<file path=ppt/drawings/_rels/vmlDrawing31.vml.rels><?xml version="1.0" encoding="UTF-8" standalone="yes"?>
<Relationships xmlns="http://schemas.openxmlformats.org/package/2006/relationships"><Relationship Id="rId1" Type="http://schemas.openxmlformats.org/officeDocument/2006/relationships/image" Target="../media/image36.emf"/></Relationships>
</file>

<file path=ppt/drawings/_rels/vmlDrawing32.vml.rels><?xml version="1.0" encoding="UTF-8" standalone="yes"?>
<Relationships xmlns="http://schemas.openxmlformats.org/package/2006/relationships"><Relationship Id="rId1" Type="http://schemas.openxmlformats.org/officeDocument/2006/relationships/image" Target="../media/image37.emf"/></Relationships>
</file>

<file path=ppt/drawings/_rels/vmlDrawing33.vml.rels><?xml version="1.0" encoding="UTF-8" standalone="yes"?>
<Relationships xmlns="http://schemas.openxmlformats.org/package/2006/relationships"><Relationship Id="rId1" Type="http://schemas.openxmlformats.org/officeDocument/2006/relationships/image" Target="../media/image38.emf"/></Relationships>
</file>

<file path=ppt/drawings/_rels/vmlDrawing34.vml.rels><?xml version="1.0" encoding="UTF-8" standalone="yes"?>
<Relationships xmlns="http://schemas.openxmlformats.org/package/2006/relationships"><Relationship Id="rId1" Type="http://schemas.openxmlformats.org/officeDocument/2006/relationships/image" Target="../media/image39.emf"/></Relationships>
</file>

<file path=ppt/drawings/_rels/vmlDrawing35.vml.rels><?xml version="1.0" encoding="UTF-8" standalone="yes"?>
<Relationships xmlns="http://schemas.openxmlformats.org/package/2006/relationships"><Relationship Id="rId1" Type="http://schemas.openxmlformats.org/officeDocument/2006/relationships/image" Target="../media/image40.emf"/></Relationships>
</file>

<file path=ppt/drawings/_rels/vmlDrawing36.vml.rels><?xml version="1.0" encoding="UTF-8" standalone="yes"?>
<Relationships xmlns="http://schemas.openxmlformats.org/package/2006/relationships"><Relationship Id="rId1" Type="http://schemas.openxmlformats.org/officeDocument/2006/relationships/image" Target="../media/image41.emf"/></Relationships>
</file>

<file path=ppt/drawings/_rels/vmlDrawing37.vml.rels><?xml version="1.0" encoding="UTF-8" standalone="yes"?>
<Relationships xmlns="http://schemas.openxmlformats.org/package/2006/relationships"><Relationship Id="rId1" Type="http://schemas.openxmlformats.org/officeDocument/2006/relationships/image" Target="../media/image42.emf"/></Relationships>
</file>

<file path=ppt/drawings/_rels/vmlDrawing38.vml.rels><?xml version="1.0" encoding="UTF-8" standalone="yes"?>
<Relationships xmlns="http://schemas.openxmlformats.org/package/2006/relationships"><Relationship Id="rId1" Type="http://schemas.openxmlformats.org/officeDocument/2006/relationships/image" Target="../media/image43.emf"/></Relationships>
</file>

<file path=ppt/drawings/_rels/vmlDrawing39.vml.rels><?xml version="1.0" encoding="UTF-8" standalone="yes"?>
<Relationships xmlns="http://schemas.openxmlformats.org/package/2006/relationships"><Relationship Id="rId1" Type="http://schemas.openxmlformats.org/officeDocument/2006/relationships/image" Target="../media/image44.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7.emf"/></Relationships>
</file>

<file path=ppt/drawings/_rels/vmlDrawing40.vml.rels><?xml version="1.0" encoding="UTF-8" standalone="yes"?>
<Relationships xmlns="http://schemas.openxmlformats.org/package/2006/relationships"><Relationship Id="rId1" Type="http://schemas.openxmlformats.org/officeDocument/2006/relationships/image" Target="../media/image45.emf"/></Relationships>
</file>

<file path=ppt/drawings/_rels/vmlDrawing41.vml.rels><?xml version="1.0" encoding="UTF-8" standalone="yes"?>
<Relationships xmlns="http://schemas.openxmlformats.org/package/2006/relationships"><Relationship Id="rId1" Type="http://schemas.openxmlformats.org/officeDocument/2006/relationships/image" Target="../media/image46.emf"/></Relationships>
</file>

<file path=ppt/drawings/_rels/vmlDrawing42.vml.rels><?xml version="1.0" encoding="UTF-8" standalone="yes"?>
<Relationships xmlns="http://schemas.openxmlformats.org/package/2006/relationships"><Relationship Id="rId1" Type="http://schemas.openxmlformats.org/officeDocument/2006/relationships/image" Target="../media/image47.emf"/></Relationships>
</file>

<file path=ppt/drawings/_rels/vmlDrawing43.vml.rels><?xml version="1.0" encoding="UTF-8" standalone="yes"?>
<Relationships xmlns="http://schemas.openxmlformats.org/package/2006/relationships"><Relationship Id="rId1" Type="http://schemas.openxmlformats.org/officeDocument/2006/relationships/image" Target="../media/image48.emf"/></Relationships>
</file>

<file path=ppt/drawings/_rels/vmlDrawing44.vml.rels><?xml version="1.0" encoding="UTF-8" standalone="yes"?>
<Relationships xmlns="http://schemas.openxmlformats.org/package/2006/relationships"><Relationship Id="rId1" Type="http://schemas.openxmlformats.org/officeDocument/2006/relationships/image" Target="../media/image49.emf"/></Relationships>
</file>

<file path=ppt/drawings/_rels/vmlDrawing45.vml.rels><?xml version="1.0" encoding="UTF-8" standalone="yes"?>
<Relationships xmlns="http://schemas.openxmlformats.org/package/2006/relationships"><Relationship Id="rId1" Type="http://schemas.openxmlformats.org/officeDocument/2006/relationships/image" Target="../media/image50.emf"/></Relationships>
</file>

<file path=ppt/drawings/_rels/vmlDrawing46.vml.rels><?xml version="1.0" encoding="UTF-8" standalone="yes"?>
<Relationships xmlns="http://schemas.openxmlformats.org/package/2006/relationships"><Relationship Id="rId1" Type="http://schemas.openxmlformats.org/officeDocument/2006/relationships/image" Target="../media/image51.emf"/></Relationships>
</file>

<file path=ppt/drawings/_rels/vmlDrawing47.vml.rels><?xml version="1.0" encoding="UTF-8" standalone="yes"?>
<Relationships xmlns="http://schemas.openxmlformats.org/package/2006/relationships"><Relationship Id="rId1" Type="http://schemas.openxmlformats.org/officeDocument/2006/relationships/image" Target="../media/image52.emf"/></Relationships>
</file>

<file path=ppt/drawings/_rels/vmlDrawing48.vml.rels><?xml version="1.0" encoding="UTF-8" standalone="yes"?>
<Relationships xmlns="http://schemas.openxmlformats.org/package/2006/relationships"><Relationship Id="rId1" Type="http://schemas.openxmlformats.org/officeDocument/2006/relationships/image" Target="../media/image53.emf"/></Relationships>
</file>

<file path=ppt/drawings/_rels/vmlDrawing49.vml.rels><?xml version="1.0" encoding="UTF-8" standalone="yes"?>
<Relationships xmlns="http://schemas.openxmlformats.org/package/2006/relationships"><Relationship Id="rId1" Type="http://schemas.openxmlformats.org/officeDocument/2006/relationships/image" Target="../media/image54.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50.vml.rels><?xml version="1.0" encoding="UTF-8" standalone="yes"?>
<Relationships xmlns="http://schemas.openxmlformats.org/package/2006/relationships"><Relationship Id="rId1" Type="http://schemas.openxmlformats.org/officeDocument/2006/relationships/image" Target="../media/image55.emf"/></Relationships>
</file>

<file path=ppt/drawings/_rels/vmlDrawing51.vml.rels><?xml version="1.0" encoding="UTF-8" standalone="yes"?>
<Relationships xmlns="http://schemas.openxmlformats.org/package/2006/relationships"><Relationship Id="rId1" Type="http://schemas.openxmlformats.org/officeDocument/2006/relationships/image" Target="../media/image56.emf"/></Relationships>
</file>

<file path=ppt/drawings/_rels/vmlDrawing52.vml.rels><?xml version="1.0" encoding="UTF-8" standalone="yes"?>
<Relationships xmlns="http://schemas.openxmlformats.org/package/2006/relationships"><Relationship Id="rId1" Type="http://schemas.openxmlformats.org/officeDocument/2006/relationships/image" Target="../media/image57.emf"/></Relationships>
</file>

<file path=ppt/drawings/_rels/vmlDrawing53.vml.rels><?xml version="1.0" encoding="UTF-8" standalone="yes"?>
<Relationships xmlns="http://schemas.openxmlformats.org/package/2006/relationships"><Relationship Id="rId1" Type="http://schemas.openxmlformats.org/officeDocument/2006/relationships/image" Target="../media/image58.emf"/></Relationships>
</file>

<file path=ppt/drawings/_rels/vmlDrawing54.vml.rels><?xml version="1.0" encoding="UTF-8" standalone="yes"?>
<Relationships xmlns="http://schemas.openxmlformats.org/package/2006/relationships"><Relationship Id="rId1" Type="http://schemas.openxmlformats.org/officeDocument/2006/relationships/image" Target="../media/image59.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10.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11.e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12.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732F2FF-E950-4B22-9A88-7B1E5055B9C3}" type="datetimeFigureOut">
              <a:rPr lang="zh-CN" altLang="en-US" smtClean="0"/>
              <a:pPr/>
              <a:t>2019-3-15</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0F46F20-7861-4E56-87FF-6B60CC2B2FDB}" type="slidenum">
              <a:rPr lang="zh-CN" altLang="en-US" smtClean="0"/>
              <a:pPr/>
              <a:t>‹#›</a:t>
            </a:fld>
            <a:endParaRPr lang="zh-CN" altLang="en-US"/>
          </a:p>
        </p:txBody>
      </p:sp>
    </p:spTree>
    <p:extLst>
      <p:ext uri="{BB962C8B-B14F-4D97-AF65-F5344CB8AC3E}">
        <p14:creationId xmlns:p14="http://schemas.microsoft.com/office/powerpoint/2010/main" xmlns="" val="30378331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2</a:t>
            </a:fld>
            <a:endParaRPr lang="zh-CN" altLang="en-US"/>
          </a:p>
        </p:txBody>
      </p:sp>
    </p:spTree>
    <p:extLst>
      <p:ext uri="{BB962C8B-B14F-4D97-AF65-F5344CB8AC3E}">
        <p14:creationId xmlns:p14="http://schemas.microsoft.com/office/powerpoint/2010/main" xmlns="" val="212226084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11</a:t>
            </a:fld>
            <a:endParaRPr lang="zh-CN" altLang="en-US"/>
          </a:p>
        </p:txBody>
      </p:sp>
    </p:spTree>
    <p:extLst>
      <p:ext uri="{BB962C8B-B14F-4D97-AF65-F5344CB8AC3E}">
        <p14:creationId xmlns:p14="http://schemas.microsoft.com/office/powerpoint/2010/main" xmlns="" val="307011397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12</a:t>
            </a:fld>
            <a:endParaRPr lang="zh-CN" altLang="en-US"/>
          </a:p>
        </p:txBody>
      </p:sp>
    </p:spTree>
    <p:extLst>
      <p:ext uri="{BB962C8B-B14F-4D97-AF65-F5344CB8AC3E}">
        <p14:creationId xmlns:p14="http://schemas.microsoft.com/office/powerpoint/2010/main" xmlns="" val="94624001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13</a:t>
            </a:fld>
            <a:endParaRPr lang="zh-CN" altLang="en-US"/>
          </a:p>
        </p:txBody>
      </p:sp>
    </p:spTree>
    <p:extLst>
      <p:ext uri="{BB962C8B-B14F-4D97-AF65-F5344CB8AC3E}">
        <p14:creationId xmlns:p14="http://schemas.microsoft.com/office/powerpoint/2010/main" xmlns="" val="5026543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14</a:t>
            </a:fld>
            <a:endParaRPr lang="zh-CN" altLang="en-US"/>
          </a:p>
        </p:txBody>
      </p:sp>
    </p:spTree>
    <p:extLst>
      <p:ext uri="{BB962C8B-B14F-4D97-AF65-F5344CB8AC3E}">
        <p14:creationId xmlns:p14="http://schemas.microsoft.com/office/powerpoint/2010/main" xmlns="" val="234820780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15</a:t>
            </a:fld>
            <a:endParaRPr lang="zh-CN" altLang="en-US"/>
          </a:p>
        </p:txBody>
      </p:sp>
    </p:spTree>
    <p:extLst>
      <p:ext uri="{BB962C8B-B14F-4D97-AF65-F5344CB8AC3E}">
        <p14:creationId xmlns:p14="http://schemas.microsoft.com/office/powerpoint/2010/main" xmlns="" val="254687876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16</a:t>
            </a:fld>
            <a:endParaRPr lang="zh-CN" altLang="en-US"/>
          </a:p>
        </p:txBody>
      </p:sp>
    </p:spTree>
    <p:extLst>
      <p:ext uri="{BB962C8B-B14F-4D97-AF65-F5344CB8AC3E}">
        <p14:creationId xmlns:p14="http://schemas.microsoft.com/office/powerpoint/2010/main" xmlns="" val="210225994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17</a:t>
            </a:fld>
            <a:endParaRPr lang="zh-CN" altLang="en-US"/>
          </a:p>
        </p:txBody>
      </p:sp>
    </p:spTree>
    <p:extLst>
      <p:ext uri="{BB962C8B-B14F-4D97-AF65-F5344CB8AC3E}">
        <p14:creationId xmlns:p14="http://schemas.microsoft.com/office/powerpoint/2010/main" xmlns="" val="314067456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18</a:t>
            </a:fld>
            <a:endParaRPr lang="zh-CN" altLang="en-US"/>
          </a:p>
        </p:txBody>
      </p:sp>
    </p:spTree>
    <p:extLst>
      <p:ext uri="{BB962C8B-B14F-4D97-AF65-F5344CB8AC3E}">
        <p14:creationId xmlns:p14="http://schemas.microsoft.com/office/powerpoint/2010/main" xmlns="" val="285186443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19</a:t>
            </a:fld>
            <a:endParaRPr lang="zh-CN" altLang="en-US"/>
          </a:p>
        </p:txBody>
      </p:sp>
    </p:spTree>
    <p:extLst>
      <p:ext uri="{BB962C8B-B14F-4D97-AF65-F5344CB8AC3E}">
        <p14:creationId xmlns:p14="http://schemas.microsoft.com/office/powerpoint/2010/main" xmlns="" val="185930019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20</a:t>
            </a:fld>
            <a:endParaRPr lang="zh-CN" altLang="en-US"/>
          </a:p>
        </p:txBody>
      </p:sp>
    </p:spTree>
    <p:extLst>
      <p:ext uri="{BB962C8B-B14F-4D97-AF65-F5344CB8AC3E}">
        <p14:creationId xmlns:p14="http://schemas.microsoft.com/office/powerpoint/2010/main" xmlns="" val="33328381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3</a:t>
            </a:fld>
            <a:endParaRPr lang="zh-CN" altLang="en-US"/>
          </a:p>
        </p:txBody>
      </p:sp>
    </p:spTree>
    <p:extLst>
      <p:ext uri="{BB962C8B-B14F-4D97-AF65-F5344CB8AC3E}">
        <p14:creationId xmlns:p14="http://schemas.microsoft.com/office/powerpoint/2010/main" xmlns="" val="122330474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21</a:t>
            </a:fld>
            <a:endParaRPr lang="zh-CN" altLang="en-US"/>
          </a:p>
        </p:txBody>
      </p:sp>
    </p:spTree>
    <p:extLst>
      <p:ext uri="{BB962C8B-B14F-4D97-AF65-F5344CB8AC3E}">
        <p14:creationId xmlns:p14="http://schemas.microsoft.com/office/powerpoint/2010/main" xmlns="" val="96649807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22</a:t>
            </a:fld>
            <a:endParaRPr lang="zh-CN" altLang="en-US"/>
          </a:p>
        </p:txBody>
      </p:sp>
    </p:spTree>
    <p:extLst>
      <p:ext uri="{BB962C8B-B14F-4D97-AF65-F5344CB8AC3E}">
        <p14:creationId xmlns:p14="http://schemas.microsoft.com/office/powerpoint/2010/main" xmlns="" val="83806611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23</a:t>
            </a:fld>
            <a:endParaRPr lang="zh-CN" altLang="en-US"/>
          </a:p>
        </p:txBody>
      </p:sp>
    </p:spTree>
    <p:extLst>
      <p:ext uri="{BB962C8B-B14F-4D97-AF65-F5344CB8AC3E}">
        <p14:creationId xmlns:p14="http://schemas.microsoft.com/office/powerpoint/2010/main" xmlns="" val="104202081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24</a:t>
            </a:fld>
            <a:endParaRPr lang="zh-CN" altLang="en-US"/>
          </a:p>
        </p:txBody>
      </p:sp>
    </p:spTree>
    <p:extLst>
      <p:ext uri="{BB962C8B-B14F-4D97-AF65-F5344CB8AC3E}">
        <p14:creationId xmlns:p14="http://schemas.microsoft.com/office/powerpoint/2010/main" xmlns="" val="222171095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25</a:t>
            </a:fld>
            <a:endParaRPr lang="zh-CN" altLang="en-US"/>
          </a:p>
        </p:txBody>
      </p:sp>
    </p:spTree>
    <p:extLst>
      <p:ext uri="{BB962C8B-B14F-4D97-AF65-F5344CB8AC3E}">
        <p14:creationId xmlns:p14="http://schemas.microsoft.com/office/powerpoint/2010/main" xmlns="" val="127260102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26</a:t>
            </a:fld>
            <a:endParaRPr lang="zh-CN" altLang="en-US"/>
          </a:p>
        </p:txBody>
      </p:sp>
    </p:spTree>
    <p:extLst>
      <p:ext uri="{BB962C8B-B14F-4D97-AF65-F5344CB8AC3E}">
        <p14:creationId xmlns:p14="http://schemas.microsoft.com/office/powerpoint/2010/main" xmlns="" val="222635813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27</a:t>
            </a:fld>
            <a:endParaRPr lang="zh-CN" altLang="en-US"/>
          </a:p>
        </p:txBody>
      </p:sp>
    </p:spTree>
    <p:extLst>
      <p:ext uri="{BB962C8B-B14F-4D97-AF65-F5344CB8AC3E}">
        <p14:creationId xmlns:p14="http://schemas.microsoft.com/office/powerpoint/2010/main" xmlns="" val="425049787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28</a:t>
            </a:fld>
            <a:endParaRPr lang="zh-CN" altLang="en-US"/>
          </a:p>
        </p:txBody>
      </p:sp>
    </p:spTree>
    <p:extLst>
      <p:ext uri="{BB962C8B-B14F-4D97-AF65-F5344CB8AC3E}">
        <p14:creationId xmlns:p14="http://schemas.microsoft.com/office/powerpoint/2010/main" xmlns="" val="229030433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29</a:t>
            </a:fld>
            <a:endParaRPr lang="zh-CN" altLang="en-US"/>
          </a:p>
        </p:txBody>
      </p:sp>
    </p:spTree>
    <p:extLst>
      <p:ext uri="{BB962C8B-B14F-4D97-AF65-F5344CB8AC3E}">
        <p14:creationId xmlns:p14="http://schemas.microsoft.com/office/powerpoint/2010/main" xmlns="" val="176906461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30</a:t>
            </a:fld>
            <a:endParaRPr lang="zh-CN" altLang="en-US"/>
          </a:p>
        </p:txBody>
      </p:sp>
    </p:spTree>
    <p:extLst>
      <p:ext uri="{BB962C8B-B14F-4D97-AF65-F5344CB8AC3E}">
        <p14:creationId xmlns:p14="http://schemas.microsoft.com/office/powerpoint/2010/main" xmlns="" val="199104661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4</a:t>
            </a:fld>
            <a:endParaRPr lang="zh-CN" altLang="en-US"/>
          </a:p>
        </p:txBody>
      </p:sp>
    </p:spTree>
    <p:extLst>
      <p:ext uri="{BB962C8B-B14F-4D97-AF65-F5344CB8AC3E}">
        <p14:creationId xmlns:p14="http://schemas.microsoft.com/office/powerpoint/2010/main" xmlns="" val="7882062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31</a:t>
            </a:fld>
            <a:endParaRPr lang="zh-CN" altLang="en-US"/>
          </a:p>
        </p:txBody>
      </p:sp>
    </p:spTree>
    <p:extLst>
      <p:ext uri="{BB962C8B-B14F-4D97-AF65-F5344CB8AC3E}">
        <p14:creationId xmlns:p14="http://schemas.microsoft.com/office/powerpoint/2010/main" xmlns="" val="52562142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32</a:t>
            </a:fld>
            <a:endParaRPr lang="zh-CN" altLang="en-US"/>
          </a:p>
        </p:txBody>
      </p:sp>
    </p:spTree>
    <p:extLst>
      <p:ext uri="{BB962C8B-B14F-4D97-AF65-F5344CB8AC3E}">
        <p14:creationId xmlns:p14="http://schemas.microsoft.com/office/powerpoint/2010/main" xmlns="" val="416053489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33</a:t>
            </a:fld>
            <a:endParaRPr lang="zh-CN" altLang="en-US"/>
          </a:p>
        </p:txBody>
      </p:sp>
    </p:spTree>
    <p:extLst>
      <p:ext uri="{BB962C8B-B14F-4D97-AF65-F5344CB8AC3E}">
        <p14:creationId xmlns:p14="http://schemas.microsoft.com/office/powerpoint/2010/main" xmlns="" val="146306353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34</a:t>
            </a:fld>
            <a:endParaRPr lang="zh-CN" altLang="en-US"/>
          </a:p>
        </p:txBody>
      </p:sp>
    </p:spTree>
    <p:extLst>
      <p:ext uri="{BB962C8B-B14F-4D97-AF65-F5344CB8AC3E}">
        <p14:creationId xmlns:p14="http://schemas.microsoft.com/office/powerpoint/2010/main" xmlns="" val="375168298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35</a:t>
            </a:fld>
            <a:endParaRPr lang="zh-CN" altLang="en-US"/>
          </a:p>
        </p:txBody>
      </p:sp>
    </p:spTree>
    <p:extLst>
      <p:ext uri="{BB962C8B-B14F-4D97-AF65-F5344CB8AC3E}">
        <p14:creationId xmlns:p14="http://schemas.microsoft.com/office/powerpoint/2010/main" xmlns="" val="742800095"/>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36</a:t>
            </a:fld>
            <a:endParaRPr lang="zh-CN" altLang="en-US"/>
          </a:p>
        </p:txBody>
      </p:sp>
    </p:spTree>
    <p:extLst>
      <p:ext uri="{BB962C8B-B14F-4D97-AF65-F5344CB8AC3E}">
        <p14:creationId xmlns:p14="http://schemas.microsoft.com/office/powerpoint/2010/main" xmlns="" val="2112148848"/>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37</a:t>
            </a:fld>
            <a:endParaRPr lang="zh-CN" altLang="en-US"/>
          </a:p>
        </p:txBody>
      </p:sp>
    </p:spTree>
    <p:extLst>
      <p:ext uri="{BB962C8B-B14F-4D97-AF65-F5344CB8AC3E}">
        <p14:creationId xmlns:p14="http://schemas.microsoft.com/office/powerpoint/2010/main" xmlns="" val="22688995"/>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38</a:t>
            </a:fld>
            <a:endParaRPr lang="zh-CN" altLang="en-US"/>
          </a:p>
        </p:txBody>
      </p:sp>
    </p:spTree>
    <p:extLst>
      <p:ext uri="{BB962C8B-B14F-4D97-AF65-F5344CB8AC3E}">
        <p14:creationId xmlns:p14="http://schemas.microsoft.com/office/powerpoint/2010/main" xmlns="" val="1560535624"/>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39</a:t>
            </a:fld>
            <a:endParaRPr lang="zh-CN" altLang="en-US"/>
          </a:p>
        </p:txBody>
      </p:sp>
    </p:spTree>
    <p:extLst>
      <p:ext uri="{BB962C8B-B14F-4D97-AF65-F5344CB8AC3E}">
        <p14:creationId xmlns:p14="http://schemas.microsoft.com/office/powerpoint/2010/main" xmlns="" val="2625576995"/>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40</a:t>
            </a:fld>
            <a:endParaRPr lang="zh-CN" altLang="en-US"/>
          </a:p>
        </p:txBody>
      </p:sp>
    </p:spTree>
    <p:extLst>
      <p:ext uri="{BB962C8B-B14F-4D97-AF65-F5344CB8AC3E}">
        <p14:creationId xmlns:p14="http://schemas.microsoft.com/office/powerpoint/2010/main" xmlns="" val="422203273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5</a:t>
            </a:fld>
            <a:endParaRPr lang="zh-CN" altLang="en-US"/>
          </a:p>
        </p:txBody>
      </p:sp>
    </p:spTree>
    <p:extLst>
      <p:ext uri="{BB962C8B-B14F-4D97-AF65-F5344CB8AC3E}">
        <p14:creationId xmlns:p14="http://schemas.microsoft.com/office/powerpoint/2010/main" xmlns="" val="4164233981"/>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41</a:t>
            </a:fld>
            <a:endParaRPr lang="zh-CN" altLang="en-US"/>
          </a:p>
        </p:txBody>
      </p:sp>
    </p:spTree>
    <p:extLst>
      <p:ext uri="{BB962C8B-B14F-4D97-AF65-F5344CB8AC3E}">
        <p14:creationId xmlns:p14="http://schemas.microsoft.com/office/powerpoint/2010/main" xmlns="" val="1455755287"/>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42</a:t>
            </a:fld>
            <a:endParaRPr lang="zh-CN" altLang="en-US"/>
          </a:p>
        </p:txBody>
      </p:sp>
    </p:spTree>
    <p:extLst>
      <p:ext uri="{BB962C8B-B14F-4D97-AF65-F5344CB8AC3E}">
        <p14:creationId xmlns:p14="http://schemas.microsoft.com/office/powerpoint/2010/main" xmlns="" val="4168703107"/>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43</a:t>
            </a:fld>
            <a:endParaRPr lang="zh-CN" altLang="en-US"/>
          </a:p>
        </p:txBody>
      </p:sp>
    </p:spTree>
    <p:extLst>
      <p:ext uri="{BB962C8B-B14F-4D97-AF65-F5344CB8AC3E}">
        <p14:creationId xmlns:p14="http://schemas.microsoft.com/office/powerpoint/2010/main" xmlns="" val="329771586"/>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44</a:t>
            </a:fld>
            <a:endParaRPr lang="zh-CN" altLang="en-US"/>
          </a:p>
        </p:txBody>
      </p:sp>
    </p:spTree>
    <p:extLst>
      <p:ext uri="{BB962C8B-B14F-4D97-AF65-F5344CB8AC3E}">
        <p14:creationId xmlns:p14="http://schemas.microsoft.com/office/powerpoint/2010/main" xmlns="" val="103052588"/>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45</a:t>
            </a:fld>
            <a:endParaRPr lang="zh-CN" altLang="en-US"/>
          </a:p>
        </p:txBody>
      </p:sp>
    </p:spTree>
    <p:extLst>
      <p:ext uri="{BB962C8B-B14F-4D97-AF65-F5344CB8AC3E}">
        <p14:creationId xmlns:p14="http://schemas.microsoft.com/office/powerpoint/2010/main" xmlns="" val="2321278621"/>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46</a:t>
            </a:fld>
            <a:endParaRPr lang="zh-CN" altLang="en-US"/>
          </a:p>
        </p:txBody>
      </p:sp>
    </p:spTree>
    <p:extLst>
      <p:ext uri="{BB962C8B-B14F-4D97-AF65-F5344CB8AC3E}">
        <p14:creationId xmlns:p14="http://schemas.microsoft.com/office/powerpoint/2010/main" xmlns="" val="160894691"/>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47</a:t>
            </a:fld>
            <a:endParaRPr lang="zh-CN" altLang="en-US"/>
          </a:p>
        </p:txBody>
      </p:sp>
    </p:spTree>
    <p:extLst>
      <p:ext uri="{BB962C8B-B14F-4D97-AF65-F5344CB8AC3E}">
        <p14:creationId xmlns:p14="http://schemas.microsoft.com/office/powerpoint/2010/main" xmlns="" val="1800087685"/>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48</a:t>
            </a:fld>
            <a:endParaRPr lang="zh-CN" altLang="en-US"/>
          </a:p>
        </p:txBody>
      </p:sp>
    </p:spTree>
    <p:extLst>
      <p:ext uri="{BB962C8B-B14F-4D97-AF65-F5344CB8AC3E}">
        <p14:creationId xmlns:p14="http://schemas.microsoft.com/office/powerpoint/2010/main" xmlns="" val="3396498085"/>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49</a:t>
            </a:fld>
            <a:endParaRPr lang="zh-CN" altLang="en-US"/>
          </a:p>
        </p:txBody>
      </p:sp>
    </p:spTree>
    <p:extLst>
      <p:ext uri="{BB962C8B-B14F-4D97-AF65-F5344CB8AC3E}">
        <p14:creationId xmlns:p14="http://schemas.microsoft.com/office/powerpoint/2010/main" xmlns="" val="433200837"/>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50</a:t>
            </a:fld>
            <a:endParaRPr lang="zh-CN" altLang="en-US"/>
          </a:p>
        </p:txBody>
      </p:sp>
    </p:spTree>
    <p:extLst>
      <p:ext uri="{BB962C8B-B14F-4D97-AF65-F5344CB8AC3E}">
        <p14:creationId xmlns:p14="http://schemas.microsoft.com/office/powerpoint/2010/main" xmlns="" val="391522660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6</a:t>
            </a:fld>
            <a:endParaRPr lang="zh-CN" altLang="en-US"/>
          </a:p>
        </p:txBody>
      </p:sp>
    </p:spTree>
    <p:extLst>
      <p:ext uri="{BB962C8B-B14F-4D97-AF65-F5344CB8AC3E}">
        <p14:creationId xmlns:p14="http://schemas.microsoft.com/office/powerpoint/2010/main" xmlns="" val="966498073"/>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51</a:t>
            </a:fld>
            <a:endParaRPr lang="zh-CN" altLang="en-US"/>
          </a:p>
        </p:txBody>
      </p:sp>
    </p:spTree>
    <p:extLst>
      <p:ext uri="{BB962C8B-B14F-4D97-AF65-F5344CB8AC3E}">
        <p14:creationId xmlns:p14="http://schemas.microsoft.com/office/powerpoint/2010/main" xmlns="" val="1064013651"/>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52</a:t>
            </a:fld>
            <a:endParaRPr lang="zh-CN" altLang="en-US"/>
          </a:p>
        </p:txBody>
      </p:sp>
    </p:spTree>
    <p:extLst>
      <p:ext uri="{BB962C8B-B14F-4D97-AF65-F5344CB8AC3E}">
        <p14:creationId xmlns:p14="http://schemas.microsoft.com/office/powerpoint/2010/main" xmlns="" val="787249356"/>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53</a:t>
            </a:fld>
            <a:endParaRPr lang="zh-CN" altLang="en-US"/>
          </a:p>
        </p:txBody>
      </p:sp>
    </p:spTree>
    <p:extLst>
      <p:ext uri="{BB962C8B-B14F-4D97-AF65-F5344CB8AC3E}">
        <p14:creationId xmlns:p14="http://schemas.microsoft.com/office/powerpoint/2010/main" xmlns="" val="241847234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7</a:t>
            </a:fld>
            <a:endParaRPr lang="zh-CN" altLang="en-US"/>
          </a:p>
        </p:txBody>
      </p:sp>
    </p:spTree>
    <p:extLst>
      <p:ext uri="{BB962C8B-B14F-4D97-AF65-F5344CB8AC3E}">
        <p14:creationId xmlns:p14="http://schemas.microsoft.com/office/powerpoint/2010/main" xmlns="" val="136456780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8</a:t>
            </a:fld>
            <a:endParaRPr lang="zh-CN" altLang="en-US"/>
          </a:p>
        </p:txBody>
      </p:sp>
    </p:spTree>
    <p:extLst>
      <p:ext uri="{BB962C8B-B14F-4D97-AF65-F5344CB8AC3E}">
        <p14:creationId xmlns:p14="http://schemas.microsoft.com/office/powerpoint/2010/main" xmlns="" val="61169156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9</a:t>
            </a:fld>
            <a:endParaRPr lang="zh-CN" altLang="en-US"/>
          </a:p>
        </p:txBody>
      </p:sp>
    </p:spTree>
    <p:extLst>
      <p:ext uri="{BB962C8B-B14F-4D97-AF65-F5344CB8AC3E}">
        <p14:creationId xmlns:p14="http://schemas.microsoft.com/office/powerpoint/2010/main" xmlns="" val="164359510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10</a:t>
            </a:fld>
            <a:endParaRPr lang="zh-CN" altLang="en-US"/>
          </a:p>
        </p:txBody>
      </p:sp>
    </p:spTree>
    <p:extLst>
      <p:ext uri="{BB962C8B-B14F-4D97-AF65-F5344CB8AC3E}">
        <p14:creationId xmlns:p14="http://schemas.microsoft.com/office/powerpoint/2010/main" xmlns="" val="101592248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685800" y="609601"/>
            <a:ext cx="7772400" cy="4267200"/>
          </a:xfrm>
        </p:spPr>
        <p:txBody>
          <a:bodyPr anchor="b">
            <a:noAutofit/>
          </a:bodyPr>
          <a:lstStyle>
            <a:lvl1pPr>
              <a:lnSpc>
                <a:spcPct val="100000"/>
              </a:lnSpc>
              <a:defRPr sz="8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371600" y="4953000"/>
            <a:ext cx="6400800" cy="1219200"/>
          </a:xfrm>
        </p:spPr>
        <p:txBody>
          <a:bodyPr>
            <a:normAutofit/>
          </a:bodyPr>
          <a:lstStyle>
            <a:lvl1pPr marL="0" indent="0" algn="ctr">
              <a:buNone/>
              <a:defRPr sz="240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en-US" dirty="0"/>
          </a:p>
        </p:txBody>
      </p:sp>
      <p:sp>
        <p:nvSpPr>
          <p:cNvPr id="7" name="Date Placeholder 6"/>
          <p:cNvSpPr>
            <a:spLocks noGrp="1"/>
          </p:cNvSpPr>
          <p:nvPr>
            <p:ph type="dt" sz="half" idx="10"/>
          </p:nvPr>
        </p:nvSpPr>
        <p:spPr/>
        <p:txBody>
          <a:bodyPr/>
          <a:lstStyle/>
          <a:p>
            <a:fld id="{216C5678-EE20-4FA5-88E2-6E0BD67A2E26}" type="datetime1">
              <a:rPr lang="en-US" smtClean="0"/>
              <a:pPr/>
              <a:t>3/15/2019</a:t>
            </a:fld>
            <a:endParaRPr lang="en-US" dirty="0"/>
          </a:p>
        </p:txBody>
      </p:sp>
      <p:sp>
        <p:nvSpPr>
          <p:cNvPr id="8" name="Slide Number Placeholder 7"/>
          <p:cNvSpPr>
            <a:spLocks noGrp="1"/>
          </p:cNvSpPr>
          <p:nvPr>
            <p:ph type="sldNum" sz="quarter" idx="11"/>
          </p:nvPr>
        </p:nvSpPr>
        <p:spPr/>
        <p:txBody>
          <a:bodyPr/>
          <a:lstStyle/>
          <a:p>
            <a:fld id="{BA9B540C-44DA-4F69-89C9-7C84606640D3}" type="slidenum">
              <a:rPr lang="en-US" smtClean="0"/>
              <a:pPr/>
              <a:t>‹#›</a:t>
            </a:fld>
            <a:endParaRPr lang="en-US" dirty="0"/>
          </a:p>
        </p:txBody>
      </p:sp>
      <p:sp>
        <p:nvSpPr>
          <p:cNvPr id="9" name="Footer Placeholder 8"/>
          <p:cNvSpPr>
            <a:spLocks noGrp="1"/>
          </p:cNvSpPr>
          <p:nvPr>
            <p:ph type="ftr" sz="quarter" idx="12"/>
          </p:nvPr>
        </p:nvSpPr>
        <p:spPr/>
        <p:txBody>
          <a:bodyPr/>
          <a:lstStyle/>
          <a:p>
            <a:r>
              <a:rPr lang="en-US" smtClean="0"/>
              <a:t>Footer Text</a:t>
            </a:r>
            <a:endParaRPr lang="en-US" dirty="0"/>
          </a:p>
        </p:txBody>
      </p:sp>
    </p:spTree>
  </p:cSld>
  <p:clrMapOvr>
    <a:masterClrMapping/>
  </p:clrMapOvr>
  <p:hf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Date Placeholder 3"/>
          <p:cNvSpPr>
            <a:spLocks noGrp="1"/>
          </p:cNvSpPr>
          <p:nvPr>
            <p:ph type="dt" sz="half" idx="10"/>
          </p:nvPr>
        </p:nvSpPr>
        <p:spPr/>
        <p:txBody>
          <a:bodyPr/>
          <a:lstStyle/>
          <a:p>
            <a:fld id="{EA051B39-B140-43FE-96DB-472A2B59CE7C}" type="datetime1">
              <a:rPr lang="en-US" smtClean="0"/>
              <a:pPr/>
              <a:t>3/15/2019</a:t>
            </a:fld>
            <a:endParaRPr lang="en-US"/>
          </a:p>
        </p:txBody>
      </p:sp>
      <p:sp>
        <p:nvSpPr>
          <p:cNvPr id="5" name="Footer Placeholder 4"/>
          <p:cNvSpPr>
            <a:spLocks noGrp="1"/>
          </p:cNvSpPr>
          <p:nvPr>
            <p:ph type="ftr" sz="quarter" idx="11"/>
          </p:nvPr>
        </p:nvSpPr>
        <p:spPr/>
        <p:txBody>
          <a:bodyPr/>
          <a:lstStyle/>
          <a:p>
            <a:r>
              <a:rPr lang="en-US" smtClean="0"/>
              <a:t>Footer Text</a:t>
            </a:r>
            <a:endParaRPr lang="en-US"/>
          </a:p>
        </p:txBody>
      </p:sp>
      <p:sp>
        <p:nvSpPr>
          <p:cNvPr id="6" name="Slide Number Placeholder 5"/>
          <p:cNvSpPr>
            <a:spLocks noGrp="1"/>
          </p:cNvSpPr>
          <p:nvPr>
            <p:ph type="sldNum" sz="quarter" idx="12"/>
          </p:nvPr>
        </p:nvSpPr>
        <p:spPr/>
        <p:txBody>
          <a:bodyPr/>
          <a:lstStyle/>
          <a:p>
            <a:fld id="{BA9B540C-44DA-4F69-89C9-7C84606640D3}" type="slidenum">
              <a:rPr lang="en-US" smtClean="0"/>
              <a:pPr/>
              <a:t>‹#›</a:t>
            </a:fld>
            <a:endParaRPr lang="en-US"/>
          </a:p>
        </p:txBody>
      </p:sp>
    </p:spTree>
  </p:cSld>
  <p:clrMapOvr>
    <a:masterClrMapping/>
  </p:clrMapOvr>
  <p:hf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Date Placeholder 3"/>
          <p:cNvSpPr>
            <a:spLocks noGrp="1"/>
          </p:cNvSpPr>
          <p:nvPr>
            <p:ph type="dt" sz="half" idx="10"/>
          </p:nvPr>
        </p:nvSpPr>
        <p:spPr/>
        <p:txBody>
          <a:bodyPr/>
          <a:lstStyle/>
          <a:p>
            <a:fld id="{DA600BB2-27C5-458B-ABCE-839C88CF47CE}" type="datetime1">
              <a:rPr lang="en-US" smtClean="0"/>
              <a:pPr/>
              <a:t>3/15/2019</a:t>
            </a:fld>
            <a:endParaRPr lang="en-US"/>
          </a:p>
        </p:txBody>
      </p:sp>
      <p:sp>
        <p:nvSpPr>
          <p:cNvPr id="5" name="Footer Placeholder 4"/>
          <p:cNvSpPr>
            <a:spLocks noGrp="1"/>
          </p:cNvSpPr>
          <p:nvPr>
            <p:ph type="ftr" sz="quarter" idx="11"/>
          </p:nvPr>
        </p:nvSpPr>
        <p:spPr/>
        <p:txBody>
          <a:bodyPr/>
          <a:lstStyle/>
          <a:p>
            <a:r>
              <a:rPr lang="en-US" smtClean="0"/>
              <a:t>Footer Text</a:t>
            </a:r>
            <a:endParaRPr lang="en-US"/>
          </a:p>
        </p:txBody>
      </p:sp>
      <p:sp>
        <p:nvSpPr>
          <p:cNvPr id="6" name="Slide Number Placeholder 5"/>
          <p:cNvSpPr>
            <a:spLocks noGrp="1"/>
          </p:cNvSpPr>
          <p:nvPr>
            <p:ph type="sldNum" sz="quarter" idx="12"/>
          </p:nvPr>
        </p:nvSpPr>
        <p:spPr/>
        <p:txBody>
          <a:bodyPr/>
          <a:lstStyle/>
          <a:p>
            <a:fld id="{BA9B540C-44DA-4F69-89C9-7C84606640D3}" type="slidenum">
              <a:rPr lang="en-US" smtClean="0"/>
              <a:pPr/>
              <a:t>‹#›</a:t>
            </a:fld>
            <a:endParaRPr lang="en-US"/>
          </a:p>
        </p:txBody>
      </p:sp>
    </p:spTree>
  </p:cSld>
  <p:clrMapOvr>
    <a:masterClrMapping/>
  </p:clrMapOvr>
  <p:hf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userDrawn="1">
  <p:cSld name="2_节标题">
    <p:spTree>
      <p:nvGrpSpPr>
        <p:cNvPr id="1" name=""/>
        <p:cNvGrpSpPr/>
        <p:nvPr/>
      </p:nvGrpSpPr>
      <p:grpSpPr>
        <a:xfrm>
          <a:off x="0" y="0"/>
          <a:ext cx="0" cy="0"/>
          <a:chOff x="0" y="0"/>
          <a:chExt cx="0" cy="0"/>
        </a:xfrm>
      </p:grpSpPr>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60240" y="2636912"/>
            <a:ext cx="6983760" cy="1440160"/>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标题 1"/>
          <p:cNvSpPr>
            <a:spLocks noGrp="1"/>
          </p:cNvSpPr>
          <p:nvPr>
            <p:ph type="ctrTitle"/>
          </p:nvPr>
        </p:nvSpPr>
        <p:spPr>
          <a:xfrm>
            <a:off x="3281752" y="2910011"/>
            <a:ext cx="5898760" cy="893961"/>
          </a:xfrm>
          <a:prstGeom prst="rect">
            <a:avLst/>
          </a:prstGeom>
        </p:spPr>
        <p:txBody>
          <a:bodyPr>
            <a:noAutofit/>
          </a:bodyPr>
          <a:lstStyle>
            <a:lvl1pPr algn="l">
              <a:defRPr sz="3600" b="1" baseline="0">
                <a:solidFill>
                  <a:schemeClr val="bg1"/>
                </a:solidFill>
                <a:latin typeface="黑体" panose="02010600030101010101" pitchFamily="2" charset="-122"/>
                <a:ea typeface="黑体" panose="02010600030101010101" pitchFamily="2" charset="-122"/>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xmlns="" val="1130062492"/>
      </p:ext>
    </p:extLst>
  </p:cSld>
  <p:clrMapOvr>
    <a:masterClrMapping/>
  </p:clrMapOvr>
  <p:transition spd="slow">
    <p:push/>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userDrawn="1">
  <p:cSld name="命题调研">
    <p:spTree>
      <p:nvGrpSpPr>
        <p:cNvPr id="1" name=""/>
        <p:cNvGrpSpPr/>
        <p:nvPr/>
      </p:nvGrpSpPr>
      <p:grpSpPr>
        <a:xfrm>
          <a:off x="0" y="0"/>
          <a:ext cx="0" cy="0"/>
          <a:chOff x="0" y="0"/>
          <a:chExt cx="0" cy="0"/>
        </a:xfrm>
      </p:grpSpPr>
      <p:sp>
        <p:nvSpPr>
          <p:cNvPr id="7" name="同侧圆角矩形 6"/>
          <p:cNvSpPr/>
          <p:nvPr userDrawn="1"/>
        </p:nvSpPr>
        <p:spPr>
          <a:xfrm>
            <a:off x="4031641" y="538157"/>
            <a:ext cx="1445551" cy="370871"/>
          </a:xfrm>
          <a:prstGeom prst="round2SameRect">
            <a:avLst/>
          </a:prstGeom>
          <a:gradFill flip="none" rotWithShape="1">
            <a:gsLst>
              <a:gs pos="0">
                <a:srgbClr val="FFD85D"/>
              </a:gs>
              <a:gs pos="100000">
                <a:srgbClr val="FFEDAB"/>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100" dirty="0" smtClean="0">
                <a:solidFill>
                  <a:srgbClr val="C00000"/>
                </a:solidFill>
                <a:latin typeface="微软雅黑" panose="020B0503020204020204" pitchFamily="34" charset="-122"/>
                <a:ea typeface="微软雅黑" panose="020B0503020204020204" pitchFamily="34" charset="-122"/>
              </a:rPr>
              <a:t>核心考点分层突破</a:t>
            </a:r>
            <a:endParaRPr lang="zh-CN" altLang="en-US" sz="1100" dirty="0">
              <a:solidFill>
                <a:srgbClr val="C00000"/>
              </a:solidFill>
              <a:latin typeface="微软雅黑" panose="020B0503020204020204" pitchFamily="34" charset="-122"/>
              <a:ea typeface="微软雅黑" panose="020B0503020204020204" pitchFamily="34" charset="-122"/>
            </a:endParaRPr>
          </a:p>
        </p:txBody>
      </p:sp>
      <p:cxnSp>
        <p:nvCxnSpPr>
          <p:cNvPr id="8" name="直接连接符 7"/>
          <p:cNvCxnSpPr/>
          <p:nvPr userDrawn="1"/>
        </p:nvCxnSpPr>
        <p:spPr>
          <a:xfrm>
            <a:off x="4235822" y="864432"/>
            <a:ext cx="1043726" cy="0"/>
          </a:xfrm>
          <a:prstGeom prst="line">
            <a:avLst/>
          </a:prstGeom>
          <a:ln w="19050">
            <a:solidFill>
              <a:srgbClr val="FF8534"/>
            </a:solidFill>
          </a:ln>
        </p:spPr>
        <p:style>
          <a:lnRef idx="1">
            <a:schemeClr val="accent1"/>
          </a:lnRef>
          <a:fillRef idx="0">
            <a:schemeClr val="accent1"/>
          </a:fillRef>
          <a:effectRef idx="0">
            <a:schemeClr val="accent1"/>
          </a:effectRef>
          <a:fontRef idx="minor">
            <a:schemeClr val="tx1"/>
          </a:fontRef>
        </p:style>
      </p:cxnSp>
      <p:sp>
        <p:nvSpPr>
          <p:cNvPr id="10"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1906614398"/>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userDrawn="1">
  <p:cSld name="1_命题调研">
    <p:spTree>
      <p:nvGrpSpPr>
        <p:cNvPr id="1" name=""/>
        <p:cNvGrpSpPr/>
        <p:nvPr/>
      </p:nvGrpSpPr>
      <p:grpSpPr>
        <a:xfrm>
          <a:off x="0" y="0"/>
          <a:ext cx="0" cy="0"/>
          <a:chOff x="0" y="0"/>
          <a:chExt cx="0" cy="0"/>
        </a:xfrm>
      </p:grpSpPr>
      <p:sp>
        <p:nvSpPr>
          <p:cNvPr id="7" name="同侧圆角矩形 6"/>
          <p:cNvSpPr/>
          <p:nvPr userDrawn="1"/>
        </p:nvSpPr>
        <p:spPr>
          <a:xfrm>
            <a:off x="5524809" y="538157"/>
            <a:ext cx="1433729" cy="370871"/>
          </a:xfrm>
          <a:prstGeom prst="round2SameRect">
            <a:avLst/>
          </a:prstGeom>
          <a:gradFill flip="none" rotWithShape="1">
            <a:gsLst>
              <a:gs pos="0">
                <a:srgbClr val="FFD85D"/>
              </a:gs>
              <a:gs pos="100000">
                <a:srgbClr val="FFEDAB"/>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100" dirty="0" smtClean="0">
                <a:solidFill>
                  <a:srgbClr val="C00000"/>
                </a:solidFill>
                <a:latin typeface="微软雅黑" panose="020B0503020204020204" pitchFamily="34" charset="-122"/>
                <a:ea typeface="微软雅黑" panose="020B0503020204020204" pitchFamily="34" charset="-122"/>
              </a:rPr>
              <a:t>体系构建</a:t>
            </a:r>
            <a:r>
              <a:rPr lang="en-US" altLang="zh-CN" sz="1100" dirty="0" smtClean="0">
                <a:solidFill>
                  <a:srgbClr val="C00000"/>
                </a:solidFill>
                <a:latin typeface="微软雅黑" panose="020B0503020204020204" pitchFamily="34" charset="-122"/>
                <a:ea typeface="微软雅黑" panose="020B0503020204020204" pitchFamily="34" charset="-122"/>
              </a:rPr>
              <a:t>·</a:t>
            </a:r>
            <a:r>
              <a:rPr lang="zh-CN" altLang="en-US" sz="1100" dirty="0" smtClean="0">
                <a:solidFill>
                  <a:srgbClr val="C00000"/>
                </a:solidFill>
                <a:latin typeface="微软雅黑" panose="020B0503020204020204" pitchFamily="34" charset="-122"/>
                <a:ea typeface="微软雅黑" panose="020B0503020204020204" pitchFamily="34" charset="-122"/>
              </a:rPr>
              <a:t>随堂演练</a:t>
            </a:r>
          </a:p>
        </p:txBody>
      </p:sp>
      <p:cxnSp>
        <p:nvCxnSpPr>
          <p:cNvPr id="8" name="直接连接符 7"/>
          <p:cNvCxnSpPr/>
          <p:nvPr userDrawn="1"/>
        </p:nvCxnSpPr>
        <p:spPr>
          <a:xfrm>
            <a:off x="5738301" y="874706"/>
            <a:ext cx="999183" cy="0"/>
          </a:xfrm>
          <a:prstGeom prst="line">
            <a:avLst/>
          </a:prstGeom>
          <a:ln w="19050">
            <a:solidFill>
              <a:srgbClr val="FF8534"/>
            </a:solidFill>
          </a:ln>
        </p:spPr>
        <p:style>
          <a:lnRef idx="1">
            <a:schemeClr val="accent1"/>
          </a:lnRef>
          <a:fillRef idx="0">
            <a:schemeClr val="accent1"/>
          </a:fillRef>
          <a:effectRef idx="0">
            <a:schemeClr val="accent1"/>
          </a:effectRef>
          <a:fontRef idx="minor">
            <a:schemeClr val="tx1"/>
          </a:fontRef>
        </p:style>
      </p:cxnSp>
      <p:sp>
        <p:nvSpPr>
          <p:cNvPr id="10"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2391484586"/>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userDrawn="1">
  <p:cSld name="1_节标题">
    <p:spTree>
      <p:nvGrpSpPr>
        <p:cNvPr id="1" name=""/>
        <p:cNvGrpSpPr/>
        <p:nvPr/>
      </p:nvGrpSpPr>
      <p:grpSpPr>
        <a:xfrm>
          <a:off x="0" y="0"/>
          <a:ext cx="0" cy="0"/>
          <a:chOff x="0" y="0"/>
          <a:chExt cx="0" cy="0"/>
        </a:xfrm>
      </p:grpSpPr>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60240" y="2636912"/>
            <a:ext cx="6983760" cy="1440160"/>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标题 1"/>
          <p:cNvSpPr>
            <a:spLocks noGrp="1"/>
          </p:cNvSpPr>
          <p:nvPr>
            <p:ph type="ctrTitle"/>
          </p:nvPr>
        </p:nvSpPr>
        <p:spPr>
          <a:xfrm>
            <a:off x="3281752" y="2983026"/>
            <a:ext cx="5898760" cy="725633"/>
          </a:xfrm>
          <a:prstGeom prst="rect">
            <a:avLst/>
          </a:prstGeom>
        </p:spPr>
        <p:txBody>
          <a:bodyPr anchor="ctr">
            <a:noAutofit/>
          </a:bodyPr>
          <a:lstStyle>
            <a:lvl1pPr algn="l">
              <a:defRPr sz="3600" b="1" baseline="0">
                <a:solidFill>
                  <a:schemeClr val="bg1"/>
                </a:solidFill>
                <a:latin typeface="黑体" panose="02010600030101010101" pitchFamily="2" charset="-122"/>
                <a:ea typeface="黑体" panose="02010600030101010101" pitchFamily="2" charset="-122"/>
              </a:defRPr>
            </a:lvl1pPr>
          </a:lstStyle>
          <a:p>
            <a:r>
              <a:rPr lang="zh-CN" altLang="en-US" smtClean="0"/>
              <a:t>单击此处编辑母版标题样式</a:t>
            </a:r>
            <a:endParaRPr lang="zh-CN" altLang="en-US" dirty="0"/>
          </a:p>
        </p:txBody>
      </p:sp>
      <p:pic>
        <p:nvPicPr>
          <p:cNvPr id="11" name="图片 10"/>
          <p:cNvPicPr>
            <a:picLocks noChangeAspect="1"/>
          </p:cNvPicPr>
          <p:nvPr userDrawn="1"/>
        </p:nvPicPr>
        <p:blipFill>
          <a:blip r:embed="rId2">
            <a:extLst>
              <a:ext uri="{28A0092B-C50C-407E-A947-70E740481C1C}">
                <a14:useLocalDpi xmlns:a14="http://schemas.microsoft.com/office/drawing/2010/main" xmlns="" val="0"/>
              </a:ext>
            </a:extLst>
          </a:blip>
          <a:stretch>
            <a:fillRect/>
          </a:stretch>
        </p:blipFill>
        <p:spPr>
          <a:xfrm>
            <a:off x="2477425" y="2994177"/>
            <a:ext cx="737932" cy="725633"/>
          </a:xfrm>
          <a:prstGeom prst="rect">
            <a:avLst/>
          </a:prstGeom>
        </p:spPr>
      </p:pic>
    </p:spTree>
    <p:extLst>
      <p:ext uri="{BB962C8B-B14F-4D97-AF65-F5344CB8AC3E}">
        <p14:creationId xmlns:p14="http://schemas.microsoft.com/office/powerpoint/2010/main" xmlns="" val="3092295814"/>
      </p:ext>
    </p:extLst>
  </p:cSld>
  <p:clrMapOvr>
    <a:masterClrMapping/>
  </p:clrMapOvr>
  <p:transition spd="slow">
    <p:push/>
  </p:transition>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userDrawn="1">
  <p:cSld name="2_命题调研">
    <p:spTree>
      <p:nvGrpSpPr>
        <p:cNvPr id="1" name=""/>
        <p:cNvGrpSpPr/>
        <p:nvPr/>
      </p:nvGrpSpPr>
      <p:grpSpPr>
        <a:xfrm>
          <a:off x="0" y="0"/>
          <a:ext cx="0" cy="0"/>
          <a:chOff x="0" y="0"/>
          <a:chExt cx="0" cy="0"/>
        </a:xfrm>
      </p:grpSpPr>
      <p:sp>
        <p:nvSpPr>
          <p:cNvPr id="10"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2391484586"/>
      </p:ext>
    </p:extLst>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userDrawn="1">
  <p:cSld name="3_命题调研">
    <p:spTree>
      <p:nvGrpSpPr>
        <p:cNvPr id="1" name=""/>
        <p:cNvGrpSpPr/>
        <p:nvPr/>
      </p:nvGrpSpPr>
      <p:grpSpPr>
        <a:xfrm>
          <a:off x="0" y="0"/>
          <a:ext cx="0" cy="0"/>
          <a:chOff x="0" y="0"/>
          <a:chExt cx="0" cy="0"/>
        </a:xfrm>
      </p:grpSpPr>
      <p:sp>
        <p:nvSpPr>
          <p:cNvPr id="10"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2391484586"/>
      </p:ext>
    </p:extLst>
  </p:cSld>
  <p:clrMapOvr>
    <a:masterClrMapping/>
  </p:clrMapOvr>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4_命题调研">
    <p:spTree>
      <p:nvGrpSpPr>
        <p:cNvPr id="1" name=""/>
        <p:cNvGrpSpPr/>
        <p:nvPr/>
      </p:nvGrpSpPr>
      <p:grpSpPr>
        <a:xfrm>
          <a:off x="0" y="0"/>
          <a:ext cx="0" cy="0"/>
          <a:chOff x="0" y="0"/>
          <a:chExt cx="0" cy="0"/>
        </a:xfrm>
      </p:grpSpPr>
      <p:sp>
        <p:nvSpPr>
          <p:cNvPr id="10"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2391484586"/>
      </p:ext>
    </p:extLst>
  </p:cSld>
  <p:clrMapOvr>
    <a:masterClrMapping/>
  </p:clrMapOvr>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5_命题调研">
    <p:spTree>
      <p:nvGrpSpPr>
        <p:cNvPr id="1" name=""/>
        <p:cNvGrpSpPr/>
        <p:nvPr/>
      </p:nvGrpSpPr>
      <p:grpSpPr>
        <a:xfrm>
          <a:off x="0" y="0"/>
          <a:ext cx="0" cy="0"/>
          <a:chOff x="0" y="0"/>
          <a:chExt cx="0" cy="0"/>
        </a:xfrm>
      </p:grpSpPr>
      <p:sp>
        <p:nvSpPr>
          <p:cNvPr id="10"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1775765436"/>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lvl5pPr>
              <a:defRPr/>
            </a:lvl5pPr>
            <a:lvl6pPr>
              <a:defRPr/>
            </a:lvl6pPr>
            <a:lvl7pPr>
              <a:defRPr/>
            </a:lvl7pPr>
            <a:lvl8pPr>
              <a:defRPr/>
            </a:lvl8pPr>
            <a:lvl9pPr>
              <a:buFont typeface="Arial" pitchFamily="34" charset="0"/>
              <a:buChar char="•"/>
              <a:defRPr/>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smtClean="0"/>
          </a:p>
        </p:txBody>
      </p:sp>
      <p:sp>
        <p:nvSpPr>
          <p:cNvPr id="4" name="Date Placeholder 3"/>
          <p:cNvSpPr>
            <a:spLocks noGrp="1"/>
          </p:cNvSpPr>
          <p:nvPr>
            <p:ph type="dt" sz="half" idx="10"/>
          </p:nvPr>
        </p:nvSpPr>
        <p:spPr/>
        <p:txBody>
          <a:bodyPr/>
          <a:lstStyle/>
          <a:p>
            <a:fld id="{B11D738E-8962-435F-8C43-147B8DD7E819}" type="datetime1">
              <a:rPr lang="en-US" smtClean="0"/>
              <a:pPr/>
              <a:t>3/15/2019</a:t>
            </a:fld>
            <a:endParaRPr lang="en-US"/>
          </a:p>
        </p:txBody>
      </p:sp>
      <p:sp>
        <p:nvSpPr>
          <p:cNvPr id="5" name="Footer Placeholder 4"/>
          <p:cNvSpPr>
            <a:spLocks noGrp="1"/>
          </p:cNvSpPr>
          <p:nvPr>
            <p:ph type="ftr" sz="quarter" idx="11"/>
          </p:nvPr>
        </p:nvSpPr>
        <p:spPr/>
        <p:txBody>
          <a:bodyPr/>
          <a:lstStyle/>
          <a:p>
            <a:r>
              <a:rPr lang="en-US" smtClean="0"/>
              <a:t>Footer Text</a:t>
            </a:r>
            <a:endParaRPr lang="en-US"/>
          </a:p>
        </p:txBody>
      </p:sp>
      <p:sp>
        <p:nvSpPr>
          <p:cNvPr id="6" name="Slide Number Placeholder 5"/>
          <p:cNvSpPr>
            <a:spLocks noGrp="1"/>
          </p:cNvSpPr>
          <p:nvPr>
            <p:ph type="sldNum" sz="quarter" idx="12"/>
          </p:nvPr>
        </p:nvSpPr>
        <p:spPr/>
        <p:txBody>
          <a:bodyPr/>
          <a:lstStyle/>
          <a:p>
            <a:fld id="{BA9B540C-44DA-4F69-89C9-7C84606640D3}" type="slidenum">
              <a:rPr lang="en-US" smtClean="0"/>
              <a:pPr/>
              <a:t>‹#›</a:t>
            </a:fld>
            <a:endParaRPr lang="en-US"/>
          </a:p>
        </p:txBody>
      </p:sp>
    </p:spTree>
  </p:cSld>
  <p:clrMapOvr>
    <a:masterClrMapping/>
  </p:clrMapOvr>
  <p:hf hdr="0" ftr="0" dt="0"/>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热点聚焦">
    <p:spTree>
      <p:nvGrpSpPr>
        <p:cNvPr id="1" name=""/>
        <p:cNvGrpSpPr/>
        <p:nvPr/>
      </p:nvGrpSpPr>
      <p:grpSpPr>
        <a:xfrm>
          <a:off x="0" y="0"/>
          <a:ext cx="0" cy="0"/>
          <a:chOff x="0" y="0"/>
          <a:chExt cx="0" cy="0"/>
        </a:xfrm>
      </p:grpSpPr>
      <p:sp>
        <p:nvSpPr>
          <p:cNvPr id="6"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1737820126"/>
      </p:ext>
    </p:extLst>
  </p:cSld>
  <p:clrMapOvr>
    <a:masterClrMapping/>
  </p:clrMapOvr>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preserve="1" userDrawn="1">
  <p:cSld name="创新模拟">
    <p:spTree>
      <p:nvGrpSpPr>
        <p:cNvPr id="1" name=""/>
        <p:cNvGrpSpPr/>
        <p:nvPr/>
      </p:nvGrpSpPr>
      <p:grpSpPr>
        <a:xfrm>
          <a:off x="0" y="0"/>
          <a:ext cx="0" cy="0"/>
          <a:chOff x="0" y="0"/>
          <a:chExt cx="0" cy="0"/>
        </a:xfrm>
      </p:grpSpPr>
      <p:sp>
        <p:nvSpPr>
          <p:cNvPr id="6"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3538993896"/>
      </p:ext>
    </p:extLst>
  </p:cSld>
  <p:clrMapOvr>
    <a:masterClrMapping/>
  </p:clrMapOvr>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1_图片与标题">
    <p:spTree>
      <p:nvGrpSpPr>
        <p:cNvPr id="1" name=""/>
        <p:cNvGrpSpPr/>
        <p:nvPr/>
      </p:nvGrpSpPr>
      <p:grpSpPr>
        <a:xfrm>
          <a:off x="0" y="0"/>
          <a:ext cx="0" cy="0"/>
          <a:chOff x="0" y="0"/>
          <a:chExt cx="0" cy="0"/>
        </a:xfrm>
      </p:grpSpPr>
      <p:sp>
        <p:nvSpPr>
          <p:cNvPr id="10" name="灯片编号占位符 3"/>
          <p:cNvSpPr txBox="1">
            <a:spLocks/>
          </p:cNvSpPr>
          <p:nvPr userDrawn="1"/>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mtClean="0"/>
              <a:t>-</a:t>
            </a:r>
            <a:fld id="{4BF17FCF-D4DA-449D-A468-DDB7E43619E6}" type="slidenum">
              <a:rPr lang="zh-CN" altLang="en-US" smtClean="0"/>
              <a:pPr algn="ctr"/>
              <a:t>‹#›</a:t>
            </a:fld>
            <a:r>
              <a:rPr lang="en-US" altLang="zh-CN" smtClean="0"/>
              <a:t>-</a:t>
            </a:r>
            <a:endParaRPr lang="zh-CN" altLang="en-US" dirty="0"/>
          </a:p>
        </p:txBody>
      </p:sp>
    </p:spTree>
    <p:extLst>
      <p:ext uri="{BB962C8B-B14F-4D97-AF65-F5344CB8AC3E}">
        <p14:creationId xmlns:p14="http://schemas.microsoft.com/office/powerpoint/2010/main" xmlns="" val="4205714988"/>
      </p:ext>
    </p:extLst>
  </p:cSld>
  <p:clrMapOvr>
    <a:masterClrMapping/>
  </p:clrMapOvr>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preserve="1" userDrawn="1">
  <p:cSld name="1_标题和竖排文字">
    <p:spTree>
      <p:nvGrpSpPr>
        <p:cNvPr id="1" name=""/>
        <p:cNvGrpSpPr/>
        <p:nvPr/>
      </p:nvGrpSpPr>
      <p:grpSpPr>
        <a:xfrm>
          <a:off x="0" y="0"/>
          <a:ext cx="0" cy="0"/>
          <a:chOff x="0" y="0"/>
          <a:chExt cx="0" cy="0"/>
        </a:xfrm>
      </p:grpSpPr>
      <p:sp>
        <p:nvSpPr>
          <p:cNvPr id="9" name="灯片编号占位符 3"/>
          <p:cNvSpPr txBox="1">
            <a:spLocks/>
          </p:cNvSpPr>
          <p:nvPr userDrawn="1"/>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1635590529"/>
      </p:ext>
    </p:extLst>
  </p:cSld>
  <p:clrMapOvr>
    <a:masterClrMapping/>
  </p:clrMapOvr>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preserve="1" userDrawn="1">
  <p:cSld name="1_垂直排列标题与文本">
    <p:spTree>
      <p:nvGrpSpPr>
        <p:cNvPr id="1" name=""/>
        <p:cNvGrpSpPr/>
        <p:nvPr/>
      </p:nvGrpSpPr>
      <p:grpSpPr>
        <a:xfrm>
          <a:off x="0" y="0"/>
          <a:ext cx="0" cy="0"/>
          <a:chOff x="0" y="0"/>
          <a:chExt cx="0" cy="0"/>
        </a:xfrm>
      </p:grpSpPr>
      <p:sp>
        <p:nvSpPr>
          <p:cNvPr id="9" name="灯片编号占位符 3"/>
          <p:cNvSpPr txBox="1">
            <a:spLocks/>
          </p:cNvSpPr>
          <p:nvPr userDrawn="1"/>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mtClean="0"/>
              <a:t>-</a:t>
            </a:r>
            <a:fld id="{4BF17FCF-D4DA-449D-A468-DDB7E43619E6}" type="slidenum">
              <a:rPr lang="zh-CN" altLang="en-US" smtClean="0"/>
              <a:pPr algn="ctr"/>
              <a:t>‹#›</a:t>
            </a:fld>
            <a:r>
              <a:rPr lang="en-US" altLang="zh-CN" smtClean="0"/>
              <a:t>-</a:t>
            </a:r>
            <a:endParaRPr lang="zh-CN" altLang="en-US" dirty="0"/>
          </a:p>
        </p:txBody>
      </p:sp>
    </p:spTree>
    <p:extLst>
      <p:ext uri="{BB962C8B-B14F-4D97-AF65-F5344CB8AC3E}">
        <p14:creationId xmlns:p14="http://schemas.microsoft.com/office/powerpoint/2010/main" xmlns="" val="1071033341"/>
      </p:ext>
    </p:extLst>
  </p:cSld>
  <p:clrMapOvr>
    <a:masterClrMapping/>
  </p:clrMapOvr>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userDrawn="1">
  <p:cSld name="2_两栏内容">
    <p:spTree>
      <p:nvGrpSpPr>
        <p:cNvPr id="1" name=""/>
        <p:cNvGrpSpPr/>
        <p:nvPr/>
      </p:nvGrpSpPr>
      <p:grpSpPr>
        <a:xfrm>
          <a:off x="0" y="0"/>
          <a:ext cx="0" cy="0"/>
          <a:chOff x="0" y="0"/>
          <a:chExt cx="0" cy="0"/>
        </a:xfrm>
      </p:grpSpPr>
      <p:sp>
        <p:nvSpPr>
          <p:cNvPr id="4"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2736924252"/>
      </p:ext>
    </p:extLst>
  </p:cSld>
  <p:clrMapOvr>
    <a:masterClrMapping/>
  </p:clrMapOvr>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userDrawn="1">
  <p:cSld name="3_两栏内容">
    <p:spTree>
      <p:nvGrpSpPr>
        <p:cNvPr id="1" name=""/>
        <p:cNvGrpSpPr/>
        <p:nvPr/>
      </p:nvGrpSpPr>
      <p:grpSpPr>
        <a:xfrm>
          <a:off x="0" y="0"/>
          <a:ext cx="0" cy="0"/>
          <a:chOff x="0" y="0"/>
          <a:chExt cx="0" cy="0"/>
        </a:xfrm>
      </p:grpSpPr>
      <p:sp>
        <p:nvSpPr>
          <p:cNvPr id="4"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2736924252"/>
      </p:ext>
    </p:extLst>
  </p:cSld>
  <p:clrMapOvr>
    <a:masterClrMapping/>
  </p:clrMapOvr>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userDrawn="1">
  <p:cSld name="4_两栏内容">
    <p:spTree>
      <p:nvGrpSpPr>
        <p:cNvPr id="1" name=""/>
        <p:cNvGrpSpPr/>
        <p:nvPr/>
      </p:nvGrpSpPr>
      <p:grpSpPr>
        <a:xfrm>
          <a:off x="0" y="0"/>
          <a:ext cx="0" cy="0"/>
          <a:chOff x="0" y="0"/>
          <a:chExt cx="0" cy="0"/>
        </a:xfrm>
      </p:grpSpPr>
      <p:sp>
        <p:nvSpPr>
          <p:cNvPr id="4"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2736924252"/>
      </p:ext>
    </p:extLst>
  </p:cSld>
  <p:clrMapOvr>
    <a:masterClrMapping/>
  </p:clrMapOvr>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userDrawn="1">
  <p:cSld name="5_两栏内容">
    <p:spTree>
      <p:nvGrpSpPr>
        <p:cNvPr id="1" name=""/>
        <p:cNvGrpSpPr/>
        <p:nvPr/>
      </p:nvGrpSpPr>
      <p:grpSpPr>
        <a:xfrm>
          <a:off x="0" y="0"/>
          <a:ext cx="0" cy="0"/>
          <a:chOff x="0" y="0"/>
          <a:chExt cx="0" cy="0"/>
        </a:xfrm>
      </p:grpSpPr>
      <p:sp>
        <p:nvSpPr>
          <p:cNvPr id="4"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2736924252"/>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722313" y="1371600"/>
            <a:ext cx="7772400" cy="2505075"/>
          </a:xfrm>
        </p:spPr>
        <p:txBody>
          <a:bodyPr anchor="b"/>
          <a:lstStyle>
            <a:lvl1pPr algn="ctr" defTabSz="914400" rtl="0" eaLnBrk="1" latinLnBrk="0" hangingPunct="1">
              <a:lnSpc>
                <a:spcPct val="100000"/>
              </a:lnSpc>
              <a:spcBef>
                <a:spcPct val="0"/>
              </a:spcBef>
              <a:buNone/>
              <a:defRPr lang="en-US" sz="4800" kern="1200" dirty="0" smtClean="0">
                <a:solidFill>
                  <a:schemeClr val="tx2"/>
                </a:solidFill>
                <a:effectLst>
                  <a:outerShdw blurRad="63500" dist="38100" dir="5400000" algn="t" rotWithShape="0">
                    <a:prstClr val="black">
                      <a:alpha val="25000"/>
                    </a:prstClr>
                  </a:outerShdw>
                </a:effectLst>
                <a:latin typeface="+mn-lt"/>
                <a:ea typeface="+mj-ea"/>
                <a:cs typeface="+mj-cs"/>
              </a:defRPr>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722313" y="4068763"/>
            <a:ext cx="7772400" cy="1131887"/>
          </a:xfrm>
        </p:spPr>
        <p:txBody>
          <a:bodyPr anchor="t"/>
          <a:lstStyle>
            <a:lvl1pPr marL="0" indent="0" algn="ctr">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09CAEA93-55E7-4DA9-90C2-089A26EEFEC4}" type="datetime1">
              <a:rPr lang="en-US" smtClean="0"/>
              <a:pPr/>
              <a:t>3/15/2019</a:t>
            </a:fld>
            <a:endParaRPr lang="en-US"/>
          </a:p>
        </p:txBody>
      </p:sp>
      <p:sp>
        <p:nvSpPr>
          <p:cNvPr id="5" name="Footer Placeholder 4"/>
          <p:cNvSpPr>
            <a:spLocks noGrp="1"/>
          </p:cNvSpPr>
          <p:nvPr>
            <p:ph type="ftr" sz="quarter" idx="11"/>
          </p:nvPr>
        </p:nvSpPr>
        <p:spPr/>
        <p:txBody>
          <a:bodyPr/>
          <a:lstStyle/>
          <a:p>
            <a:r>
              <a:rPr lang="en-US" smtClean="0"/>
              <a:t>Footer Text</a:t>
            </a:r>
            <a:endParaRPr lang="en-US"/>
          </a:p>
        </p:txBody>
      </p:sp>
      <p:sp>
        <p:nvSpPr>
          <p:cNvPr id="6" name="Slide Number Placeholder 5"/>
          <p:cNvSpPr>
            <a:spLocks noGrp="1"/>
          </p:cNvSpPr>
          <p:nvPr>
            <p:ph type="sldNum" sz="quarter" idx="12"/>
          </p:nvPr>
        </p:nvSpPr>
        <p:spPr/>
        <p:txBody>
          <a:bodyPr/>
          <a:lstStyle/>
          <a:p>
            <a:fld id="{BA9B540C-44DA-4F69-89C9-7C84606640D3}" type="slidenum">
              <a:rPr lang="en-US" smtClean="0"/>
              <a:pPr/>
              <a:t>‹#›</a:t>
            </a:fld>
            <a:endParaRPr lang="en-US"/>
          </a:p>
        </p:txBody>
      </p:sp>
      <p:sp>
        <p:nvSpPr>
          <p:cNvPr id="7" name="Oval 6"/>
          <p:cNvSpPr/>
          <p:nvPr/>
        </p:nvSpPr>
        <p:spPr>
          <a:xfrm>
            <a:off x="4495800" y="3924300"/>
            <a:ext cx="84772" cy="84772"/>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p:cNvSpPr/>
          <p:nvPr/>
        </p:nvSpPr>
        <p:spPr>
          <a:xfrm>
            <a:off x="4695825" y="3924300"/>
            <a:ext cx="84772" cy="84772"/>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8"/>
          <p:cNvSpPr/>
          <p:nvPr/>
        </p:nvSpPr>
        <p:spPr>
          <a:xfrm>
            <a:off x="4296728" y="3924300"/>
            <a:ext cx="84772" cy="84772"/>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hf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a:p>
        </p:txBody>
      </p:sp>
      <p:sp>
        <p:nvSpPr>
          <p:cNvPr id="4" name="Content Placeholder 3"/>
          <p:cNvSpPr>
            <a:spLocks noGrp="1"/>
          </p:cNvSpPr>
          <p:nvPr>
            <p:ph sz="half" idx="2"/>
          </p:nvPr>
        </p:nvSpPr>
        <p:spPr>
          <a:xfrm>
            <a:off x="4648200" y="1600200"/>
            <a:ext cx="4038600" cy="4525963"/>
          </a:xfrm>
        </p:spPr>
        <p:txBody>
          <a:bodyPr/>
          <a:lstStyle>
            <a:lvl1pPr>
              <a:defRPr sz="2400"/>
            </a:lvl1pPr>
            <a:lvl2pPr>
              <a:defRPr sz="1600"/>
            </a:lvl2pPr>
            <a:lvl3pPr>
              <a:defRPr sz="16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smtClean="0"/>
          </a:p>
        </p:txBody>
      </p:sp>
      <p:sp>
        <p:nvSpPr>
          <p:cNvPr id="5" name="Date Placeholder 4"/>
          <p:cNvSpPr>
            <a:spLocks noGrp="1"/>
          </p:cNvSpPr>
          <p:nvPr>
            <p:ph type="dt" sz="half" idx="10"/>
          </p:nvPr>
        </p:nvSpPr>
        <p:spPr/>
        <p:txBody>
          <a:bodyPr/>
          <a:lstStyle/>
          <a:p>
            <a:fld id="{E34CF3C7-6809-4F39-BD67-A75817BDDE0A}" type="datetime1">
              <a:rPr lang="en-US" smtClean="0"/>
              <a:pPr/>
              <a:t>3/15/2019</a:t>
            </a:fld>
            <a:endParaRPr lang="en-US"/>
          </a:p>
        </p:txBody>
      </p:sp>
      <p:sp>
        <p:nvSpPr>
          <p:cNvPr id="6" name="Footer Placeholder 5"/>
          <p:cNvSpPr>
            <a:spLocks noGrp="1"/>
          </p:cNvSpPr>
          <p:nvPr>
            <p:ph type="ftr" sz="quarter" idx="11"/>
          </p:nvPr>
        </p:nvSpPr>
        <p:spPr/>
        <p:txBody>
          <a:bodyPr/>
          <a:lstStyle/>
          <a:p>
            <a:r>
              <a:rPr lang="en-US" smtClean="0"/>
              <a:t>Footer Text</a:t>
            </a:r>
            <a:endParaRPr lang="en-US"/>
          </a:p>
        </p:txBody>
      </p:sp>
      <p:sp>
        <p:nvSpPr>
          <p:cNvPr id="7" name="Slide Number Placeholder 6"/>
          <p:cNvSpPr>
            <a:spLocks noGrp="1"/>
          </p:cNvSpPr>
          <p:nvPr>
            <p:ph type="sldNum" sz="quarter" idx="12"/>
          </p:nvPr>
        </p:nvSpPr>
        <p:spPr/>
        <p:txBody>
          <a:bodyPr/>
          <a:lstStyle/>
          <a:p>
            <a:fld id="{BA9B540C-44DA-4F69-89C9-7C84606640D3}" type="slidenum">
              <a:rPr lang="en-US" smtClean="0"/>
              <a:pPr/>
              <a:t>‹#›</a:t>
            </a:fld>
            <a:endParaRPr lang="en-US"/>
          </a:p>
        </p:txBody>
      </p:sp>
      <p:sp>
        <p:nvSpPr>
          <p:cNvPr id="9" name="Content Placeholder 8"/>
          <p:cNvSpPr>
            <a:spLocks noGrp="1"/>
          </p:cNvSpPr>
          <p:nvPr>
            <p:ph sz="quarter" idx="13"/>
          </p:nvPr>
        </p:nvSpPr>
        <p:spPr>
          <a:xfrm>
            <a:off x="365760" y="1600200"/>
            <a:ext cx="4041648" cy="452628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Tree>
  </p:cSld>
  <p:clrMapOvr>
    <a:masterClrMapping/>
  </p:clrMapOvr>
  <p:hf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zh-CN" altLang="en-US" smtClean="0"/>
              <a:t>单击此处编辑母版标题样式</a:t>
            </a:r>
            <a:endParaRPr lang="en-US"/>
          </a:p>
        </p:txBody>
      </p:sp>
      <p:sp>
        <p:nvSpPr>
          <p:cNvPr id="3" name="Text Placeholder 2"/>
          <p:cNvSpPr>
            <a:spLocks noGrp="1"/>
          </p:cNvSpPr>
          <p:nvPr>
            <p:ph type="body" idx="1"/>
          </p:nvPr>
        </p:nvSpPr>
        <p:spPr>
          <a:xfrm>
            <a:off x="457200" y="1600200"/>
            <a:ext cx="4040188" cy="609600"/>
          </a:xfrm>
        </p:spPr>
        <p:txBody>
          <a:bodyPr anchor="b">
            <a:noAutofit/>
          </a:bodyPr>
          <a:lstStyle>
            <a:lvl1pPr marL="0" indent="0" algn="ctr">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5" name="Text Placeholder 4"/>
          <p:cNvSpPr>
            <a:spLocks noGrp="1"/>
          </p:cNvSpPr>
          <p:nvPr>
            <p:ph type="body" sz="quarter" idx="3"/>
          </p:nvPr>
        </p:nvSpPr>
        <p:spPr>
          <a:xfrm>
            <a:off x="4648200" y="1600200"/>
            <a:ext cx="4041775" cy="609600"/>
          </a:xfrm>
        </p:spPr>
        <p:txBody>
          <a:bodyPr anchor="b">
            <a:noAutofit/>
          </a:bodyPr>
          <a:lstStyle>
            <a:lvl1pPr marL="0" indent="0" algn="ctr">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7" name="Date Placeholder 6"/>
          <p:cNvSpPr>
            <a:spLocks noGrp="1"/>
          </p:cNvSpPr>
          <p:nvPr>
            <p:ph type="dt" sz="half" idx="10"/>
          </p:nvPr>
        </p:nvSpPr>
        <p:spPr/>
        <p:txBody>
          <a:bodyPr/>
          <a:lstStyle/>
          <a:p>
            <a:fld id="{F7EAEB24-CE78-465C-A726-91D0868FA48F}" type="datetime1">
              <a:rPr lang="en-US" smtClean="0"/>
              <a:pPr/>
              <a:t>3/15/2019</a:t>
            </a:fld>
            <a:endParaRPr lang="en-US"/>
          </a:p>
        </p:txBody>
      </p:sp>
      <p:sp>
        <p:nvSpPr>
          <p:cNvPr id="8" name="Footer Placeholder 7"/>
          <p:cNvSpPr>
            <a:spLocks noGrp="1"/>
          </p:cNvSpPr>
          <p:nvPr>
            <p:ph type="ftr" sz="quarter" idx="11"/>
          </p:nvPr>
        </p:nvSpPr>
        <p:spPr/>
        <p:txBody>
          <a:bodyPr/>
          <a:lstStyle/>
          <a:p>
            <a:r>
              <a:rPr lang="en-US" smtClean="0"/>
              <a:t>Footer Text</a:t>
            </a:r>
            <a:endParaRPr lang="en-US"/>
          </a:p>
        </p:txBody>
      </p:sp>
      <p:sp>
        <p:nvSpPr>
          <p:cNvPr id="9" name="Slide Number Placeholder 8"/>
          <p:cNvSpPr>
            <a:spLocks noGrp="1"/>
          </p:cNvSpPr>
          <p:nvPr>
            <p:ph type="sldNum" sz="quarter" idx="12"/>
          </p:nvPr>
        </p:nvSpPr>
        <p:spPr/>
        <p:txBody>
          <a:bodyPr/>
          <a:lstStyle/>
          <a:p>
            <a:fld id="{BA9B540C-44DA-4F69-89C9-7C84606640D3}" type="slidenum">
              <a:rPr lang="en-US" smtClean="0"/>
              <a:pPr/>
              <a:t>‹#›</a:t>
            </a:fld>
            <a:endParaRPr lang="en-US"/>
          </a:p>
        </p:txBody>
      </p:sp>
      <p:sp>
        <p:nvSpPr>
          <p:cNvPr id="11" name="Content Placeholder 10"/>
          <p:cNvSpPr>
            <a:spLocks noGrp="1"/>
          </p:cNvSpPr>
          <p:nvPr>
            <p:ph sz="quarter" idx="13"/>
          </p:nvPr>
        </p:nvSpPr>
        <p:spPr>
          <a:xfrm>
            <a:off x="457200" y="2212848"/>
            <a:ext cx="4041648" cy="3913632"/>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13" name="Content Placeholder 12"/>
          <p:cNvSpPr>
            <a:spLocks noGrp="1"/>
          </p:cNvSpPr>
          <p:nvPr>
            <p:ph sz="quarter" idx="14"/>
          </p:nvPr>
        </p:nvSpPr>
        <p:spPr>
          <a:xfrm>
            <a:off x="4672584" y="2212848"/>
            <a:ext cx="4041648" cy="3913187"/>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Tree>
  </p:cSld>
  <p:clrMapOvr>
    <a:masterClrMapping/>
  </p:clrMapOvr>
  <p:hf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40BAADF0-1749-4E8B-9691-B44A5F8C0895}" type="datetime1">
              <a:rPr lang="en-US" smtClean="0"/>
              <a:pPr/>
              <a:t>3/15/2019</a:t>
            </a:fld>
            <a:endParaRPr lang="en-US"/>
          </a:p>
        </p:txBody>
      </p:sp>
      <p:sp>
        <p:nvSpPr>
          <p:cNvPr id="4" name="Footer Placeholder 3"/>
          <p:cNvSpPr>
            <a:spLocks noGrp="1"/>
          </p:cNvSpPr>
          <p:nvPr>
            <p:ph type="ftr" sz="quarter" idx="11"/>
          </p:nvPr>
        </p:nvSpPr>
        <p:spPr/>
        <p:txBody>
          <a:bodyPr/>
          <a:lstStyle/>
          <a:p>
            <a:r>
              <a:rPr lang="en-US" smtClean="0"/>
              <a:t>Footer Text</a:t>
            </a:r>
            <a:endParaRPr lang="en-US"/>
          </a:p>
        </p:txBody>
      </p:sp>
      <p:sp>
        <p:nvSpPr>
          <p:cNvPr id="5" name="Slide Number Placeholder 4"/>
          <p:cNvSpPr>
            <a:spLocks noGrp="1"/>
          </p:cNvSpPr>
          <p:nvPr>
            <p:ph type="sldNum" sz="quarter" idx="12"/>
          </p:nvPr>
        </p:nvSpPr>
        <p:spPr/>
        <p:txBody>
          <a:bodyPr/>
          <a:lstStyle/>
          <a:p>
            <a:fld id="{BA9B540C-44DA-4F69-89C9-7C84606640D3}" type="slidenum">
              <a:rPr lang="en-US" smtClean="0"/>
              <a:pPr/>
              <a:t>‹#›</a:t>
            </a:fld>
            <a:endParaRPr lang="en-US"/>
          </a:p>
        </p:txBody>
      </p:sp>
    </p:spTree>
  </p:cSld>
  <p:clrMapOvr>
    <a:masterClrMapping/>
  </p:clrMapOvr>
  <p:hf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8AF628A-A867-4937-BBE5-207DB6F9C51A}" type="datetime1">
              <a:rPr lang="en-US" smtClean="0"/>
              <a:pPr/>
              <a:t>3/15/2019</a:t>
            </a:fld>
            <a:endParaRPr lang="en-US"/>
          </a:p>
        </p:txBody>
      </p:sp>
      <p:sp>
        <p:nvSpPr>
          <p:cNvPr id="3" name="Footer Placeholder 2"/>
          <p:cNvSpPr>
            <a:spLocks noGrp="1"/>
          </p:cNvSpPr>
          <p:nvPr>
            <p:ph type="ftr" sz="quarter" idx="11"/>
          </p:nvPr>
        </p:nvSpPr>
        <p:spPr/>
        <p:txBody>
          <a:bodyPr/>
          <a:lstStyle/>
          <a:p>
            <a:r>
              <a:rPr lang="en-US" smtClean="0"/>
              <a:t>Footer Text</a:t>
            </a:r>
            <a:endParaRPr lang="en-US"/>
          </a:p>
        </p:txBody>
      </p:sp>
      <p:sp>
        <p:nvSpPr>
          <p:cNvPr id="4" name="Slide Number Placeholder 3"/>
          <p:cNvSpPr>
            <a:spLocks noGrp="1"/>
          </p:cNvSpPr>
          <p:nvPr>
            <p:ph type="sldNum" sz="quarter" idx="12"/>
          </p:nvPr>
        </p:nvSpPr>
        <p:spPr/>
        <p:txBody>
          <a:bodyPr/>
          <a:lstStyle/>
          <a:p>
            <a:fld id="{BA9B540C-44DA-4F69-89C9-7C84606640D3}" type="slidenum">
              <a:rPr lang="en-US" smtClean="0"/>
              <a:pPr/>
              <a:t>‹#›</a:t>
            </a:fld>
            <a:endParaRPr lang="en-US"/>
          </a:p>
        </p:txBody>
      </p:sp>
    </p:spTree>
  </p:cSld>
  <p:clrMapOvr>
    <a:masterClrMapping/>
  </p:clrMapOvr>
  <p:hf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5907087" y="266700"/>
            <a:ext cx="3008313" cy="2095500"/>
          </a:xfrm>
        </p:spPr>
        <p:txBody>
          <a:bodyPr anchor="b"/>
          <a:lstStyle>
            <a:lvl1pPr algn="ctr">
              <a:lnSpc>
                <a:spcPct val="100000"/>
              </a:lnSpc>
              <a:defRPr sz="2800" b="0">
                <a:effectLst>
                  <a:outerShdw blurRad="50800" dist="25400" dir="5400000" algn="t" rotWithShape="0">
                    <a:prstClr val="black">
                      <a:alpha val="25000"/>
                    </a:prstClr>
                  </a:outerShdw>
                </a:effectLst>
              </a:defRPr>
            </a:lvl1pPr>
          </a:lstStyle>
          <a:p>
            <a:r>
              <a:rPr lang="zh-CN" altLang="en-US" smtClean="0"/>
              <a:t>单击此处编辑母版标题样式</a:t>
            </a:r>
            <a:endParaRPr lang="en-US" dirty="0"/>
          </a:p>
        </p:txBody>
      </p:sp>
      <p:sp>
        <p:nvSpPr>
          <p:cNvPr id="3" name="Content Placeholder 2"/>
          <p:cNvSpPr>
            <a:spLocks noGrp="1"/>
          </p:cNvSpPr>
          <p:nvPr>
            <p:ph idx="1"/>
          </p:nvPr>
        </p:nvSpPr>
        <p:spPr>
          <a:xfrm>
            <a:off x="719137" y="273050"/>
            <a:ext cx="4995863"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5907087" y="2438400"/>
            <a:ext cx="3008313" cy="3687763"/>
          </a:xfrm>
        </p:spPr>
        <p:txBody>
          <a:bodyPr>
            <a:normAutofit/>
          </a:bodyPr>
          <a:lstStyle>
            <a:lvl1pPr marL="0" indent="0" algn="ctr">
              <a:lnSpc>
                <a:spcPct val="125000"/>
              </a:lnSpc>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18BBB94-68E6-4675-A946-F1C5994EDBD7}" type="datetime1">
              <a:rPr lang="en-US" smtClean="0"/>
              <a:pPr/>
              <a:t>3/15/2019</a:t>
            </a:fld>
            <a:endParaRPr lang="en-US"/>
          </a:p>
        </p:txBody>
      </p:sp>
      <p:sp>
        <p:nvSpPr>
          <p:cNvPr id="6" name="Footer Placeholder 5"/>
          <p:cNvSpPr>
            <a:spLocks noGrp="1"/>
          </p:cNvSpPr>
          <p:nvPr>
            <p:ph type="ftr" sz="quarter" idx="11"/>
          </p:nvPr>
        </p:nvSpPr>
        <p:spPr/>
        <p:txBody>
          <a:bodyPr/>
          <a:lstStyle/>
          <a:p>
            <a:r>
              <a:rPr lang="en-US" smtClean="0"/>
              <a:t>Footer Text</a:t>
            </a:r>
            <a:endParaRPr lang="en-US"/>
          </a:p>
        </p:txBody>
      </p:sp>
      <p:sp>
        <p:nvSpPr>
          <p:cNvPr id="7" name="Slide Number Placeholder 6"/>
          <p:cNvSpPr>
            <a:spLocks noGrp="1"/>
          </p:cNvSpPr>
          <p:nvPr>
            <p:ph type="sldNum" sz="quarter" idx="12"/>
          </p:nvPr>
        </p:nvSpPr>
        <p:spPr/>
        <p:txBody>
          <a:bodyPr/>
          <a:lstStyle/>
          <a:p>
            <a:fld id="{BA9B540C-44DA-4F69-89C9-7C84606640D3}" type="slidenum">
              <a:rPr lang="en-US" smtClean="0"/>
              <a:pPr/>
              <a:t>‹#›</a:t>
            </a:fld>
            <a:endParaRPr lang="en-US"/>
          </a:p>
        </p:txBody>
      </p:sp>
    </p:spTree>
  </p:cSld>
  <p:clrMapOvr>
    <a:masterClrMapping/>
  </p:clrMapOvr>
  <p:hf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1679576" y="228600"/>
            <a:ext cx="5711824" cy="895350"/>
          </a:xfrm>
        </p:spPr>
        <p:txBody>
          <a:bodyPr anchor="b"/>
          <a:lstStyle>
            <a:lvl1pPr algn="ctr">
              <a:lnSpc>
                <a:spcPct val="100000"/>
              </a:lnSpc>
              <a:defRPr sz="2800" b="0"/>
            </a:lvl1pPr>
          </a:lstStyle>
          <a:p>
            <a:r>
              <a:rPr lang="zh-CN" altLang="en-US" smtClean="0"/>
              <a:t>单击此处编辑母版标题样式</a:t>
            </a:r>
            <a:endParaRPr lang="en-US" dirty="0"/>
          </a:p>
        </p:txBody>
      </p:sp>
      <p:sp>
        <p:nvSpPr>
          <p:cNvPr id="3" name="Picture Placeholder 2"/>
          <p:cNvSpPr>
            <a:spLocks noGrp="1"/>
          </p:cNvSpPr>
          <p:nvPr>
            <p:ph type="pic" idx="1"/>
          </p:nvPr>
        </p:nvSpPr>
        <p:spPr>
          <a:xfrm>
            <a:off x="1508126" y="1143000"/>
            <a:ext cx="6054724" cy="4541044"/>
          </a:xfrm>
          <a:ln w="76200">
            <a:solidFill>
              <a:schemeClr val="bg1"/>
            </a:solidFill>
          </a:ln>
          <a:effectLst>
            <a:outerShdw blurRad="88900" dist="50800" dir="5400000" algn="ctr" rotWithShape="0">
              <a:srgbClr val="000000">
                <a:alpha val="25000"/>
              </a:srgbClr>
            </a:outerShdw>
          </a:effectLst>
        </p:spPr>
        <p:txBody>
          <a:bodyPr anchor="t"/>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1679576" y="5810250"/>
            <a:ext cx="5711824" cy="533400"/>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DC3B8377-21E3-4835-B75D-4E2847E2750F}" type="datetime1">
              <a:rPr lang="en-US" smtClean="0"/>
              <a:pPr/>
              <a:t>3/15/2019</a:t>
            </a:fld>
            <a:endParaRPr lang="en-US"/>
          </a:p>
        </p:txBody>
      </p:sp>
      <p:sp>
        <p:nvSpPr>
          <p:cNvPr id="6" name="Footer Placeholder 5"/>
          <p:cNvSpPr>
            <a:spLocks noGrp="1"/>
          </p:cNvSpPr>
          <p:nvPr>
            <p:ph type="ftr" sz="quarter" idx="11"/>
          </p:nvPr>
        </p:nvSpPr>
        <p:spPr/>
        <p:txBody>
          <a:bodyPr/>
          <a:lstStyle/>
          <a:p>
            <a:r>
              <a:rPr lang="en-US" smtClean="0"/>
              <a:t>Footer Text</a:t>
            </a:r>
            <a:endParaRPr lang="en-US"/>
          </a:p>
        </p:txBody>
      </p:sp>
      <p:sp>
        <p:nvSpPr>
          <p:cNvPr id="7" name="Slide Number Placeholder 6"/>
          <p:cNvSpPr>
            <a:spLocks noGrp="1"/>
          </p:cNvSpPr>
          <p:nvPr>
            <p:ph type="sldNum" sz="quarter" idx="12"/>
          </p:nvPr>
        </p:nvSpPr>
        <p:spPr/>
        <p:txBody>
          <a:bodyPr/>
          <a:lstStyle/>
          <a:p>
            <a:fld id="{BA9B540C-44DA-4F69-89C9-7C84606640D3}" type="slidenum">
              <a:rPr lang="en-US" smtClean="0"/>
              <a:pPr/>
              <a:t>‹#›</a:t>
            </a:fld>
            <a:endParaRPr lang="en-US"/>
          </a:p>
        </p:txBody>
      </p:sp>
    </p:spTree>
  </p:cSld>
  <p:clrMapOvr>
    <a:masterClrMapping/>
  </p:clrMapOvr>
  <p:hf hdr="0" ftr="0" dt="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30">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0"/>
            <a:ext cx="8229600" cy="1600200"/>
          </a:xfrm>
          <a:prstGeom prst="rect">
            <a:avLst/>
          </a:prstGeom>
        </p:spPr>
        <p:txBody>
          <a:bodyPr vert="horz" lIns="91440" tIns="45720" rIns="91440" bIns="45720" rtlCol="0" anchor="b">
            <a:no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smtClean="0"/>
          </a:p>
        </p:txBody>
      </p:sp>
      <p:sp>
        <p:nvSpPr>
          <p:cNvPr id="4" name="Date Placeholder 3"/>
          <p:cNvSpPr>
            <a:spLocks noGrp="1"/>
          </p:cNvSpPr>
          <p:nvPr>
            <p:ph type="dt" sz="half" idx="2"/>
          </p:nvPr>
        </p:nvSpPr>
        <p:spPr>
          <a:xfrm>
            <a:off x="6363347" y="6356350"/>
            <a:ext cx="2085975" cy="365125"/>
          </a:xfrm>
          <a:prstGeom prst="rect">
            <a:avLst/>
          </a:prstGeom>
        </p:spPr>
        <p:txBody>
          <a:bodyPr vert="horz" lIns="91440" tIns="45720" rIns="45720" bIns="45720" rtlCol="0" anchor="ctr"/>
          <a:lstStyle>
            <a:lvl1pPr algn="r">
              <a:defRPr sz="1200">
                <a:solidFill>
                  <a:schemeClr val="tx1">
                    <a:lumMod val="65000"/>
                    <a:lumOff val="35000"/>
                  </a:schemeClr>
                </a:solidFill>
                <a:latin typeface="Century Gothic" pitchFamily="34" charset="0"/>
              </a:defRPr>
            </a:lvl1pPr>
          </a:lstStyle>
          <a:p>
            <a:fld id="{B0C4986D-6BE9-4264-908F-02DB36FD8D6C}" type="datetime1">
              <a:rPr lang="en-US" smtClean="0"/>
              <a:pPr/>
              <a:t>3/15/2019</a:t>
            </a:fld>
            <a:endParaRPr lang="en-US" dirty="0"/>
          </a:p>
        </p:txBody>
      </p:sp>
      <p:sp>
        <p:nvSpPr>
          <p:cNvPr id="5" name="Footer Placeholder 4"/>
          <p:cNvSpPr>
            <a:spLocks noGrp="1"/>
          </p:cNvSpPr>
          <p:nvPr>
            <p:ph type="ftr" sz="quarter" idx="3"/>
          </p:nvPr>
        </p:nvSpPr>
        <p:spPr>
          <a:xfrm>
            <a:off x="659165" y="6356350"/>
            <a:ext cx="2847975" cy="365125"/>
          </a:xfrm>
          <a:prstGeom prst="rect">
            <a:avLst/>
          </a:prstGeom>
        </p:spPr>
        <p:txBody>
          <a:bodyPr vert="horz" lIns="45720" tIns="45720" rIns="91440" bIns="45720" rtlCol="0" anchor="ctr"/>
          <a:lstStyle>
            <a:lvl1pPr algn="l">
              <a:defRPr sz="1200">
                <a:solidFill>
                  <a:schemeClr val="tx1">
                    <a:lumMod val="65000"/>
                    <a:lumOff val="35000"/>
                  </a:schemeClr>
                </a:solidFill>
                <a:latin typeface="Century Gothic" pitchFamily="34" charset="0"/>
              </a:defRPr>
            </a:lvl1pPr>
          </a:lstStyle>
          <a:p>
            <a:r>
              <a:rPr lang="en-US" smtClean="0"/>
              <a:t>Footer Text</a:t>
            </a:r>
            <a:endParaRPr lang="en-US" dirty="0"/>
          </a:p>
        </p:txBody>
      </p:sp>
      <p:sp>
        <p:nvSpPr>
          <p:cNvPr id="6" name="Slide Number Placeholder 5"/>
          <p:cNvSpPr>
            <a:spLocks noGrp="1"/>
          </p:cNvSpPr>
          <p:nvPr>
            <p:ph type="sldNum" sz="quarter" idx="4"/>
          </p:nvPr>
        </p:nvSpPr>
        <p:spPr>
          <a:xfrm>
            <a:off x="8543278" y="6356350"/>
            <a:ext cx="561975" cy="365125"/>
          </a:xfrm>
          <a:prstGeom prst="rect">
            <a:avLst/>
          </a:prstGeom>
        </p:spPr>
        <p:txBody>
          <a:bodyPr vert="horz" lIns="27432" tIns="45720" rIns="45720" bIns="45720" rtlCol="0" anchor="ctr"/>
          <a:lstStyle>
            <a:lvl1pPr algn="l">
              <a:defRPr sz="1200">
                <a:solidFill>
                  <a:schemeClr val="tx1">
                    <a:lumMod val="65000"/>
                    <a:lumOff val="35000"/>
                  </a:schemeClr>
                </a:solidFill>
                <a:latin typeface="Century Gothic" pitchFamily="34" charset="0"/>
              </a:defRPr>
            </a:lvl1pPr>
          </a:lstStyle>
          <a:p>
            <a:fld id="{BA9B540C-44DA-4F69-89C9-7C84606640D3}" type="slidenum">
              <a:rPr lang="en-US" smtClean="0"/>
              <a:pPr/>
              <a:t>‹#›</a:t>
            </a:fld>
            <a:endParaRPr lang="en-US" dirty="0"/>
          </a:p>
        </p:txBody>
      </p:sp>
      <p:sp>
        <p:nvSpPr>
          <p:cNvPr id="7" name="Oval 6"/>
          <p:cNvSpPr/>
          <p:nvPr/>
        </p:nvSpPr>
        <p:spPr>
          <a:xfrm>
            <a:off x="8457760" y="6499384"/>
            <a:ext cx="84772" cy="84772"/>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lang="en-US" sz="1800" kern="1200">
              <a:solidFill>
                <a:schemeClr val="lt1"/>
              </a:solidFill>
              <a:latin typeface="+mn-lt"/>
              <a:ea typeface="+mn-ea"/>
              <a:cs typeface="+mn-cs"/>
            </a:endParaRPr>
          </a:p>
        </p:txBody>
      </p:sp>
      <p:sp>
        <p:nvSpPr>
          <p:cNvPr id="8" name="Oval 7"/>
          <p:cNvSpPr/>
          <p:nvPr/>
        </p:nvSpPr>
        <p:spPr>
          <a:xfrm>
            <a:off x="569119" y="6499384"/>
            <a:ext cx="84772" cy="84772"/>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 bg1="lt1" tx1="dk1" bg2="lt2" tx2="dk2" accent1="accent1" accent2="accent2" accent3="accent3" accent4="accent4" accent5="accent5" accent6="accent6" hlink="hlink" folHlink="folHlink"/>
  <p:sldLayoutIdLst>
    <p:sldLayoutId id="2147483669" r:id="rId1"/>
    <p:sldLayoutId id="2147483670" r:id="rId2"/>
    <p:sldLayoutId id="2147483671" r:id="rId3"/>
    <p:sldLayoutId id="2147483672" r:id="rId4"/>
    <p:sldLayoutId id="2147483673" r:id="rId5"/>
    <p:sldLayoutId id="2147483674" r:id="rId6"/>
    <p:sldLayoutId id="2147483675" r:id="rId7"/>
    <p:sldLayoutId id="2147483676" r:id="rId8"/>
    <p:sldLayoutId id="2147483677" r:id="rId9"/>
    <p:sldLayoutId id="2147483678" r:id="rId10"/>
    <p:sldLayoutId id="2147483679" r:id="rId11"/>
    <p:sldLayoutId id="2147483680" r:id="rId12"/>
    <p:sldLayoutId id="2147483682" r:id="rId13"/>
    <p:sldLayoutId id="2147483683" r:id="rId14"/>
    <p:sldLayoutId id="2147483661" r:id="rId15"/>
    <p:sldLayoutId id="2147483664" r:id="rId16"/>
    <p:sldLayoutId id="2147483665" r:id="rId17"/>
    <p:sldLayoutId id="2147483666" r:id="rId18"/>
    <p:sldLayoutId id="2147483667" r:id="rId19"/>
    <p:sldLayoutId id="2147483654" r:id="rId20"/>
    <p:sldLayoutId id="2147483656" r:id="rId21"/>
    <p:sldLayoutId id="2147483657" r:id="rId22"/>
    <p:sldLayoutId id="2147483658" r:id="rId23"/>
    <p:sldLayoutId id="2147483659" r:id="rId24"/>
    <p:sldLayoutId id="2147483684" r:id="rId25"/>
    <p:sldLayoutId id="2147483685" r:id="rId26"/>
    <p:sldLayoutId id="2147483686" r:id="rId27"/>
    <p:sldLayoutId id="2147483687" r:id="rId28"/>
  </p:sldLayoutIdLst>
  <p:hf hdr="0" ftr="0" dt="0"/>
  <p:txStyles>
    <p:titleStyle>
      <a:lvl1pPr algn="ctr" defTabSz="914400" rtl="0" eaLnBrk="1" latinLnBrk="0" hangingPunct="1">
        <a:lnSpc>
          <a:spcPts val="5800"/>
        </a:lnSpc>
        <a:spcBef>
          <a:spcPct val="0"/>
        </a:spcBef>
        <a:buNone/>
        <a:defRPr sz="5400" kern="1200">
          <a:solidFill>
            <a:schemeClr val="tx2"/>
          </a:solidFill>
          <a:effectLst>
            <a:outerShdw blurRad="63500" dist="38100" dir="5400000" algn="t" rotWithShape="0">
              <a:prstClr val="black">
                <a:alpha val="25000"/>
              </a:prstClr>
            </a:outerShdw>
          </a:effectLst>
          <a:latin typeface="+mn-lt"/>
          <a:ea typeface="+mj-ea"/>
          <a:cs typeface="+mj-cs"/>
        </a:defRPr>
      </a:lvl1pPr>
    </p:titleStyle>
    <p:bodyStyle>
      <a:lvl1pPr marL="342900" indent="-342900" algn="l" defTabSz="914400" rtl="0" eaLnBrk="1" latinLnBrk="0" hangingPunct="1">
        <a:spcBef>
          <a:spcPct val="20000"/>
        </a:spcBef>
        <a:buFont typeface="Arial" pitchFamily="34" charset="0"/>
        <a:buChar char="•"/>
        <a:defRPr sz="2400" kern="1200">
          <a:solidFill>
            <a:schemeClr val="tx1">
              <a:lumMod val="50000"/>
              <a:lumOff val="50000"/>
            </a:schemeClr>
          </a:solidFill>
          <a:latin typeface="+mj-lt"/>
          <a:ea typeface="+mn-ea"/>
          <a:cs typeface="+mn-cs"/>
        </a:defRPr>
      </a:lvl1pPr>
      <a:lvl2pPr marL="742950" indent="-28575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2pPr>
      <a:lvl3pPr marL="11430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3pPr>
      <a:lvl4pPr marL="16002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4pPr>
      <a:lvl5pPr marL="20574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5pPr>
      <a:lvl6pPr marL="25146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6pPr>
      <a:lvl7pPr marL="29718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7pPr>
      <a:lvl8pPr marL="34290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8pPr>
      <a:lvl9pPr marL="38862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3.xml"/></Relationships>
</file>

<file path=ppt/slides/_rels/slide100.xml.rels><?xml version="1.0" encoding="UTF-8" standalone="yes"?>
<Relationships xmlns="http://schemas.openxmlformats.org/package/2006/relationships"><Relationship Id="rId3" Type="http://schemas.openxmlformats.org/officeDocument/2006/relationships/slide" Target="slide71.xml"/><Relationship Id="rId2" Type="http://schemas.openxmlformats.org/officeDocument/2006/relationships/slide" Target="slide54.xml"/><Relationship Id="rId1" Type="http://schemas.openxmlformats.org/officeDocument/2006/relationships/slideLayout" Target="../slideLayouts/slideLayout16.xml"/><Relationship Id="rId5" Type="http://schemas.openxmlformats.org/officeDocument/2006/relationships/slide" Target="slide77.xml"/><Relationship Id="rId4" Type="http://schemas.openxmlformats.org/officeDocument/2006/relationships/slide" Target="slide88.xml"/></Relationships>
</file>

<file path=ppt/slides/_rels/slide101.xml.rels><?xml version="1.0" encoding="UTF-8" standalone="yes"?>
<Relationships xmlns="http://schemas.openxmlformats.org/package/2006/relationships"><Relationship Id="rId3" Type="http://schemas.openxmlformats.org/officeDocument/2006/relationships/slide" Target="slide71.xml"/><Relationship Id="rId2" Type="http://schemas.openxmlformats.org/officeDocument/2006/relationships/slide" Target="slide54.xml"/><Relationship Id="rId1" Type="http://schemas.openxmlformats.org/officeDocument/2006/relationships/slideLayout" Target="../slideLayouts/slideLayout16.xml"/><Relationship Id="rId5" Type="http://schemas.openxmlformats.org/officeDocument/2006/relationships/slide" Target="slide77.xml"/><Relationship Id="rId4" Type="http://schemas.openxmlformats.org/officeDocument/2006/relationships/slide" Target="slide88.xml"/></Relationships>
</file>

<file path=ppt/slides/_rels/slide102.xml.rels><?xml version="1.0" encoding="UTF-8" standalone="yes"?>
<Relationships xmlns="http://schemas.openxmlformats.org/package/2006/relationships"><Relationship Id="rId3" Type="http://schemas.openxmlformats.org/officeDocument/2006/relationships/slide" Target="slide71.xml"/><Relationship Id="rId2" Type="http://schemas.openxmlformats.org/officeDocument/2006/relationships/slide" Target="slide54.xml"/><Relationship Id="rId1" Type="http://schemas.openxmlformats.org/officeDocument/2006/relationships/slideLayout" Target="../slideLayouts/slideLayout16.xml"/><Relationship Id="rId5" Type="http://schemas.openxmlformats.org/officeDocument/2006/relationships/slide" Target="slide77.xml"/><Relationship Id="rId4" Type="http://schemas.openxmlformats.org/officeDocument/2006/relationships/slide" Target="slide88.xml"/></Relationships>
</file>

<file path=ppt/slides/_rels/slide103.xml.rels><?xml version="1.0" encoding="UTF-8" standalone="yes"?>
<Relationships xmlns="http://schemas.openxmlformats.org/package/2006/relationships"><Relationship Id="rId3" Type="http://schemas.openxmlformats.org/officeDocument/2006/relationships/slide" Target="slide71.xml"/><Relationship Id="rId2" Type="http://schemas.openxmlformats.org/officeDocument/2006/relationships/slide" Target="slide54.xml"/><Relationship Id="rId1" Type="http://schemas.openxmlformats.org/officeDocument/2006/relationships/slideLayout" Target="../slideLayouts/slideLayout16.xml"/><Relationship Id="rId5" Type="http://schemas.openxmlformats.org/officeDocument/2006/relationships/slide" Target="slide77.xml"/><Relationship Id="rId4" Type="http://schemas.openxmlformats.org/officeDocument/2006/relationships/slide" Target="slide88.xml"/></Relationships>
</file>

<file path=ppt/slides/_rels/slide104.xml.rels><?xml version="1.0" encoding="UTF-8" standalone="yes"?>
<Relationships xmlns="http://schemas.openxmlformats.org/package/2006/relationships"><Relationship Id="rId3" Type="http://schemas.openxmlformats.org/officeDocument/2006/relationships/slide" Target="slide71.xml"/><Relationship Id="rId2" Type="http://schemas.openxmlformats.org/officeDocument/2006/relationships/slide" Target="slide54.xml"/><Relationship Id="rId1" Type="http://schemas.openxmlformats.org/officeDocument/2006/relationships/slideLayout" Target="../slideLayouts/slideLayout16.xml"/><Relationship Id="rId5" Type="http://schemas.openxmlformats.org/officeDocument/2006/relationships/slide" Target="slide77.xml"/><Relationship Id="rId4" Type="http://schemas.openxmlformats.org/officeDocument/2006/relationships/slide" Target="slide88.xml"/></Relationships>
</file>

<file path=ppt/slides/_rels/slide105.xml.rels><?xml version="1.0" encoding="UTF-8" standalone="yes"?>
<Relationships xmlns="http://schemas.openxmlformats.org/package/2006/relationships"><Relationship Id="rId3" Type="http://schemas.openxmlformats.org/officeDocument/2006/relationships/slide" Target="slide71.xml"/><Relationship Id="rId2" Type="http://schemas.openxmlformats.org/officeDocument/2006/relationships/slide" Target="slide54.xml"/><Relationship Id="rId1" Type="http://schemas.openxmlformats.org/officeDocument/2006/relationships/slideLayout" Target="../slideLayouts/slideLayout16.xml"/><Relationship Id="rId5" Type="http://schemas.openxmlformats.org/officeDocument/2006/relationships/slide" Target="slide77.xml"/><Relationship Id="rId4" Type="http://schemas.openxmlformats.org/officeDocument/2006/relationships/slide" Target="slide88.xml"/></Relationships>
</file>

<file path=ppt/slides/_rels/slide106.xml.rels><?xml version="1.0" encoding="UTF-8" standalone="yes"?>
<Relationships xmlns="http://schemas.openxmlformats.org/package/2006/relationships"><Relationship Id="rId3" Type="http://schemas.openxmlformats.org/officeDocument/2006/relationships/slide" Target="slide54.xml"/><Relationship Id="rId7" Type="http://schemas.openxmlformats.org/officeDocument/2006/relationships/package" Target="../embeddings/Microsoft_Office_Word___24.docx"/><Relationship Id="rId2" Type="http://schemas.openxmlformats.org/officeDocument/2006/relationships/slideLayout" Target="../slideLayouts/slideLayout16.xml"/><Relationship Id="rId1" Type="http://schemas.openxmlformats.org/officeDocument/2006/relationships/vmlDrawing" Target="../drawings/vmlDrawing24.vml"/><Relationship Id="rId6" Type="http://schemas.openxmlformats.org/officeDocument/2006/relationships/slide" Target="slide77.xml"/><Relationship Id="rId5" Type="http://schemas.openxmlformats.org/officeDocument/2006/relationships/slide" Target="slide88.xml"/><Relationship Id="rId4" Type="http://schemas.openxmlformats.org/officeDocument/2006/relationships/slide" Target="slide71.xml"/></Relationships>
</file>

<file path=ppt/slides/_rels/slide107.xml.rels><?xml version="1.0" encoding="UTF-8" standalone="yes"?>
<Relationships xmlns="http://schemas.openxmlformats.org/package/2006/relationships"><Relationship Id="rId3" Type="http://schemas.openxmlformats.org/officeDocument/2006/relationships/slide" Target="slide54.xml"/><Relationship Id="rId7" Type="http://schemas.openxmlformats.org/officeDocument/2006/relationships/package" Target="../embeddings/Microsoft_Office_Word___25.docx"/><Relationship Id="rId2" Type="http://schemas.openxmlformats.org/officeDocument/2006/relationships/slideLayout" Target="../slideLayouts/slideLayout16.xml"/><Relationship Id="rId1" Type="http://schemas.openxmlformats.org/officeDocument/2006/relationships/vmlDrawing" Target="../drawings/vmlDrawing25.vml"/><Relationship Id="rId6" Type="http://schemas.openxmlformats.org/officeDocument/2006/relationships/slide" Target="slide77.xml"/><Relationship Id="rId5" Type="http://schemas.openxmlformats.org/officeDocument/2006/relationships/slide" Target="slide88.xml"/><Relationship Id="rId4" Type="http://schemas.openxmlformats.org/officeDocument/2006/relationships/slide" Target="slide71.xml"/></Relationships>
</file>

<file path=ppt/slides/_rels/slide108.xml.rels><?xml version="1.0" encoding="UTF-8" standalone="yes"?>
<Relationships xmlns="http://schemas.openxmlformats.org/package/2006/relationships"><Relationship Id="rId3" Type="http://schemas.openxmlformats.org/officeDocument/2006/relationships/slide" Target="slide71.xml"/><Relationship Id="rId2" Type="http://schemas.openxmlformats.org/officeDocument/2006/relationships/slide" Target="slide54.xml"/><Relationship Id="rId1" Type="http://schemas.openxmlformats.org/officeDocument/2006/relationships/slideLayout" Target="../slideLayouts/slideLayout16.xml"/><Relationship Id="rId5" Type="http://schemas.openxmlformats.org/officeDocument/2006/relationships/slide" Target="slide77.xml"/><Relationship Id="rId4" Type="http://schemas.openxmlformats.org/officeDocument/2006/relationships/slide" Target="slide88.xml"/></Relationships>
</file>

<file path=ppt/slides/_rels/slide109.xml.rels><?xml version="1.0" encoding="UTF-8" standalone="yes"?>
<Relationships xmlns="http://schemas.openxmlformats.org/package/2006/relationships"><Relationship Id="rId3" Type="http://schemas.openxmlformats.org/officeDocument/2006/relationships/slide" Target="slide71.xml"/><Relationship Id="rId2" Type="http://schemas.openxmlformats.org/officeDocument/2006/relationships/slide" Target="slide54.xml"/><Relationship Id="rId1" Type="http://schemas.openxmlformats.org/officeDocument/2006/relationships/slideLayout" Target="../slideLayouts/slideLayout16.xml"/><Relationship Id="rId5" Type="http://schemas.openxmlformats.org/officeDocument/2006/relationships/slide" Target="slide77.xml"/><Relationship Id="rId4" Type="http://schemas.openxmlformats.org/officeDocument/2006/relationships/slide" Target="slide88.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3.xml"/></Relationships>
</file>

<file path=ppt/slides/_rels/slide110.xml.rels><?xml version="1.0" encoding="UTF-8" standalone="yes"?>
<Relationships xmlns="http://schemas.openxmlformats.org/package/2006/relationships"><Relationship Id="rId3" Type="http://schemas.openxmlformats.org/officeDocument/2006/relationships/slide" Target="slide128.xml"/><Relationship Id="rId2" Type="http://schemas.openxmlformats.org/officeDocument/2006/relationships/slide" Target="slide110.xml"/><Relationship Id="rId1" Type="http://schemas.openxmlformats.org/officeDocument/2006/relationships/slideLayout" Target="../slideLayouts/slideLayout17.xml"/><Relationship Id="rId6" Type="http://schemas.openxmlformats.org/officeDocument/2006/relationships/slide" Target="slide169.xml"/><Relationship Id="rId5" Type="http://schemas.openxmlformats.org/officeDocument/2006/relationships/slide" Target="slide157.xml"/><Relationship Id="rId4" Type="http://schemas.openxmlformats.org/officeDocument/2006/relationships/slide" Target="slide141.xml"/></Relationships>
</file>

<file path=ppt/slides/_rels/slide111.xml.rels><?xml version="1.0" encoding="UTF-8" standalone="yes"?>
<Relationships xmlns="http://schemas.openxmlformats.org/package/2006/relationships"><Relationship Id="rId8" Type="http://schemas.openxmlformats.org/officeDocument/2006/relationships/image" Target="../media/image31.jpeg"/><Relationship Id="rId3" Type="http://schemas.openxmlformats.org/officeDocument/2006/relationships/slide" Target="slide110.xml"/><Relationship Id="rId7" Type="http://schemas.openxmlformats.org/officeDocument/2006/relationships/slide" Target="slide169.xml"/><Relationship Id="rId2" Type="http://schemas.openxmlformats.org/officeDocument/2006/relationships/slideLayout" Target="../slideLayouts/slideLayout17.xml"/><Relationship Id="rId1" Type="http://schemas.openxmlformats.org/officeDocument/2006/relationships/vmlDrawing" Target="../drawings/vmlDrawing26.vml"/><Relationship Id="rId6" Type="http://schemas.openxmlformats.org/officeDocument/2006/relationships/slide" Target="slide157.xml"/><Relationship Id="rId5" Type="http://schemas.openxmlformats.org/officeDocument/2006/relationships/slide" Target="slide141.xml"/><Relationship Id="rId4" Type="http://schemas.openxmlformats.org/officeDocument/2006/relationships/slide" Target="slide128.xml"/><Relationship Id="rId9" Type="http://schemas.openxmlformats.org/officeDocument/2006/relationships/package" Target="../embeddings/Microsoft_Office_Word___26.docx"/></Relationships>
</file>

<file path=ppt/slides/_rels/slide112.xml.rels><?xml version="1.0" encoding="UTF-8" standalone="yes"?>
<Relationships xmlns="http://schemas.openxmlformats.org/package/2006/relationships"><Relationship Id="rId3" Type="http://schemas.openxmlformats.org/officeDocument/2006/relationships/slide" Target="slide128.xml"/><Relationship Id="rId2" Type="http://schemas.openxmlformats.org/officeDocument/2006/relationships/slide" Target="slide110.xml"/><Relationship Id="rId1" Type="http://schemas.openxmlformats.org/officeDocument/2006/relationships/slideLayout" Target="../slideLayouts/slideLayout17.xml"/><Relationship Id="rId6" Type="http://schemas.openxmlformats.org/officeDocument/2006/relationships/slide" Target="slide169.xml"/><Relationship Id="rId5" Type="http://schemas.openxmlformats.org/officeDocument/2006/relationships/slide" Target="slide157.xml"/><Relationship Id="rId4" Type="http://schemas.openxmlformats.org/officeDocument/2006/relationships/slide" Target="slide141.xml"/></Relationships>
</file>

<file path=ppt/slides/_rels/slide113.xml.rels><?xml version="1.0" encoding="UTF-8" standalone="yes"?>
<Relationships xmlns="http://schemas.openxmlformats.org/package/2006/relationships"><Relationship Id="rId8" Type="http://schemas.openxmlformats.org/officeDocument/2006/relationships/package" Target="../embeddings/Microsoft_Office_Word___27.docx"/><Relationship Id="rId3" Type="http://schemas.openxmlformats.org/officeDocument/2006/relationships/slide" Target="slide110.xml"/><Relationship Id="rId7" Type="http://schemas.openxmlformats.org/officeDocument/2006/relationships/slide" Target="slide169.xml"/><Relationship Id="rId2" Type="http://schemas.openxmlformats.org/officeDocument/2006/relationships/slideLayout" Target="../slideLayouts/slideLayout17.xml"/><Relationship Id="rId1" Type="http://schemas.openxmlformats.org/officeDocument/2006/relationships/vmlDrawing" Target="../drawings/vmlDrawing27.vml"/><Relationship Id="rId6" Type="http://schemas.openxmlformats.org/officeDocument/2006/relationships/slide" Target="slide157.xml"/><Relationship Id="rId5" Type="http://schemas.openxmlformats.org/officeDocument/2006/relationships/slide" Target="slide141.xml"/><Relationship Id="rId4" Type="http://schemas.openxmlformats.org/officeDocument/2006/relationships/slide" Target="slide128.xml"/></Relationships>
</file>

<file path=ppt/slides/_rels/slide114.xml.rels><?xml version="1.0" encoding="UTF-8" standalone="yes"?>
<Relationships xmlns="http://schemas.openxmlformats.org/package/2006/relationships"><Relationship Id="rId8" Type="http://schemas.openxmlformats.org/officeDocument/2006/relationships/package" Target="../embeddings/Microsoft_Office_Word___28.docx"/><Relationship Id="rId3" Type="http://schemas.openxmlformats.org/officeDocument/2006/relationships/slide" Target="slide110.xml"/><Relationship Id="rId7" Type="http://schemas.openxmlformats.org/officeDocument/2006/relationships/slide" Target="slide169.xml"/><Relationship Id="rId2" Type="http://schemas.openxmlformats.org/officeDocument/2006/relationships/slideLayout" Target="../slideLayouts/slideLayout17.xml"/><Relationship Id="rId1" Type="http://schemas.openxmlformats.org/officeDocument/2006/relationships/vmlDrawing" Target="../drawings/vmlDrawing28.vml"/><Relationship Id="rId6" Type="http://schemas.openxmlformats.org/officeDocument/2006/relationships/slide" Target="slide157.xml"/><Relationship Id="rId5" Type="http://schemas.openxmlformats.org/officeDocument/2006/relationships/slide" Target="slide141.xml"/><Relationship Id="rId4" Type="http://schemas.openxmlformats.org/officeDocument/2006/relationships/slide" Target="slide128.xml"/></Relationships>
</file>

<file path=ppt/slides/_rels/slide115.xml.rels><?xml version="1.0" encoding="UTF-8" standalone="yes"?>
<Relationships xmlns="http://schemas.openxmlformats.org/package/2006/relationships"><Relationship Id="rId8" Type="http://schemas.openxmlformats.org/officeDocument/2006/relationships/package" Target="../embeddings/Microsoft_Office_Word___29.docx"/><Relationship Id="rId3" Type="http://schemas.openxmlformats.org/officeDocument/2006/relationships/slide" Target="slide110.xml"/><Relationship Id="rId7" Type="http://schemas.openxmlformats.org/officeDocument/2006/relationships/slide" Target="slide169.xml"/><Relationship Id="rId2" Type="http://schemas.openxmlformats.org/officeDocument/2006/relationships/slideLayout" Target="../slideLayouts/slideLayout17.xml"/><Relationship Id="rId1" Type="http://schemas.openxmlformats.org/officeDocument/2006/relationships/vmlDrawing" Target="../drawings/vmlDrawing29.vml"/><Relationship Id="rId6" Type="http://schemas.openxmlformats.org/officeDocument/2006/relationships/slide" Target="slide157.xml"/><Relationship Id="rId5" Type="http://schemas.openxmlformats.org/officeDocument/2006/relationships/slide" Target="slide141.xml"/><Relationship Id="rId4" Type="http://schemas.openxmlformats.org/officeDocument/2006/relationships/slide" Target="slide128.xml"/></Relationships>
</file>

<file path=ppt/slides/_rels/slide116.xml.rels><?xml version="1.0" encoding="UTF-8" standalone="yes"?>
<Relationships xmlns="http://schemas.openxmlformats.org/package/2006/relationships"><Relationship Id="rId8" Type="http://schemas.openxmlformats.org/officeDocument/2006/relationships/package" Target="../embeddings/Microsoft_Office_Word___30.docx"/><Relationship Id="rId3" Type="http://schemas.openxmlformats.org/officeDocument/2006/relationships/slide" Target="slide110.xml"/><Relationship Id="rId7" Type="http://schemas.openxmlformats.org/officeDocument/2006/relationships/slide" Target="slide169.xml"/><Relationship Id="rId2" Type="http://schemas.openxmlformats.org/officeDocument/2006/relationships/slideLayout" Target="../slideLayouts/slideLayout17.xml"/><Relationship Id="rId1" Type="http://schemas.openxmlformats.org/officeDocument/2006/relationships/vmlDrawing" Target="../drawings/vmlDrawing30.vml"/><Relationship Id="rId6" Type="http://schemas.openxmlformats.org/officeDocument/2006/relationships/slide" Target="slide157.xml"/><Relationship Id="rId5" Type="http://schemas.openxmlformats.org/officeDocument/2006/relationships/slide" Target="slide141.xml"/><Relationship Id="rId4" Type="http://schemas.openxmlformats.org/officeDocument/2006/relationships/slide" Target="slide128.xml"/></Relationships>
</file>

<file path=ppt/slides/_rels/slide117.xml.rels><?xml version="1.0" encoding="UTF-8" standalone="yes"?>
<Relationships xmlns="http://schemas.openxmlformats.org/package/2006/relationships"><Relationship Id="rId8" Type="http://schemas.openxmlformats.org/officeDocument/2006/relationships/package" Target="../embeddings/Microsoft_Office_Word___31.docx"/><Relationship Id="rId3" Type="http://schemas.openxmlformats.org/officeDocument/2006/relationships/slide" Target="slide110.xml"/><Relationship Id="rId7" Type="http://schemas.openxmlformats.org/officeDocument/2006/relationships/slide" Target="slide169.xml"/><Relationship Id="rId2" Type="http://schemas.openxmlformats.org/officeDocument/2006/relationships/slideLayout" Target="../slideLayouts/slideLayout17.xml"/><Relationship Id="rId1" Type="http://schemas.openxmlformats.org/officeDocument/2006/relationships/vmlDrawing" Target="../drawings/vmlDrawing31.vml"/><Relationship Id="rId6" Type="http://schemas.openxmlformats.org/officeDocument/2006/relationships/slide" Target="slide157.xml"/><Relationship Id="rId5" Type="http://schemas.openxmlformats.org/officeDocument/2006/relationships/slide" Target="slide141.xml"/><Relationship Id="rId4" Type="http://schemas.openxmlformats.org/officeDocument/2006/relationships/slide" Target="slide128.xml"/></Relationships>
</file>

<file path=ppt/slides/_rels/slide118.xml.rels><?xml version="1.0" encoding="UTF-8" standalone="yes"?>
<Relationships xmlns="http://schemas.openxmlformats.org/package/2006/relationships"><Relationship Id="rId8" Type="http://schemas.openxmlformats.org/officeDocument/2006/relationships/package" Target="../embeddings/Microsoft_Office_Word___32.docx"/><Relationship Id="rId3" Type="http://schemas.openxmlformats.org/officeDocument/2006/relationships/slide" Target="slide110.xml"/><Relationship Id="rId7" Type="http://schemas.openxmlformats.org/officeDocument/2006/relationships/slide" Target="slide169.xml"/><Relationship Id="rId2" Type="http://schemas.openxmlformats.org/officeDocument/2006/relationships/slideLayout" Target="../slideLayouts/slideLayout17.xml"/><Relationship Id="rId1" Type="http://schemas.openxmlformats.org/officeDocument/2006/relationships/vmlDrawing" Target="../drawings/vmlDrawing32.vml"/><Relationship Id="rId6" Type="http://schemas.openxmlformats.org/officeDocument/2006/relationships/slide" Target="slide157.xml"/><Relationship Id="rId5" Type="http://schemas.openxmlformats.org/officeDocument/2006/relationships/slide" Target="slide141.xml"/><Relationship Id="rId4" Type="http://schemas.openxmlformats.org/officeDocument/2006/relationships/slide" Target="slide128.xml"/></Relationships>
</file>

<file path=ppt/slides/_rels/slide119.xml.rels><?xml version="1.0" encoding="UTF-8" standalone="yes"?>
<Relationships xmlns="http://schemas.openxmlformats.org/package/2006/relationships"><Relationship Id="rId3" Type="http://schemas.openxmlformats.org/officeDocument/2006/relationships/slide" Target="slide128.xml"/><Relationship Id="rId2" Type="http://schemas.openxmlformats.org/officeDocument/2006/relationships/slide" Target="slide110.xml"/><Relationship Id="rId1" Type="http://schemas.openxmlformats.org/officeDocument/2006/relationships/slideLayout" Target="../slideLayouts/slideLayout17.xml"/><Relationship Id="rId6" Type="http://schemas.openxmlformats.org/officeDocument/2006/relationships/slide" Target="slide169.xml"/><Relationship Id="rId5" Type="http://schemas.openxmlformats.org/officeDocument/2006/relationships/slide" Target="slide157.xml"/><Relationship Id="rId4" Type="http://schemas.openxmlformats.org/officeDocument/2006/relationships/slide" Target="slide14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3.xml"/></Relationships>
</file>

<file path=ppt/slides/_rels/slide120.xml.rels><?xml version="1.0" encoding="UTF-8" standalone="yes"?>
<Relationships xmlns="http://schemas.openxmlformats.org/package/2006/relationships"><Relationship Id="rId3" Type="http://schemas.openxmlformats.org/officeDocument/2006/relationships/slide" Target="slide128.xml"/><Relationship Id="rId2" Type="http://schemas.openxmlformats.org/officeDocument/2006/relationships/slide" Target="slide110.xml"/><Relationship Id="rId1" Type="http://schemas.openxmlformats.org/officeDocument/2006/relationships/slideLayout" Target="../slideLayouts/slideLayout17.xml"/><Relationship Id="rId6" Type="http://schemas.openxmlformats.org/officeDocument/2006/relationships/slide" Target="slide169.xml"/><Relationship Id="rId5" Type="http://schemas.openxmlformats.org/officeDocument/2006/relationships/slide" Target="slide157.xml"/><Relationship Id="rId4" Type="http://schemas.openxmlformats.org/officeDocument/2006/relationships/slide" Target="slide141.xml"/></Relationships>
</file>

<file path=ppt/slides/_rels/slide121.xml.rels><?xml version="1.0" encoding="UTF-8" standalone="yes"?>
<Relationships xmlns="http://schemas.openxmlformats.org/package/2006/relationships"><Relationship Id="rId3" Type="http://schemas.openxmlformats.org/officeDocument/2006/relationships/slide" Target="slide128.xml"/><Relationship Id="rId2" Type="http://schemas.openxmlformats.org/officeDocument/2006/relationships/slide" Target="slide110.xml"/><Relationship Id="rId1" Type="http://schemas.openxmlformats.org/officeDocument/2006/relationships/slideLayout" Target="../slideLayouts/slideLayout17.xml"/><Relationship Id="rId6" Type="http://schemas.openxmlformats.org/officeDocument/2006/relationships/slide" Target="slide169.xml"/><Relationship Id="rId5" Type="http://schemas.openxmlformats.org/officeDocument/2006/relationships/slide" Target="slide157.xml"/><Relationship Id="rId4" Type="http://schemas.openxmlformats.org/officeDocument/2006/relationships/slide" Target="slide141.xml"/></Relationships>
</file>

<file path=ppt/slides/_rels/slide122.xml.rels><?xml version="1.0" encoding="UTF-8" standalone="yes"?>
<Relationships xmlns="http://schemas.openxmlformats.org/package/2006/relationships"><Relationship Id="rId3" Type="http://schemas.openxmlformats.org/officeDocument/2006/relationships/slide" Target="slide128.xml"/><Relationship Id="rId2" Type="http://schemas.openxmlformats.org/officeDocument/2006/relationships/slide" Target="slide110.xml"/><Relationship Id="rId1" Type="http://schemas.openxmlformats.org/officeDocument/2006/relationships/slideLayout" Target="../slideLayouts/slideLayout17.xml"/><Relationship Id="rId6" Type="http://schemas.openxmlformats.org/officeDocument/2006/relationships/slide" Target="slide169.xml"/><Relationship Id="rId5" Type="http://schemas.openxmlformats.org/officeDocument/2006/relationships/slide" Target="slide157.xml"/><Relationship Id="rId4" Type="http://schemas.openxmlformats.org/officeDocument/2006/relationships/slide" Target="slide141.xml"/></Relationships>
</file>

<file path=ppt/slides/_rels/slide123.xml.rels><?xml version="1.0" encoding="UTF-8" standalone="yes"?>
<Relationships xmlns="http://schemas.openxmlformats.org/package/2006/relationships"><Relationship Id="rId3" Type="http://schemas.openxmlformats.org/officeDocument/2006/relationships/slide" Target="slide128.xml"/><Relationship Id="rId2" Type="http://schemas.openxmlformats.org/officeDocument/2006/relationships/slide" Target="slide110.xml"/><Relationship Id="rId1" Type="http://schemas.openxmlformats.org/officeDocument/2006/relationships/slideLayout" Target="../slideLayouts/slideLayout17.xml"/><Relationship Id="rId6" Type="http://schemas.openxmlformats.org/officeDocument/2006/relationships/slide" Target="slide169.xml"/><Relationship Id="rId5" Type="http://schemas.openxmlformats.org/officeDocument/2006/relationships/slide" Target="slide157.xml"/><Relationship Id="rId4" Type="http://schemas.openxmlformats.org/officeDocument/2006/relationships/slide" Target="slide141.xml"/></Relationships>
</file>

<file path=ppt/slides/_rels/slide124.xml.rels><?xml version="1.0" encoding="UTF-8" standalone="yes"?>
<Relationships xmlns="http://schemas.openxmlformats.org/package/2006/relationships"><Relationship Id="rId8" Type="http://schemas.openxmlformats.org/officeDocument/2006/relationships/package" Target="../embeddings/Microsoft_Office_Word___33.docx"/><Relationship Id="rId3" Type="http://schemas.openxmlformats.org/officeDocument/2006/relationships/slide" Target="slide110.xml"/><Relationship Id="rId7" Type="http://schemas.openxmlformats.org/officeDocument/2006/relationships/slide" Target="slide169.xml"/><Relationship Id="rId2" Type="http://schemas.openxmlformats.org/officeDocument/2006/relationships/slideLayout" Target="../slideLayouts/slideLayout17.xml"/><Relationship Id="rId1" Type="http://schemas.openxmlformats.org/officeDocument/2006/relationships/vmlDrawing" Target="../drawings/vmlDrawing33.vml"/><Relationship Id="rId6" Type="http://schemas.openxmlformats.org/officeDocument/2006/relationships/slide" Target="slide157.xml"/><Relationship Id="rId5" Type="http://schemas.openxmlformats.org/officeDocument/2006/relationships/slide" Target="slide141.xml"/><Relationship Id="rId4" Type="http://schemas.openxmlformats.org/officeDocument/2006/relationships/slide" Target="slide128.xml"/></Relationships>
</file>

<file path=ppt/slides/_rels/slide125.xml.rels><?xml version="1.0" encoding="UTF-8" standalone="yes"?>
<Relationships xmlns="http://schemas.openxmlformats.org/package/2006/relationships"><Relationship Id="rId3" Type="http://schemas.openxmlformats.org/officeDocument/2006/relationships/slide" Target="slide128.xml"/><Relationship Id="rId2" Type="http://schemas.openxmlformats.org/officeDocument/2006/relationships/slide" Target="slide110.xml"/><Relationship Id="rId1" Type="http://schemas.openxmlformats.org/officeDocument/2006/relationships/slideLayout" Target="../slideLayouts/slideLayout17.xml"/><Relationship Id="rId6" Type="http://schemas.openxmlformats.org/officeDocument/2006/relationships/slide" Target="slide169.xml"/><Relationship Id="rId5" Type="http://schemas.openxmlformats.org/officeDocument/2006/relationships/slide" Target="slide157.xml"/><Relationship Id="rId4" Type="http://schemas.openxmlformats.org/officeDocument/2006/relationships/slide" Target="slide141.xml"/></Relationships>
</file>

<file path=ppt/slides/_rels/slide126.xml.rels><?xml version="1.0" encoding="UTF-8" standalone="yes"?>
<Relationships xmlns="http://schemas.openxmlformats.org/package/2006/relationships"><Relationship Id="rId3" Type="http://schemas.openxmlformats.org/officeDocument/2006/relationships/slide" Target="slide128.xml"/><Relationship Id="rId2" Type="http://schemas.openxmlformats.org/officeDocument/2006/relationships/slide" Target="slide110.xml"/><Relationship Id="rId1" Type="http://schemas.openxmlformats.org/officeDocument/2006/relationships/slideLayout" Target="../slideLayouts/slideLayout17.xml"/><Relationship Id="rId6" Type="http://schemas.openxmlformats.org/officeDocument/2006/relationships/slide" Target="slide169.xml"/><Relationship Id="rId5" Type="http://schemas.openxmlformats.org/officeDocument/2006/relationships/slide" Target="slide157.xml"/><Relationship Id="rId4" Type="http://schemas.openxmlformats.org/officeDocument/2006/relationships/slide" Target="slide141.xml"/></Relationships>
</file>

<file path=ppt/slides/_rels/slide127.xml.rels><?xml version="1.0" encoding="UTF-8" standalone="yes"?>
<Relationships xmlns="http://schemas.openxmlformats.org/package/2006/relationships"><Relationship Id="rId3" Type="http://schemas.openxmlformats.org/officeDocument/2006/relationships/slide" Target="slide128.xml"/><Relationship Id="rId2" Type="http://schemas.openxmlformats.org/officeDocument/2006/relationships/slide" Target="slide110.xml"/><Relationship Id="rId1" Type="http://schemas.openxmlformats.org/officeDocument/2006/relationships/slideLayout" Target="../slideLayouts/slideLayout17.xml"/><Relationship Id="rId6" Type="http://schemas.openxmlformats.org/officeDocument/2006/relationships/slide" Target="slide169.xml"/><Relationship Id="rId5" Type="http://schemas.openxmlformats.org/officeDocument/2006/relationships/slide" Target="slide157.xml"/><Relationship Id="rId4" Type="http://schemas.openxmlformats.org/officeDocument/2006/relationships/slide" Target="slide141.xml"/></Relationships>
</file>

<file path=ppt/slides/_rels/slide128.xml.rels><?xml version="1.0" encoding="UTF-8" standalone="yes"?>
<Relationships xmlns="http://schemas.openxmlformats.org/package/2006/relationships"><Relationship Id="rId3" Type="http://schemas.openxmlformats.org/officeDocument/2006/relationships/slide" Target="slide128.xml"/><Relationship Id="rId2" Type="http://schemas.openxmlformats.org/officeDocument/2006/relationships/slide" Target="slide110.xml"/><Relationship Id="rId1" Type="http://schemas.openxmlformats.org/officeDocument/2006/relationships/slideLayout" Target="../slideLayouts/slideLayout17.xml"/><Relationship Id="rId6" Type="http://schemas.openxmlformats.org/officeDocument/2006/relationships/slide" Target="slide169.xml"/><Relationship Id="rId5" Type="http://schemas.openxmlformats.org/officeDocument/2006/relationships/slide" Target="slide157.xml"/><Relationship Id="rId4" Type="http://schemas.openxmlformats.org/officeDocument/2006/relationships/slide" Target="slide141.xml"/></Relationships>
</file>

<file path=ppt/slides/_rels/slide129.xml.rels><?xml version="1.0" encoding="UTF-8" standalone="yes"?>
<Relationships xmlns="http://schemas.openxmlformats.org/package/2006/relationships"><Relationship Id="rId8" Type="http://schemas.openxmlformats.org/officeDocument/2006/relationships/package" Target="../embeddings/Microsoft_Office_Word___34.docx"/><Relationship Id="rId3" Type="http://schemas.openxmlformats.org/officeDocument/2006/relationships/slide" Target="slide110.xml"/><Relationship Id="rId7" Type="http://schemas.openxmlformats.org/officeDocument/2006/relationships/slide" Target="slide169.xml"/><Relationship Id="rId2" Type="http://schemas.openxmlformats.org/officeDocument/2006/relationships/slideLayout" Target="../slideLayouts/slideLayout17.xml"/><Relationship Id="rId1" Type="http://schemas.openxmlformats.org/officeDocument/2006/relationships/vmlDrawing" Target="../drawings/vmlDrawing34.vml"/><Relationship Id="rId6" Type="http://schemas.openxmlformats.org/officeDocument/2006/relationships/slide" Target="slide157.xml"/><Relationship Id="rId5" Type="http://schemas.openxmlformats.org/officeDocument/2006/relationships/slide" Target="slide141.xml"/><Relationship Id="rId4" Type="http://schemas.openxmlformats.org/officeDocument/2006/relationships/slide" Target="slide128.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3.xml"/></Relationships>
</file>

<file path=ppt/slides/_rels/slide130.xml.rels><?xml version="1.0" encoding="UTF-8" standalone="yes"?>
<Relationships xmlns="http://schemas.openxmlformats.org/package/2006/relationships"><Relationship Id="rId8" Type="http://schemas.openxmlformats.org/officeDocument/2006/relationships/package" Target="../embeddings/Microsoft_Office_Word___35.docx"/><Relationship Id="rId3" Type="http://schemas.openxmlformats.org/officeDocument/2006/relationships/slide" Target="slide110.xml"/><Relationship Id="rId7" Type="http://schemas.openxmlformats.org/officeDocument/2006/relationships/slide" Target="slide169.xml"/><Relationship Id="rId2" Type="http://schemas.openxmlformats.org/officeDocument/2006/relationships/slideLayout" Target="../slideLayouts/slideLayout17.xml"/><Relationship Id="rId1" Type="http://schemas.openxmlformats.org/officeDocument/2006/relationships/vmlDrawing" Target="../drawings/vmlDrawing35.vml"/><Relationship Id="rId6" Type="http://schemas.openxmlformats.org/officeDocument/2006/relationships/slide" Target="slide157.xml"/><Relationship Id="rId5" Type="http://schemas.openxmlformats.org/officeDocument/2006/relationships/slide" Target="slide141.xml"/><Relationship Id="rId4" Type="http://schemas.openxmlformats.org/officeDocument/2006/relationships/slide" Target="slide128.xml"/></Relationships>
</file>

<file path=ppt/slides/_rels/slide131.xml.rels><?xml version="1.0" encoding="UTF-8" standalone="yes"?>
<Relationships xmlns="http://schemas.openxmlformats.org/package/2006/relationships"><Relationship Id="rId8" Type="http://schemas.openxmlformats.org/officeDocument/2006/relationships/package" Target="../embeddings/Microsoft_Office_Word___36.docx"/><Relationship Id="rId3" Type="http://schemas.openxmlformats.org/officeDocument/2006/relationships/slide" Target="slide110.xml"/><Relationship Id="rId7" Type="http://schemas.openxmlformats.org/officeDocument/2006/relationships/slide" Target="slide169.xml"/><Relationship Id="rId2" Type="http://schemas.openxmlformats.org/officeDocument/2006/relationships/slideLayout" Target="../slideLayouts/slideLayout17.xml"/><Relationship Id="rId1" Type="http://schemas.openxmlformats.org/officeDocument/2006/relationships/vmlDrawing" Target="../drawings/vmlDrawing36.vml"/><Relationship Id="rId6" Type="http://schemas.openxmlformats.org/officeDocument/2006/relationships/slide" Target="slide157.xml"/><Relationship Id="rId5" Type="http://schemas.openxmlformats.org/officeDocument/2006/relationships/slide" Target="slide141.xml"/><Relationship Id="rId4" Type="http://schemas.openxmlformats.org/officeDocument/2006/relationships/slide" Target="slide128.xml"/></Relationships>
</file>

<file path=ppt/slides/_rels/slide132.xml.rels><?xml version="1.0" encoding="UTF-8" standalone="yes"?>
<Relationships xmlns="http://schemas.openxmlformats.org/package/2006/relationships"><Relationship Id="rId3" Type="http://schemas.openxmlformats.org/officeDocument/2006/relationships/slide" Target="slide128.xml"/><Relationship Id="rId2" Type="http://schemas.openxmlformats.org/officeDocument/2006/relationships/slide" Target="slide110.xml"/><Relationship Id="rId1" Type="http://schemas.openxmlformats.org/officeDocument/2006/relationships/slideLayout" Target="../slideLayouts/slideLayout17.xml"/><Relationship Id="rId6" Type="http://schemas.openxmlformats.org/officeDocument/2006/relationships/slide" Target="slide169.xml"/><Relationship Id="rId5" Type="http://schemas.openxmlformats.org/officeDocument/2006/relationships/slide" Target="slide157.xml"/><Relationship Id="rId4" Type="http://schemas.openxmlformats.org/officeDocument/2006/relationships/slide" Target="slide141.xml"/></Relationships>
</file>

<file path=ppt/slides/_rels/slide133.xml.rels><?xml version="1.0" encoding="UTF-8" standalone="yes"?>
<Relationships xmlns="http://schemas.openxmlformats.org/package/2006/relationships"><Relationship Id="rId8" Type="http://schemas.openxmlformats.org/officeDocument/2006/relationships/package" Target="../embeddings/Microsoft_Office_Word___37.docx"/><Relationship Id="rId3" Type="http://schemas.openxmlformats.org/officeDocument/2006/relationships/slide" Target="slide110.xml"/><Relationship Id="rId7" Type="http://schemas.openxmlformats.org/officeDocument/2006/relationships/slide" Target="slide169.xml"/><Relationship Id="rId2" Type="http://schemas.openxmlformats.org/officeDocument/2006/relationships/slideLayout" Target="../slideLayouts/slideLayout17.xml"/><Relationship Id="rId1" Type="http://schemas.openxmlformats.org/officeDocument/2006/relationships/vmlDrawing" Target="../drawings/vmlDrawing37.vml"/><Relationship Id="rId6" Type="http://schemas.openxmlformats.org/officeDocument/2006/relationships/slide" Target="slide157.xml"/><Relationship Id="rId5" Type="http://schemas.openxmlformats.org/officeDocument/2006/relationships/slide" Target="slide141.xml"/><Relationship Id="rId4" Type="http://schemas.openxmlformats.org/officeDocument/2006/relationships/slide" Target="slide128.xml"/></Relationships>
</file>

<file path=ppt/slides/_rels/slide134.xml.rels><?xml version="1.0" encoding="UTF-8" standalone="yes"?>
<Relationships xmlns="http://schemas.openxmlformats.org/package/2006/relationships"><Relationship Id="rId3" Type="http://schemas.openxmlformats.org/officeDocument/2006/relationships/slide" Target="slide128.xml"/><Relationship Id="rId2" Type="http://schemas.openxmlformats.org/officeDocument/2006/relationships/slide" Target="slide110.xml"/><Relationship Id="rId1" Type="http://schemas.openxmlformats.org/officeDocument/2006/relationships/slideLayout" Target="../slideLayouts/slideLayout17.xml"/><Relationship Id="rId6" Type="http://schemas.openxmlformats.org/officeDocument/2006/relationships/slide" Target="slide169.xml"/><Relationship Id="rId5" Type="http://schemas.openxmlformats.org/officeDocument/2006/relationships/slide" Target="slide157.xml"/><Relationship Id="rId4" Type="http://schemas.openxmlformats.org/officeDocument/2006/relationships/slide" Target="slide141.xml"/></Relationships>
</file>

<file path=ppt/slides/_rels/slide135.xml.rels><?xml version="1.0" encoding="UTF-8" standalone="yes"?>
<Relationships xmlns="http://schemas.openxmlformats.org/package/2006/relationships"><Relationship Id="rId3" Type="http://schemas.openxmlformats.org/officeDocument/2006/relationships/slide" Target="slide128.xml"/><Relationship Id="rId2" Type="http://schemas.openxmlformats.org/officeDocument/2006/relationships/slide" Target="slide110.xml"/><Relationship Id="rId1" Type="http://schemas.openxmlformats.org/officeDocument/2006/relationships/slideLayout" Target="../slideLayouts/slideLayout17.xml"/><Relationship Id="rId6" Type="http://schemas.openxmlformats.org/officeDocument/2006/relationships/slide" Target="slide169.xml"/><Relationship Id="rId5" Type="http://schemas.openxmlformats.org/officeDocument/2006/relationships/slide" Target="slide157.xml"/><Relationship Id="rId4" Type="http://schemas.openxmlformats.org/officeDocument/2006/relationships/slide" Target="slide141.xml"/></Relationships>
</file>

<file path=ppt/slides/_rels/slide136.xml.rels><?xml version="1.0" encoding="UTF-8" standalone="yes"?>
<Relationships xmlns="http://schemas.openxmlformats.org/package/2006/relationships"><Relationship Id="rId3" Type="http://schemas.openxmlformats.org/officeDocument/2006/relationships/slide" Target="slide128.xml"/><Relationship Id="rId2" Type="http://schemas.openxmlformats.org/officeDocument/2006/relationships/slide" Target="slide110.xml"/><Relationship Id="rId1" Type="http://schemas.openxmlformats.org/officeDocument/2006/relationships/slideLayout" Target="../slideLayouts/slideLayout17.xml"/><Relationship Id="rId6" Type="http://schemas.openxmlformats.org/officeDocument/2006/relationships/slide" Target="slide169.xml"/><Relationship Id="rId5" Type="http://schemas.openxmlformats.org/officeDocument/2006/relationships/slide" Target="slide157.xml"/><Relationship Id="rId4" Type="http://schemas.openxmlformats.org/officeDocument/2006/relationships/slide" Target="slide141.xml"/></Relationships>
</file>

<file path=ppt/slides/_rels/slide137.xml.rels><?xml version="1.0" encoding="UTF-8" standalone="yes"?>
<Relationships xmlns="http://schemas.openxmlformats.org/package/2006/relationships"><Relationship Id="rId3" Type="http://schemas.openxmlformats.org/officeDocument/2006/relationships/slide" Target="slide128.xml"/><Relationship Id="rId2" Type="http://schemas.openxmlformats.org/officeDocument/2006/relationships/slide" Target="slide110.xml"/><Relationship Id="rId1" Type="http://schemas.openxmlformats.org/officeDocument/2006/relationships/slideLayout" Target="../slideLayouts/slideLayout17.xml"/><Relationship Id="rId6" Type="http://schemas.openxmlformats.org/officeDocument/2006/relationships/slide" Target="slide169.xml"/><Relationship Id="rId5" Type="http://schemas.openxmlformats.org/officeDocument/2006/relationships/slide" Target="slide157.xml"/><Relationship Id="rId4" Type="http://schemas.openxmlformats.org/officeDocument/2006/relationships/slide" Target="slide141.xml"/></Relationships>
</file>

<file path=ppt/slides/_rels/slide138.xml.rels><?xml version="1.0" encoding="UTF-8" standalone="yes"?>
<Relationships xmlns="http://schemas.openxmlformats.org/package/2006/relationships"><Relationship Id="rId3" Type="http://schemas.openxmlformats.org/officeDocument/2006/relationships/slide" Target="slide128.xml"/><Relationship Id="rId2" Type="http://schemas.openxmlformats.org/officeDocument/2006/relationships/slide" Target="slide110.xml"/><Relationship Id="rId1" Type="http://schemas.openxmlformats.org/officeDocument/2006/relationships/slideLayout" Target="../slideLayouts/slideLayout17.xml"/><Relationship Id="rId6" Type="http://schemas.openxmlformats.org/officeDocument/2006/relationships/slide" Target="slide169.xml"/><Relationship Id="rId5" Type="http://schemas.openxmlformats.org/officeDocument/2006/relationships/slide" Target="slide157.xml"/><Relationship Id="rId4" Type="http://schemas.openxmlformats.org/officeDocument/2006/relationships/slide" Target="slide141.xml"/></Relationships>
</file>

<file path=ppt/slides/_rels/slide139.xml.rels><?xml version="1.0" encoding="UTF-8" standalone="yes"?>
<Relationships xmlns="http://schemas.openxmlformats.org/package/2006/relationships"><Relationship Id="rId3" Type="http://schemas.openxmlformats.org/officeDocument/2006/relationships/slide" Target="slide128.xml"/><Relationship Id="rId2" Type="http://schemas.openxmlformats.org/officeDocument/2006/relationships/slide" Target="slide110.xml"/><Relationship Id="rId1" Type="http://schemas.openxmlformats.org/officeDocument/2006/relationships/slideLayout" Target="../slideLayouts/slideLayout17.xml"/><Relationship Id="rId6" Type="http://schemas.openxmlformats.org/officeDocument/2006/relationships/slide" Target="slide169.xml"/><Relationship Id="rId5" Type="http://schemas.openxmlformats.org/officeDocument/2006/relationships/slide" Target="slide157.xml"/><Relationship Id="rId4" Type="http://schemas.openxmlformats.org/officeDocument/2006/relationships/slide" Target="slide141.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13.xml"/><Relationship Id="rId1" Type="http://schemas.openxmlformats.org/officeDocument/2006/relationships/vmlDrawing" Target="../drawings/vmlDrawing4.vml"/><Relationship Id="rId4" Type="http://schemas.openxmlformats.org/officeDocument/2006/relationships/package" Target="../embeddings/Microsoft_Office_Word___4.docx"/></Relationships>
</file>

<file path=ppt/slides/_rels/slide140.xml.rels><?xml version="1.0" encoding="UTF-8" standalone="yes"?>
<Relationships xmlns="http://schemas.openxmlformats.org/package/2006/relationships"><Relationship Id="rId3" Type="http://schemas.openxmlformats.org/officeDocument/2006/relationships/slide" Target="slide128.xml"/><Relationship Id="rId2" Type="http://schemas.openxmlformats.org/officeDocument/2006/relationships/slide" Target="slide110.xml"/><Relationship Id="rId1" Type="http://schemas.openxmlformats.org/officeDocument/2006/relationships/slideLayout" Target="../slideLayouts/slideLayout17.xml"/><Relationship Id="rId6" Type="http://schemas.openxmlformats.org/officeDocument/2006/relationships/slide" Target="slide169.xml"/><Relationship Id="rId5" Type="http://schemas.openxmlformats.org/officeDocument/2006/relationships/slide" Target="slide157.xml"/><Relationship Id="rId4" Type="http://schemas.openxmlformats.org/officeDocument/2006/relationships/slide" Target="slide141.xml"/></Relationships>
</file>

<file path=ppt/slides/_rels/slide141.xml.rels><?xml version="1.0" encoding="UTF-8" standalone="yes"?>
<Relationships xmlns="http://schemas.openxmlformats.org/package/2006/relationships"><Relationship Id="rId3" Type="http://schemas.openxmlformats.org/officeDocument/2006/relationships/slide" Target="slide128.xml"/><Relationship Id="rId2" Type="http://schemas.openxmlformats.org/officeDocument/2006/relationships/slide" Target="slide110.xml"/><Relationship Id="rId1" Type="http://schemas.openxmlformats.org/officeDocument/2006/relationships/slideLayout" Target="../slideLayouts/slideLayout17.xml"/><Relationship Id="rId6" Type="http://schemas.openxmlformats.org/officeDocument/2006/relationships/slide" Target="slide169.xml"/><Relationship Id="rId5" Type="http://schemas.openxmlformats.org/officeDocument/2006/relationships/slide" Target="slide157.xml"/><Relationship Id="rId4" Type="http://schemas.openxmlformats.org/officeDocument/2006/relationships/slide" Target="slide141.xml"/></Relationships>
</file>

<file path=ppt/slides/_rels/slide142.xml.rels><?xml version="1.0" encoding="UTF-8" standalone="yes"?>
<Relationships xmlns="http://schemas.openxmlformats.org/package/2006/relationships"><Relationship Id="rId8" Type="http://schemas.openxmlformats.org/officeDocument/2006/relationships/package" Target="../embeddings/Microsoft_Office_Word___38.docx"/><Relationship Id="rId3" Type="http://schemas.openxmlformats.org/officeDocument/2006/relationships/slide" Target="slide110.xml"/><Relationship Id="rId7" Type="http://schemas.openxmlformats.org/officeDocument/2006/relationships/slide" Target="slide169.xml"/><Relationship Id="rId2" Type="http://schemas.openxmlformats.org/officeDocument/2006/relationships/slideLayout" Target="../slideLayouts/slideLayout17.xml"/><Relationship Id="rId1" Type="http://schemas.openxmlformats.org/officeDocument/2006/relationships/vmlDrawing" Target="../drawings/vmlDrawing38.vml"/><Relationship Id="rId6" Type="http://schemas.openxmlformats.org/officeDocument/2006/relationships/slide" Target="slide157.xml"/><Relationship Id="rId5" Type="http://schemas.openxmlformats.org/officeDocument/2006/relationships/slide" Target="slide141.xml"/><Relationship Id="rId4" Type="http://schemas.openxmlformats.org/officeDocument/2006/relationships/slide" Target="slide128.xml"/></Relationships>
</file>

<file path=ppt/slides/_rels/slide143.xml.rels><?xml version="1.0" encoding="UTF-8" standalone="yes"?>
<Relationships xmlns="http://schemas.openxmlformats.org/package/2006/relationships"><Relationship Id="rId8" Type="http://schemas.openxmlformats.org/officeDocument/2006/relationships/package" Target="../embeddings/Microsoft_Office_Word___39.docx"/><Relationship Id="rId3" Type="http://schemas.openxmlformats.org/officeDocument/2006/relationships/slide" Target="slide110.xml"/><Relationship Id="rId7" Type="http://schemas.openxmlformats.org/officeDocument/2006/relationships/slide" Target="slide169.xml"/><Relationship Id="rId2" Type="http://schemas.openxmlformats.org/officeDocument/2006/relationships/slideLayout" Target="../slideLayouts/slideLayout17.xml"/><Relationship Id="rId1" Type="http://schemas.openxmlformats.org/officeDocument/2006/relationships/vmlDrawing" Target="../drawings/vmlDrawing39.vml"/><Relationship Id="rId6" Type="http://schemas.openxmlformats.org/officeDocument/2006/relationships/slide" Target="slide157.xml"/><Relationship Id="rId5" Type="http://schemas.openxmlformats.org/officeDocument/2006/relationships/slide" Target="slide141.xml"/><Relationship Id="rId4" Type="http://schemas.openxmlformats.org/officeDocument/2006/relationships/slide" Target="slide128.xml"/></Relationships>
</file>

<file path=ppt/slides/_rels/slide144.xml.rels><?xml version="1.0" encoding="UTF-8" standalone="yes"?>
<Relationships xmlns="http://schemas.openxmlformats.org/package/2006/relationships"><Relationship Id="rId8" Type="http://schemas.openxmlformats.org/officeDocument/2006/relationships/package" Target="../embeddings/Microsoft_Office_Word___40.docx"/><Relationship Id="rId3" Type="http://schemas.openxmlformats.org/officeDocument/2006/relationships/slide" Target="slide110.xml"/><Relationship Id="rId7" Type="http://schemas.openxmlformats.org/officeDocument/2006/relationships/slide" Target="slide169.xml"/><Relationship Id="rId2" Type="http://schemas.openxmlformats.org/officeDocument/2006/relationships/slideLayout" Target="../slideLayouts/slideLayout17.xml"/><Relationship Id="rId1" Type="http://schemas.openxmlformats.org/officeDocument/2006/relationships/vmlDrawing" Target="../drawings/vmlDrawing40.vml"/><Relationship Id="rId6" Type="http://schemas.openxmlformats.org/officeDocument/2006/relationships/slide" Target="slide157.xml"/><Relationship Id="rId5" Type="http://schemas.openxmlformats.org/officeDocument/2006/relationships/slide" Target="slide141.xml"/><Relationship Id="rId4" Type="http://schemas.openxmlformats.org/officeDocument/2006/relationships/slide" Target="slide128.xml"/></Relationships>
</file>

<file path=ppt/slides/_rels/slide145.xml.rels><?xml version="1.0" encoding="UTF-8" standalone="yes"?>
<Relationships xmlns="http://schemas.openxmlformats.org/package/2006/relationships"><Relationship Id="rId8" Type="http://schemas.openxmlformats.org/officeDocument/2006/relationships/package" Target="../embeddings/Microsoft_Office_Word___41.docx"/><Relationship Id="rId3" Type="http://schemas.openxmlformats.org/officeDocument/2006/relationships/slide" Target="slide110.xml"/><Relationship Id="rId7" Type="http://schemas.openxmlformats.org/officeDocument/2006/relationships/slide" Target="slide169.xml"/><Relationship Id="rId2" Type="http://schemas.openxmlformats.org/officeDocument/2006/relationships/slideLayout" Target="../slideLayouts/slideLayout17.xml"/><Relationship Id="rId1" Type="http://schemas.openxmlformats.org/officeDocument/2006/relationships/vmlDrawing" Target="../drawings/vmlDrawing41.vml"/><Relationship Id="rId6" Type="http://schemas.openxmlformats.org/officeDocument/2006/relationships/slide" Target="slide157.xml"/><Relationship Id="rId5" Type="http://schemas.openxmlformats.org/officeDocument/2006/relationships/slide" Target="slide141.xml"/><Relationship Id="rId4" Type="http://schemas.openxmlformats.org/officeDocument/2006/relationships/slide" Target="slide128.xml"/></Relationships>
</file>

<file path=ppt/slides/_rels/slide146.xml.rels><?xml version="1.0" encoding="UTF-8" standalone="yes"?>
<Relationships xmlns="http://schemas.openxmlformats.org/package/2006/relationships"><Relationship Id="rId8" Type="http://schemas.openxmlformats.org/officeDocument/2006/relationships/package" Target="../embeddings/Microsoft_Office_Word___42.docx"/><Relationship Id="rId3" Type="http://schemas.openxmlformats.org/officeDocument/2006/relationships/slide" Target="slide110.xml"/><Relationship Id="rId7" Type="http://schemas.openxmlformats.org/officeDocument/2006/relationships/slide" Target="slide169.xml"/><Relationship Id="rId2" Type="http://schemas.openxmlformats.org/officeDocument/2006/relationships/slideLayout" Target="../slideLayouts/slideLayout17.xml"/><Relationship Id="rId1" Type="http://schemas.openxmlformats.org/officeDocument/2006/relationships/vmlDrawing" Target="../drawings/vmlDrawing42.vml"/><Relationship Id="rId6" Type="http://schemas.openxmlformats.org/officeDocument/2006/relationships/slide" Target="slide157.xml"/><Relationship Id="rId5" Type="http://schemas.openxmlformats.org/officeDocument/2006/relationships/slide" Target="slide141.xml"/><Relationship Id="rId4" Type="http://schemas.openxmlformats.org/officeDocument/2006/relationships/slide" Target="slide128.xml"/></Relationships>
</file>

<file path=ppt/slides/_rels/slide147.xml.rels><?xml version="1.0" encoding="UTF-8" standalone="yes"?>
<Relationships xmlns="http://schemas.openxmlformats.org/package/2006/relationships"><Relationship Id="rId8" Type="http://schemas.openxmlformats.org/officeDocument/2006/relationships/package" Target="../embeddings/Microsoft_Office_Word___43.docx"/><Relationship Id="rId3" Type="http://schemas.openxmlformats.org/officeDocument/2006/relationships/slide" Target="slide110.xml"/><Relationship Id="rId7" Type="http://schemas.openxmlformats.org/officeDocument/2006/relationships/slide" Target="slide169.xml"/><Relationship Id="rId2" Type="http://schemas.openxmlformats.org/officeDocument/2006/relationships/slideLayout" Target="../slideLayouts/slideLayout17.xml"/><Relationship Id="rId1" Type="http://schemas.openxmlformats.org/officeDocument/2006/relationships/vmlDrawing" Target="../drawings/vmlDrawing43.vml"/><Relationship Id="rId6" Type="http://schemas.openxmlformats.org/officeDocument/2006/relationships/slide" Target="slide157.xml"/><Relationship Id="rId5" Type="http://schemas.openxmlformats.org/officeDocument/2006/relationships/slide" Target="slide141.xml"/><Relationship Id="rId4" Type="http://schemas.openxmlformats.org/officeDocument/2006/relationships/slide" Target="slide128.xml"/></Relationships>
</file>

<file path=ppt/slides/_rels/slide148.xml.rels><?xml version="1.0" encoding="UTF-8" standalone="yes"?>
<Relationships xmlns="http://schemas.openxmlformats.org/package/2006/relationships"><Relationship Id="rId3" Type="http://schemas.openxmlformats.org/officeDocument/2006/relationships/slide" Target="slide128.xml"/><Relationship Id="rId2" Type="http://schemas.openxmlformats.org/officeDocument/2006/relationships/slide" Target="slide110.xml"/><Relationship Id="rId1" Type="http://schemas.openxmlformats.org/officeDocument/2006/relationships/slideLayout" Target="../slideLayouts/slideLayout17.xml"/><Relationship Id="rId6" Type="http://schemas.openxmlformats.org/officeDocument/2006/relationships/slide" Target="slide169.xml"/><Relationship Id="rId5" Type="http://schemas.openxmlformats.org/officeDocument/2006/relationships/slide" Target="slide157.xml"/><Relationship Id="rId4" Type="http://schemas.openxmlformats.org/officeDocument/2006/relationships/slide" Target="slide141.xml"/></Relationships>
</file>

<file path=ppt/slides/_rels/slide149.xml.rels><?xml version="1.0" encoding="UTF-8" standalone="yes"?>
<Relationships xmlns="http://schemas.openxmlformats.org/package/2006/relationships"><Relationship Id="rId3" Type="http://schemas.openxmlformats.org/officeDocument/2006/relationships/slide" Target="slide128.xml"/><Relationship Id="rId2" Type="http://schemas.openxmlformats.org/officeDocument/2006/relationships/slide" Target="slide110.xml"/><Relationship Id="rId1" Type="http://schemas.openxmlformats.org/officeDocument/2006/relationships/slideLayout" Target="../slideLayouts/slideLayout17.xml"/><Relationship Id="rId6" Type="http://schemas.openxmlformats.org/officeDocument/2006/relationships/slide" Target="slide169.xml"/><Relationship Id="rId5" Type="http://schemas.openxmlformats.org/officeDocument/2006/relationships/slide" Target="slide157.xml"/><Relationship Id="rId4" Type="http://schemas.openxmlformats.org/officeDocument/2006/relationships/slide" Target="slide14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3.xml"/></Relationships>
</file>

<file path=ppt/slides/_rels/slide150.xml.rels><?xml version="1.0" encoding="UTF-8" standalone="yes"?>
<Relationships xmlns="http://schemas.openxmlformats.org/package/2006/relationships"><Relationship Id="rId3" Type="http://schemas.openxmlformats.org/officeDocument/2006/relationships/slide" Target="slide128.xml"/><Relationship Id="rId2" Type="http://schemas.openxmlformats.org/officeDocument/2006/relationships/slide" Target="slide110.xml"/><Relationship Id="rId1" Type="http://schemas.openxmlformats.org/officeDocument/2006/relationships/slideLayout" Target="../slideLayouts/slideLayout17.xml"/><Relationship Id="rId6" Type="http://schemas.openxmlformats.org/officeDocument/2006/relationships/slide" Target="slide169.xml"/><Relationship Id="rId5" Type="http://schemas.openxmlformats.org/officeDocument/2006/relationships/slide" Target="slide157.xml"/><Relationship Id="rId4" Type="http://schemas.openxmlformats.org/officeDocument/2006/relationships/slide" Target="slide141.xml"/></Relationships>
</file>

<file path=ppt/slides/_rels/slide151.xml.rels><?xml version="1.0" encoding="UTF-8" standalone="yes"?>
<Relationships xmlns="http://schemas.openxmlformats.org/package/2006/relationships"><Relationship Id="rId3" Type="http://schemas.openxmlformats.org/officeDocument/2006/relationships/slide" Target="slide128.xml"/><Relationship Id="rId2" Type="http://schemas.openxmlformats.org/officeDocument/2006/relationships/slide" Target="slide110.xml"/><Relationship Id="rId1" Type="http://schemas.openxmlformats.org/officeDocument/2006/relationships/slideLayout" Target="../slideLayouts/slideLayout17.xml"/><Relationship Id="rId6" Type="http://schemas.openxmlformats.org/officeDocument/2006/relationships/slide" Target="slide169.xml"/><Relationship Id="rId5" Type="http://schemas.openxmlformats.org/officeDocument/2006/relationships/slide" Target="slide157.xml"/><Relationship Id="rId4" Type="http://schemas.openxmlformats.org/officeDocument/2006/relationships/slide" Target="slide141.xml"/></Relationships>
</file>

<file path=ppt/slides/_rels/slide152.xml.rels><?xml version="1.0" encoding="UTF-8" standalone="yes"?>
<Relationships xmlns="http://schemas.openxmlformats.org/package/2006/relationships"><Relationship Id="rId3" Type="http://schemas.openxmlformats.org/officeDocument/2006/relationships/slide" Target="slide128.xml"/><Relationship Id="rId2" Type="http://schemas.openxmlformats.org/officeDocument/2006/relationships/slide" Target="slide110.xml"/><Relationship Id="rId1" Type="http://schemas.openxmlformats.org/officeDocument/2006/relationships/slideLayout" Target="../slideLayouts/slideLayout17.xml"/><Relationship Id="rId6" Type="http://schemas.openxmlformats.org/officeDocument/2006/relationships/slide" Target="slide169.xml"/><Relationship Id="rId5" Type="http://schemas.openxmlformats.org/officeDocument/2006/relationships/slide" Target="slide157.xml"/><Relationship Id="rId4" Type="http://schemas.openxmlformats.org/officeDocument/2006/relationships/slide" Target="slide141.xml"/></Relationships>
</file>

<file path=ppt/slides/_rels/slide153.xml.rels><?xml version="1.0" encoding="UTF-8" standalone="yes"?>
<Relationships xmlns="http://schemas.openxmlformats.org/package/2006/relationships"><Relationship Id="rId3" Type="http://schemas.openxmlformats.org/officeDocument/2006/relationships/slide" Target="slide128.xml"/><Relationship Id="rId2" Type="http://schemas.openxmlformats.org/officeDocument/2006/relationships/slide" Target="slide110.xml"/><Relationship Id="rId1" Type="http://schemas.openxmlformats.org/officeDocument/2006/relationships/slideLayout" Target="../slideLayouts/slideLayout17.xml"/><Relationship Id="rId6" Type="http://schemas.openxmlformats.org/officeDocument/2006/relationships/slide" Target="slide169.xml"/><Relationship Id="rId5" Type="http://schemas.openxmlformats.org/officeDocument/2006/relationships/slide" Target="slide157.xml"/><Relationship Id="rId4" Type="http://schemas.openxmlformats.org/officeDocument/2006/relationships/slide" Target="slide141.xml"/></Relationships>
</file>

<file path=ppt/slides/_rels/slide154.xml.rels><?xml version="1.0" encoding="UTF-8" standalone="yes"?>
<Relationships xmlns="http://schemas.openxmlformats.org/package/2006/relationships"><Relationship Id="rId3" Type="http://schemas.openxmlformats.org/officeDocument/2006/relationships/slide" Target="slide128.xml"/><Relationship Id="rId2" Type="http://schemas.openxmlformats.org/officeDocument/2006/relationships/slide" Target="slide110.xml"/><Relationship Id="rId1" Type="http://schemas.openxmlformats.org/officeDocument/2006/relationships/slideLayout" Target="../slideLayouts/slideLayout17.xml"/><Relationship Id="rId6" Type="http://schemas.openxmlformats.org/officeDocument/2006/relationships/slide" Target="slide169.xml"/><Relationship Id="rId5" Type="http://schemas.openxmlformats.org/officeDocument/2006/relationships/slide" Target="slide157.xml"/><Relationship Id="rId4" Type="http://schemas.openxmlformats.org/officeDocument/2006/relationships/slide" Target="slide141.xml"/></Relationships>
</file>

<file path=ppt/slides/_rels/slide155.xml.rels><?xml version="1.0" encoding="UTF-8" standalone="yes"?>
<Relationships xmlns="http://schemas.openxmlformats.org/package/2006/relationships"><Relationship Id="rId3" Type="http://schemas.openxmlformats.org/officeDocument/2006/relationships/slide" Target="slide128.xml"/><Relationship Id="rId2" Type="http://schemas.openxmlformats.org/officeDocument/2006/relationships/slide" Target="slide110.xml"/><Relationship Id="rId1" Type="http://schemas.openxmlformats.org/officeDocument/2006/relationships/slideLayout" Target="../slideLayouts/slideLayout17.xml"/><Relationship Id="rId6" Type="http://schemas.openxmlformats.org/officeDocument/2006/relationships/slide" Target="slide169.xml"/><Relationship Id="rId5" Type="http://schemas.openxmlformats.org/officeDocument/2006/relationships/slide" Target="slide157.xml"/><Relationship Id="rId4" Type="http://schemas.openxmlformats.org/officeDocument/2006/relationships/slide" Target="slide141.xml"/></Relationships>
</file>

<file path=ppt/slides/_rels/slide156.xml.rels><?xml version="1.0" encoding="UTF-8" standalone="yes"?>
<Relationships xmlns="http://schemas.openxmlformats.org/package/2006/relationships"><Relationship Id="rId3" Type="http://schemas.openxmlformats.org/officeDocument/2006/relationships/slide" Target="slide128.xml"/><Relationship Id="rId2" Type="http://schemas.openxmlformats.org/officeDocument/2006/relationships/slide" Target="slide110.xml"/><Relationship Id="rId1" Type="http://schemas.openxmlformats.org/officeDocument/2006/relationships/slideLayout" Target="../slideLayouts/slideLayout17.xml"/><Relationship Id="rId6" Type="http://schemas.openxmlformats.org/officeDocument/2006/relationships/slide" Target="slide169.xml"/><Relationship Id="rId5" Type="http://schemas.openxmlformats.org/officeDocument/2006/relationships/slide" Target="slide157.xml"/><Relationship Id="rId4" Type="http://schemas.openxmlformats.org/officeDocument/2006/relationships/slide" Target="slide141.xml"/></Relationships>
</file>

<file path=ppt/slides/_rels/slide157.xml.rels><?xml version="1.0" encoding="UTF-8" standalone="yes"?>
<Relationships xmlns="http://schemas.openxmlformats.org/package/2006/relationships"><Relationship Id="rId3" Type="http://schemas.openxmlformats.org/officeDocument/2006/relationships/slide" Target="slide128.xml"/><Relationship Id="rId2" Type="http://schemas.openxmlformats.org/officeDocument/2006/relationships/slide" Target="slide110.xml"/><Relationship Id="rId1" Type="http://schemas.openxmlformats.org/officeDocument/2006/relationships/slideLayout" Target="../slideLayouts/slideLayout17.xml"/><Relationship Id="rId6" Type="http://schemas.openxmlformats.org/officeDocument/2006/relationships/slide" Target="slide169.xml"/><Relationship Id="rId5" Type="http://schemas.openxmlformats.org/officeDocument/2006/relationships/slide" Target="slide157.xml"/><Relationship Id="rId4" Type="http://schemas.openxmlformats.org/officeDocument/2006/relationships/slide" Target="slide141.xml"/></Relationships>
</file>

<file path=ppt/slides/_rels/slide158.xml.rels><?xml version="1.0" encoding="UTF-8" standalone="yes"?>
<Relationships xmlns="http://schemas.openxmlformats.org/package/2006/relationships"><Relationship Id="rId8" Type="http://schemas.openxmlformats.org/officeDocument/2006/relationships/package" Target="../embeddings/Microsoft_Office_Word___44.docx"/><Relationship Id="rId3" Type="http://schemas.openxmlformats.org/officeDocument/2006/relationships/slide" Target="slide110.xml"/><Relationship Id="rId7" Type="http://schemas.openxmlformats.org/officeDocument/2006/relationships/slide" Target="slide169.xml"/><Relationship Id="rId2" Type="http://schemas.openxmlformats.org/officeDocument/2006/relationships/slideLayout" Target="../slideLayouts/slideLayout17.xml"/><Relationship Id="rId1" Type="http://schemas.openxmlformats.org/officeDocument/2006/relationships/vmlDrawing" Target="../drawings/vmlDrawing44.vml"/><Relationship Id="rId6" Type="http://schemas.openxmlformats.org/officeDocument/2006/relationships/slide" Target="slide157.xml"/><Relationship Id="rId5" Type="http://schemas.openxmlformats.org/officeDocument/2006/relationships/slide" Target="slide141.xml"/><Relationship Id="rId4" Type="http://schemas.openxmlformats.org/officeDocument/2006/relationships/slide" Target="slide128.xml"/></Relationships>
</file>

<file path=ppt/slides/_rels/slide159.xml.rels><?xml version="1.0" encoding="UTF-8" standalone="yes"?>
<Relationships xmlns="http://schemas.openxmlformats.org/package/2006/relationships"><Relationship Id="rId8" Type="http://schemas.openxmlformats.org/officeDocument/2006/relationships/package" Target="../embeddings/Microsoft_Office_Word___45.docx"/><Relationship Id="rId3" Type="http://schemas.openxmlformats.org/officeDocument/2006/relationships/slide" Target="slide110.xml"/><Relationship Id="rId7" Type="http://schemas.openxmlformats.org/officeDocument/2006/relationships/slide" Target="slide169.xml"/><Relationship Id="rId2" Type="http://schemas.openxmlformats.org/officeDocument/2006/relationships/slideLayout" Target="../slideLayouts/slideLayout17.xml"/><Relationship Id="rId1" Type="http://schemas.openxmlformats.org/officeDocument/2006/relationships/vmlDrawing" Target="../drawings/vmlDrawing45.vml"/><Relationship Id="rId6" Type="http://schemas.openxmlformats.org/officeDocument/2006/relationships/slide" Target="slide157.xml"/><Relationship Id="rId5" Type="http://schemas.openxmlformats.org/officeDocument/2006/relationships/slide" Target="slide141.xml"/><Relationship Id="rId4" Type="http://schemas.openxmlformats.org/officeDocument/2006/relationships/slide" Target="slide128.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3.xml"/></Relationships>
</file>

<file path=ppt/slides/_rels/slide160.xml.rels><?xml version="1.0" encoding="UTF-8" standalone="yes"?>
<Relationships xmlns="http://schemas.openxmlformats.org/package/2006/relationships"><Relationship Id="rId3" Type="http://schemas.openxmlformats.org/officeDocument/2006/relationships/slide" Target="slide128.xml"/><Relationship Id="rId2" Type="http://schemas.openxmlformats.org/officeDocument/2006/relationships/slide" Target="slide110.xml"/><Relationship Id="rId1" Type="http://schemas.openxmlformats.org/officeDocument/2006/relationships/slideLayout" Target="../slideLayouts/slideLayout17.xml"/><Relationship Id="rId6" Type="http://schemas.openxmlformats.org/officeDocument/2006/relationships/slide" Target="slide169.xml"/><Relationship Id="rId5" Type="http://schemas.openxmlformats.org/officeDocument/2006/relationships/slide" Target="slide157.xml"/><Relationship Id="rId4" Type="http://schemas.openxmlformats.org/officeDocument/2006/relationships/slide" Target="slide141.xml"/></Relationships>
</file>

<file path=ppt/slides/_rels/slide161.xml.rels><?xml version="1.0" encoding="UTF-8" standalone="yes"?>
<Relationships xmlns="http://schemas.openxmlformats.org/package/2006/relationships"><Relationship Id="rId3" Type="http://schemas.openxmlformats.org/officeDocument/2006/relationships/slide" Target="slide128.xml"/><Relationship Id="rId2" Type="http://schemas.openxmlformats.org/officeDocument/2006/relationships/slide" Target="slide110.xml"/><Relationship Id="rId1" Type="http://schemas.openxmlformats.org/officeDocument/2006/relationships/slideLayout" Target="../slideLayouts/slideLayout17.xml"/><Relationship Id="rId6" Type="http://schemas.openxmlformats.org/officeDocument/2006/relationships/slide" Target="slide169.xml"/><Relationship Id="rId5" Type="http://schemas.openxmlformats.org/officeDocument/2006/relationships/slide" Target="slide157.xml"/><Relationship Id="rId4" Type="http://schemas.openxmlformats.org/officeDocument/2006/relationships/slide" Target="slide141.xml"/></Relationships>
</file>

<file path=ppt/slides/_rels/slide162.xml.rels><?xml version="1.0" encoding="UTF-8" standalone="yes"?>
<Relationships xmlns="http://schemas.openxmlformats.org/package/2006/relationships"><Relationship Id="rId3" Type="http://schemas.openxmlformats.org/officeDocument/2006/relationships/slide" Target="slide128.xml"/><Relationship Id="rId2" Type="http://schemas.openxmlformats.org/officeDocument/2006/relationships/slide" Target="slide110.xml"/><Relationship Id="rId1" Type="http://schemas.openxmlformats.org/officeDocument/2006/relationships/slideLayout" Target="../slideLayouts/slideLayout17.xml"/><Relationship Id="rId6" Type="http://schemas.openxmlformats.org/officeDocument/2006/relationships/slide" Target="slide169.xml"/><Relationship Id="rId5" Type="http://schemas.openxmlformats.org/officeDocument/2006/relationships/slide" Target="slide157.xml"/><Relationship Id="rId4" Type="http://schemas.openxmlformats.org/officeDocument/2006/relationships/slide" Target="slide141.xml"/></Relationships>
</file>

<file path=ppt/slides/_rels/slide163.xml.rels><?xml version="1.0" encoding="UTF-8" standalone="yes"?>
<Relationships xmlns="http://schemas.openxmlformats.org/package/2006/relationships"><Relationship Id="rId3" Type="http://schemas.openxmlformats.org/officeDocument/2006/relationships/slide" Target="slide128.xml"/><Relationship Id="rId2" Type="http://schemas.openxmlformats.org/officeDocument/2006/relationships/slide" Target="slide110.xml"/><Relationship Id="rId1" Type="http://schemas.openxmlformats.org/officeDocument/2006/relationships/slideLayout" Target="../slideLayouts/slideLayout17.xml"/><Relationship Id="rId6" Type="http://schemas.openxmlformats.org/officeDocument/2006/relationships/slide" Target="slide169.xml"/><Relationship Id="rId5" Type="http://schemas.openxmlformats.org/officeDocument/2006/relationships/slide" Target="slide157.xml"/><Relationship Id="rId4" Type="http://schemas.openxmlformats.org/officeDocument/2006/relationships/slide" Target="slide141.xml"/></Relationships>
</file>

<file path=ppt/slides/_rels/slide164.xml.rels><?xml version="1.0" encoding="UTF-8" standalone="yes"?>
<Relationships xmlns="http://schemas.openxmlformats.org/package/2006/relationships"><Relationship Id="rId3" Type="http://schemas.openxmlformats.org/officeDocument/2006/relationships/slide" Target="slide128.xml"/><Relationship Id="rId2" Type="http://schemas.openxmlformats.org/officeDocument/2006/relationships/slide" Target="slide110.xml"/><Relationship Id="rId1" Type="http://schemas.openxmlformats.org/officeDocument/2006/relationships/slideLayout" Target="../slideLayouts/slideLayout17.xml"/><Relationship Id="rId6" Type="http://schemas.openxmlformats.org/officeDocument/2006/relationships/slide" Target="slide169.xml"/><Relationship Id="rId5" Type="http://schemas.openxmlformats.org/officeDocument/2006/relationships/slide" Target="slide157.xml"/><Relationship Id="rId4" Type="http://schemas.openxmlformats.org/officeDocument/2006/relationships/slide" Target="slide141.xml"/></Relationships>
</file>

<file path=ppt/slides/_rels/slide165.xml.rels><?xml version="1.0" encoding="UTF-8" standalone="yes"?>
<Relationships xmlns="http://schemas.openxmlformats.org/package/2006/relationships"><Relationship Id="rId3" Type="http://schemas.openxmlformats.org/officeDocument/2006/relationships/slide" Target="slide128.xml"/><Relationship Id="rId2" Type="http://schemas.openxmlformats.org/officeDocument/2006/relationships/slide" Target="slide110.xml"/><Relationship Id="rId1" Type="http://schemas.openxmlformats.org/officeDocument/2006/relationships/slideLayout" Target="../slideLayouts/slideLayout17.xml"/><Relationship Id="rId6" Type="http://schemas.openxmlformats.org/officeDocument/2006/relationships/slide" Target="slide169.xml"/><Relationship Id="rId5" Type="http://schemas.openxmlformats.org/officeDocument/2006/relationships/slide" Target="slide157.xml"/><Relationship Id="rId4" Type="http://schemas.openxmlformats.org/officeDocument/2006/relationships/slide" Target="slide141.xml"/></Relationships>
</file>

<file path=ppt/slides/_rels/slide166.xml.rels><?xml version="1.0" encoding="UTF-8" standalone="yes"?>
<Relationships xmlns="http://schemas.openxmlformats.org/package/2006/relationships"><Relationship Id="rId3" Type="http://schemas.openxmlformats.org/officeDocument/2006/relationships/slide" Target="slide128.xml"/><Relationship Id="rId2" Type="http://schemas.openxmlformats.org/officeDocument/2006/relationships/slide" Target="slide110.xml"/><Relationship Id="rId1" Type="http://schemas.openxmlformats.org/officeDocument/2006/relationships/slideLayout" Target="../slideLayouts/slideLayout17.xml"/><Relationship Id="rId6" Type="http://schemas.openxmlformats.org/officeDocument/2006/relationships/slide" Target="slide169.xml"/><Relationship Id="rId5" Type="http://schemas.openxmlformats.org/officeDocument/2006/relationships/slide" Target="slide157.xml"/><Relationship Id="rId4" Type="http://schemas.openxmlformats.org/officeDocument/2006/relationships/slide" Target="slide141.xml"/></Relationships>
</file>

<file path=ppt/slides/_rels/slide167.xml.rels><?xml version="1.0" encoding="UTF-8" standalone="yes"?>
<Relationships xmlns="http://schemas.openxmlformats.org/package/2006/relationships"><Relationship Id="rId3" Type="http://schemas.openxmlformats.org/officeDocument/2006/relationships/slide" Target="slide128.xml"/><Relationship Id="rId2" Type="http://schemas.openxmlformats.org/officeDocument/2006/relationships/slide" Target="slide110.xml"/><Relationship Id="rId1" Type="http://schemas.openxmlformats.org/officeDocument/2006/relationships/slideLayout" Target="../slideLayouts/slideLayout17.xml"/><Relationship Id="rId6" Type="http://schemas.openxmlformats.org/officeDocument/2006/relationships/slide" Target="slide169.xml"/><Relationship Id="rId5" Type="http://schemas.openxmlformats.org/officeDocument/2006/relationships/slide" Target="slide157.xml"/><Relationship Id="rId4" Type="http://schemas.openxmlformats.org/officeDocument/2006/relationships/slide" Target="slide141.xml"/></Relationships>
</file>

<file path=ppt/slides/_rels/slide168.xml.rels><?xml version="1.0" encoding="UTF-8" standalone="yes"?>
<Relationships xmlns="http://schemas.openxmlformats.org/package/2006/relationships"><Relationship Id="rId3" Type="http://schemas.openxmlformats.org/officeDocument/2006/relationships/slide" Target="slide128.xml"/><Relationship Id="rId2" Type="http://schemas.openxmlformats.org/officeDocument/2006/relationships/slide" Target="slide110.xml"/><Relationship Id="rId1" Type="http://schemas.openxmlformats.org/officeDocument/2006/relationships/slideLayout" Target="../slideLayouts/slideLayout17.xml"/><Relationship Id="rId6" Type="http://schemas.openxmlformats.org/officeDocument/2006/relationships/slide" Target="slide169.xml"/><Relationship Id="rId5" Type="http://schemas.openxmlformats.org/officeDocument/2006/relationships/slide" Target="slide157.xml"/><Relationship Id="rId4" Type="http://schemas.openxmlformats.org/officeDocument/2006/relationships/slide" Target="slide141.xml"/></Relationships>
</file>

<file path=ppt/slides/_rels/slide169.xml.rels><?xml version="1.0" encoding="UTF-8" standalone="yes"?>
<Relationships xmlns="http://schemas.openxmlformats.org/package/2006/relationships"><Relationship Id="rId3" Type="http://schemas.openxmlformats.org/officeDocument/2006/relationships/slide" Target="slide128.xml"/><Relationship Id="rId2" Type="http://schemas.openxmlformats.org/officeDocument/2006/relationships/slide" Target="slide110.xml"/><Relationship Id="rId1" Type="http://schemas.openxmlformats.org/officeDocument/2006/relationships/slideLayout" Target="../slideLayouts/slideLayout17.xml"/><Relationship Id="rId6" Type="http://schemas.openxmlformats.org/officeDocument/2006/relationships/slide" Target="slide169.xml"/><Relationship Id="rId5" Type="http://schemas.openxmlformats.org/officeDocument/2006/relationships/slide" Target="slide157.xml"/><Relationship Id="rId4" Type="http://schemas.openxmlformats.org/officeDocument/2006/relationships/slide" Target="slide14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3.xml"/></Relationships>
</file>

<file path=ppt/slides/_rels/slide170.xml.rels><?xml version="1.0" encoding="UTF-8" standalone="yes"?>
<Relationships xmlns="http://schemas.openxmlformats.org/package/2006/relationships"><Relationship Id="rId3" Type="http://schemas.openxmlformats.org/officeDocument/2006/relationships/slide" Target="slide128.xml"/><Relationship Id="rId2" Type="http://schemas.openxmlformats.org/officeDocument/2006/relationships/slide" Target="slide110.xml"/><Relationship Id="rId1" Type="http://schemas.openxmlformats.org/officeDocument/2006/relationships/slideLayout" Target="../slideLayouts/slideLayout17.xml"/><Relationship Id="rId6" Type="http://schemas.openxmlformats.org/officeDocument/2006/relationships/slide" Target="slide169.xml"/><Relationship Id="rId5" Type="http://schemas.openxmlformats.org/officeDocument/2006/relationships/slide" Target="slide157.xml"/><Relationship Id="rId4" Type="http://schemas.openxmlformats.org/officeDocument/2006/relationships/slide" Target="slide141.xml"/></Relationships>
</file>

<file path=ppt/slides/_rels/slide171.xml.rels><?xml version="1.0" encoding="UTF-8" standalone="yes"?>
<Relationships xmlns="http://schemas.openxmlformats.org/package/2006/relationships"><Relationship Id="rId3" Type="http://schemas.openxmlformats.org/officeDocument/2006/relationships/slide" Target="slide128.xml"/><Relationship Id="rId2" Type="http://schemas.openxmlformats.org/officeDocument/2006/relationships/slide" Target="slide110.xml"/><Relationship Id="rId1" Type="http://schemas.openxmlformats.org/officeDocument/2006/relationships/slideLayout" Target="../slideLayouts/slideLayout17.xml"/><Relationship Id="rId6" Type="http://schemas.openxmlformats.org/officeDocument/2006/relationships/slide" Target="slide169.xml"/><Relationship Id="rId5" Type="http://schemas.openxmlformats.org/officeDocument/2006/relationships/slide" Target="slide157.xml"/><Relationship Id="rId4" Type="http://schemas.openxmlformats.org/officeDocument/2006/relationships/slide" Target="slide141.xml"/></Relationships>
</file>

<file path=ppt/slides/_rels/slide172.xml.rels><?xml version="1.0" encoding="UTF-8" standalone="yes"?>
<Relationships xmlns="http://schemas.openxmlformats.org/package/2006/relationships"><Relationship Id="rId3" Type="http://schemas.openxmlformats.org/officeDocument/2006/relationships/slide" Target="slide128.xml"/><Relationship Id="rId7" Type="http://schemas.openxmlformats.org/officeDocument/2006/relationships/image" Target="../media/image16.jpeg"/><Relationship Id="rId2" Type="http://schemas.openxmlformats.org/officeDocument/2006/relationships/slide" Target="slide110.xml"/><Relationship Id="rId1" Type="http://schemas.openxmlformats.org/officeDocument/2006/relationships/slideLayout" Target="../slideLayouts/slideLayout17.xml"/><Relationship Id="rId6" Type="http://schemas.openxmlformats.org/officeDocument/2006/relationships/slide" Target="slide169.xml"/><Relationship Id="rId5" Type="http://schemas.openxmlformats.org/officeDocument/2006/relationships/slide" Target="slide157.xml"/><Relationship Id="rId4" Type="http://schemas.openxmlformats.org/officeDocument/2006/relationships/slide" Target="slide141.xml"/></Relationships>
</file>

<file path=ppt/slides/_rels/slide173.xml.rels><?xml version="1.0" encoding="UTF-8" standalone="yes"?>
<Relationships xmlns="http://schemas.openxmlformats.org/package/2006/relationships"><Relationship Id="rId8" Type="http://schemas.openxmlformats.org/officeDocument/2006/relationships/package" Target="../embeddings/Microsoft_Office_Word___46.docx"/><Relationship Id="rId3" Type="http://schemas.openxmlformats.org/officeDocument/2006/relationships/slide" Target="slide110.xml"/><Relationship Id="rId7" Type="http://schemas.openxmlformats.org/officeDocument/2006/relationships/slide" Target="slide169.xml"/><Relationship Id="rId2" Type="http://schemas.openxmlformats.org/officeDocument/2006/relationships/slideLayout" Target="../slideLayouts/slideLayout17.xml"/><Relationship Id="rId1" Type="http://schemas.openxmlformats.org/officeDocument/2006/relationships/vmlDrawing" Target="../drawings/vmlDrawing46.vml"/><Relationship Id="rId6" Type="http://schemas.openxmlformats.org/officeDocument/2006/relationships/slide" Target="slide157.xml"/><Relationship Id="rId5" Type="http://schemas.openxmlformats.org/officeDocument/2006/relationships/slide" Target="slide141.xml"/><Relationship Id="rId4" Type="http://schemas.openxmlformats.org/officeDocument/2006/relationships/slide" Target="slide128.xml"/></Relationships>
</file>

<file path=ppt/slides/_rels/slide174.xml.rels><?xml version="1.0" encoding="UTF-8" standalone="yes"?>
<Relationships xmlns="http://schemas.openxmlformats.org/package/2006/relationships"><Relationship Id="rId3" Type="http://schemas.openxmlformats.org/officeDocument/2006/relationships/slide" Target="slide128.xml"/><Relationship Id="rId2" Type="http://schemas.openxmlformats.org/officeDocument/2006/relationships/slide" Target="slide110.xml"/><Relationship Id="rId1" Type="http://schemas.openxmlformats.org/officeDocument/2006/relationships/slideLayout" Target="../slideLayouts/slideLayout17.xml"/><Relationship Id="rId6" Type="http://schemas.openxmlformats.org/officeDocument/2006/relationships/slide" Target="slide169.xml"/><Relationship Id="rId5" Type="http://schemas.openxmlformats.org/officeDocument/2006/relationships/slide" Target="slide157.xml"/><Relationship Id="rId4" Type="http://schemas.openxmlformats.org/officeDocument/2006/relationships/slide" Target="slide141.xml"/></Relationships>
</file>

<file path=ppt/slides/_rels/slide175.xml.rels><?xml version="1.0" encoding="UTF-8" standalone="yes"?>
<Relationships xmlns="http://schemas.openxmlformats.org/package/2006/relationships"><Relationship Id="rId3" Type="http://schemas.openxmlformats.org/officeDocument/2006/relationships/slide" Target="slide189.xml"/><Relationship Id="rId2" Type="http://schemas.openxmlformats.org/officeDocument/2006/relationships/slide" Target="slide175.xml"/><Relationship Id="rId1" Type="http://schemas.openxmlformats.org/officeDocument/2006/relationships/slideLayout" Target="../slideLayouts/slideLayout18.xml"/><Relationship Id="rId4" Type="http://schemas.openxmlformats.org/officeDocument/2006/relationships/slide" Target="slide201.xml"/></Relationships>
</file>

<file path=ppt/slides/_rels/slide176.xml.rels><?xml version="1.0" encoding="UTF-8" standalone="yes"?>
<Relationships xmlns="http://schemas.openxmlformats.org/package/2006/relationships"><Relationship Id="rId3" Type="http://schemas.openxmlformats.org/officeDocument/2006/relationships/slide" Target="slide175.xml"/><Relationship Id="rId2" Type="http://schemas.openxmlformats.org/officeDocument/2006/relationships/slideLayout" Target="../slideLayouts/slideLayout18.xml"/><Relationship Id="rId1" Type="http://schemas.openxmlformats.org/officeDocument/2006/relationships/vmlDrawing" Target="../drawings/vmlDrawing47.vml"/><Relationship Id="rId6" Type="http://schemas.openxmlformats.org/officeDocument/2006/relationships/package" Target="../embeddings/Microsoft_Office_Word___47.docx"/><Relationship Id="rId5" Type="http://schemas.openxmlformats.org/officeDocument/2006/relationships/slide" Target="slide201.xml"/><Relationship Id="rId4" Type="http://schemas.openxmlformats.org/officeDocument/2006/relationships/slide" Target="slide189.xml"/></Relationships>
</file>

<file path=ppt/slides/_rels/slide177.xml.rels><?xml version="1.0" encoding="UTF-8" standalone="yes"?>
<Relationships xmlns="http://schemas.openxmlformats.org/package/2006/relationships"><Relationship Id="rId3" Type="http://schemas.openxmlformats.org/officeDocument/2006/relationships/slide" Target="slide175.xml"/><Relationship Id="rId2" Type="http://schemas.openxmlformats.org/officeDocument/2006/relationships/slideLayout" Target="../slideLayouts/slideLayout18.xml"/><Relationship Id="rId1" Type="http://schemas.openxmlformats.org/officeDocument/2006/relationships/vmlDrawing" Target="../drawings/vmlDrawing48.vml"/><Relationship Id="rId6" Type="http://schemas.openxmlformats.org/officeDocument/2006/relationships/package" Target="../embeddings/Microsoft_Office_Word___48.docx"/><Relationship Id="rId5" Type="http://schemas.openxmlformats.org/officeDocument/2006/relationships/slide" Target="slide201.xml"/><Relationship Id="rId4" Type="http://schemas.openxmlformats.org/officeDocument/2006/relationships/slide" Target="slide189.xml"/></Relationships>
</file>

<file path=ppt/slides/_rels/slide178.xml.rels><?xml version="1.0" encoding="UTF-8" standalone="yes"?>
<Relationships xmlns="http://schemas.openxmlformats.org/package/2006/relationships"><Relationship Id="rId3" Type="http://schemas.openxmlformats.org/officeDocument/2006/relationships/slide" Target="slide175.xml"/><Relationship Id="rId2" Type="http://schemas.openxmlformats.org/officeDocument/2006/relationships/slideLayout" Target="../slideLayouts/slideLayout18.xml"/><Relationship Id="rId1" Type="http://schemas.openxmlformats.org/officeDocument/2006/relationships/vmlDrawing" Target="../drawings/vmlDrawing49.vml"/><Relationship Id="rId6" Type="http://schemas.openxmlformats.org/officeDocument/2006/relationships/package" Target="../embeddings/Microsoft_Office_Word___49.docx"/><Relationship Id="rId5" Type="http://schemas.openxmlformats.org/officeDocument/2006/relationships/slide" Target="slide201.xml"/><Relationship Id="rId4" Type="http://schemas.openxmlformats.org/officeDocument/2006/relationships/slide" Target="slide189.xml"/></Relationships>
</file>

<file path=ppt/slides/_rels/slide179.xml.rels><?xml version="1.0" encoding="UTF-8" standalone="yes"?>
<Relationships xmlns="http://schemas.openxmlformats.org/package/2006/relationships"><Relationship Id="rId3" Type="http://schemas.openxmlformats.org/officeDocument/2006/relationships/slide" Target="slide175.xml"/><Relationship Id="rId2" Type="http://schemas.openxmlformats.org/officeDocument/2006/relationships/slideLayout" Target="../slideLayouts/slideLayout18.xml"/><Relationship Id="rId1" Type="http://schemas.openxmlformats.org/officeDocument/2006/relationships/vmlDrawing" Target="../drawings/vmlDrawing50.vml"/><Relationship Id="rId6" Type="http://schemas.openxmlformats.org/officeDocument/2006/relationships/package" Target="../embeddings/Microsoft_Office_Word___50.docx"/><Relationship Id="rId5" Type="http://schemas.openxmlformats.org/officeDocument/2006/relationships/slide" Target="slide201.xml"/><Relationship Id="rId4" Type="http://schemas.openxmlformats.org/officeDocument/2006/relationships/slide" Target="slide189.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3.xml"/></Relationships>
</file>

<file path=ppt/slides/_rels/slide180.xml.rels><?xml version="1.0" encoding="UTF-8" standalone="yes"?>
<Relationships xmlns="http://schemas.openxmlformats.org/package/2006/relationships"><Relationship Id="rId3" Type="http://schemas.openxmlformats.org/officeDocument/2006/relationships/slide" Target="slide175.xml"/><Relationship Id="rId2" Type="http://schemas.openxmlformats.org/officeDocument/2006/relationships/slideLayout" Target="../slideLayouts/slideLayout18.xml"/><Relationship Id="rId1" Type="http://schemas.openxmlformats.org/officeDocument/2006/relationships/vmlDrawing" Target="../drawings/vmlDrawing51.vml"/><Relationship Id="rId6" Type="http://schemas.openxmlformats.org/officeDocument/2006/relationships/package" Target="../embeddings/Microsoft_Office_Word___51.docx"/><Relationship Id="rId5" Type="http://schemas.openxmlformats.org/officeDocument/2006/relationships/slide" Target="slide201.xml"/><Relationship Id="rId4" Type="http://schemas.openxmlformats.org/officeDocument/2006/relationships/slide" Target="slide189.xml"/></Relationships>
</file>

<file path=ppt/slides/_rels/slide181.xml.rels><?xml version="1.0" encoding="UTF-8" standalone="yes"?>
<Relationships xmlns="http://schemas.openxmlformats.org/package/2006/relationships"><Relationship Id="rId3" Type="http://schemas.openxmlformats.org/officeDocument/2006/relationships/slide" Target="slide189.xml"/><Relationship Id="rId2" Type="http://schemas.openxmlformats.org/officeDocument/2006/relationships/slide" Target="slide175.xml"/><Relationship Id="rId1" Type="http://schemas.openxmlformats.org/officeDocument/2006/relationships/slideLayout" Target="../slideLayouts/slideLayout18.xml"/><Relationship Id="rId4" Type="http://schemas.openxmlformats.org/officeDocument/2006/relationships/slide" Target="slide201.xml"/></Relationships>
</file>

<file path=ppt/slides/_rels/slide182.xml.rels><?xml version="1.0" encoding="UTF-8" standalone="yes"?>
<Relationships xmlns="http://schemas.openxmlformats.org/package/2006/relationships"><Relationship Id="rId3" Type="http://schemas.openxmlformats.org/officeDocument/2006/relationships/slide" Target="slide189.xml"/><Relationship Id="rId2" Type="http://schemas.openxmlformats.org/officeDocument/2006/relationships/slide" Target="slide175.xml"/><Relationship Id="rId1" Type="http://schemas.openxmlformats.org/officeDocument/2006/relationships/slideLayout" Target="../slideLayouts/slideLayout18.xml"/><Relationship Id="rId4" Type="http://schemas.openxmlformats.org/officeDocument/2006/relationships/slide" Target="slide201.xml"/></Relationships>
</file>

<file path=ppt/slides/_rels/slide183.xml.rels><?xml version="1.0" encoding="UTF-8" standalone="yes"?>
<Relationships xmlns="http://schemas.openxmlformats.org/package/2006/relationships"><Relationship Id="rId3" Type="http://schemas.openxmlformats.org/officeDocument/2006/relationships/slide" Target="slide189.xml"/><Relationship Id="rId2" Type="http://schemas.openxmlformats.org/officeDocument/2006/relationships/slide" Target="slide175.xml"/><Relationship Id="rId1" Type="http://schemas.openxmlformats.org/officeDocument/2006/relationships/slideLayout" Target="../slideLayouts/slideLayout18.xml"/><Relationship Id="rId4" Type="http://schemas.openxmlformats.org/officeDocument/2006/relationships/slide" Target="slide201.xml"/></Relationships>
</file>

<file path=ppt/slides/_rels/slide184.xml.rels><?xml version="1.0" encoding="UTF-8" standalone="yes"?>
<Relationships xmlns="http://schemas.openxmlformats.org/package/2006/relationships"><Relationship Id="rId3" Type="http://schemas.openxmlformats.org/officeDocument/2006/relationships/slide" Target="slide189.xml"/><Relationship Id="rId2" Type="http://schemas.openxmlformats.org/officeDocument/2006/relationships/slide" Target="slide175.xml"/><Relationship Id="rId1" Type="http://schemas.openxmlformats.org/officeDocument/2006/relationships/slideLayout" Target="../slideLayouts/slideLayout18.xml"/><Relationship Id="rId4" Type="http://schemas.openxmlformats.org/officeDocument/2006/relationships/slide" Target="slide201.xml"/></Relationships>
</file>

<file path=ppt/slides/_rels/slide185.xml.rels><?xml version="1.0" encoding="UTF-8" standalone="yes"?>
<Relationships xmlns="http://schemas.openxmlformats.org/package/2006/relationships"><Relationship Id="rId3" Type="http://schemas.openxmlformats.org/officeDocument/2006/relationships/slide" Target="slide189.xml"/><Relationship Id="rId2" Type="http://schemas.openxmlformats.org/officeDocument/2006/relationships/slide" Target="slide175.xml"/><Relationship Id="rId1" Type="http://schemas.openxmlformats.org/officeDocument/2006/relationships/slideLayout" Target="../slideLayouts/slideLayout18.xml"/><Relationship Id="rId4" Type="http://schemas.openxmlformats.org/officeDocument/2006/relationships/slide" Target="slide201.xml"/></Relationships>
</file>

<file path=ppt/slides/_rels/slide186.xml.rels><?xml version="1.0" encoding="UTF-8" standalone="yes"?>
<Relationships xmlns="http://schemas.openxmlformats.org/package/2006/relationships"><Relationship Id="rId3" Type="http://schemas.openxmlformats.org/officeDocument/2006/relationships/slide" Target="slide189.xml"/><Relationship Id="rId2" Type="http://schemas.openxmlformats.org/officeDocument/2006/relationships/slide" Target="slide175.xml"/><Relationship Id="rId1" Type="http://schemas.openxmlformats.org/officeDocument/2006/relationships/slideLayout" Target="../slideLayouts/slideLayout18.xml"/><Relationship Id="rId4" Type="http://schemas.openxmlformats.org/officeDocument/2006/relationships/slide" Target="slide201.xml"/></Relationships>
</file>

<file path=ppt/slides/_rels/slide187.xml.rels><?xml version="1.0" encoding="UTF-8" standalone="yes"?>
<Relationships xmlns="http://schemas.openxmlformats.org/package/2006/relationships"><Relationship Id="rId3" Type="http://schemas.openxmlformats.org/officeDocument/2006/relationships/slide" Target="slide189.xml"/><Relationship Id="rId2" Type="http://schemas.openxmlformats.org/officeDocument/2006/relationships/slide" Target="slide175.xml"/><Relationship Id="rId1" Type="http://schemas.openxmlformats.org/officeDocument/2006/relationships/slideLayout" Target="../slideLayouts/slideLayout18.xml"/><Relationship Id="rId4" Type="http://schemas.openxmlformats.org/officeDocument/2006/relationships/slide" Target="slide201.xml"/></Relationships>
</file>

<file path=ppt/slides/_rels/slide188.xml.rels><?xml version="1.0" encoding="UTF-8" standalone="yes"?>
<Relationships xmlns="http://schemas.openxmlformats.org/package/2006/relationships"><Relationship Id="rId3" Type="http://schemas.openxmlformats.org/officeDocument/2006/relationships/slide" Target="slide189.xml"/><Relationship Id="rId2" Type="http://schemas.openxmlformats.org/officeDocument/2006/relationships/slide" Target="slide175.xml"/><Relationship Id="rId1" Type="http://schemas.openxmlformats.org/officeDocument/2006/relationships/slideLayout" Target="../slideLayouts/slideLayout18.xml"/><Relationship Id="rId4" Type="http://schemas.openxmlformats.org/officeDocument/2006/relationships/slide" Target="slide201.xml"/></Relationships>
</file>

<file path=ppt/slides/_rels/slide189.xml.rels><?xml version="1.0" encoding="UTF-8" standalone="yes"?>
<Relationships xmlns="http://schemas.openxmlformats.org/package/2006/relationships"><Relationship Id="rId3" Type="http://schemas.openxmlformats.org/officeDocument/2006/relationships/slide" Target="slide189.xml"/><Relationship Id="rId2" Type="http://schemas.openxmlformats.org/officeDocument/2006/relationships/slide" Target="slide175.xml"/><Relationship Id="rId1" Type="http://schemas.openxmlformats.org/officeDocument/2006/relationships/slideLayout" Target="../slideLayouts/slideLayout18.xml"/><Relationship Id="rId4" Type="http://schemas.openxmlformats.org/officeDocument/2006/relationships/slide" Target="slide201.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13.xml"/><Relationship Id="rId1" Type="http://schemas.openxmlformats.org/officeDocument/2006/relationships/vmlDrawing" Target="../drawings/vmlDrawing5.vml"/><Relationship Id="rId4" Type="http://schemas.openxmlformats.org/officeDocument/2006/relationships/package" Target="../embeddings/Microsoft_Office_Word___5.docx"/></Relationships>
</file>

<file path=ppt/slides/_rels/slide190.xml.rels><?xml version="1.0" encoding="UTF-8" standalone="yes"?>
<Relationships xmlns="http://schemas.openxmlformats.org/package/2006/relationships"><Relationship Id="rId3" Type="http://schemas.openxmlformats.org/officeDocument/2006/relationships/slide" Target="slide175.xml"/><Relationship Id="rId2" Type="http://schemas.openxmlformats.org/officeDocument/2006/relationships/slideLayout" Target="../slideLayouts/slideLayout18.xml"/><Relationship Id="rId1" Type="http://schemas.openxmlformats.org/officeDocument/2006/relationships/vmlDrawing" Target="../drawings/vmlDrawing52.vml"/><Relationship Id="rId6" Type="http://schemas.openxmlformats.org/officeDocument/2006/relationships/package" Target="../embeddings/Microsoft_Office_Word___52.docx"/><Relationship Id="rId5" Type="http://schemas.openxmlformats.org/officeDocument/2006/relationships/slide" Target="slide201.xml"/><Relationship Id="rId4" Type="http://schemas.openxmlformats.org/officeDocument/2006/relationships/slide" Target="slide189.xml"/></Relationships>
</file>

<file path=ppt/slides/_rels/slide191.xml.rels><?xml version="1.0" encoding="UTF-8" standalone="yes"?>
<Relationships xmlns="http://schemas.openxmlformats.org/package/2006/relationships"><Relationship Id="rId3" Type="http://schemas.openxmlformats.org/officeDocument/2006/relationships/slide" Target="slide189.xml"/><Relationship Id="rId2" Type="http://schemas.openxmlformats.org/officeDocument/2006/relationships/slide" Target="slide175.xml"/><Relationship Id="rId1" Type="http://schemas.openxmlformats.org/officeDocument/2006/relationships/slideLayout" Target="../slideLayouts/slideLayout18.xml"/><Relationship Id="rId4" Type="http://schemas.openxmlformats.org/officeDocument/2006/relationships/slide" Target="slide201.xml"/></Relationships>
</file>

<file path=ppt/slides/_rels/slide192.xml.rels><?xml version="1.0" encoding="UTF-8" standalone="yes"?>
<Relationships xmlns="http://schemas.openxmlformats.org/package/2006/relationships"><Relationship Id="rId3" Type="http://schemas.openxmlformats.org/officeDocument/2006/relationships/slide" Target="slide189.xml"/><Relationship Id="rId2" Type="http://schemas.openxmlformats.org/officeDocument/2006/relationships/slide" Target="slide175.xml"/><Relationship Id="rId1" Type="http://schemas.openxmlformats.org/officeDocument/2006/relationships/slideLayout" Target="../slideLayouts/slideLayout18.xml"/><Relationship Id="rId4" Type="http://schemas.openxmlformats.org/officeDocument/2006/relationships/slide" Target="slide201.xml"/></Relationships>
</file>

<file path=ppt/slides/_rels/slide193.xml.rels><?xml version="1.0" encoding="UTF-8" standalone="yes"?>
<Relationships xmlns="http://schemas.openxmlformats.org/package/2006/relationships"><Relationship Id="rId3" Type="http://schemas.openxmlformats.org/officeDocument/2006/relationships/slide" Target="slide189.xml"/><Relationship Id="rId2" Type="http://schemas.openxmlformats.org/officeDocument/2006/relationships/slide" Target="slide175.xml"/><Relationship Id="rId1" Type="http://schemas.openxmlformats.org/officeDocument/2006/relationships/slideLayout" Target="../slideLayouts/slideLayout18.xml"/><Relationship Id="rId4" Type="http://schemas.openxmlformats.org/officeDocument/2006/relationships/slide" Target="slide201.xml"/></Relationships>
</file>

<file path=ppt/slides/_rels/slide194.xml.rels><?xml version="1.0" encoding="UTF-8" standalone="yes"?>
<Relationships xmlns="http://schemas.openxmlformats.org/package/2006/relationships"><Relationship Id="rId3" Type="http://schemas.openxmlformats.org/officeDocument/2006/relationships/slide" Target="slide189.xml"/><Relationship Id="rId2" Type="http://schemas.openxmlformats.org/officeDocument/2006/relationships/slide" Target="slide175.xml"/><Relationship Id="rId1" Type="http://schemas.openxmlformats.org/officeDocument/2006/relationships/slideLayout" Target="../slideLayouts/slideLayout18.xml"/><Relationship Id="rId4" Type="http://schemas.openxmlformats.org/officeDocument/2006/relationships/slide" Target="slide201.xml"/></Relationships>
</file>

<file path=ppt/slides/_rels/slide195.xml.rels><?xml version="1.0" encoding="UTF-8" standalone="yes"?>
<Relationships xmlns="http://schemas.openxmlformats.org/package/2006/relationships"><Relationship Id="rId3" Type="http://schemas.openxmlformats.org/officeDocument/2006/relationships/slide" Target="slide175.xml"/><Relationship Id="rId2" Type="http://schemas.openxmlformats.org/officeDocument/2006/relationships/slideLayout" Target="../slideLayouts/slideLayout18.xml"/><Relationship Id="rId1" Type="http://schemas.openxmlformats.org/officeDocument/2006/relationships/vmlDrawing" Target="../drawings/vmlDrawing53.vml"/><Relationship Id="rId6" Type="http://schemas.openxmlformats.org/officeDocument/2006/relationships/package" Target="../embeddings/Microsoft_Office_Word___53.docx"/><Relationship Id="rId5" Type="http://schemas.openxmlformats.org/officeDocument/2006/relationships/slide" Target="slide201.xml"/><Relationship Id="rId4" Type="http://schemas.openxmlformats.org/officeDocument/2006/relationships/slide" Target="slide189.xml"/></Relationships>
</file>

<file path=ppt/slides/_rels/slide196.xml.rels><?xml version="1.0" encoding="UTF-8" standalone="yes"?>
<Relationships xmlns="http://schemas.openxmlformats.org/package/2006/relationships"><Relationship Id="rId3" Type="http://schemas.openxmlformats.org/officeDocument/2006/relationships/slide" Target="slide189.xml"/><Relationship Id="rId2" Type="http://schemas.openxmlformats.org/officeDocument/2006/relationships/slide" Target="slide175.xml"/><Relationship Id="rId1" Type="http://schemas.openxmlformats.org/officeDocument/2006/relationships/slideLayout" Target="../slideLayouts/slideLayout18.xml"/><Relationship Id="rId4" Type="http://schemas.openxmlformats.org/officeDocument/2006/relationships/slide" Target="slide201.xml"/></Relationships>
</file>

<file path=ppt/slides/_rels/slide197.xml.rels><?xml version="1.0" encoding="UTF-8" standalone="yes"?>
<Relationships xmlns="http://schemas.openxmlformats.org/package/2006/relationships"><Relationship Id="rId3" Type="http://schemas.openxmlformats.org/officeDocument/2006/relationships/slide" Target="slide189.xml"/><Relationship Id="rId2" Type="http://schemas.openxmlformats.org/officeDocument/2006/relationships/slide" Target="slide175.xml"/><Relationship Id="rId1" Type="http://schemas.openxmlformats.org/officeDocument/2006/relationships/slideLayout" Target="../slideLayouts/slideLayout18.xml"/><Relationship Id="rId4" Type="http://schemas.openxmlformats.org/officeDocument/2006/relationships/slide" Target="slide201.xml"/></Relationships>
</file>

<file path=ppt/slides/_rels/slide198.xml.rels><?xml version="1.0" encoding="UTF-8" standalone="yes"?>
<Relationships xmlns="http://schemas.openxmlformats.org/package/2006/relationships"><Relationship Id="rId3" Type="http://schemas.openxmlformats.org/officeDocument/2006/relationships/slide" Target="slide175.xml"/><Relationship Id="rId2" Type="http://schemas.openxmlformats.org/officeDocument/2006/relationships/slideLayout" Target="../slideLayouts/slideLayout18.xml"/><Relationship Id="rId1" Type="http://schemas.openxmlformats.org/officeDocument/2006/relationships/vmlDrawing" Target="../drawings/vmlDrawing54.vml"/><Relationship Id="rId6" Type="http://schemas.openxmlformats.org/officeDocument/2006/relationships/package" Target="../embeddings/Microsoft_Office_Word___54.docx"/><Relationship Id="rId5" Type="http://schemas.openxmlformats.org/officeDocument/2006/relationships/slide" Target="slide201.xml"/><Relationship Id="rId4" Type="http://schemas.openxmlformats.org/officeDocument/2006/relationships/slide" Target="slide189.xml"/></Relationships>
</file>

<file path=ppt/slides/_rels/slide199.xml.rels><?xml version="1.0" encoding="UTF-8" standalone="yes"?>
<Relationships xmlns="http://schemas.openxmlformats.org/package/2006/relationships"><Relationship Id="rId3" Type="http://schemas.openxmlformats.org/officeDocument/2006/relationships/slide" Target="slide189.xml"/><Relationship Id="rId2" Type="http://schemas.openxmlformats.org/officeDocument/2006/relationships/slide" Target="slide175.xml"/><Relationship Id="rId1" Type="http://schemas.openxmlformats.org/officeDocument/2006/relationships/slideLayout" Target="../slideLayouts/slideLayout18.xml"/><Relationship Id="rId4" Type="http://schemas.openxmlformats.org/officeDocument/2006/relationships/slide" Target="slide201.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25.xml"/><Relationship Id="rId1" Type="http://schemas.openxmlformats.org/officeDocument/2006/relationships/vmlDrawing" Target="../drawings/vmlDrawing1.vml"/><Relationship Id="rId4" Type="http://schemas.openxmlformats.org/officeDocument/2006/relationships/package" Target="../embeddings/Microsoft_Office_Word___1.docx"/></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13.xml"/><Relationship Id="rId1" Type="http://schemas.openxmlformats.org/officeDocument/2006/relationships/vmlDrawing" Target="../drawings/vmlDrawing6.vml"/><Relationship Id="rId4" Type="http://schemas.openxmlformats.org/officeDocument/2006/relationships/package" Target="../embeddings/Microsoft_Office_Word___6.docx"/></Relationships>
</file>

<file path=ppt/slides/_rels/slide200.xml.rels><?xml version="1.0" encoding="UTF-8" standalone="yes"?>
<Relationships xmlns="http://schemas.openxmlformats.org/package/2006/relationships"><Relationship Id="rId3" Type="http://schemas.openxmlformats.org/officeDocument/2006/relationships/slide" Target="slide189.xml"/><Relationship Id="rId2" Type="http://schemas.openxmlformats.org/officeDocument/2006/relationships/slide" Target="slide175.xml"/><Relationship Id="rId1" Type="http://schemas.openxmlformats.org/officeDocument/2006/relationships/slideLayout" Target="../slideLayouts/slideLayout18.xml"/><Relationship Id="rId4" Type="http://schemas.openxmlformats.org/officeDocument/2006/relationships/slide" Target="slide201.xml"/></Relationships>
</file>

<file path=ppt/slides/_rels/slide201.xml.rels><?xml version="1.0" encoding="UTF-8" standalone="yes"?>
<Relationships xmlns="http://schemas.openxmlformats.org/package/2006/relationships"><Relationship Id="rId3" Type="http://schemas.openxmlformats.org/officeDocument/2006/relationships/slide" Target="slide189.xml"/><Relationship Id="rId2" Type="http://schemas.openxmlformats.org/officeDocument/2006/relationships/slide" Target="slide175.xml"/><Relationship Id="rId1" Type="http://schemas.openxmlformats.org/officeDocument/2006/relationships/slideLayout" Target="../slideLayouts/slideLayout18.xml"/><Relationship Id="rId4" Type="http://schemas.openxmlformats.org/officeDocument/2006/relationships/slide" Target="slide201.xml"/></Relationships>
</file>

<file path=ppt/slides/_rels/slide202.xml.rels><?xml version="1.0" encoding="UTF-8" standalone="yes"?>
<Relationships xmlns="http://schemas.openxmlformats.org/package/2006/relationships"><Relationship Id="rId3" Type="http://schemas.openxmlformats.org/officeDocument/2006/relationships/slide" Target="slide189.xml"/><Relationship Id="rId2" Type="http://schemas.openxmlformats.org/officeDocument/2006/relationships/slide" Target="slide175.xml"/><Relationship Id="rId1" Type="http://schemas.openxmlformats.org/officeDocument/2006/relationships/slideLayout" Target="../slideLayouts/slideLayout18.xml"/><Relationship Id="rId4" Type="http://schemas.openxmlformats.org/officeDocument/2006/relationships/slide" Target="slide201.xml"/></Relationships>
</file>

<file path=ppt/slides/_rels/slide203.xml.rels><?xml version="1.0" encoding="UTF-8" standalone="yes"?>
<Relationships xmlns="http://schemas.openxmlformats.org/package/2006/relationships"><Relationship Id="rId3" Type="http://schemas.openxmlformats.org/officeDocument/2006/relationships/slide" Target="slide189.xml"/><Relationship Id="rId2" Type="http://schemas.openxmlformats.org/officeDocument/2006/relationships/slide" Target="slide175.xml"/><Relationship Id="rId1" Type="http://schemas.openxmlformats.org/officeDocument/2006/relationships/slideLayout" Target="../slideLayouts/slideLayout18.xml"/><Relationship Id="rId4" Type="http://schemas.openxmlformats.org/officeDocument/2006/relationships/slide" Target="slide201.xml"/></Relationships>
</file>

<file path=ppt/slides/_rels/slide204.xml.rels><?xml version="1.0" encoding="UTF-8" standalone="yes"?>
<Relationships xmlns="http://schemas.openxmlformats.org/package/2006/relationships"><Relationship Id="rId3" Type="http://schemas.openxmlformats.org/officeDocument/2006/relationships/slide" Target="slide189.xml"/><Relationship Id="rId2" Type="http://schemas.openxmlformats.org/officeDocument/2006/relationships/slide" Target="slide175.xml"/><Relationship Id="rId1" Type="http://schemas.openxmlformats.org/officeDocument/2006/relationships/slideLayout" Target="../slideLayouts/slideLayout18.xml"/><Relationship Id="rId4" Type="http://schemas.openxmlformats.org/officeDocument/2006/relationships/slide" Target="slide201.xml"/></Relationships>
</file>

<file path=ppt/slides/_rels/slide205.xml.rels><?xml version="1.0" encoding="UTF-8" standalone="yes"?>
<Relationships xmlns="http://schemas.openxmlformats.org/package/2006/relationships"><Relationship Id="rId3" Type="http://schemas.openxmlformats.org/officeDocument/2006/relationships/slide" Target="slide189.xml"/><Relationship Id="rId2" Type="http://schemas.openxmlformats.org/officeDocument/2006/relationships/slide" Target="slide175.xml"/><Relationship Id="rId1" Type="http://schemas.openxmlformats.org/officeDocument/2006/relationships/slideLayout" Target="../slideLayouts/slideLayout18.xml"/><Relationship Id="rId4" Type="http://schemas.openxmlformats.org/officeDocument/2006/relationships/slide" Target="slide201.xml"/></Relationships>
</file>

<file path=ppt/slides/_rels/slide206.xml.rels><?xml version="1.0" encoding="UTF-8" standalone="yes"?>
<Relationships xmlns="http://schemas.openxmlformats.org/package/2006/relationships"><Relationship Id="rId3" Type="http://schemas.openxmlformats.org/officeDocument/2006/relationships/slide" Target="slide189.xml"/><Relationship Id="rId2" Type="http://schemas.openxmlformats.org/officeDocument/2006/relationships/slide" Target="slide175.xml"/><Relationship Id="rId1" Type="http://schemas.openxmlformats.org/officeDocument/2006/relationships/slideLayout" Target="../slideLayouts/slideLayout18.xml"/><Relationship Id="rId4" Type="http://schemas.openxmlformats.org/officeDocument/2006/relationships/slide" Target="slide201.xml"/></Relationships>
</file>

<file path=ppt/slides/_rels/slide207.xml.rels><?xml version="1.0" encoding="UTF-8" standalone="yes"?>
<Relationships xmlns="http://schemas.openxmlformats.org/package/2006/relationships"><Relationship Id="rId3" Type="http://schemas.openxmlformats.org/officeDocument/2006/relationships/slide" Target="slide189.xml"/><Relationship Id="rId2" Type="http://schemas.openxmlformats.org/officeDocument/2006/relationships/slide" Target="slide175.xml"/><Relationship Id="rId1" Type="http://schemas.openxmlformats.org/officeDocument/2006/relationships/slideLayout" Target="../slideLayouts/slideLayout18.xml"/><Relationship Id="rId4" Type="http://schemas.openxmlformats.org/officeDocument/2006/relationships/slide" Target="slide201.xml"/></Relationships>
</file>

<file path=ppt/slides/_rels/slide208.xml.rels><?xml version="1.0" encoding="UTF-8" standalone="yes"?>
<Relationships xmlns="http://schemas.openxmlformats.org/package/2006/relationships"><Relationship Id="rId3" Type="http://schemas.openxmlformats.org/officeDocument/2006/relationships/slide" Target="slide189.xml"/><Relationship Id="rId2" Type="http://schemas.openxmlformats.org/officeDocument/2006/relationships/slide" Target="slide175.xml"/><Relationship Id="rId1" Type="http://schemas.openxmlformats.org/officeDocument/2006/relationships/slideLayout" Target="../slideLayouts/slideLayout18.xml"/><Relationship Id="rId4" Type="http://schemas.openxmlformats.org/officeDocument/2006/relationships/slide" Target="slide201.xml"/></Relationships>
</file>

<file path=ppt/slides/_rels/slide209.xml.rels><?xml version="1.0" encoding="UTF-8" standalone="yes"?>
<Relationships xmlns="http://schemas.openxmlformats.org/package/2006/relationships"><Relationship Id="rId3" Type="http://schemas.openxmlformats.org/officeDocument/2006/relationships/slide" Target="slide189.xml"/><Relationship Id="rId2" Type="http://schemas.openxmlformats.org/officeDocument/2006/relationships/slide" Target="slide175.xml"/><Relationship Id="rId1" Type="http://schemas.openxmlformats.org/officeDocument/2006/relationships/slideLayout" Target="../slideLayouts/slideLayout18.xml"/><Relationship Id="rId4" Type="http://schemas.openxmlformats.org/officeDocument/2006/relationships/slide" Target="slide201.xml"/></Relationships>
</file>

<file path=ppt/slides/_rels/slide21.xml.rels><?xml version="1.0" encoding="UTF-8" standalone="yes"?>
<Relationships xmlns="http://schemas.openxmlformats.org/package/2006/relationships"><Relationship Id="rId3" Type="http://schemas.openxmlformats.org/officeDocument/2006/relationships/slide" Target="slide21.xml"/><Relationship Id="rId2" Type="http://schemas.openxmlformats.org/officeDocument/2006/relationships/notesSlide" Target="../notesSlides/notesSlide20.xml"/><Relationship Id="rId1" Type="http://schemas.openxmlformats.org/officeDocument/2006/relationships/slideLayout" Target="../slideLayouts/slideLayout14.xml"/><Relationship Id="rId6" Type="http://schemas.openxmlformats.org/officeDocument/2006/relationships/slide" Target="slide50.xml"/><Relationship Id="rId5" Type="http://schemas.openxmlformats.org/officeDocument/2006/relationships/slide" Target="slide42.xml"/><Relationship Id="rId4" Type="http://schemas.openxmlformats.org/officeDocument/2006/relationships/slide" Target="slide32.xml"/></Relationships>
</file>

<file path=ppt/slides/_rels/slide210.xml.rels><?xml version="1.0" encoding="UTF-8" standalone="yes"?>
<Relationships xmlns="http://schemas.openxmlformats.org/package/2006/relationships"><Relationship Id="rId3" Type="http://schemas.openxmlformats.org/officeDocument/2006/relationships/slide" Target="slide189.xml"/><Relationship Id="rId2" Type="http://schemas.openxmlformats.org/officeDocument/2006/relationships/slide" Target="slide175.xml"/><Relationship Id="rId1" Type="http://schemas.openxmlformats.org/officeDocument/2006/relationships/slideLayout" Target="../slideLayouts/slideLayout18.xml"/><Relationship Id="rId4" Type="http://schemas.openxmlformats.org/officeDocument/2006/relationships/slide" Target="slide201.xml"/></Relationships>
</file>

<file path=ppt/slides/_rels/slide211.xml.rels><?xml version="1.0" encoding="UTF-8" standalone="yes"?>
<Relationships xmlns="http://schemas.openxmlformats.org/package/2006/relationships"><Relationship Id="rId3" Type="http://schemas.openxmlformats.org/officeDocument/2006/relationships/slide" Target="slide189.xml"/><Relationship Id="rId2" Type="http://schemas.openxmlformats.org/officeDocument/2006/relationships/slide" Target="slide175.xml"/><Relationship Id="rId1" Type="http://schemas.openxmlformats.org/officeDocument/2006/relationships/slideLayout" Target="../slideLayouts/slideLayout18.xml"/><Relationship Id="rId4" Type="http://schemas.openxmlformats.org/officeDocument/2006/relationships/slide" Target="slide201.xml"/></Relationships>
</file>

<file path=ppt/slides/_rels/slide212.xml.rels><?xml version="1.0" encoding="UTF-8" standalone="yes"?>
<Relationships xmlns="http://schemas.openxmlformats.org/package/2006/relationships"><Relationship Id="rId3" Type="http://schemas.openxmlformats.org/officeDocument/2006/relationships/slide" Target="slide189.xml"/><Relationship Id="rId2" Type="http://schemas.openxmlformats.org/officeDocument/2006/relationships/slide" Target="slide175.xml"/><Relationship Id="rId1" Type="http://schemas.openxmlformats.org/officeDocument/2006/relationships/slideLayout" Target="../slideLayouts/slideLayout18.xml"/><Relationship Id="rId4" Type="http://schemas.openxmlformats.org/officeDocument/2006/relationships/slide" Target="slide201.xml"/></Relationships>
</file>

<file path=ppt/slides/_rels/slide213.xml.rels><?xml version="1.0" encoding="UTF-8" standalone="yes"?>
<Relationships xmlns="http://schemas.openxmlformats.org/package/2006/relationships"><Relationship Id="rId3" Type="http://schemas.openxmlformats.org/officeDocument/2006/relationships/slide" Target="slide189.xml"/><Relationship Id="rId2" Type="http://schemas.openxmlformats.org/officeDocument/2006/relationships/slide" Target="slide175.xml"/><Relationship Id="rId1" Type="http://schemas.openxmlformats.org/officeDocument/2006/relationships/slideLayout" Target="../slideLayouts/slideLayout18.xml"/><Relationship Id="rId4" Type="http://schemas.openxmlformats.org/officeDocument/2006/relationships/slide" Target="slide201.xml"/></Relationships>
</file>

<file path=ppt/slides/_rels/slide214.xml.rels><?xml version="1.0" encoding="UTF-8" standalone="yes"?>
<Relationships xmlns="http://schemas.openxmlformats.org/package/2006/relationships"><Relationship Id="rId3" Type="http://schemas.openxmlformats.org/officeDocument/2006/relationships/slide" Target="slide189.xml"/><Relationship Id="rId2" Type="http://schemas.openxmlformats.org/officeDocument/2006/relationships/slide" Target="slide175.xml"/><Relationship Id="rId1" Type="http://schemas.openxmlformats.org/officeDocument/2006/relationships/slideLayout" Target="../slideLayouts/slideLayout18.xml"/><Relationship Id="rId4" Type="http://schemas.openxmlformats.org/officeDocument/2006/relationships/slide" Target="slide201.xml"/></Relationships>
</file>

<file path=ppt/slides/_rels/slide215.xml.rels><?xml version="1.0" encoding="UTF-8" standalone="yes"?>
<Relationships xmlns="http://schemas.openxmlformats.org/package/2006/relationships"><Relationship Id="rId3" Type="http://schemas.openxmlformats.org/officeDocument/2006/relationships/slide" Target="slide189.xml"/><Relationship Id="rId2" Type="http://schemas.openxmlformats.org/officeDocument/2006/relationships/slide" Target="slide175.xml"/><Relationship Id="rId1" Type="http://schemas.openxmlformats.org/officeDocument/2006/relationships/slideLayout" Target="../slideLayouts/slideLayout18.xml"/><Relationship Id="rId4" Type="http://schemas.openxmlformats.org/officeDocument/2006/relationships/slide" Target="slide201.xml"/></Relationships>
</file>

<file path=ppt/slides/_rels/slide216.xml.rels><?xml version="1.0" encoding="UTF-8" standalone="yes"?>
<Relationships xmlns="http://schemas.openxmlformats.org/package/2006/relationships"><Relationship Id="rId3" Type="http://schemas.openxmlformats.org/officeDocument/2006/relationships/slide" Target="slide189.xml"/><Relationship Id="rId2" Type="http://schemas.openxmlformats.org/officeDocument/2006/relationships/slide" Target="slide175.xml"/><Relationship Id="rId1" Type="http://schemas.openxmlformats.org/officeDocument/2006/relationships/slideLayout" Target="../slideLayouts/slideLayout18.xml"/><Relationship Id="rId4" Type="http://schemas.openxmlformats.org/officeDocument/2006/relationships/slide" Target="slide201.xml"/></Relationships>
</file>

<file path=ppt/slides/_rels/slide217.xml.rels><?xml version="1.0" encoding="UTF-8" standalone="yes"?>
<Relationships xmlns="http://schemas.openxmlformats.org/package/2006/relationships"><Relationship Id="rId3" Type="http://schemas.openxmlformats.org/officeDocument/2006/relationships/slide" Target="slide189.xml"/><Relationship Id="rId2" Type="http://schemas.openxmlformats.org/officeDocument/2006/relationships/slide" Target="slide175.xml"/><Relationship Id="rId1" Type="http://schemas.openxmlformats.org/officeDocument/2006/relationships/slideLayout" Target="../slideLayouts/slideLayout18.xml"/><Relationship Id="rId4" Type="http://schemas.openxmlformats.org/officeDocument/2006/relationships/slide" Target="slide201.xml"/></Relationships>
</file>

<file path=ppt/slides/_rels/slide218.xml.rels><?xml version="1.0" encoding="UTF-8" standalone="yes"?>
<Relationships xmlns="http://schemas.openxmlformats.org/package/2006/relationships"><Relationship Id="rId3" Type="http://schemas.openxmlformats.org/officeDocument/2006/relationships/slide" Target="slide189.xml"/><Relationship Id="rId2" Type="http://schemas.openxmlformats.org/officeDocument/2006/relationships/slide" Target="slide175.xml"/><Relationship Id="rId1" Type="http://schemas.openxmlformats.org/officeDocument/2006/relationships/slideLayout" Target="../slideLayouts/slideLayout18.xml"/><Relationship Id="rId4" Type="http://schemas.openxmlformats.org/officeDocument/2006/relationships/slide" Target="slide201.xml"/></Relationships>
</file>

<file path=ppt/slides/_rels/slide219.xml.rels><?xml version="1.0" encoding="UTF-8" standalone="yes"?>
<Relationships xmlns="http://schemas.openxmlformats.org/package/2006/relationships"><Relationship Id="rId3" Type="http://schemas.openxmlformats.org/officeDocument/2006/relationships/slide" Target="slide189.xml"/><Relationship Id="rId2" Type="http://schemas.openxmlformats.org/officeDocument/2006/relationships/slide" Target="slide175.xml"/><Relationship Id="rId1" Type="http://schemas.openxmlformats.org/officeDocument/2006/relationships/slideLayout" Target="../slideLayouts/slideLayout18.xml"/><Relationship Id="rId4" Type="http://schemas.openxmlformats.org/officeDocument/2006/relationships/slide" Target="slide201.xml"/></Relationships>
</file>

<file path=ppt/slides/_rels/slide22.xml.rels><?xml version="1.0" encoding="UTF-8" standalone="yes"?>
<Relationships xmlns="http://schemas.openxmlformats.org/package/2006/relationships"><Relationship Id="rId3" Type="http://schemas.openxmlformats.org/officeDocument/2006/relationships/slide" Target="slide21.xml"/><Relationship Id="rId2" Type="http://schemas.openxmlformats.org/officeDocument/2006/relationships/notesSlide" Target="../notesSlides/notesSlide21.xml"/><Relationship Id="rId1" Type="http://schemas.openxmlformats.org/officeDocument/2006/relationships/slideLayout" Target="../slideLayouts/slideLayout14.xml"/><Relationship Id="rId6" Type="http://schemas.openxmlformats.org/officeDocument/2006/relationships/slide" Target="slide50.xml"/><Relationship Id="rId5" Type="http://schemas.openxmlformats.org/officeDocument/2006/relationships/slide" Target="slide42.xml"/><Relationship Id="rId4" Type="http://schemas.openxmlformats.org/officeDocument/2006/relationships/slide" Target="slide32.xml"/></Relationships>
</file>

<file path=ppt/slides/_rels/slide220.xml.rels><?xml version="1.0" encoding="UTF-8" standalone="yes"?>
<Relationships xmlns="http://schemas.openxmlformats.org/package/2006/relationships"><Relationship Id="rId3" Type="http://schemas.openxmlformats.org/officeDocument/2006/relationships/slide" Target="slide189.xml"/><Relationship Id="rId2" Type="http://schemas.openxmlformats.org/officeDocument/2006/relationships/slide" Target="slide175.xml"/><Relationship Id="rId1" Type="http://schemas.openxmlformats.org/officeDocument/2006/relationships/slideLayout" Target="../slideLayouts/slideLayout18.xml"/><Relationship Id="rId4" Type="http://schemas.openxmlformats.org/officeDocument/2006/relationships/slide" Target="slide201.xml"/></Relationships>
</file>

<file path=ppt/slides/_rels/slide23.xml.rels><?xml version="1.0" encoding="UTF-8" standalone="yes"?>
<Relationships xmlns="http://schemas.openxmlformats.org/package/2006/relationships"><Relationship Id="rId8" Type="http://schemas.openxmlformats.org/officeDocument/2006/relationships/package" Target="../embeddings/Microsoft_Office_Word___7.docx"/><Relationship Id="rId3" Type="http://schemas.openxmlformats.org/officeDocument/2006/relationships/notesSlide" Target="../notesSlides/notesSlide22.xml"/><Relationship Id="rId7" Type="http://schemas.openxmlformats.org/officeDocument/2006/relationships/slide" Target="slide50.xml"/><Relationship Id="rId2" Type="http://schemas.openxmlformats.org/officeDocument/2006/relationships/slideLayout" Target="../slideLayouts/slideLayout14.xml"/><Relationship Id="rId1" Type="http://schemas.openxmlformats.org/officeDocument/2006/relationships/vmlDrawing" Target="../drawings/vmlDrawing7.vml"/><Relationship Id="rId6" Type="http://schemas.openxmlformats.org/officeDocument/2006/relationships/slide" Target="slide42.xml"/><Relationship Id="rId5" Type="http://schemas.openxmlformats.org/officeDocument/2006/relationships/slide" Target="slide32.xml"/><Relationship Id="rId4" Type="http://schemas.openxmlformats.org/officeDocument/2006/relationships/slide" Target="slide21.xml"/></Relationships>
</file>

<file path=ppt/slides/_rels/slide24.xml.rels><?xml version="1.0" encoding="UTF-8" standalone="yes"?>
<Relationships xmlns="http://schemas.openxmlformats.org/package/2006/relationships"><Relationship Id="rId8" Type="http://schemas.openxmlformats.org/officeDocument/2006/relationships/package" Target="../embeddings/Microsoft_Office_Word___8.docx"/><Relationship Id="rId3" Type="http://schemas.openxmlformats.org/officeDocument/2006/relationships/notesSlide" Target="../notesSlides/notesSlide23.xml"/><Relationship Id="rId7" Type="http://schemas.openxmlformats.org/officeDocument/2006/relationships/slide" Target="slide50.xml"/><Relationship Id="rId2" Type="http://schemas.openxmlformats.org/officeDocument/2006/relationships/slideLayout" Target="../slideLayouts/slideLayout14.xml"/><Relationship Id="rId1" Type="http://schemas.openxmlformats.org/officeDocument/2006/relationships/vmlDrawing" Target="../drawings/vmlDrawing8.vml"/><Relationship Id="rId6" Type="http://schemas.openxmlformats.org/officeDocument/2006/relationships/slide" Target="slide42.xml"/><Relationship Id="rId5" Type="http://schemas.openxmlformats.org/officeDocument/2006/relationships/slide" Target="slide32.xml"/><Relationship Id="rId4" Type="http://schemas.openxmlformats.org/officeDocument/2006/relationships/slide" Target="slide21.xml"/></Relationships>
</file>

<file path=ppt/slides/_rels/slide25.xml.rels><?xml version="1.0" encoding="UTF-8" standalone="yes"?>
<Relationships xmlns="http://schemas.openxmlformats.org/package/2006/relationships"><Relationship Id="rId3" Type="http://schemas.openxmlformats.org/officeDocument/2006/relationships/slide" Target="slide21.xml"/><Relationship Id="rId2" Type="http://schemas.openxmlformats.org/officeDocument/2006/relationships/notesSlide" Target="../notesSlides/notesSlide24.xml"/><Relationship Id="rId1" Type="http://schemas.openxmlformats.org/officeDocument/2006/relationships/slideLayout" Target="../slideLayouts/slideLayout14.xml"/><Relationship Id="rId6" Type="http://schemas.openxmlformats.org/officeDocument/2006/relationships/slide" Target="slide50.xml"/><Relationship Id="rId5" Type="http://schemas.openxmlformats.org/officeDocument/2006/relationships/slide" Target="slide42.xml"/><Relationship Id="rId4" Type="http://schemas.openxmlformats.org/officeDocument/2006/relationships/slide" Target="slide32.xml"/></Relationships>
</file>

<file path=ppt/slides/_rels/slide26.xml.rels><?xml version="1.0" encoding="UTF-8" standalone="yes"?>
<Relationships xmlns="http://schemas.openxmlformats.org/package/2006/relationships"><Relationship Id="rId3" Type="http://schemas.openxmlformats.org/officeDocument/2006/relationships/slide" Target="slide21.xml"/><Relationship Id="rId2" Type="http://schemas.openxmlformats.org/officeDocument/2006/relationships/notesSlide" Target="../notesSlides/notesSlide25.xml"/><Relationship Id="rId1" Type="http://schemas.openxmlformats.org/officeDocument/2006/relationships/slideLayout" Target="../slideLayouts/slideLayout14.xml"/><Relationship Id="rId6" Type="http://schemas.openxmlformats.org/officeDocument/2006/relationships/slide" Target="slide50.xml"/><Relationship Id="rId5" Type="http://schemas.openxmlformats.org/officeDocument/2006/relationships/slide" Target="slide42.xml"/><Relationship Id="rId4" Type="http://schemas.openxmlformats.org/officeDocument/2006/relationships/slide" Target="slide32.xml"/></Relationships>
</file>

<file path=ppt/slides/_rels/slide27.xml.rels><?xml version="1.0" encoding="UTF-8" standalone="yes"?>
<Relationships xmlns="http://schemas.openxmlformats.org/package/2006/relationships"><Relationship Id="rId3" Type="http://schemas.openxmlformats.org/officeDocument/2006/relationships/slide" Target="slide21.xml"/><Relationship Id="rId2" Type="http://schemas.openxmlformats.org/officeDocument/2006/relationships/notesSlide" Target="../notesSlides/notesSlide26.xml"/><Relationship Id="rId1" Type="http://schemas.openxmlformats.org/officeDocument/2006/relationships/slideLayout" Target="../slideLayouts/slideLayout14.xml"/><Relationship Id="rId6" Type="http://schemas.openxmlformats.org/officeDocument/2006/relationships/slide" Target="slide50.xml"/><Relationship Id="rId5" Type="http://schemas.openxmlformats.org/officeDocument/2006/relationships/slide" Target="slide42.xml"/><Relationship Id="rId4" Type="http://schemas.openxmlformats.org/officeDocument/2006/relationships/slide" Target="slide32.xml"/></Relationships>
</file>

<file path=ppt/slides/_rels/slide28.xml.rels><?xml version="1.0" encoding="UTF-8" standalone="yes"?>
<Relationships xmlns="http://schemas.openxmlformats.org/package/2006/relationships"><Relationship Id="rId3" Type="http://schemas.openxmlformats.org/officeDocument/2006/relationships/slide" Target="slide21.xml"/><Relationship Id="rId2" Type="http://schemas.openxmlformats.org/officeDocument/2006/relationships/notesSlide" Target="../notesSlides/notesSlide27.xml"/><Relationship Id="rId1" Type="http://schemas.openxmlformats.org/officeDocument/2006/relationships/slideLayout" Target="../slideLayouts/slideLayout14.xml"/><Relationship Id="rId6" Type="http://schemas.openxmlformats.org/officeDocument/2006/relationships/slide" Target="slide50.xml"/><Relationship Id="rId5" Type="http://schemas.openxmlformats.org/officeDocument/2006/relationships/slide" Target="slide42.xml"/><Relationship Id="rId4" Type="http://schemas.openxmlformats.org/officeDocument/2006/relationships/slide" Target="slide32.xml"/></Relationships>
</file>

<file path=ppt/slides/_rels/slide29.xml.rels><?xml version="1.0" encoding="UTF-8" standalone="yes"?>
<Relationships xmlns="http://schemas.openxmlformats.org/package/2006/relationships"><Relationship Id="rId3" Type="http://schemas.openxmlformats.org/officeDocument/2006/relationships/slide" Target="slide21.xml"/><Relationship Id="rId2" Type="http://schemas.openxmlformats.org/officeDocument/2006/relationships/notesSlide" Target="../notesSlides/notesSlide28.xml"/><Relationship Id="rId1" Type="http://schemas.openxmlformats.org/officeDocument/2006/relationships/slideLayout" Target="../slideLayouts/slideLayout14.xml"/><Relationship Id="rId6" Type="http://schemas.openxmlformats.org/officeDocument/2006/relationships/slide" Target="slide50.xml"/><Relationship Id="rId5" Type="http://schemas.openxmlformats.org/officeDocument/2006/relationships/slide" Target="slide42.xml"/><Relationship Id="rId4" Type="http://schemas.openxmlformats.org/officeDocument/2006/relationships/slide" Target="slide32.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6.xml"/><Relationship Id="rId1" Type="http://schemas.openxmlformats.org/officeDocument/2006/relationships/vmlDrawing" Target="../drawings/vmlDrawing2.vml"/><Relationship Id="rId4" Type="http://schemas.openxmlformats.org/officeDocument/2006/relationships/package" Target="../embeddings/Microsoft_Office_Word___2.docx"/></Relationships>
</file>

<file path=ppt/slides/_rels/slide30.xml.rels><?xml version="1.0" encoding="UTF-8" standalone="yes"?>
<Relationships xmlns="http://schemas.openxmlformats.org/package/2006/relationships"><Relationship Id="rId3" Type="http://schemas.openxmlformats.org/officeDocument/2006/relationships/slide" Target="slide21.xml"/><Relationship Id="rId2" Type="http://schemas.openxmlformats.org/officeDocument/2006/relationships/notesSlide" Target="../notesSlides/notesSlide29.xml"/><Relationship Id="rId1" Type="http://schemas.openxmlformats.org/officeDocument/2006/relationships/slideLayout" Target="../slideLayouts/slideLayout14.xml"/><Relationship Id="rId6" Type="http://schemas.openxmlformats.org/officeDocument/2006/relationships/slide" Target="slide50.xml"/><Relationship Id="rId5" Type="http://schemas.openxmlformats.org/officeDocument/2006/relationships/slide" Target="slide42.xml"/><Relationship Id="rId4" Type="http://schemas.openxmlformats.org/officeDocument/2006/relationships/slide" Target="slide32.xml"/></Relationships>
</file>

<file path=ppt/slides/_rels/slide31.xml.rels><?xml version="1.0" encoding="UTF-8" standalone="yes"?>
<Relationships xmlns="http://schemas.openxmlformats.org/package/2006/relationships"><Relationship Id="rId3" Type="http://schemas.openxmlformats.org/officeDocument/2006/relationships/slide" Target="slide21.xml"/><Relationship Id="rId2" Type="http://schemas.openxmlformats.org/officeDocument/2006/relationships/notesSlide" Target="../notesSlides/notesSlide30.xml"/><Relationship Id="rId1" Type="http://schemas.openxmlformats.org/officeDocument/2006/relationships/slideLayout" Target="../slideLayouts/slideLayout14.xml"/><Relationship Id="rId6" Type="http://schemas.openxmlformats.org/officeDocument/2006/relationships/slide" Target="slide50.xml"/><Relationship Id="rId5" Type="http://schemas.openxmlformats.org/officeDocument/2006/relationships/slide" Target="slide42.xml"/><Relationship Id="rId4" Type="http://schemas.openxmlformats.org/officeDocument/2006/relationships/slide" Target="slide32.xml"/></Relationships>
</file>

<file path=ppt/slides/_rels/slide32.xml.rels><?xml version="1.0" encoding="UTF-8" standalone="yes"?>
<Relationships xmlns="http://schemas.openxmlformats.org/package/2006/relationships"><Relationship Id="rId3" Type="http://schemas.openxmlformats.org/officeDocument/2006/relationships/slide" Target="slide21.xml"/><Relationship Id="rId2" Type="http://schemas.openxmlformats.org/officeDocument/2006/relationships/notesSlide" Target="../notesSlides/notesSlide31.xml"/><Relationship Id="rId1" Type="http://schemas.openxmlformats.org/officeDocument/2006/relationships/slideLayout" Target="../slideLayouts/slideLayout14.xml"/><Relationship Id="rId6" Type="http://schemas.openxmlformats.org/officeDocument/2006/relationships/slide" Target="slide50.xml"/><Relationship Id="rId5" Type="http://schemas.openxmlformats.org/officeDocument/2006/relationships/slide" Target="slide42.xml"/><Relationship Id="rId4" Type="http://schemas.openxmlformats.org/officeDocument/2006/relationships/slide" Target="slide32.xml"/></Relationships>
</file>

<file path=ppt/slides/_rels/slide33.xml.rels><?xml version="1.0" encoding="UTF-8" standalone="yes"?>
<Relationships xmlns="http://schemas.openxmlformats.org/package/2006/relationships"><Relationship Id="rId8" Type="http://schemas.openxmlformats.org/officeDocument/2006/relationships/package" Target="../embeddings/Microsoft_Office_Word___9.docx"/><Relationship Id="rId3" Type="http://schemas.openxmlformats.org/officeDocument/2006/relationships/notesSlide" Target="../notesSlides/notesSlide32.xml"/><Relationship Id="rId7" Type="http://schemas.openxmlformats.org/officeDocument/2006/relationships/slide" Target="slide50.xml"/><Relationship Id="rId2" Type="http://schemas.openxmlformats.org/officeDocument/2006/relationships/slideLayout" Target="../slideLayouts/slideLayout14.xml"/><Relationship Id="rId1" Type="http://schemas.openxmlformats.org/officeDocument/2006/relationships/vmlDrawing" Target="../drawings/vmlDrawing9.vml"/><Relationship Id="rId6" Type="http://schemas.openxmlformats.org/officeDocument/2006/relationships/slide" Target="slide42.xml"/><Relationship Id="rId5" Type="http://schemas.openxmlformats.org/officeDocument/2006/relationships/slide" Target="slide32.xml"/><Relationship Id="rId4" Type="http://schemas.openxmlformats.org/officeDocument/2006/relationships/slide" Target="slide21.xml"/></Relationships>
</file>

<file path=ppt/slides/_rels/slide34.xml.rels><?xml version="1.0" encoding="UTF-8" standalone="yes"?>
<Relationships xmlns="http://schemas.openxmlformats.org/package/2006/relationships"><Relationship Id="rId8" Type="http://schemas.openxmlformats.org/officeDocument/2006/relationships/package" Target="../embeddings/Microsoft_Office_Word___10.docx"/><Relationship Id="rId3" Type="http://schemas.openxmlformats.org/officeDocument/2006/relationships/notesSlide" Target="../notesSlides/notesSlide33.xml"/><Relationship Id="rId7" Type="http://schemas.openxmlformats.org/officeDocument/2006/relationships/slide" Target="slide50.xml"/><Relationship Id="rId2" Type="http://schemas.openxmlformats.org/officeDocument/2006/relationships/slideLayout" Target="../slideLayouts/slideLayout14.xml"/><Relationship Id="rId1" Type="http://schemas.openxmlformats.org/officeDocument/2006/relationships/vmlDrawing" Target="../drawings/vmlDrawing10.vml"/><Relationship Id="rId6" Type="http://schemas.openxmlformats.org/officeDocument/2006/relationships/slide" Target="slide42.xml"/><Relationship Id="rId5" Type="http://schemas.openxmlformats.org/officeDocument/2006/relationships/slide" Target="slide32.xml"/><Relationship Id="rId4" Type="http://schemas.openxmlformats.org/officeDocument/2006/relationships/slide" Target="slide21.xml"/></Relationships>
</file>

<file path=ppt/slides/_rels/slide35.xml.rels><?xml version="1.0" encoding="UTF-8" standalone="yes"?>
<Relationships xmlns="http://schemas.openxmlformats.org/package/2006/relationships"><Relationship Id="rId3" Type="http://schemas.openxmlformats.org/officeDocument/2006/relationships/slide" Target="slide21.xml"/><Relationship Id="rId2" Type="http://schemas.openxmlformats.org/officeDocument/2006/relationships/notesSlide" Target="../notesSlides/notesSlide34.xml"/><Relationship Id="rId1" Type="http://schemas.openxmlformats.org/officeDocument/2006/relationships/slideLayout" Target="../slideLayouts/slideLayout14.xml"/><Relationship Id="rId6" Type="http://schemas.openxmlformats.org/officeDocument/2006/relationships/slide" Target="slide50.xml"/><Relationship Id="rId5" Type="http://schemas.openxmlformats.org/officeDocument/2006/relationships/slide" Target="slide42.xml"/><Relationship Id="rId4" Type="http://schemas.openxmlformats.org/officeDocument/2006/relationships/slide" Target="slide32.xml"/></Relationships>
</file>

<file path=ppt/slides/_rels/slide36.xml.rels><?xml version="1.0" encoding="UTF-8" standalone="yes"?>
<Relationships xmlns="http://schemas.openxmlformats.org/package/2006/relationships"><Relationship Id="rId3" Type="http://schemas.openxmlformats.org/officeDocument/2006/relationships/slide" Target="slide21.xml"/><Relationship Id="rId2" Type="http://schemas.openxmlformats.org/officeDocument/2006/relationships/notesSlide" Target="../notesSlides/notesSlide35.xml"/><Relationship Id="rId1" Type="http://schemas.openxmlformats.org/officeDocument/2006/relationships/slideLayout" Target="../slideLayouts/slideLayout14.xml"/><Relationship Id="rId6" Type="http://schemas.openxmlformats.org/officeDocument/2006/relationships/slide" Target="slide50.xml"/><Relationship Id="rId5" Type="http://schemas.openxmlformats.org/officeDocument/2006/relationships/slide" Target="slide42.xml"/><Relationship Id="rId4" Type="http://schemas.openxmlformats.org/officeDocument/2006/relationships/slide" Target="slide32.xml"/></Relationships>
</file>

<file path=ppt/slides/_rels/slide37.xml.rels><?xml version="1.0" encoding="UTF-8" standalone="yes"?>
<Relationships xmlns="http://schemas.openxmlformats.org/package/2006/relationships"><Relationship Id="rId3" Type="http://schemas.openxmlformats.org/officeDocument/2006/relationships/slide" Target="slide21.xml"/><Relationship Id="rId2" Type="http://schemas.openxmlformats.org/officeDocument/2006/relationships/notesSlide" Target="../notesSlides/notesSlide36.xml"/><Relationship Id="rId1" Type="http://schemas.openxmlformats.org/officeDocument/2006/relationships/slideLayout" Target="../slideLayouts/slideLayout14.xml"/><Relationship Id="rId6" Type="http://schemas.openxmlformats.org/officeDocument/2006/relationships/slide" Target="slide50.xml"/><Relationship Id="rId5" Type="http://schemas.openxmlformats.org/officeDocument/2006/relationships/slide" Target="slide42.xml"/><Relationship Id="rId4" Type="http://schemas.openxmlformats.org/officeDocument/2006/relationships/slide" Target="slide32.xml"/></Relationships>
</file>

<file path=ppt/slides/_rels/slide38.xml.rels><?xml version="1.0" encoding="UTF-8" standalone="yes"?>
<Relationships xmlns="http://schemas.openxmlformats.org/package/2006/relationships"><Relationship Id="rId3" Type="http://schemas.openxmlformats.org/officeDocument/2006/relationships/slide" Target="slide21.xml"/><Relationship Id="rId2" Type="http://schemas.openxmlformats.org/officeDocument/2006/relationships/notesSlide" Target="../notesSlides/notesSlide37.xml"/><Relationship Id="rId1" Type="http://schemas.openxmlformats.org/officeDocument/2006/relationships/slideLayout" Target="../slideLayouts/slideLayout14.xml"/><Relationship Id="rId6" Type="http://schemas.openxmlformats.org/officeDocument/2006/relationships/slide" Target="slide50.xml"/><Relationship Id="rId5" Type="http://schemas.openxmlformats.org/officeDocument/2006/relationships/slide" Target="slide42.xml"/><Relationship Id="rId4" Type="http://schemas.openxmlformats.org/officeDocument/2006/relationships/slide" Target="slide32.xml"/></Relationships>
</file>

<file path=ppt/slides/_rels/slide39.xml.rels><?xml version="1.0" encoding="UTF-8" standalone="yes"?>
<Relationships xmlns="http://schemas.openxmlformats.org/package/2006/relationships"><Relationship Id="rId3" Type="http://schemas.openxmlformats.org/officeDocument/2006/relationships/slide" Target="slide21.xml"/><Relationship Id="rId2" Type="http://schemas.openxmlformats.org/officeDocument/2006/relationships/notesSlide" Target="../notesSlides/notesSlide38.xml"/><Relationship Id="rId1" Type="http://schemas.openxmlformats.org/officeDocument/2006/relationships/slideLayout" Target="../slideLayouts/slideLayout14.xml"/><Relationship Id="rId6" Type="http://schemas.openxmlformats.org/officeDocument/2006/relationships/slide" Target="slide50.xml"/><Relationship Id="rId5" Type="http://schemas.openxmlformats.org/officeDocument/2006/relationships/slide" Target="slide42.xml"/><Relationship Id="rId4" Type="http://schemas.openxmlformats.org/officeDocument/2006/relationships/slide" Target="slide32.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7.xml"/><Relationship Id="rId1" Type="http://schemas.openxmlformats.org/officeDocument/2006/relationships/vmlDrawing" Target="../drawings/vmlDrawing3.vml"/><Relationship Id="rId4" Type="http://schemas.openxmlformats.org/officeDocument/2006/relationships/package" Target="../embeddings/Microsoft_Office_Word___3.docx"/></Relationships>
</file>

<file path=ppt/slides/_rels/slide40.xml.rels><?xml version="1.0" encoding="UTF-8" standalone="yes"?>
<Relationships xmlns="http://schemas.openxmlformats.org/package/2006/relationships"><Relationship Id="rId3" Type="http://schemas.openxmlformats.org/officeDocument/2006/relationships/slide" Target="slide21.xml"/><Relationship Id="rId2" Type="http://schemas.openxmlformats.org/officeDocument/2006/relationships/notesSlide" Target="../notesSlides/notesSlide39.xml"/><Relationship Id="rId1" Type="http://schemas.openxmlformats.org/officeDocument/2006/relationships/slideLayout" Target="../slideLayouts/slideLayout14.xml"/><Relationship Id="rId6" Type="http://schemas.openxmlformats.org/officeDocument/2006/relationships/slide" Target="slide50.xml"/><Relationship Id="rId5" Type="http://schemas.openxmlformats.org/officeDocument/2006/relationships/slide" Target="slide42.xml"/><Relationship Id="rId4" Type="http://schemas.openxmlformats.org/officeDocument/2006/relationships/slide" Target="slide32.xml"/></Relationships>
</file>

<file path=ppt/slides/_rels/slide41.xml.rels><?xml version="1.0" encoding="UTF-8" standalone="yes"?>
<Relationships xmlns="http://schemas.openxmlformats.org/package/2006/relationships"><Relationship Id="rId3" Type="http://schemas.openxmlformats.org/officeDocument/2006/relationships/slide" Target="slide21.xml"/><Relationship Id="rId2" Type="http://schemas.openxmlformats.org/officeDocument/2006/relationships/notesSlide" Target="../notesSlides/notesSlide40.xml"/><Relationship Id="rId1" Type="http://schemas.openxmlformats.org/officeDocument/2006/relationships/slideLayout" Target="../slideLayouts/slideLayout14.xml"/><Relationship Id="rId6" Type="http://schemas.openxmlformats.org/officeDocument/2006/relationships/slide" Target="slide50.xml"/><Relationship Id="rId5" Type="http://schemas.openxmlformats.org/officeDocument/2006/relationships/slide" Target="slide42.xml"/><Relationship Id="rId4" Type="http://schemas.openxmlformats.org/officeDocument/2006/relationships/slide" Target="slide32.xml"/></Relationships>
</file>

<file path=ppt/slides/_rels/slide42.xml.rels><?xml version="1.0" encoding="UTF-8" standalone="yes"?>
<Relationships xmlns="http://schemas.openxmlformats.org/package/2006/relationships"><Relationship Id="rId3" Type="http://schemas.openxmlformats.org/officeDocument/2006/relationships/slide" Target="slide21.xml"/><Relationship Id="rId2" Type="http://schemas.openxmlformats.org/officeDocument/2006/relationships/notesSlide" Target="../notesSlides/notesSlide41.xml"/><Relationship Id="rId1" Type="http://schemas.openxmlformats.org/officeDocument/2006/relationships/slideLayout" Target="../slideLayouts/slideLayout14.xml"/><Relationship Id="rId6" Type="http://schemas.openxmlformats.org/officeDocument/2006/relationships/slide" Target="slide50.xml"/><Relationship Id="rId5" Type="http://schemas.openxmlformats.org/officeDocument/2006/relationships/slide" Target="slide42.xml"/><Relationship Id="rId4" Type="http://schemas.openxmlformats.org/officeDocument/2006/relationships/slide" Target="slide32.xml"/></Relationships>
</file>

<file path=ppt/slides/_rels/slide43.xml.rels><?xml version="1.0" encoding="UTF-8" standalone="yes"?>
<Relationships xmlns="http://schemas.openxmlformats.org/package/2006/relationships"><Relationship Id="rId8" Type="http://schemas.openxmlformats.org/officeDocument/2006/relationships/package" Target="../embeddings/Microsoft_Office_Word___11.docx"/><Relationship Id="rId3" Type="http://schemas.openxmlformats.org/officeDocument/2006/relationships/notesSlide" Target="../notesSlides/notesSlide42.xml"/><Relationship Id="rId7" Type="http://schemas.openxmlformats.org/officeDocument/2006/relationships/slide" Target="slide50.xml"/><Relationship Id="rId2" Type="http://schemas.openxmlformats.org/officeDocument/2006/relationships/slideLayout" Target="../slideLayouts/slideLayout14.xml"/><Relationship Id="rId1" Type="http://schemas.openxmlformats.org/officeDocument/2006/relationships/vmlDrawing" Target="../drawings/vmlDrawing11.vml"/><Relationship Id="rId6" Type="http://schemas.openxmlformats.org/officeDocument/2006/relationships/slide" Target="slide42.xml"/><Relationship Id="rId5" Type="http://schemas.openxmlformats.org/officeDocument/2006/relationships/slide" Target="slide32.xml"/><Relationship Id="rId4" Type="http://schemas.openxmlformats.org/officeDocument/2006/relationships/slide" Target="slide21.xml"/></Relationships>
</file>

<file path=ppt/slides/_rels/slide44.xml.rels><?xml version="1.0" encoding="UTF-8" standalone="yes"?>
<Relationships xmlns="http://schemas.openxmlformats.org/package/2006/relationships"><Relationship Id="rId8" Type="http://schemas.openxmlformats.org/officeDocument/2006/relationships/package" Target="../embeddings/Microsoft_Office_Word___12.docx"/><Relationship Id="rId3" Type="http://schemas.openxmlformats.org/officeDocument/2006/relationships/notesSlide" Target="../notesSlides/notesSlide43.xml"/><Relationship Id="rId7" Type="http://schemas.openxmlformats.org/officeDocument/2006/relationships/slide" Target="slide50.xml"/><Relationship Id="rId2" Type="http://schemas.openxmlformats.org/officeDocument/2006/relationships/slideLayout" Target="../slideLayouts/slideLayout14.xml"/><Relationship Id="rId1" Type="http://schemas.openxmlformats.org/officeDocument/2006/relationships/vmlDrawing" Target="../drawings/vmlDrawing12.vml"/><Relationship Id="rId6" Type="http://schemas.openxmlformats.org/officeDocument/2006/relationships/slide" Target="slide42.xml"/><Relationship Id="rId5" Type="http://schemas.openxmlformats.org/officeDocument/2006/relationships/slide" Target="slide32.xml"/><Relationship Id="rId4" Type="http://schemas.openxmlformats.org/officeDocument/2006/relationships/slide" Target="slide21.xml"/></Relationships>
</file>

<file path=ppt/slides/_rels/slide45.xml.rels><?xml version="1.0" encoding="UTF-8" standalone="yes"?>
<Relationships xmlns="http://schemas.openxmlformats.org/package/2006/relationships"><Relationship Id="rId3" Type="http://schemas.openxmlformats.org/officeDocument/2006/relationships/slide" Target="slide21.xml"/><Relationship Id="rId2" Type="http://schemas.openxmlformats.org/officeDocument/2006/relationships/notesSlide" Target="../notesSlides/notesSlide44.xml"/><Relationship Id="rId1" Type="http://schemas.openxmlformats.org/officeDocument/2006/relationships/slideLayout" Target="../slideLayouts/slideLayout14.xml"/><Relationship Id="rId6" Type="http://schemas.openxmlformats.org/officeDocument/2006/relationships/slide" Target="slide50.xml"/><Relationship Id="rId5" Type="http://schemas.openxmlformats.org/officeDocument/2006/relationships/slide" Target="slide42.xml"/><Relationship Id="rId4" Type="http://schemas.openxmlformats.org/officeDocument/2006/relationships/slide" Target="slide32.xml"/></Relationships>
</file>

<file path=ppt/slides/_rels/slide46.xml.rels><?xml version="1.0" encoding="UTF-8" standalone="yes"?>
<Relationships xmlns="http://schemas.openxmlformats.org/package/2006/relationships"><Relationship Id="rId3" Type="http://schemas.openxmlformats.org/officeDocument/2006/relationships/slide" Target="slide21.xml"/><Relationship Id="rId2" Type="http://schemas.openxmlformats.org/officeDocument/2006/relationships/notesSlide" Target="../notesSlides/notesSlide45.xml"/><Relationship Id="rId1" Type="http://schemas.openxmlformats.org/officeDocument/2006/relationships/slideLayout" Target="../slideLayouts/slideLayout14.xml"/><Relationship Id="rId6" Type="http://schemas.openxmlformats.org/officeDocument/2006/relationships/slide" Target="slide50.xml"/><Relationship Id="rId5" Type="http://schemas.openxmlformats.org/officeDocument/2006/relationships/slide" Target="slide42.xml"/><Relationship Id="rId4" Type="http://schemas.openxmlformats.org/officeDocument/2006/relationships/slide" Target="slide32.xml"/></Relationships>
</file>

<file path=ppt/slides/_rels/slide47.xml.rels><?xml version="1.0" encoding="UTF-8" standalone="yes"?>
<Relationships xmlns="http://schemas.openxmlformats.org/package/2006/relationships"><Relationship Id="rId3" Type="http://schemas.openxmlformats.org/officeDocument/2006/relationships/slide" Target="slide21.xml"/><Relationship Id="rId2" Type="http://schemas.openxmlformats.org/officeDocument/2006/relationships/notesSlide" Target="../notesSlides/notesSlide46.xml"/><Relationship Id="rId1" Type="http://schemas.openxmlformats.org/officeDocument/2006/relationships/slideLayout" Target="../slideLayouts/slideLayout14.xml"/><Relationship Id="rId6" Type="http://schemas.openxmlformats.org/officeDocument/2006/relationships/slide" Target="slide50.xml"/><Relationship Id="rId5" Type="http://schemas.openxmlformats.org/officeDocument/2006/relationships/slide" Target="slide42.xml"/><Relationship Id="rId4" Type="http://schemas.openxmlformats.org/officeDocument/2006/relationships/slide" Target="slide32.xml"/></Relationships>
</file>

<file path=ppt/slides/_rels/slide48.xml.rels><?xml version="1.0" encoding="UTF-8" standalone="yes"?>
<Relationships xmlns="http://schemas.openxmlformats.org/package/2006/relationships"><Relationship Id="rId3" Type="http://schemas.openxmlformats.org/officeDocument/2006/relationships/slide" Target="slide21.xml"/><Relationship Id="rId2" Type="http://schemas.openxmlformats.org/officeDocument/2006/relationships/notesSlide" Target="../notesSlides/notesSlide47.xml"/><Relationship Id="rId1" Type="http://schemas.openxmlformats.org/officeDocument/2006/relationships/slideLayout" Target="../slideLayouts/slideLayout14.xml"/><Relationship Id="rId6" Type="http://schemas.openxmlformats.org/officeDocument/2006/relationships/slide" Target="slide50.xml"/><Relationship Id="rId5" Type="http://schemas.openxmlformats.org/officeDocument/2006/relationships/slide" Target="slide42.xml"/><Relationship Id="rId4" Type="http://schemas.openxmlformats.org/officeDocument/2006/relationships/slide" Target="slide32.xml"/></Relationships>
</file>

<file path=ppt/slides/_rels/slide49.xml.rels><?xml version="1.0" encoding="UTF-8" standalone="yes"?>
<Relationships xmlns="http://schemas.openxmlformats.org/package/2006/relationships"><Relationship Id="rId3" Type="http://schemas.openxmlformats.org/officeDocument/2006/relationships/slide" Target="slide21.xml"/><Relationship Id="rId2" Type="http://schemas.openxmlformats.org/officeDocument/2006/relationships/notesSlide" Target="../notesSlides/notesSlide48.xml"/><Relationship Id="rId1" Type="http://schemas.openxmlformats.org/officeDocument/2006/relationships/slideLayout" Target="../slideLayouts/slideLayout14.xml"/><Relationship Id="rId6" Type="http://schemas.openxmlformats.org/officeDocument/2006/relationships/slide" Target="slide50.xml"/><Relationship Id="rId5" Type="http://schemas.openxmlformats.org/officeDocument/2006/relationships/slide" Target="slide42.xml"/><Relationship Id="rId4" Type="http://schemas.openxmlformats.org/officeDocument/2006/relationships/slide" Target="slide3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8.xml"/></Relationships>
</file>

<file path=ppt/slides/_rels/slide50.xml.rels><?xml version="1.0" encoding="UTF-8" standalone="yes"?>
<Relationships xmlns="http://schemas.openxmlformats.org/package/2006/relationships"><Relationship Id="rId3" Type="http://schemas.openxmlformats.org/officeDocument/2006/relationships/slide" Target="slide21.xml"/><Relationship Id="rId2" Type="http://schemas.openxmlformats.org/officeDocument/2006/relationships/notesSlide" Target="../notesSlides/notesSlide49.xml"/><Relationship Id="rId1" Type="http://schemas.openxmlformats.org/officeDocument/2006/relationships/slideLayout" Target="../slideLayouts/slideLayout14.xml"/><Relationship Id="rId6" Type="http://schemas.openxmlformats.org/officeDocument/2006/relationships/slide" Target="slide50.xml"/><Relationship Id="rId5" Type="http://schemas.openxmlformats.org/officeDocument/2006/relationships/slide" Target="slide42.xml"/><Relationship Id="rId4" Type="http://schemas.openxmlformats.org/officeDocument/2006/relationships/slide" Target="slide32.xml"/></Relationships>
</file>

<file path=ppt/slides/_rels/slide51.xml.rels><?xml version="1.0" encoding="UTF-8" standalone="yes"?>
<Relationships xmlns="http://schemas.openxmlformats.org/package/2006/relationships"><Relationship Id="rId3" Type="http://schemas.openxmlformats.org/officeDocument/2006/relationships/slide" Target="slide21.xml"/><Relationship Id="rId7" Type="http://schemas.openxmlformats.org/officeDocument/2006/relationships/image" Target="../media/image16.jpeg"/><Relationship Id="rId2" Type="http://schemas.openxmlformats.org/officeDocument/2006/relationships/notesSlide" Target="../notesSlides/notesSlide50.xml"/><Relationship Id="rId1" Type="http://schemas.openxmlformats.org/officeDocument/2006/relationships/slideLayout" Target="../slideLayouts/slideLayout14.xml"/><Relationship Id="rId6" Type="http://schemas.openxmlformats.org/officeDocument/2006/relationships/slide" Target="slide50.xml"/><Relationship Id="rId5" Type="http://schemas.openxmlformats.org/officeDocument/2006/relationships/slide" Target="slide42.xml"/><Relationship Id="rId4" Type="http://schemas.openxmlformats.org/officeDocument/2006/relationships/slide" Target="slide32.xml"/></Relationships>
</file>

<file path=ppt/slides/_rels/slide52.xml.rels><?xml version="1.0" encoding="UTF-8" standalone="yes"?>
<Relationships xmlns="http://schemas.openxmlformats.org/package/2006/relationships"><Relationship Id="rId8" Type="http://schemas.openxmlformats.org/officeDocument/2006/relationships/package" Target="../embeddings/Microsoft_Office_Word___13.docx"/><Relationship Id="rId3" Type="http://schemas.openxmlformats.org/officeDocument/2006/relationships/notesSlide" Target="../notesSlides/notesSlide51.xml"/><Relationship Id="rId7" Type="http://schemas.openxmlformats.org/officeDocument/2006/relationships/slide" Target="slide50.xml"/><Relationship Id="rId2" Type="http://schemas.openxmlformats.org/officeDocument/2006/relationships/slideLayout" Target="../slideLayouts/slideLayout14.xml"/><Relationship Id="rId1" Type="http://schemas.openxmlformats.org/officeDocument/2006/relationships/vmlDrawing" Target="../drawings/vmlDrawing13.vml"/><Relationship Id="rId6" Type="http://schemas.openxmlformats.org/officeDocument/2006/relationships/slide" Target="slide42.xml"/><Relationship Id="rId5" Type="http://schemas.openxmlformats.org/officeDocument/2006/relationships/slide" Target="slide32.xml"/><Relationship Id="rId4" Type="http://schemas.openxmlformats.org/officeDocument/2006/relationships/slide" Target="slide21.xml"/></Relationships>
</file>

<file path=ppt/slides/_rels/slide53.xml.rels><?xml version="1.0" encoding="UTF-8" standalone="yes"?>
<Relationships xmlns="http://schemas.openxmlformats.org/package/2006/relationships"><Relationship Id="rId3" Type="http://schemas.openxmlformats.org/officeDocument/2006/relationships/slide" Target="slide21.xml"/><Relationship Id="rId2" Type="http://schemas.openxmlformats.org/officeDocument/2006/relationships/notesSlide" Target="../notesSlides/notesSlide52.xml"/><Relationship Id="rId1" Type="http://schemas.openxmlformats.org/officeDocument/2006/relationships/slideLayout" Target="../slideLayouts/slideLayout14.xml"/><Relationship Id="rId6" Type="http://schemas.openxmlformats.org/officeDocument/2006/relationships/slide" Target="slide50.xml"/><Relationship Id="rId5" Type="http://schemas.openxmlformats.org/officeDocument/2006/relationships/slide" Target="slide42.xml"/><Relationship Id="rId4" Type="http://schemas.openxmlformats.org/officeDocument/2006/relationships/slide" Target="slide32.xml"/></Relationships>
</file>

<file path=ppt/slides/_rels/slide54.xml.rels><?xml version="1.0" encoding="UTF-8" standalone="yes"?>
<Relationships xmlns="http://schemas.openxmlformats.org/package/2006/relationships"><Relationship Id="rId3" Type="http://schemas.openxmlformats.org/officeDocument/2006/relationships/slide" Target="slide71.xml"/><Relationship Id="rId2" Type="http://schemas.openxmlformats.org/officeDocument/2006/relationships/slide" Target="slide54.xml"/><Relationship Id="rId1" Type="http://schemas.openxmlformats.org/officeDocument/2006/relationships/slideLayout" Target="../slideLayouts/slideLayout16.xml"/><Relationship Id="rId5" Type="http://schemas.openxmlformats.org/officeDocument/2006/relationships/slide" Target="slide77.xml"/><Relationship Id="rId4" Type="http://schemas.openxmlformats.org/officeDocument/2006/relationships/slide" Target="slide88.xml"/></Relationships>
</file>

<file path=ppt/slides/_rels/slide55.xml.rels><?xml version="1.0" encoding="UTF-8" standalone="yes"?>
<Relationships xmlns="http://schemas.openxmlformats.org/package/2006/relationships"><Relationship Id="rId3" Type="http://schemas.openxmlformats.org/officeDocument/2006/relationships/slide" Target="slide71.xml"/><Relationship Id="rId2" Type="http://schemas.openxmlformats.org/officeDocument/2006/relationships/slide" Target="slide54.xml"/><Relationship Id="rId1" Type="http://schemas.openxmlformats.org/officeDocument/2006/relationships/slideLayout" Target="../slideLayouts/slideLayout16.xml"/><Relationship Id="rId5" Type="http://schemas.openxmlformats.org/officeDocument/2006/relationships/slide" Target="slide77.xml"/><Relationship Id="rId4" Type="http://schemas.openxmlformats.org/officeDocument/2006/relationships/slide" Target="slide88.xml"/></Relationships>
</file>

<file path=ppt/slides/_rels/slide56.xml.rels><?xml version="1.0" encoding="UTF-8" standalone="yes"?>
<Relationships xmlns="http://schemas.openxmlformats.org/package/2006/relationships"><Relationship Id="rId3" Type="http://schemas.openxmlformats.org/officeDocument/2006/relationships/slide" Target="slide71.xml"/><Relationship Id="rId2" Type="http://schemas.openxmlformats.org/officeDocument/2006/relationships/slide" Target="slide54.xml"/><Relationship Id="rId1" Type="http://schemas.openxmlformats.org/officeDocument/2006/relationships/slideLayout" Target="../slideLayouts/slideLayout16.xml"/><Relationship Id="rId5" Type="http://schemas.openxmlformats.org/officeDocument/2006/relationships/slide" Target="slide77.xml"/><Relationship Id="rId4" Type="http://schemas.openxmlformats.org/officeDocument/2006/relationships/slide" Target="slide88.xml"/></Relationships>
</file>

<file path=ppt/slides/_rels/slide57.xml.rels><?xml version="1.0" encoding="UTF-8" standalone="yes"?>
<Relationships xmlns="http://schemas.openxmlformats.org/package/2006/relationships"><Relationship Id="rId3" Type="http://schemas.openxmlformats.org/officeDocument/2006/relationships/slide" Target="slide71.xml"/><Relationship Id="rId2" Type="http://schemas.openxmlformats.org/officeDocument/2006/relationships/slide" Target="slide54.xml"/><Relationship Id="rId1" Type="http://schemas.openxmlformats.org/officeDocument/2006/relationships/slideLayout" Target="../slideLayouts/slideLayout16.xml"/><Relationship Id="rId5" Type="http://schemas.openxmlformats.org/officeDocument/2006/relationships/slide" Target="slide77.xml"/><Relationship Id="rId4" Type="http://schemas.openxmlformats.org/officeDocument/2006/relationships/slide" Target="slide88.xml"/></Relationships>
</file>

<file path=ppt/slides/_rels/slide58.xml.rels><?xml version="1.0" encoding="UTF-8" standalone="yes"?>
<Relationships xmlns="http://schemas.openxmlformats.org/package/2006/relationships"><Relationship Id="rId3" Type="http://schemas.openxmlformats.org/officeDocument/2006/relationships/slide" Target="slide71.xml"/><Relationship Id="rId2" Type="http://schemas.openxmlformats.org/officeDocument/2006/relationships/slide" Target="slide54.xml"/><Relationship Id="rId1" Type="http://schemas.openxmlformats.org/officeDocument/2006/relationships/slideLayout" Target="../slideLayouts/slideLayout16.xml"/><Relationship Id="rId5" Type="http://schemas.openxmlformats.org/officeDocument/2006/relationships/slide" Target="slide77.xml"/><Relationship Id="rId4" Type="http://schemas.openxmlformats.org/officeDocument/2006/relationships/slide" Target="slide88.xml"/></Relationships>
</file>

<file path=ppt/slides/_rels/slide59.xml.rels><?xml version="1.0" encoding="UTF-8" standalone="yes"?>
<Relationships xmlns="http://schemas.openxmlformats.org/package/2006/relationships"><Relationship Id="rId3" Type="http://schemas.openxmlformats.org/officeDocument/2006/relationships/slide" Target="slide54.xml"/><Relationship Id="rId7" Type="http://schemas.openxmlformats.org/officeDocument/2006/relationships/slide" Target="slide77.xml"/><Relationship Id="rId2" Type="http://schemas.openxmlformats.org/officeDocument/2006/relationships/slideLayout" Target="../slideLayouts/slideLayout16.xml"/><Relationship Id="rId1" Type="http://schemas.openxmlformats.org/officeDocument/2006/relationships/vmlDrawing" Target="../drawings/vmlDrawing14.vml"/><Relationship Id="rId6" Type="http://schemas.openxmlformats.org/officeDocument/2006/relationships/package" Target="../embeddings/Microsoft_Office_Word___14.docx"/><Relationship Id="rId5" Type="http://schemas.openxmlformats.org/officeDocument/2006/relationships/slide" Target="slide88.xml"/><Relationship Id="rId4" Type="http://schemas.openxmlformats.org/officeDocument/2006/relationships/slide" Target="slide7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_rels/slide60.xml.rels><?xml version="1.0" encoding="UTF-8" standalone="yes"?>
<Relationships xmlns="http://schemas.openxmlformats.org/package/2006/relationships"><Relationship Id="rId3" Type="http://schemas.openxmlformats.org/officeDocument/2006/relationships/slide" Target="slide54.xml"/><Relationship Id="rId7" Type="http://schemas.openxmlformats.org/officeDocument/2006/relationships/slide" Target="slide77.xml"/><Relationship Id="rId2" Type="http://schemas.openxmlformats.org/officeDocument/2006/relationships/slideLayout" Target="../slideLayouts/slideLayout16.xml"/><Relationship Id="rId1" Type="http://schemas.openxmlformats.org/officeDocument/2006/relationships/vmlDrawing" Target="../drawings/vmlDrawing15.vml"/><Relationship Id="rId6" Type="http://schemas.openxmlformats.org/officeDocument/2006/relationships/package" Target="../embeddings/Microsoft_Office_Word___15.docx"/><Relationship Id="rId5" Type="http://schemas.openxmlformats.org/officeDocument/2006/relationships/slide" Target="slide88.xml"/><Relationship Id="rId4" Type="http://schemas.openxmlformats.org/officeDocument/2006/relationships/slide" Target="slide71.xml"/></Relationships>
</file>

<file path=ppt/slides/_rels/slide61.xml.rels><?xml version="1.0" encoding="UTF-8" standalone="yes"?>
<Relationships xmlns="http://schemas.openxmlformats.org/package/2006/relationships"><Relationship Id="rId3" Type="http://schemas.openxmlformats.org/officeDocument/2006/relationships/slide" Target="slide71.xml"/><Relationship Id="rId2" Type="http://schemas.openxmlformats.org/officeDocument/2006/relationships/slide" Target="slide54.xml"/><Relationship Id="rId1" Type="http://schemas.openxmlformats.org/officeDocument/2006/relationships/slideLayout" Target="../slideLayouts/slideLayout16.xml"/><Relationship Id="rId5" Type="http://schemas.openxmlformats.org/officeDocument/2006/relationships/slide" Target="slide77.xml"/><Relationship Id="rId4" Type="http://schemas.openxmlformats.org/officeDocument/2006/relationships/slide" Target="slide88.xml"/></Relationships>
</file>

<file path=ppt/slides/_rels/slide62.xml.rels><?xml version="1.0" encoding="UTF-8" standalone="yes"?>
<Relationships xmlns="http://schemas.openxmlformats.org/package/2006/relationships"><Relationship Id="rId3" Type="http://schemas.openxmlformats.org/officeDocument/2006/relationships/slide" Target="slide71.xml"/><Relationship Id="rId2" Type="http://schemas.openxmlformats.org/officeDocument/2006/relationships/slide" Target="slide54.xml"/><Relationship Id="rId1" Type="http://schemas.openxmlformats.org/officeDocument/2006/relationships/slideLayout" Target="../slideLayouts/slideLayout16.xml"/><Relationship Id="rId5" Type="http://schemas.openxmlformats.org/officeDocument/2006/relationships/slide" Target="slide77.xml"/><Relationship Id="rId4" Type="http://schemas.openxmlformats.org/officeDocument/2006/relationships/slide" Target="slide88.xml"/></Relationships>
</file>

<file path=ppt/slides/_rels/slide63.xml.rels><?xml version="1.0" encoding="UTF-8" standalone="yes"?>
<Relationships xmlns="http://schemas.openxmlformats.org/package/2006/relationships"><Relationship Id="rId3" Type="http://schemas.openxmlformats.org/officeDocument/2006/relationships/slide" Target="slide71.xml"/><Relationship Id="rId2" Type="http://schemas.openxmlformats.org/officeDocument/2006/relationships/slide" Target="slide54.xml"/><Relationship Id="rId1" Type="http://schemas.openxmlformats.org/officeDocument/2006/relationships/slideLayout" Target="../slideLayouts/slideLayout16.xml"/><Relationship Id="rId5" Type="http://schemas.openxmlformats.org/officeDocument/2006/relationships/slide" Target="slide77.xml"/><Relationship Id="rId4" Type="http://schemas.openxmlformats.org/officeDocument/2006/relationships/slide" Target="slide88.xml"/></Relationships>
</file>

<file path=ppt/slides/_rels/slide64.xml.rels><?xml version="1.0" encoding="UTF-8" standalone="yes"?>
<Relationships xmlns="http://schemas.openxmlformats.org/package/2006/relationships"><Relationship Id="rId3" Type="http://schemas.openxmlformats.org/officeDocument/2006/relationships/slide" Target="slide71.xml"/><Relationship Id="rId2" Type="http://schemas.openxmlformats.org/officeDocument/2006/relationships/slide" Target="slide54.xml"/><Relationship Id="rId1" Type="http://schemas.openxmlformats.org/officeDocument/2006/relationships/slideLayout" Target="../slideLayouts/slideLayout16.xml"/><Relationship Id="rId5" Type="http://schemas.openxmlformats.org/officeDocument/2006/relationships/slide" Target="slide77.xml"/><Relationship Id="rId4" Type="http://schemas.openxmlformats.org/officeDocument/2006/relationships/slide" Target="slide88.xml"/></Relationships>
</file>

<file path=ppt/slides/_rels/slide65.xml.rels><?xml version="1.0" encoding="UTF-8" standalone="yes"?>
<Relationships xmlns="http://schemas.openxmlformats.org/package/2006/relationships"><Relationship Id="rId3" Type="http://schemas.openxmlformats.org/officeDocument/2006/relationships/slide" Target="slide71.xml"/><Relationship Id="rId2" Type="http://schemas.openxmlformats.org/officeDocument/2006/relationships/slide" Target="slide54.xml"/><Relationship Id="rId1" Type="http://schemas.openxmlformats.org/officeDocument/2006/relationships/slideLayout" Target="../slideLayouts/slideLayout16.xml"/><Relationship Id="rId5" Type="http://schemas.openxmlformats.org/officeDocument/2006/relationships/slide" Target="slide77.xml"/><Relationship Id="rId4" Type="http://schemas.openxmlformats.org/officeDocument/2006/relationships/slide" Target="slide88.xml"/></Relationships>
</file>

<file path=ppt/slides/_rels/slide66.xml.rels><?xml version="1.0" encoding="UTF-8" standalone="yes"?>
<Relationships xmlns="http://schemas.openxmlformats.org/package/2006/relationships"><Relationship Id="rId3" Type="http://schemas.openxmlformats.org/officeDocument/2006/relationships/slide" Target="slide71.xml"/><Relationship Id="rId2" Type="http://schemas.openxmlformats.org/officeDocument/2006/relationships/slide" Target="slide54.xml"/><Relationship Id="rId1" Type="http://schemas.openxmlformats.org/officeDocument/2006/relationships/slideLayout" Target="../slideLayouts/slideLayout16.xml"/><Relationship Id="rId5" Type="http://schemas.openxmlformats.org/officeDocument/2006/relationships/slide" Target="slide77.xml"/><Relationship Id="rId4" Type="http://schemas.openxmlformats.org/officeDocument/2006/relationships/slide" Target="slide88.xml"/></Relationships>
</file>

<file path=ppt/slides/_rels/slide67.xml.rels><?xml version="1.0" encoding="UTF-8" standalone="yes"?>
<Relationships xmlns="http://schemas.openxmlformats.org/package/2006/relationships"><Relationship Id="rId3" Type="http://schemas.openxmlformats.org/officeDocument/2006/relationships/slide" Target="slide71.xml"/><Relationship Id="rId2" Type="http://schemas.openxmlformats.org/officeDocument/2006/relationships/slide" Target="slide54.xml"/><Relationship Id="rId1" Type="http://schemas.openxmlformats.org/officeDocument/2006/relationships/slideLayout" Target="../slideLayouts/slideLayout16.xml"/><Relationship Id="rId5" Type="http://schemas.openxmlformats.org/officeDocument/2006/relationships/slide" Target="slide77.xml"/><Relationship Id="rId4" Type="http://schemas.openxmlformats.org/officeDocument/2006/relationships/slide" Target="slide88.xml"/></Relationships>
</file>

<file path=ppt/slides/_rels/slide68.xml.rels><?xml version="1.0" encoding="UTF-8" standalone="yes"?>
<Relationships xmlns="http://schemas.openxmlformats.org/package/2006/relationships"><Relationship Id="rId3" Type="http://schemas.openxmlformats.org/officeDocument/2006/relationships/slide" Target="slide71.xml"/><Relationship Id="rId2" Type="http://schemas.openxmlformats.org/officeDocument/2006/relationships/slide" Target="slide54.xml"/><Relationship Id="rId1" Type="http://schemas.openxmlformats.org/officeDocument/2006/relationships/slideLayout" Target="../slideLayouts/slideLayout16.xml"/><Relationship Id="rId5" Type="http://schemas.openxmlformats.org/officeDocument/2006/relationships/slide" Target="slide77.xml"/><Relationship Id="rId4" Type="http://schemas.openxmlformats.org/officeDocument/2006/relationships/slide" Target="slide88.xml"/></Relationships>
</file>

<file path=ppt/slides/_rels/slide69.xml.rels><?xml version="1.0" encoding="UTF-8" standalone="yes"?>
<Relationships xmlns="http://schemas.openxmlformats.org/package/2006/relationships"><Relationship Id="rId3" Type="http://schemas.openxmlformats.org/officeDocument/2006/relationships/slide" Target="slide71.xml"/><Relationship Id="rId2" Type="http://schemas.openxmlformats.org/officeDocument/2006/relationships/slide" Target="slide54.xml"/><Relationship Id="rId1" Type="http://schemas.openxmlformats.org/officeDocument/2006/relationships/slideLayout" Target="../slideLayouts/slideLayout16.xml"/><Relationship Id="rId5" Type="http://schemas.openxmlformats.org/officeDocument/2006/relationships/slide" Target="slide77.xml"/><Relationship Id="rId4" Type="http://schemas.openxmlformats.org/officeDocument/2006/relationships/slide" Target="slide88.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3.xml"/></Relationships>
</file>

<file path=ppt/slides/_rels/slide70.xml.rels><?xml version="1.0" encoding="UTF-8" standalone="yes"?>
<Relationships xmlns="http://schemas.openxmlformats.org/package/2006/relationships"><Relationship Id="rId3" Type="http://schemas.openxmlformats.org/officeDocument/2006/relationships/slide" Target="slide71.xml"/><Relationship Id="rId2" Type="http://schemas.openxmlformats.org/officeDocument/2006/relationships/slide" Target="slide54.xml"/><Relationship Id="rId1" Type="http://schemas.openxmlformats.org/officeDocument/2006/relationships/slideLayout" Target="../slideLayouts/slideLayout16.xml"/><Relationship Id="rId5" Type="http://schemas.openxmlformats.org/officeDocument/2006/relationships/slide" Target="slide77.xml"/><Relationship Id="rId4" Type="http://schemas.openxmlformats.org/officeDocument/2006/relationships/slide" Target="slide88.xml"/></Relationships>
</file>

<file path=ppt/slides/_rels/slide71.xml.rels><?xml version="1.0" encoding="UTF-8" standalone="yes"?>
<Relationships xmlns="http://schemas.openxmlformats.org/package/2006/relationships"><Relationship Id="rId3" Type="http://schemas.openxmlformats.org/officeDocument/2006/relationships/slide" Target="slide71.xml"/><Relationship Id="rId2" Type="http://schemas.openxmlformats.org/officeDocument/2006/relationships/slide" Target="slide54.xml"/><Relationship Id="rId1" Type="http://schemas.openxmlformats.org/officeDocument/2006/relationships/slideLayout" Target="../slideLayouts/slideLayout16.xml"/><Relationship Id="rId5" Type="http://schemas.openxmlformats.org/officeDocument/2006/relationships/slide" Target="slide77.xml"/><Relationship Id="rId4" Type="http://schemas.openxmlformats.org/officeDocument/2006/relationships/slide" Target="slide88.xml"/></Relationships>
</file>

<file path=ppt/slides/_rels/slide72.xml.rels><?xml version="1.0" encoding="UTF-8" standalone="yes"?>
<Relationships xmlns="http://schemas.openxmlformats.org/package/2006/relationships"><Relationship Id="rId3" Type="http://schemas.openxmlformats.org/officeDocument/2006/relationships/slide" Target="slide71.xml"/><Relationship Id="rId2" Type="http://schemas.openxmlformats.org/officeDocument/2006/relationships/slide" Target="slide54.xml"/><Relationship Id="rId1" Type="http://schemas.openxmlformats.org/officeDocument/2006/relationships/slideLayout" Target="../slideLayouts/slideLayout16.xml"/><Relationship Id="rId5" Type="http://schemas.openxmlformats.org/officeDocument/2006/relationships/slide" Target="slide77.xml"/><Relationship Id="rId4" Type="http://schemas.openxmlformats.org/officeDocument/2006/relationships/slide" Target="slide88.xml"/></Relationships>
</file>

<file path=ppt/slides/_rels/slide73.xml.rels><?xml version="1.0" encoding="UTF-8" standalone="yes"?>
<Relationships xmlns="http://schemas.openxmlformats.org/package/2006/relationships"><Relationship Id="rId3" Type="http://schemas.openxmlformats.org/officeDocument/2006/relationships/slide" Target="slide71.xml"/><Relationship Id="rId2" Type="http://schemas.openxmlformats.org/officeDocument/2006/relationships/slide" Target="slide54.xml"/><Relationship Id="rId1" Type="http://schemas.openxmlformats.org/officeDocument/2006/relationships/slideLayout" Target="../slideLayouts/slideLayout16.xml"/><Relationship Id="rId5" Type="http://schemas.openxmlformats.org/officeDocument/2006/relationships/slide" Target="slide77.xml"/><Relationship Id="rId4" Type="http://schemas.openxmlformats.org/officeDocument/2006/relationships/slide" Target="slide88.xml"/></Relationships>
</file>

<file path=ppt/slides/_rels/slide74.xml.rels><?xml version="1.0" encoding="UTF-8" standalone="yes"?>
<Relationships xmlns="http://schemas.openxmlformats.org/package/2006/relationships"><Relationship Id="rId3" Type="http://schemas.openxmlformats.org/officeDocument/2006/relationships/slide" Target="slide71.xml"/><Relationship Id="rId2" Type="http://schemas.openxmlformats.org/officeDocument/2006/relationships/slide" Target="slide54.xml"/><Relationship Id="rId1" Type="http://schemas.openxmlformats.org/officeDocument/2006/relationships/slideLayout" Target="../slideLayouts/slideLayout16.xml"/><Relationship Id="rId5" Type="http://schemas.openxmlformats.org/officeDocument/2006/relationships/slide" Target="slide77.xml"/><Relationship Id="rId4" Type="http://schemas.openxmlformats.org/officeDocument/2006/relationships/slide" Target="slide88.xml"/></Relationships>
</file>

<file path=ppt/slides/_rels/slide75.xml.rels><?xml version="1.0" encoding="UTF-8" standalone="yes"?>
<Relationships xmlns="http://schemas.openxmlformats.org/package/2006/relationships"><Relationship Id="rId3" Type="http://schemas.openxmlformats.org/officeDocument/2006/relationships/slide" Target="slide71.xml"/><Relationship Id="rId2" Type="http://schemas.openxmlformats.org/officeDocument/2006/relationships/slide" Target="slide54.xml"/><Relationship Id="rId1" Type="http://schemas.openxmlformats.org/officeDocument/2006/relationships/slideLayout" Target="../slideLayouts/slideLayout16.xml"/><Relationship Id="rId5" Type="http://schemas.openxmlformats.org/officeDocument/2006/relationships/slide" Target="slide77.xml"/><Relationship Id="rId4" Type="http://schemas.openxmlformats.org/officeDocument/2006/relationships/slide" Target="slide88.xml"/></Relationships>
</file>

<file path=ppt/slides/_rels/slide76.xml.rels><?xml version="1.0" encoding="UTF-8" standalone="yes"?>
<Relationships xmlns="http://schemas.openxmlformats.org/package/2006/relationships"><Relationship Id="rId3" Type="http://schemas.openxmlformats.org/officeDocument/2006/relationships/slide" Target="slide54.xml"/><Relationship Id="rId7" Type="http://schemas.openxmlformats.org/officeDocument/2006/relationships/slide" Target="slide77.xml"/><Relationship Id="rId2" Type="http://schemas.openxmlformats.org/officeDocument/2006/relationships/slideLayout" Target="../slideLayouts/slideLayout16.xml"/><Relationship Id="rId1" Type="http://schemas.openxmlformats.org/officeDocument/2006/relationships/vmlDrawing" Target="../drawings/vmlDrawing16.vml"/><Relationship Id="rId6" Type="http://schemas.openxmlformats.org/officeDocument/2006/relationships/package" Target="../embeddings/Microsoft_Office_Word___16.docx"/><Relationship Id="rId5" Type="http://schemas.openxmlformats.org/officeDocument/2006/relationships/slide" Target="slide88.xml"/><Relationship Id="rId4" Type="http://schemas.openxmlformats.org/officeDocument/2006/relationships/slide" Target="slide71.xml"/></Relationships>
</file>

<file path=ppt/slides/_rels/slide77.xml.rels><?xml version="1.0" encoding="UTF-8" standalone="yes"?>
<Relationships xmlns="http://schemas.openxmlformats.org/package/2006/relationships"><Relationship Id="rId3" Type="http://schemas.openxmlformats.org/officeDocument/2006/relationships/slide" Target="slide54.xml"/><Relationship Id="rId7" Type="http://schemas.openxmlformats.org/officeDocument/2006/relationships/slide" Target="slide77.xml"/><Relationship Id="rId2" Type="http://schemas.openxmlformats.org/officeDocument/2006/relationships/slideLayout" Target="../slideLayouts/slideLayout16.xml"/><Relationship Id="rId1" Type="http://schemas.openxmlformats.org/officeDocument/2006/relationships/vmlDrawing" Target="../drawings/vmlDrawing17.vml"/><Relationship Id="rId6" Type="http://schemas.openxmlformats.org/officeDocument/2006/relationships/package" Target="../embeddings/Microsoft_Office_Word___17.docx"/><Relationship Id="rId5" Type="http://schemas.openxmlformats.org/officeDocument/2006/relationships/slide" Target="slide88.xml"/><Relationship Id="rId4" Type="http://schemas.openxmlformats.org/officeDocument/2006/relationships/slide" Target="slide71.xml"/></Relationships>
</file>

<file path=ppt/slides/_rels/slide78.xml.rels><?xml version="1.0" encoding="UTF-8" standalone="yes"?>
<Relationships xmlns="http://schemas.openxmlformats.org/package/2006/relationships"><Relationship Id="rId3" Type="http://schemas.openxmlformats.org/officeDocument/2006/relationships/slide" Target="slide71.xml"/><Relationship Id="rId2" Type="http://schemas.openxmlformats.org/officeDocument/2006/relationships/slide" Target="slide54.xml"/><Relationship Id="rId1" Type="http://schemas.openxmlformats.org/officeDocument/2006/relationships/slideLayout" Target="../slideLayouts/slideLayout16.xml"/><Relationship Id="rId5" Type="http://schemas.openxmlformats.org/officeDocument/2006/relationships/slide" Target="slide77.xml"/><Relationship Id="rId4" Type="http://schemas.openxmlformats.org/officeDocument/2006/relationships/slide" Target="slide88.xml"/></Relationships>
</file>

<file path=ppt/slides/_rels/slide79.xml.rels><?xml version="1.0" encoding="UTF-8" standalone="yes"?>
<Relationships xmlns="http://schemas.openxmlformats.org/package/2006/relationships"><Relationship Id="rId3" Type="http://schemas.openxmlformats.org/officeDocument/2006/relationships/slide" Target="slide71.xml"/><Relationship Id="rId2" Type="http://schemas.openxmlformats.org/officeDocument/2006/relationships/slide" Target="slide54.xml"/><Relationship Id="rId1" Type="http://schemas.openxmlformats.org/officeDocument/2006/relationships/slideLayout" Target="../slideLayouts/slideLayout16.xml"/><Relationship Id="rId5" Type="http://schemas.openxmlformats.org/officeDocument/2006/relationships/slide" Target="slide77.xml"/><Relationship Id="rId4" Type="http://schemas.openxmlformats.org/officeDocument/2006/relationships/slide" Target="slide88.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3.xml"/></Relationships>
</file>

<file path=ppt/slides/_rels/slide80.xml.rels><?xml version="1.0" encoding="UTF-8" standalone="yes"?>
<Relationships xmlns="http://schemas.openxmlformats.org/package/2006/relationships"><Relationship Id="rId3" Type="http://schemas.openxmlformats.org/officeDocument/2006/relationships/slide" Target="slide71.xml"/><Relationship Id="rId2" Type="http://schemas.openxmlformats.org/officeDocument/2006/relationships/slide" Target="slide54.xml"/><Relationship Id="rId1" Type="http://schemas.openxmlformats.org/officeDocument/2006/relationships/slideLayout" Target="../slideLayouts/slideLayout16.xml"/><Relationship Id="rId5" Type="http://schemas.openxmlformats.org/officeDocument/2006/relationships/slide" Target="slide77.xml"/><Relationship Id="rId4" Type="http://schemas.openxmlformats.org/officeDocument/2006/relationships/slide" Target="slide88.xml"/></Relationships>
</file>

<file path=ppt/slides/_rels/slide81.xml.rels><?xml version="1.0" encoding="UTF-8" standalone="yes"?>
<Relationships xmlns="http://schemas.openxmlformats.org/package/2006/relationships"><Relationship Id="rId3" Type="http://schemas.openxmlformats.org/officeDocument/2006/relationships/slide" Target="slide71.xml"/><Relationship Id="rId2" Type="http://schemas.openxmlformats.org/officeDocument/2006/relationships/slide" Target="slide54.xml"/><Relationship Id="rId1" Type="http://schemas.openxmlformats.org/officeDocument/2006/relationships/slideLayout" Target="../slideLayouts/slideLayout16.xml"/><Relationship Id="rId5" Type="http://schemas.openxmlformats.org/officeDocument/2006/relationships/slide" Target="slide77.xml"/><Relationship Id="rId4" Type="http://schemas.openxmlformats.org/officeDocument/2006/relationships/slide" Target="slide88.xml"/></Relationships>
</file>

<file path=ppt/slides/_rels/slide82.xml.rels><?xml version="1.0" encoding="UTF-8" standalone="yes"?>
<Relationships xmlns="http://schemas.openxmlformats.org/package/2006/relationships"><Relationship Id="rId3" Type="http://schemas.openxmlformats.org/officeDocument/2006/relationships/slide" Target="slide71.xml"/><Relationship Id="rId2" Type="http://schemas.openxmlformats.org/officeDocument/2006/relationships/slide" Target="slide54.xml"/><Relationship Id="rId1" Type="http://schemas.openxmlformats.org/officeDocument/2006/relationships/slideLayout" Target="../slideLayouts/slideLayout16.xml"/><Relationship Id="rId5" Type="http://schemas.openxmlformats.org/officeDocument/2006/relationships/slide" Target="slide77.xml"/><Relationship Id="rId4" Type="http://schemas.openxmlformats.org/officeDocument/2006/relationships/slide" Target="slide88.xml"/></Relationships>
</file>

<file path=ppt/slides/_rels/slide83.xml.rels><?xml version="1.0" encoding="UTF-8" standalone="yes"?>
<Relationships xmlns="http://schemas.openxmlformats.org/package/2006/relationships"><Relationship Id="rId3" Type="http://schemas.openxmlformats.org/officeDocument/2006/relationships/slide" Target="slide71.xml"/><Relationship Id="rId2" Type="http://schemas.openxmlformats.org/officeDocument/2006/relationships/slide" Target="slide54.xml"/><Relationship Id="rId1" Type="http://schemas.openxmlformats.org/officeDocument/2006/relationships/slideLayout" Target="../slideLayouts/slideLayout16.xml"/><Relationship Id="rId5" Type="http://schemas.openxmlformats.org/officeDocument/2006/relationships/slide" Target="slide77.xml"/><Relationship Id="rId4" Type="http://schemas.openxmlformats.org/officeDocument/2006/relationships/slide" Target="slide88.xml"/></Relationships>
</file>

<file path=ppt/slides/_rels/slide84.xml.rels><?xml version="1.0" encoding="UTF-8" standalone="yes"?>
<Relationships xmlns="http://schemas.openxmlformats.org/package/2006/relationships"><Relationship Id="rId3" Type="http://schemas.openxmlformats.org/officeDocument/2006/relationships/slide" Target="slide54.xml"/><Relationship Id="rId7" Type="http://schemas.openxmlformats.org/officeDocument/2006/relationships/slide" Target="slide77.xml"/><Relationship Id="rId2" Type="http://schemas.openxmlformats.org/officeDocument/2006/relationships/slideLayout" Target="../slideLayouts/slideLayout16.xml"/><Relationship Id="rId1" Type="http://schemas.openxmlformats.org/officeDocument/2006/relationships/vmlDrawing" Target="../drawings/vmlDrawing18.vml"/><Relationship Id="rId6" Type="http://schemas.openxmlformats.org/officeDocument/2006/relationships/package" Target="../embeddings/Microsoft_Office_Word___18.docx"/><Relationship Id="rId5" Type="http://schemas.openxmlformats.org/officeDocument/2006/relationships/slide" Target="slide88.xml"/><Relationship Id="rId4" Type="http://schemas.openxmlformats.org/officeDocument/2006/relationships/slide" Target="slide71.xml"/></Relationships>
</file>

<file path=ppt/slides/_rels/slide85.xml.rels><?xml version="1.0" encoding="UTF-8" standalone="yes"?>
<Relationships xmlns="http://schemas.openxmlformats.org/package/2006/relationships"><Relationship Id="rId3" Type="http://schemas.openxmlformats.org/officeDocument/2006/relationships/slide" Target="slide54.xml"/><Relationship Id="rId7" Type="http://schemas.openxmlformats.org/officeDocument/2006/relationships/slide" Target="slide77.xml"/><Relationship Id="rId2" Type="http://schemas.openxmlformats.org/officeDocument/2006/relationships/slideLayout" Target="../slideLayouts/slideLayout16.xml"/><Relationship Id="rId1" Type="http://schemas.openxmlformats.org/officeDocument/2006/relationships/vmlDrawing" Target="../drawings/vmlDrawing19.vml"/><Relationship Id="rId6" Type="http://schemas.openxmlformats.org/officeDocument/2006/relationships/package" Target="../embeddings/Microsoft_Office_Word___19.docx"/><Relationship Id="rId5" Type="http://schemas.openxmlformats.org/officeDocument/2006/relationships/slide" Target="slide88.xml"/><Relationship Id="rId4" Type="http://schemas.openxmlformats.org/officeDocument/2006/relationships/slide" Target="slide71.xml"/></Relationships>
</file>

<file path=ppt/slides/_rels/slide86.xml.rels><?xml version="1.0" encoding="UTF-8" standalone="yes"?>
<Relationships xmlns="http://schemas.openxmlformats.org/package/2006/relationships"><Relationship Id="rId3" Type="http://schemas.openxmlformats.org/officeDocument/2006/relationships/slide" Target="slide71.xml"/><Relationship Id="rId2" Type="http://schemas.openxmlformats.org/officeDocument/2006/relationships/slide" Target="slide54.xml"/><Relationship Id="rId1" Type="http://schemas.openxmlformats.org/officeDocument/2006/relationships/slideLayout" Target="../slideLayouts/slideLayout16.xml"/><Relationship Id="rId5" Type="http://schemas.openxmlformats.org/officeDocument/2006/relationships/slide" Target="slide77.xml"/><Relationship Id="rId4" Type="http://schemas.openxmlformats.org/officeDocument/2006/relationships/slide" Target="slide88.xml"/></Relationships>
</file>

<file path=ppt/slides/_rels/slide87.xml.rels><?xml version="1.0" encoding="UTF-8" standalone="yes"?>
<Relationships xmlns="http://schemas.openxmlformats.org/package/2006/relationships"><Relationship Id="rId3" Type="http://schemas.openxmlformats.org/officeDocument/2006/relationships/slide" Target="slide71.xml"/><Relationship Id="rId2" Type="http://schemas.openxmlformats.org/officeDocument/2006/relationships/slide" Target="slide54.xml"/><Relationship Id="rId1" Type="http://schemas.openxmlformats.org/officeDocument/2006/relationships/slideLayout" Target="../slideLayouts/slideLayout16.xml"/><Relationship Id="rId5" Type="http://schemas.openxmlformats.org/officeDocument/2006/relationships/slide" Target="slide77.xml"/><Relationship Id="rId4" Type="http://schemas.openxmlformats.org/officeDocument/2006/relationships/slide" Target="slide88.xml"/></Relationships>
</file>

<file path=ppt/slides/_rels/slide88.xml.rels><?xml version="1.0" encoding="UTF-8" standalone="yes"?>
<Relationships xmlns="http://schemas.openxmlformats.org/package/2006/relationships"><Relationship Id="rId3" Type="http://schemas.openxmlformats.org/officeDocument/2006/relationships/slide" Target="slide71.xml"/><Relationship Id="rId2" Type="http://schemas.openxmlformats.org/officeDocument/2006/relationships/slide" Target="slide54.xml"/><Relationship Id="rId1" Type="http://schemas.openxmlformats.org/officeDocument/2006/relationships/slideLayout" Target="../slideLayouts/slideLayout16.xml"/><Relationship Id="rId5" Type="http://schemas.openxmlformats.org/officeDocument/2006/relationships/slide" Target="slide77.xml"/><Relationship Id="rId4" Type="http://schemas.openxmlformats.org/officeDocument/2006/relationships/slide" Target="slide88.xml"/></Relationships>
</file>

<file path=ppt/slides/_rels/slide89.xml.rels><?xml version="1.0" encoding="UTF-8" standalone="yes"?>
<Relationships xmlns="http://schemas.openxmlformats.org/package/2006/relationships"><Relationship Id="rId3" Type="http://schemas.openxmlformats.org/officeDocument/2006/relationships/slide" Target="slide54.xml"/><Relationship Id="rId7" Type="http://schemas.openxmlformats.org/officeDocument/2006/relationships/slide" Target="slide77.xml"/><Relationship Id="rId2" Type="http://schemas.openxmlformats.org/officeDocument/2006/relationships/slideLayout" Target="../slideLayouts/slideLayout16.xml"/><Relationship Id="rId1" Type="http://schemas.openxmlformats.org/officeDocument/2006/relationships/vmlDrawing" Target="../drawings/vmlDrawing20.vml"/><Relationship Id="rId6" Type="http://schemas.openxmlformats.org/officeDocument/2006/relationships/package" Target="../embeddings/Microsoft_Office_Word___20.docx"/><Relationship Id="rId5" Type="http://schemas.openxmlformats.org/officeDocument/2006/relationships/slide" Target="slide88.xml"/><Relationship Id="rId4" Type="http://schemas.openxmlformats.org/officeDocument/2006/relationships/slide" Target="slide7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3.xml"/></Relationships>
</file>

<file path=ppt/slides/_rels/slide90.xml.rels><?xml version="1.0" encoding="UTF-8" standalone="yes"?>
<Relationships xmlns="http://schemas.openxmlformats.org/package/2006/relationships"><Relationship Id="rId3" Type="http://schemas.openxmlformats.org/officeDocument/2006/relationships/slide" Target="slide54.xml"/><Relationship Id="rId7" Type="http://schemas.openxmlformats.org/officeDocument/2006/relationships/slide" Target="slide77.xml"/><Relationship Id="rId2" Type="http://schemas.openxmlformats.org/officeDocument/2006/relationships/slideLayout" Target="../slideLayouts/slideLayout16.xml"/><Relationship Id="rId1" Type="http://schemas.openxmlformats.org/officeDocument/2006/relationships/vmlDrawing" Target="../drawings/vmlDrawing21.vml"/><Relationship Id="rId6" Type="http://schemas.openxmlformats.org/officeDocument/2006/relationships/package" Target="../embeddings/Microsoft_Office_Word___21.docx"/><Relationship Id="rId5" Type="http://schemas.openxmlformats.org/officeDocument/2006/relationships/slide" Target="slide88.xml"/><Relationship Id="rId4" Type="http://schemas.openxmlformats.org/officeDocument/2006/relationships/slide" Target="slide71.xml"/></Relationships>
</file>

<file path=ppt/slides/_rels/slide91.xml.rels><?xml version="1.0" encoding="UTF-8" standalone="yes"?>
<Relationships xmlns="http://schemas.openxmlformats.org/package/2006/relationships"><Relationship Id="rId3" Type="http://schemas.openxmlformats.org/officeDocument/2006/relationships/slide" Target="slide54.xml"/><Relationship Id="rId7" Type="http://schemas.openxmlformats.org/officeDocument/2006/relationships/slide" Target="slide77.xml"/><Relationship Id="rId2" Type="http://schemas.openxmlformats.org/officeDocument/2006/relationships/slideLayout" Target="../slideLayouts/slideLayout16.xml"/><Relationship Id="rId1" Type="http://schemas.openxmlformats.org/officeDocument/2006/relationships/vmlDrawing" Target="../drawings/vmlDrawing22.vml"/><Relationship Id="rId6" Type="http://schemas.openxmlformats.org/officeDocument/2006/relationships/package" Target="../embeddings/Microsoft_Office_Word___22.docx"/><Relationship Id="rId5" Type="http://schemas.openxmlformats.org/officeDocument/2006/relationships/slide" Target="slide88.xml"/><Relationship Id="rId4" Type="http://schemas.openxmlformats.org/officeDocument/2006/relationships/slide" Target="slide71.xml"/></Relationships>
</file>

<file path=ppt/slides/_rels/slide92.xml.rels><?xml version="1.0" encoding="UTF-8" standalone="yes"?>
<Relationships xmlns="http://schemas.openxmlformats.org/package/2006/relationships"><Relationship Id="rId3" Type="http://schemas.openxmlformats.org/officeDocument/2006/relationships/slide" Target="slide71.xml"/><Relationship Id="rId2" Type="http://schemas.openxmlformats.org/officeDocument/2006/relationships/slide" Target="slide54.xml"/><Relationship Id="rId1" Type="http://schemas.openxmlformats.org/officeDocument/2006/relationships/slideLayout" Target="../slideLayouts/slideLayout16.xml"/><Relationship Id="rId5" Type="http://schemas.openxmlformats.org/officeDocument/2006/relationships/slide" Target="slide77.xml"/><Relationship Id="rId4" Type="http://schemas.openxmlformats.org/officeDocument/2006/relationships/slide" Target="slide88.xml"/></Relationships>
</file>

<file path=ppt/slides/_rels/slide93.xml.rels><?xml version="1.0" encoding="UTF-8" standalone="yes"?>
<Relationships xmlns="http://schemas.openxmlformats.org/package/2006/relationships"><Relationship Id="rId3" Type="http://schemas.openxmlformats.org/officeDocument/2006/relationships/slide" Target="slide71.xml"/><Relationship Id="rId2" Type="http://schemas.openxmlformats.org/officeDocument/2006/relationships/slide" Target="slide54.xml"/><Relationship Id="rId1" Type="http://schemas.openxmlformats.org/officeDocument/2006/relationships/slideLayout" Target="../slideLayouts/slideLayout16.xml"/><Relationship Id="rId5" Type="http://schemas.openxmlformats.org/officeDocument/2006/relationships/slide" Target="slide77.xml"/><Relationship Id="rId4" Type="http://schemas.openxmlformats.org/officeDocument/2006/relationships/slide" Target="slide88.xml"/></Relationships>
</file>

<file path=ppt/slides/_rels/slide94.xml.rels><?xml version="1.0" encoding="UTF-8" standalone="yes"?>
<Relationships xmlns="http://schemas.openxmlformats.org/package/2006/relationships"><Relationship Id="rId3" Type="http://schemas.openxmlformats.org/officeDocument/2006/relationships/slide" Target="slide71.xml"/><Relationship Id="rId2" Type="http://schemas.openxmlformats.org/officeDocument/2006/relationships/slide" Target="slide54.xml"/><Relationship Id="rId1" Type="http://schemas.openxmlformats.org/officeDocument/2006/relationships/slideLayout" Target="../slideLayouts/slideLayout16.xml"/><Relationship Id="rId5" Type="http://schemas.openxmlformats.org/officeDocument/2006/relationships/slide" Target="slide77.xml"/><Relationship Id="rId4" Type="http://schemas.openxmlformats.org/officeDocument/2006/relationships/slide" Target="slide88.xml"/></Relationships>
</file>

<file path=ppt/slides/_rels/slide95.xml.rels><?xml version="1.0" encoding="UTF-8" standalone="yes"?>
<Relationships xmlns="http://schemas.openxmlformats.org/package/2006/relationships"><Relationship Id="rId3" Type="http://schemas.openxmlformats.org/officeDocument/2006/relationships/slide" Target="slide71.xml"/><Relationship Id="rId2" Type="http://schemas.openxmlformats.org/officeDocument/2006/relationships/slide" Target="slide54.xml"/><Relationship Id="rId1" Type="http://schemas.openxmlformats.org/officeDocument/2006/relationships/slideLayout" Target="../slideLayouts/slideLayout16.xml"/><Relationship Id="rId5" Type="http://schemas.openxmlformats.org/officeDocument/2006/relationships/slide" Target="slide77.xml"/><Relationship Id="rId4" Type="http://schemas.openxmlformats.org/officeDocument/2006/relationships/slide" Target="slide88.xml"/></Relationships>
</file>

<file path=ppt/slides/_rels/slide96.xml.rels><?xml version="1.0" encoding="UTF-8" standalone="yes"?>
<Relationships xmlns="http://schemas.openxmlformats.org/package/2006/relationships"><Relationship Id="rId3" Type="http://schemas.openxmlformats.org/officeDocument/2006/relationships/slide" Target="slide54.xml"/><Relationship Id="rId7" Type="http://schemas.openxmlformats.org/officeDocument/2006/relationships/slide" Target="slide77.xml"/><Relationship Id="rId2" Type="http://schemas.openxmlformats.org/officeDocument/2006/relationships/slideLayout" Target="../slideLayouts/slideLayout16.xml"/><Relationship Id="rId1" Type="http://schemas.openxmlformats.org/officeDocument/2006/relationships/vmlDrawing" Target="../drawings/vmlDrawing23.vml"/><Relationship Id="rId6" Type="http://schemas.openxmlformats.org/officeDocument/2006/relationships/package" Target="../embeddings/Microsoft_Office_Word___23.docx"/><Relationship Id="rId5" Type="http://schemas.openxmlformats.org/officeDocument/2006/relationships/slide" Target="slide88.xml"/><Relationship Id="rId4" Type="http://schemas.openxmlformats.org/officeDocument/2006/relationships/slide" Target="slide71.xml"/></Relationships>
</file>

<file path=ppt/slides/_rels/slide97.xml.rels><?xml version="1.0" encoding="UTF-8" standalone="yes"?>
<Relationships xmlns="http://schemas.openxmlformats.org/package/2006/relationships"><Relationship Id="rId3" Type="http://schemas.openxmlformats.org/officeDocument/2006/relationships/slide" Target="slide71.xml"/><Relationship Id="rId2" Type="http://schemas.openxmlformats.org/officeDocument/2006/relationships/slide" Target="slide54.xml"/><Relationship Id="rId1" Type="http://schemas.openxmlformats.org/officeDocument/2006/relationships/slideLayout" Target="../slideLayouts/slideLayout16.xml"/><Relationship Id="rId5" Type="http://schemas.openxmlformats.org/officeDocument/2006/relationships/slide" Target="slide77.xml"/><Relationship Id="rId4" Type="http://schemas.openxmlformats.org/officeDocument/2006/relationships/slide" Target="slide88.xml"/></Relationships>
</file>

<file path=ppt/slides/_rels/slide98.xml.rels><?xml version="1.0" encoding="UTF-8" standalone="yes"?>
<Relationships xmlns="http://schemas.openxmlformats.org/package/2006/relationships"><Relationship Id="rId3" Type="http://schemas.openxmlformats.org/officeDocument/2006/relationships/slide" Target="slide71.xml"/><Relationship Id="rId2" Type="http://schemas.openxmlformats.org/officeDocument/2006/relationships/slide" Target="slide54.xml"/><Relationship Id="rId1" Type="http://schemas.openxmlformats.org/officeDocument/2006/relationships/slideLayout" Target="../slideLayouts/slideLayout16.xml"/><Relationship Id="rId5" Type="http://schemas.openxmlformats.org/officeDocument/2006/relationships/slide" Target="slide77.xml"/><Relationship Id="rId4" Type="http://schemas.openxmlformats.org/officeDocument/2006/relationships/slide" Target="slide88.xml"/></Relationships>
</file>

<file path=ppt/slides/_rels/slide99.xml.rels><?xml version="1.0" encoding="UTF-8" standalone="yes"?>
<Relationships xmlns="http://schemas.openxmlformats.org/package/2006/relationships"><Relationship Id="rId3" Type="http://schemas.openxmlformats.org/officeDocument/2006/relationships/slide" Target="slide71.xml"/><Relationship Id="rId2" Type="http://schemas.openxmlformats.org/officeDocument/2006/relationships/slide" Target="slide54.xml"/><Relationship Id="rId1" Type="http://schemas.openxmlformats.org/officeDocument/2006/relationships/slideLayout" Target="../slideLayouts/slideLayout16.xml"/><Relationship Id="rId5" Type="http://schemas.openxmlformats.org/officeDocument/2006/relationships/slide" Target="slide77.xml"/><Relationship Id="rId4" Type="http://schemas.openxmlformats.org/officeDocument/2006/relationships/slide" Target="slide88.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标题 2"/>
          <p:cNvSpPr>
            <a:spLocks noGrp="1"/>
          </p:cNvSpPr>
          <p:nvPr>
            <p:ph type="ctrTitle"/>
          </p:nvPr>
        </p:nvSpPr>
        <p:spPr>
          <a:xfrm>
            <a:off x="2483768" y="2996952"/>
            <a:ext cx="6379528" cy="864096"/>
          </a:xfrm>
        </p:spPr>
        <p:txBody>
          <a:bodyPr/>
          <a:lstStyle/>
          <a:p>
            <a:r>
              <a:rPr lang="zh-CN" altLang="zh-CN" dirty="0"/>
              <a:t>专题二　古代诗歌鉴赏</a:t>
            </a:r>
          </a:p>
        </p:txBody>
      </p:sp>
    </p:spTree>
    <p:extLst>
      <p:ext uri="{BB962C8B-B14F-4D97-AF65-F5344CB8AC3E}">
        <p14:creationId xmlns:p14="http://schemas.microsoft.com/office/powerpoint/2010/main" xmlns="" val="3978586887"/>
      </p:ext>
    </p:extLst>
  </p:cSld>
  <p:clrMapOvr>
    <a:masterClrMapping/>
  </p:clrMapOvr>
  <p:transition spd="slow">
    <p:push/>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10</a:t>
            </a:fld>
            <a:r>
              <a:rPr lang="en-US" altLang="zh-CN" dirty="0" smtClean="0"/>
              <a:t>-</a:t>
            </a:r>
            <a:endParaRPr lang="zh-CN" altLang="en-US" dirty="0"/>
          </a:p>
        </p:txBody>
      </p:sp>
      <p:sp>
        <p:nvSpPr>
          <p:cNvPr id="2" name="矩形 1"/>
          <p:cNvSpPr>
            <a:spLocks noChangeAspect="1"/>
          </p:cNvSpPr>
          <p:nvPr/>
        </p:nvSpPr>
        <p:spPr>
          <a:xfrm>
            <a:off x="508000" y="2107334"/>
            <a:ext cx="8128000" cy="289733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④</a:t>
            </a:r>
            <a:r>
              <a:rPr lang="zh-CN" altLang="zh-CN" sz="2200">
                <a:solidFill>
                  <a:srgbClr val="000000"/>
                </a:solidFill>
                <a:latin typeface="Times New Roman" panose="02020603050405020304" pitchFamily="18" charset="0"/>
                <a:cs typeface="Times New Roman" panose="02020603050405020304" pitchFamily="18" charset="0"/>
              </a:rPr>
              <a:t>北宋诗重义理</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⑤</a:t>
            </a:r>
            <a:r>
              <a:rPr lang="zh-CN" altLang="zh-CN" sz="2200">
                <a:solidFill>
                  <a:srgbClr val="000000"/>
                </a:solidFill>
                <a:latin typeface="Times New Roman" panose="02020603050405020304" pitchFamily="18" charset="0"/>
                <a:cs typeface="Times New Roman" panose="02020603050405020304" pitchFamily="18" charset="0"/>
              </a:rPr>
              <a:t>南宋诗重抒爱国情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南宋偏安江南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中原沦于敌手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这一时期的诗词自然大多选择忧国爱国题材。</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除时代信息外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古代士子的人生之路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也有着许多带有共性的地方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这对把握诗人不同人生阶段的作品特点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也有一定作用。</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此外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如果有注释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无论是针对诗人的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还是针对诗歌创作背景的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或者解释字句的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都不可漏过。</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138213299"/>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100</a:t>
            </a:fld>
            <a:r>
              <a:rPr lang="en-US" altLang="zh-CN" smtClean="0"/>
              <a:t>-</a:t>
            </a:r>
            <a:endParaRPr lang="zh-CN" altLang="en-US" dirty="0"/>
          </a:p>
        </p:txBody>
      </p:sp>
      <p:sp>
        <p:nvSpPr>
          <p:cNvPr id="3" name="圆角矩形 2">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考法一</a:t>
            </a:r>
            <a:endParaRPr lang="zh-CN" altLang="en-US" sz="1400" dirty="0">
              <a:solidFill>
                <a:schemeClr val="bg1">
                  <a:lumMod val="65000"/>
                </a:schemeClr>
              </a:solidFill>
              <a:latin typeface="+mj-ea"/>
              <a:ea typeface="+mj-ea"/>
            </a:endParaRPr>
          </a:p>
        </p:txBody>
      </p:sp>
      <p:sp>
        <p:nvSpPr>
          <p:cNvPr id="4" name="圆角矩形 3">
            <a:hlinkClick r:id="rId3"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法二</a:t>
            </a:r>
            <a:endParaRPr lang="zh-CN" altLang="en-US" sz="1400" dirty="0">
              <a:solidFill>
                <a:schemeClr val="bg1">
                  <a:lumMod val="65000"/>
                </a:schemeClr>
              </a:solidFill>
              <a:latin typeface="+mj-ea"/>
              <a:ea typeface="+mj-ea"/>
            </a:endParaRPr>
          </a:p>
        </p:txBody>
      </p:sp>
      <p:sp>
        <p:nvSpPr>
          <p:cNvPr id="5" name="圆角矩形 4">
            <a:hlinkClick r:id="rId4"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65000"/>
                  </a:schemeClr>
                </a:solidFill>
                <a:latin typeface="+mj-ea"/>
                <a:ea typeface="+mj-ea"/>
              </a:rPr>
              <a:t>考法三</a:t>
            </a:r>
          </a:p>
        </p:txBody>
      </p:sp>
      <p:sp>
        <p:nvSpPr>
          <p:cNvPr id="8" name="圆角矩形 7">
            <a:hlinkClick r:id="rId5" action="ppaction://hlinksldjump"/>
          </p:cNvPr>
          <p:cNvSpPr/>
          <p:nvPr/>
        </p:nvSpPr>
        <p:spPr>
          <a:xfrm>
            <a:off x="3469702"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E75E22"/>
                </a:solidFill>
                <a:latin typeface="+mj-ea"/>
                <a:ea typeface="+mj-ea"/>
              </a:rPr>
              <a:t>重难特训　</a:t>
            </a:r>
          </a:p>
        </p:txBody>
      </p:sp>
      <p:sp>
        <p:nvSpPr>
          <p:cNvPr id="6" name="矩形 5"/>
          <p:cNvSpPr>
            <a:spLocks noChangeAspect="1"/>
          </p:cNvSpPr>
          <p:nvPr/>
        </p:nvSpPr>
        <p:spPr>
          <a:xfrm>
            <a:off x="508000" y="2724265"/>
            <a:ext cx="8128000" cy="1663469"/>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正中黑简体"/>
                <a:cs typeface="Times New Roman" panose="02020603050405020304" pitchFamily="18" charset="0"/>
              </a:rPr>
              <a:t>多角度寻找并鉴赏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正中黑简体"/>
                <a:cs typeface="Times New Roman" panose="02020603050405020304" pitchFamily="18" charset="0"/>
              </a:rPr>
              <a:t>诗眼</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古人写诗作词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讲究炼字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凡在关键处炼得好字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使全句游龙飞动、令人意驰心动。诗眼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可以指诗中最精练、最传神的一个字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也可以是体现全诗主旨的精彩句。</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114904923"/>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101</a:t>
            </a:fld>
            <a:r>
              <a:rPr lang="en-US" altLang="zh-CN" smtClean="0"/>
              <a:t>-</a:t>
            </a:r>
            <a:endParaRPr lang="zh-CN" altLang="en-US" dirty="0"/>
          </a:p>
        </p:txBody>
      </p:sp>
      <p:sp>
        <p:nvSpPr>
          <p:cNvPr id="3" name="圆角矩形 2">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考法一</a:t>
            </a:r>
            <a:endParaRPr lang="zh-CN" altLang="en-US" sz="1400" dirty="0">
              <a:solidFill>
                <a:schemeClr val="bg1">
                  <a:lumMod val="65000"/>
                </a:schemeClr>
              </a:solidFill>
              <a:latin typeface="+mj-ea"/>
              <a:ea typeface="+mj-ea"/>
            </a:endParaRPr>
          </a:p>
        </p:txBody>
      </p:sp>
      <p:sp>
        <p:nvSpPr>
          <p:cNvPr id="4" name="圆角矩形 3">
            <a:hlinkClick r:id="rId3"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法二</a:t>
            </a:r>
            <a:endParaRPr lang="zh-CN" altLang="en-US" sz="1400" dirty="0">
              <a:solidFill>
                <a:schemeClr val="bg1">
                  <a:lumMod val="65000"/>
                </a:schemeClr>
              </a:solidFill>
              <a:latin typeface="+mj-ea"/>
              <a:ea typeface="+mj-ea"/>
            </a:endParaRPr>
          </a:p>
        </p:txBody>
      </p:sp>
      <p:sp>
        <p:nvSpPr>
          <p:cNvPr id="5" name="圆角矩形 4">
            <a:hlinkClick r:id="rId4"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65000"/>
                  </a:schemeClr>
                </a:solidFill>
                <a:latin typeface="+mj-ea"/>
                <a:ea typeface="+mj-ea"/>
              </a:rPr>
              <a:t>考法三</a:t>
            </a:r>
          </a:p>
        </p:txBody>
      </p:sp>
      <p:sp>
        <p:nvSpPr>
          <p:cNvPr id="8" name="圆角矩形 7">
            <a:hlinkClick r:id="rId5" action="ppaction://hlinksldjump"/>
          </p:cNvPr>
          <p:cNvSpPr/>
          <p:nvPr/>
        </p:nvSpPr>
        <p:spPr>
          <a:xfrm>
            <a:off x="3469702"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E75E22"/>
                </a:solidFill>
                <a:latin typeface="+mj-ea"/>
                <a:ea typeface="+mj-ea"/>
              </a:rPr>
              <a:t>重难特训　</a:t>
            </a:r>
          </a:p>
        </p:txBody>
      </p:sp>
      <p:sp>
        <p:nvSpPr>
          <p:cNvPr id="6" name="矩形 5"/>
          <p:cNvSpPr>
            <a:spLocks noChangeAspect="1"/>
          </p:cNvSpPr>
          <p:nvPr/>
        </p:nvSpPr>
        <p:spPr>
          <a:xfrm>
            <a:off x="508000" y="1351159"/>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一、多角度寻找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诗眼</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从词性角度看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重点找动词。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在众多的词类中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动词是叙事、写景、状物、抒情的关键词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因而成为诗人锤炼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诗眼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的重要对象。当然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有些重要的形容词、副词也不可放过。</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春色满园关不住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一枝红杏出墙来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叶绍翁《游园不值》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诗眼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生动地展现了春天到来时杏花盛开的生命活力。</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大漠孤烟直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长河落日圆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王维《使至塞上》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形容词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诗眼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写出烽烟之劲拔、坚毅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给人亲切温暖而又苍茫的感觉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把孤寂的情绪巧妙地融入广阔的自然景象之中。</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泊处空余鸟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离亭已散人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阴铿《江津送刘光禄不及》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副词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诗眼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描摹诗人怅然若失的情状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有画龙点睛的作用。</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273398692"/>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102</a:t>
            </a:fld>
            <a:r>
              <a:rPr lang="en-US" altLang="zh-CN" smtClean="0"/>
              <a:t>-</a:t>
            </a:r>
            <a:endParaRPr lang="zh-CN" altLang="en-US" dirty="0"/>
          </a:p>
        </p:txBody>
      </p:sp>
      <p:sp>
        <p:nvSpPr>
          <p:cNvPr id="3" name="圆角矩形 2">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考法一</a:t>
            </a:r>
            <a:endParaRPr lang="zh-CN" altLang="en-US" sz="1400" dirty="0">
              <a:solidFill>
                <a:schemeClr val="bg1">
                  <a:lumMod val="65000"/>
                </a:schemeClr>
              </a:solidFill>
              <a:latin typeface="+mj-ea"/>
              <a:ea typeface="+mj-ea"/>
            </a:endParaRPr>
          </a:p>
        </p:txBody>
      </p:sp>
      <p:sp>
        <p:nvSpPr>
          <p:cNvPr id="4" name="圆角矩形 3">
            <a:hlinkClick r:id="rId3"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法二</a:t>
            </a:r>
            <a:endParaRPr lang="zh-CN" altLang="en-US" sz="1400" dirty="0">
              <a:solidFill>
                <a:schemeClr val="bg1">
                  <a:lumMod val="65000"/>
                </a:schemeClr>
              </a:solidFill>
              <a:latin typeface="+mj-ea"/>
              <a:ea typeface="+mj-ea"/>
            </a:endParaRPr>
          </a:p>
        </p:txBody>
      </p:sp>
      <p:sp>
        <p:nvSpPr>
          <p:cNvPr id="5" name="圆角矩形 4">
            <a:hlinkClick r:id="rId4"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65000"/>
                  </a:schemeClr>
                </a:solidFill>
                <a:latin typeface="+mj-ea"/>
                <a:ea typeface="+mj-ea"/>
              </a:rPr>
              <a:t>考法三</a:t>
            </a:r>
          </a:p>
        </p:txBody>
      </p:sp>
      <p:sp>
        <p:nvSpPr>
          <p:cNvPr id="8" name="圆角矩形 7">
            <a:hlinkClick r:id="rId5" action="ppaction://hlinksldjump"/>
          </p:cNvPr>
          <p:cNvSpPr/>
          <p:nvPr/>
        </p:nvSpPr>
        <p:spPr>
          <a:xfrm>
            <a:off x="3469702"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E75E22"/>
                </a:solidFill>
                <a:latin typeface="+mj-ea"/>
                <a:ea typeface="+mj-ea"/>
              </a:rPr>
              <a:t>重难特训　</a:t>
            </a:r>
          </a:p>
        </p:txBody>
      </p:sp>
      <p:sp>
        <p:nvSpPr>
          <p:cNvPr id="6" name="矩形 5"/>
          <p:cNvSpPr>
            <a:spLocks noChangeAspect="1"/>
          </p:cNvSpPr>
          <p:nvPr/>
        </p:nvSpPr>
        <p:spPr>
          <a:xfrm>
            <a:off x="508000" y="1904201"/>
            <a:ext cx="8128000" cy="330359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从用法角度看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关注活用词。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词类的活用有时具有化腐朽为神奇的功能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往往是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诗眼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所在。如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流光容易把人抛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红了樱桃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绿了芭蕉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蒋捷《一剪梅》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形容词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用作使动词。诗人通过樱桃变红、蕉叶转绿的动态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抒写了对时光流逝的惋惜。</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从修辞角度看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诗眼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往往运用拟人、夸张、通感等手法。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寺多红药烧人眼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地足青苔染马蹄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王建《江陵即事》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字采用了通感手法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动人心目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给人以强烈印象。</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946971634"/>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103</a:t>
            </a:fld>
            <a:r>
              <a:rPr lang="en-US" altLang="zh-CN" smtClean="0"/>
              <a:t>-</a:t>
            </a:r>
            <a:endParaRPr lang="zh-CN" altLang="en-US" dirty="0"/>
          </a:p>
        </p:txBody>
      </p:sp>
      <p:sp>
        <p:nvSpPr>
          <p:cNvPr id="3" name="圆角矩形 2">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考法一</a:t>
            </a:r>
            <a:endParaRPr lang="zh-CN" altLang="en-US" sz="1400" dirty="0">
              <a:solidFill>
                <a:schemeClr val="bg1">
                  <a:lumMod val="65000"/>
                </a:schemeClr>
              </a:solidFill>
              <a:latin typeface="+mj-ea"/>
              <a:ea typeface="+mj-ea"/>
            </a:endParaRPr>
          </a:p>
        </p:txBody>
      </p:sp>
      <p:sp>
        <p:nvSpPr>
          <p:cNvPr id="4" name="圆角矩形 3">
            <a:hlinkClick r:id="rId3"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法二</a:t>
            </a:r>
            <a:endParaRPr lang="zh-CN" altLang="en-US" sz="1400" dirty="0">
              <a:solidFill>
                <a:schemeClr val="bg1">
                  <a:lumMod val="65000"/>
                </a:schemeClr>
              </a:solidFill>
              <a:latin typeface="+mj-ea"/>
              <a:ea typeface="+mj-ea"/>
            </a:endParaRPr>
          </a:p>
        </p:txBody>
      </p:sp>
      <p:sp>
        <p:nvSpPr>
          <p:cNvPr id="5" name="圆角矩形 4">
            <a:hlinkClick r:id="rId4"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65000"/>
                  </a:schemeClr>
                </a:solidFill>
                <a:latin typeface="+mj-ea"/>
                <a:ea typeface="+mj-ea"/>
              </a:rPr>
              <a:t>考法三</a:t>
            </a:r>
          </a:p>
        </p:txBody>
      </p:sp>
      <p:sp>
        <p:nvSpPr>
          <p:cNvPr id="8" name="圆角矩形 7">
            <a:hlinkClick r:id="rId5" action="ppaction://hlinksldjump"/>
          </p:cNvPr>
          <p:cNvSpPr/>
          <p:nvPr/>
        </p:nvSpPr>
        <p:spPr>
          <a:xfrm>
            <a:off x="3469702"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E75E22"/>
                </a:solidFill>
                <a:latin typeface="+mj-ea"/>
                <a:ea typeface="+mj-ea"/>
              </a:rPr>
              <a:t>重难特训　</a:t>
            </a:r>
          </a:p>
        </p:txBody>
      </p:sp>
      <p:sp>
        <p:nvSpPr>
          <p:cNvPr id="6" name="矩形 5"/>
          <p:cNvSpPr>
            <a:spLocks noChangeAspect="1"/>
          </p:cNvSpPr>
          <p:nvPr/>
        </p:nvSpPr>
        <p:spPr>
          <a:xfrm>
            <a:off x="508000" y="2310467"/>
            <a:ext cx="8128000" cy="249106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smtClean="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从语言色彩角度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关注色彩词。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古人云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物色之动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心亦摇焉。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色彩的物理属性客观引发欣赏者内在情感的兴奋与沉静、活泼与忧郁、快乐与悲伤等。如杜甫的绝句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江碧鸟逾白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山青花欲燃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诗中将江、鸟、山、花四景分别赋予碧绿、白色、青色、火红四种颜色。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江碧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之白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山青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之红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色彩鲜明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令人赏心悦目。</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938232775"/>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104</a:t>
            </a:fld>
            <a:r>
              <a:rPr lang="en-US" altLang="zh-CN" smtClean="0"/>
              <a:t>-</a:t>
            </a:r>
            <a:endParaRPr lang="zh-CN" altLang="en-US" dirty="0"/>
          </a:p>
        </p:txBody>
      </p:sp>
      <p:sp>
        <p:nvSpPr>
          <p:cNvPr id="3" name="圆角矩形 2">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考法一</a:t>
            </a:r>
            <a:endParaRPr lang="zh-CN" altLang="en-US" sz="1400" dirty="0">
              <a:solidFill>
                <a:schemeClr val="bg1">
                  <a:lumMod val="65000"/>
                </a:schemeClr>
              </a:solidFill>
              <a:latin typeface="+mj-ea"/>
              <a:ea typeface="+mj-ea"/>
            </a:endParaRPr>
          </a:p>
        </p:txBody>
      </p:sp>
      <p:sp>
        <p:nvSpPr>
          <p:cNvPr id="4" name="圆角矩形 3">
            <a:hlinkClick r:id="rId3"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法二</a:t>
            </a:r>
            <a:endParaRPr lang="zh-CN" altLang="en-US" sz="1400" dirty="0">
              <a:solidFill>
                <a:schemeClr val="bg1">
                  <a:lumMod val="65000"/>
                </a:schemeClr>
              </a:solidFill>
              <a:latin typeface="+mj-ea"/>
              <a:ea typeface="+mj-ea"/>
            </a:endParaRPr>
          </a:p>
        </p:txBody>
      </p:sp>
      <p:sp>
        <p:nvSpPr>
          <p:cNvPr id="5" name="圆角矩形 4">
            <a:hlinkClick r:id="rId4"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65000"/>
                  </a:schemeClr>
                </a:solidFill>
                <a:latin typeface="+mj-ea"/>
                <a:ea typeface="+mj-ea"/>
              </a:rPr>
              <a:t>考法三</a:t>
            </a:r>
          </a:p>
        </p:txBody>
      </p:sp>
      <p:sp>
        <p:nvSpPr>
          <p:cNvPr id="8" name="圆角矩形 7">
            <a:hlinkClick r:id="rId5" action="ppaction://hlinksldjump"/>
          </p:cNvPr>
          <p:cNvSpPr/>
          <p:nvPr/>
        </p:nvSpPr>
        <p:spPr>
          <a:xfrm>
            <a:off x="3469702"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E75E22"/>
                </a:solidFill>
                <a:latin typeface="+mj-ea"/>
                <a:ea typeface="+mj-ea"/>
              </a:rPr>
              <a:t>重难特训　</a:t>
            </a:r>
          </a:p>
        </p:txBody>
      </p:sp>
      <p:sp>
        <p:nvSpPr>
          <p:cNvPr id="6" name="矩形 5"/>
          <p:cNvSpPr>
            <a:spLocks noChangeAspect="1"/>
          </p:cNvSpPr>
          <p:nvPr/>
        </p:nvSpPr>
        <p:spPr>
          <a:xfrm>
            <a:off x="508000" y="1911735"/>
            <a:ext cx="8128000" cy="328852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二、多角度鉴赏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诗眼</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从多个角度对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诗眼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的作用定位。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诗眼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要具备以下特点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最生动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最具活力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最能营造意境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最能统摄全篇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cs typeface="Times New Roman" panose="02020603050405020304" pitchFamily="18" charset="0"/>
              </a:rPr>
              <a:t>最能表现作者感情和主旨。抓住这些特点分析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诗眼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的作用是最有效的。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从多个角度分析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诗眼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的意义。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诗眼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可出现在诗歌的不同位置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不同的位置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有着不同的特点、意义或作用。</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629674483"/>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105</a:t>
            </a:fld>
            <a:r>
              <a:rPr lang="en-US" altLang="zh-CN" smtClean="0"/>
              <a:t>-</a:t>
            </a:r>
            <a:endParaRPr lang="zh-CN" altLang="en-US" dirty="0"/>
          </a:p>
        </p:txBody>
      </p:sp>
      <p:sp>
        <p:nvSpPr>
          <p:cNvPr id="3" name="圆角矩形 2">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考法一</a:t>
            </a:r>
            <a:endParaRPr lang="zh-CN" altLang="en-US" sz="1400" dirty="0">
              <a:solidFill>
                <a:schemeClr val="bg1">
                  <a:lumMod val="65000"/>
                </a:schemeClr>
              </a:solidFill>
              <a:latin typeface="+mj-ea"/>
              <a:ea typeface="+mj-ea"/>
            </a:endParaRPr>
          </a:p>
        </p:txBody>
      </p:sp>
      <p:sp>
        <p:nvSpPr>
          <p:cNvPr id="4" name="圆角矩形 3">
            <a:hlinkClick r:id="rId3"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法二</a:t>
            </a:r>
            <a:endParaRPr lang="zh-CN" altLang="en-US" sz="1400" dirty="0">
              <a:solidFill>
                <a:schemeClr val="bg1">
                  <a:lumMod val="65000"/>
                </a:schemeClr>
              </a:solidFill>
              <a:latin typeface="+mj-ea"/>
              <a:ea typeface="+mj-ea"/>
            </a:endParaRPr>
          </a:p>
        </p:txBody>
      </p:sp>
      <p:sp>
        <p:nvSpPr>
          <p:cNvPr id="5" name="圆角矩形 4">
            <a:hlinkClick r:id="rId4"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65000"/>
                  </a:schemeClr>
                </a:solidFill>
                <a:latin typeface="+mj-ea"/>
                <a:ea typeface="+mj-ea"/>
              </a:rPr>
              <a:t>考法三</a:t>
            </a:r>
          </a:p>
        </p:txBody>
      </p:sp>
      <p:sp>
        <p:nvSpPr>
          <p:cNvPr id="8" name="圆角矩形 7">
            <a:hlinkClick r:id="rId5" action="ppaction://hlinksldjump"/>
          </p:cNvPr>
          <p:cNvSpPr/>
          <p:nvPr/>
        </p:nvSpPr>
        <p:spPr>
          <a:xfrm>
            <a:off x="3469702"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E75E22"/>
                </a:solidFill>
                <a:latin typeface="+mj-ea"/>
                <a:ea typeface="+mj-ea"/>
              </a:rPr>
              <a:t>重难特训　</a:t>
            </a:r>
          </a:p>
        </p:txBody>
      </p:sp>
      <p:sp>
        <p:nvSpPr>
          <p:cNvPr id="7" name="矩形 6"/>
          <p:cNvSpPr>
            <a:spLocks noChangeAspect="1"/>
          </p:cNvSpPr>
          <p:nvPr/>
        </p:nvSpPr>
        <p:spPr>
          <a:xfrm>
            <a:off x="508000" y="2114868"/>
            <a:ext cx="8128000" cy="288226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诗眼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鉴赏的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多角度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意识。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鉴赏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诗眼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与重点字词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不宜笼统解说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也不宜从一个角度分析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应该有多角度意识。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主要角度有两个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一是内容角度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二是艺术角度。内容角度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主要是从诗句意思、描写情境、上下文意、诗作标题、全诗意境与诗人情感等方面来理解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诗眼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与重点字词。艺术角度又分为修辞手法、表现手法、表达方式、结构方法等方面。</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922264446"/>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106</a:t>
            </a:fld>
            <a:r>
              <a:rPr lang="en-US" altLang="zh-CN" smtClean="0"/>
              <a:t>-</a:t>
            </a:r>
            <a:endParaRPr lang="zh-CN" altLang="en-US" dirty="0"/>
          </a:p>
        </p:txBody>
      </p:sp>
      <p:sp>
        <p:nvSpPr>
          <p:cNvPr id="3" name="圆角矩形 2">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考法一</a:t>
            </a:r>
            <a:endParaRPr lang="zh-CN" altLang="en-US" sz="1400" dirty="0">
              <a:solidFill>
                <a:schemeClr val="bg1">
                  <a:lumMod val="65000"/>
                </a:schemeClr>
              </a:solidFill>
              <a:latin typeface="+mj-ea"/>
              <a:ea typeface="+mj-ea"/>
            </a:endParaRPr>
          </a:p>
        </p:txBody>
      </p:sp>
      <p:sp>
        <p:nvSpPr>
          <p:cNvPr id="4" name="圆角矩形 3">
            <a:hlinkClick r:id="rId4"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法二</a:t>
            </a:r>
            <a:endParaRPr lang="zh-CN" altLang="en-US" sz="1400" dirty="0">
              <a:solidFill>
                <a:schemeClr val="bg1">
                  <a:lumMod val="65000"/>
                </a:schemeClr>
              </a:solidFill>
              <a:latin typeface="+mj-ea"/>
              <a:ea typeface="+mj-ea"/>
            </a:endParaRPr>
          </a:p>
        </p:txBody>
      </p:sp>
      <p:sp>
        <p:nvSpPr>
          <p:cNvPr id="5" name="圆角矩形 4">
            <a:hlinkClick r:id="rId5"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65000"/>
                  </a:schemeClr>
                </a:solidFill>
                <a:latin typeface="+mj-ea"/>
                <a:ea typeface="+mj-ea"/>
              </a:rPr>
              <a:t>考法三</a:t>
            </a:r>
          </a:p>
        </p:txBody>
      </p:sp>
      <p:sp>
        <p:nvSpPr>
          <p:cNvPr id="8" name="圆角矩形 7">
            <a:hlinkClick r:id="rId6" action="ppaction://hlinksldjump"/>
          </p:cNvPr>
          <p:cNvSpPr/>
          <p:nvPr/>
        </p:nvSpPr>
        <p:spPr>
          <a:xfrm>
            <a:off x="3469702"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E75E22"/>
                </a:solidFill>
                <a:latin typeface="+mj-ea"/>
                <a:ea typeface="+mj-ea"/>
              </a:rPr>
              <a:t>重难特训　</a:t>
            </a:r>
          </a:p>
        </p:txBody>
      </p:sp>
      <p:graphicFrame>
        <p:nvGraphicFramePr>
          <p:cNvPr id="6" name="对象 5"/>
          <p:cNvGraphicFramePr>
            <a:graphicFrameLocks noChangeAspect="1"/>
          </p:cNvGraphicFramePr>
          <p:nvPr>
            <p:extLst>
              <p:ext uri="{D42A27DB-BD31-4B8C-83A1-F6EECF244321}">
                <p14:modId xmlns:p14="http://schemas.microsoft.com/office/powerpoint/2010/main" xmlns="" val="3933259965"/>
              </p:ext>
            </p:extLst>
          </p:nvPr>
        </p:nvGraphicFramePr>
        <p:xfrm>
          <a:off x="508000" y="1515228"/>
          <a:ext cx="8128000" cy="362139"/>
        </p:xfrm>
        <a:graphic>
          <a:graphicData uri="http://schemas.openxmlformats.org/presentationml/2006/ole">
            <p:oleObj spid="_x0000_s77826" name="文档" r:id="rId7" imgW="3847376" imgH="172010" progId="Word.Document.12">
              <p:embed/>
            </p:oleObj>
          </a:graphicData>
        </a:graphic>
      </p:graphicFrame>
      <p:sp>
        <p:nvSpPr>
          <p:cNvPr id="9" name="矩形 8"/>
          <p:cNvSpPr>
            <a:spLocks noChangeAspect="1"/>
          </p:cNvSpPr>
          <p:nvPr/>
        </p:nvSpPr>
        <p:spPr>
          <a:xfrm>
            <a:off x="508000" y="1935605"/>
            <a:ext cx="8128000" cy="411612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(2018·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江苏卷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阅读下面这首唐诗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完成后面的问题。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寄和州刘使君</a:t>
            </a:r>
            <a:r>
              <a:rPr lang="zh-CN" altLang="zh-CN" sz="2200" baseline="30000" dirty="0">
                <a:solidFill>
                  <a:srgbClr val="000000"/>
                </a:solidFill>
                <a:latin typeface="NEU-BZ-S92"/>
                <a:cs typeface="宋体" panose="02010600030101010101" pitchFamily="2" charset="-122"/>
              </a:rPr>
              <a:t>①</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96202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张</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别离已久犹为郡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闲向春风倒酒瓶。</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送客特过沙口堰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看花多上水心亭。</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晓来江气连城白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雨后山光满郭青。</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到此诗情应更远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醉中高咏有谁听</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注</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刘使君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指唐代诗人刘禹锡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时任和州刺史。诗中沙口堰、水心亭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均在和州。</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根据前两联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概括刘禹锡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的表现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并分析他如此表现的原因。</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82453235"/>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107</a:t>
            </a:fld>
            <a:r>
              <a:rPr lang="en-US" altLang="zh-CN" smtClean="0"/>
              <a:t>-</a:t>
            </a:r>
            <a:endParaRPr lang="zh-CN" altLang="en-US" dirty="0"/>
          </a:p>
        </p:txBody>
      </p:sp>
      <p:sp>
        <p:nvSpPr>
          <p:cNvPr id="3" name="圆角矩形 2">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考法一</a:t>
            </a:r>
            <a:endParaRPr lang="zh-CN" altLang="en-US" sz="1400" dirty="0">
              <a:solidFill>
                <a:schemeClr val="bg1">
                  <a:lumMod val="65000"/>
                </a:schemeClr>
              </a:solidFill>
              <a:latin typeface="+mj-ea"/>
              <a:ea typeface="+mj-ea"/>
            </a:endParaRPr>
          </a:p>
        </p:txBody>
      </p:sp>
      <p:sp>
        <p:nvSpPr>
          <p:cNvPr id="4" name="圆角矩形 3">
            <a:hlinkClick r:id="rId4"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法二</a:t>
            </a:r>
            <a:endParaRPr lang="zh-CN" altLang="en-US" sz="1400" dirty="0">
              <a:solidFill>
                <a:schemeClr val="bg1">
                  <a:lumMod val="65000"/>
                </a:schemeClr>
              </a:solidFill>
              <a:latin typeface="+mj-ea"/>
              <a:ea typeface="+mj-ea"/>
            </a:endParaRPr>
          </a:p>
        </p:txBody>
      </p:sp>
      <p:sp>
        <p:nvSpPr>
          <p:cNvPr id="5" name="圆角矩形 4">
            <a:hlinkClick r:id="rId5"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65000"/>
                  </a:schemeClr>
                </a:solidFill>
                <a:latin typeface="+mj-ea"/>
                <a:ea typeface="+mj-ea"/>
              </a:rPr>
              <a:t>考法三</a:t>
            </a:r>
          </a:p>
        </p:txBody>
      </p:sp>
      <p:sp>
        <p:nvSpPr>
          <p:cNvPr id="8" name="圆角矩形 7">
            <a:hlinkClick r:id="rId6" action="ppaction://hlinksldjump"/>
          </p:cNvPr>
          <p:cNvSpPr/>
          <p:nvPr/>
        </p:nvSpPr>
        <p:spPr>
          <a:xfrm>
            <a:off x="3469702"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E75E22"/>
                </a:solidFill>
                <a:latin typeface="+mj-ea"/>
                <a:ea typeface="+mj-ea"/>
              </a:rPr>
              <a:t>重难特训　</a:t>
            </a:r>
          </a:p>
        </p:txBody>
      </p:sp>
      <p:graphicFrame>
        <p:nvGraphicFramePr>
          <p:cNvPr id="6" name="对象 5"/>
          <p:cNvGraphicFramePr>
            <a:graphicFrameLocks noChangeAspect="1"/>
          </p:cNvGraphicFramePr>
          <p:nvPr>
            <p:extLst>
              <p:ext uri="{D42A27DB-BD31-4B8C-83A1-F6EECF244321}">
                <p14:modId xmlns:p14="http://schemas.microsoft.com/office/powerpoint/2010/main" xmlns="" val="294025974"/>
              </p:ext>
            </p:extLst>
          </p:nvPr>
        </p:nvGraphicFramePr>
        <p:xfrm>
          <a:off x="508000" y="1826396"/>
          <a:ext cx="8128000" cy="3459208"/>
        </p:xfrm>
        <a:graphic>
          <a:graphicData uri="http://schemas.openxmlformats.org/presentationml/2006/ole">
            <p:oleObj spid="_x0000_s78850" name="文档" r:id="rId7" imgW="3957084" imgH="1684836" progId="Word.Document.12">
              <p:embed/>
            </p:oleObj>
          </a:graphicData>
        </a:graphic>
      </p:graphicFrame>
    </p:spTree>
    <p:extLst>
      <p:ext uri="{BB962C8B-B14F-4D97-AF65-F5344CB8AC3E}">
        <p14:creationId xmlns:p14="http://schemas.microsoft.com/office/powerpoint/2010/main" xmlns="" val="3952962130"/>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108</a:t>
            </a:fld>
            <a:r>
              <a:rPr lang="en-US" altLang="zh-CN" smtClean="0"/>
              <a:t>-</a:t>
            </a:r>
            <a:endParaRPr lang="zh-CN" altLang="en-US" dirty="0"/>
          </a:p>
        </p:txBody>
      </p:sp>
      <p:sp>
        <p:nvSpPr>
          <p:cNvPr id="3" name="圆角矩形 2">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考法一</a:t>
            </a:r>
            <a:endParaRPr lang="zh-CN" altLang="en-US" sz="1400" dirty="0">
              <a:solidFill>
                <a:schemeClr val="bg1">
                  <a:lumMod val="65000"/>
                </a:schemeClr>
              </a:solidFill>
              <a:latin typeface="+mj-ea"/>
              <a:ea typeface="+mj-ea"/>
            </a:endParaRPr>
          </a:p>
        </p:txBody>
      </p:sp>
      <p:sp>
        <p:nvSpPr>
          <p:cNvPr id="4" name="圆角矩形 3">
            <a:hlinkClick r:id="rId3"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法二</a:t>
            </a:r>
            <a:endParaRPr lang="zh-CN" altLang="en-US" sz="1400" dirty="0">
              <a:solidFill>
                <a:schemeClr val="bg1">
                  <a:lumMod val="65000"/>
                </a:schemeClr>
              </a:solidFill>
              <a:latin typeface="+mj-ea"/>
              <a:ea typeface="+mj-ea"/>
            </a:endParaRPr>
          </a:p>
        </p:txBody>
      </p:sp>
      <p:sp>
        <p:nvSpPr>
          <p:cNvPr id="5" name="圆角矩形 4">
            <a:hlinkClick r:id="rId4"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65000"/>
                  </a:schemeClr>
                </a:solidFill>
                <a:latin typeface="+mj-ea"/>
                <a:ea typeface="+mj-ea"/>
              </a:rPr>
              <a:t>考法三</a:t>
            </a:r>
          </a:p>
        </p:txBody>
      </p:sp>
      <p:sp>
        <p:nvSpPr>
          <p:cNvPr id="8" name="圆角矩形 7">
            <a:hlinkClick r:id="rId5" action="ppaction://hlinksldjump"/>
          </p:cNvPr>
          <p:cNvSpPr/>
          <p:nvPr/>
        </p:nvSpPr>
        <p:spPr>
          <a:xfrm>
            <a:off x="3469702"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E75E22"/>
                </a:solidFill>
                <a:latin typeface="+mj-ea"/>
                <a:ea typeface="+mj-ea"/>
              </a:rPr>
              <a:t>重难特训　</a:t>
            </a:r>
          </a:p>
        </p:txBody>
      </p:sp>
      <p:sp>
        <p:nvSpPr>
          <p:cNvPr id="6" name="矩形 5"/>
          <p:cNvSpPr>
            <a:spLocks noChangeAspect="1"/>
          </p:cNvSpPr>
          <p:nvPr/>
        </p:nvSpPr>
        <p:spPr>
          <a:xfrm>
            <a:off x="508000" y="1701069"/>
            <a:ext cx="8128000" cy="370986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错因分析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我的答案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只答对了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的表现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明显没有站在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诗眼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的高度分析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的原因。通观这首小诗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是全诗的诗眼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诗中的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闲适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悠闲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赋闲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无事可做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不被重用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的意思。这既可以从诗歌的首句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别离已久犹为郡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这一句看出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也可以结合尾句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醉中高咏有谁听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体会。如果对刘禹锡的生平有所了解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还会知道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刘禹锡是被贬为和州刺史的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并长期不得重用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故张籍说刘禹锡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犹为郡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。因此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字就有些正话反说了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刘禹锡对和州生活的热爱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而是因被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搁置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产生的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寂寞无聊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所以诗的结尾会有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醉中高咏有谁听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的伤感。</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643177651"/>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109</a:t>
            </a:fld>
            <a:r>
              <a:rPr lang="en-US" altLang="zh-CN" smtClean="0"/>
              <a:t>-</a:t>
            </a:r>
            <a:endParaRPr lang="zh-CN" altLang="en-US" dirty="0"/>
          </a:p>
        </p:txBody>
      </p:sp>
      <p:sp>
        <p:nvSpPr>
          <p:cNvPr id="3" name="圆角矩形 2">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考法一</a:t>
            </a:r>
            <a:endParaRPr lang="zh-CN" altLang="en-US" sz="1400" dirty="0">
              <a:solidFill>
                <a:schemeClr val="bg1">
                  <a:lumMod val="65000"/>
                </a:schemeClr>
              </a:solidFill>
              <a:latin typeface="+mj-ea"/>
              <a:ea typeface="+mj-ea"/>
            </a:endParaRPr>
          </a:p>
        </p:txBody>
      </p:sp>
      <p:sp>
        <p:nvSpPr>
          <p:cNvPr id="4" name="圆角矩形 3">
            <a:hlinkClick r:id="rId3"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法二</a:t>
            </a:r>
            <a:endParaRPr lang="zh-CN" altLang="en-US" sz="1400" dirty="0">
              <a:solidFill>
                <a:schemeClr val="bg1">
                  <a:lumMod val="65000"/>
                </a:schemeClr>
              </a:solidFill>
              <a:latin typeface="+mj-ea"/>
              <a:ea typeface="+mj-ea"/>
            </a:endParaRPr>
          </a:p>
        </p:txBody>
      </p:sp>
      <p:sp>
        <p:nvSpPr>
          <p:cNvPr id="5" name="圆角矩形 4">
            <a:hlinkClick r:id="rId4"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65000"/>
                  </a:schemeClr>
                </a:solidFill>
                <a:latin typeface="+mj-ea"/>
                <a:ea typeface="+mj-ea"/>
              </a:rPr>
              <a:t>考法三</a:t>
            </a:r>
          </a:p>
        </p:txBody>
      </p:sp>
      <p:sp>
        <p:nvSpPr>
          <p:cNvPr id="8" name="圆角矩形 7">
            <a:hlinkClick r:id="rId5" action="ppaction://hlinksldjump"/>
          </p:cNvPr>
          <p:cNvSpPr/>
          <p:nvPr/>
        </p:nvSpPr>
        <p:spPr>
          <a:xfrm>
            <a:off x="3469702"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E75E22"/>
                </a:solidFill>
                <a:latin typeface="+mj-ea"/>
                <a:ea typeface="+mj-ea"/>
              </a:rPr>
              <a:t>重难特训　</a:t>
            </a:r>
          </a:p>
        </p:txBody>
      </p:sp>
      <p:sp>
        <p:nvSpPr>
          <p:cNvPr id="6" name="矩形 5"/>
          <p:cNvSpPr>
            <a:spLocks noChangeAspect="1"/>
          </p:cNvSpPr>
          <p:nvPr/>
        </p:nvSpPr>
        <p:spPr>
          <a:xfrm>
            <a:off x="508000" y="1351159"/>
            <a:ext cx="8128000" cy="491358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思路规范</a:t>
            </a:r>
            <a:r>
              <a:rPr lang="zh-CN" altLang="zh-CN" sz="2200" dirty="0">
                <a:solidFill>
                  <a:srgbClr val="000000"/>
                </a:solidFill>
                <a:latin typeface="Times New Roman" panose="02020603050405020304" pitchFamily="18" charset="0"/>
                <a:cs typeface="Times New Roman" panose="02020603050405020304" pitchFamily="18" charset="0"/>
              </a:rPr>
              <a:t>第一步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审题要准确。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诗眼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有多层意思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既可以是一句诗中的一个字词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也可能是一首诗中的一个句子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不能简单地认为就是某一个字。这是与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炼字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的不同之处。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第二步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要多角度分析。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诗眼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的分析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一般要兼顾内容和手法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如果是全诗的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诗眼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还要兼顾诗歌的主旨和作者的情感。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第三步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答题要分层次。</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如果要求分析的是某一词语的表达妙处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答题模式和分析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炼字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相同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如果要求分析某一诗句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则按照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解释诗句的意思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分析诗句所运用的手法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分析诗句对表现主旨和结构所起的作用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的步骤来答题。</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723801512"/>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11</a:t>
            </a:fld>
            <a:r>
              <a:rPr lang="en-US" altLang="zh-CN" dirty="0" smtClean="0"/>
              <a:t>-</a:t>
            </a:r>
            <a:endParaRPr lang="zh-CN" altLang="en-US" dirty="0"/>
          </a:p>
        </p:txBody>
      </p:sp>
      <p:sp>
        <p:nvSpPr>
          <p:cNvPr id="2" name="矩形 1"/>
          <p:cNvSpPr>
            <a:spLocks noChangeAspect="1"/>
          </p:cNvSpPr>
          <p:nvPr/>
        </p:nvSpPr>
        <p:spPr>
          <a:xfrm>
            <a:off x="508000" y="2087906"/>
            <a:ext cx="8128000" cy="2936188"/>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三、看正文</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诗歌正文是阅读鉴赏的核心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读懂正文也是读懂诗歌的关键所在。</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抓关键字词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定位情感基调</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中国古代诗歌大都篇幅短小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语言高度凝练、概括、含蓄而有跳跃性。因此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读诗不能一扫而过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而应一个字一个字地品读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即抓住诗词中的关键词句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边读边想象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力求还原诗歌所描述的画面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迅速捕捉作者抒发的情感</a:t>
            </a:r>
            <a:r>
              <a:rPr lang="zh-CN" altLang="zh-CN" sz="2200" smtClean="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239188302"/>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110</a:t>
            </a:fld>
            <a:r>
              <a:rPr lang="en-US" altLang="zh-CN" smtClean="0"/>
              <a:t>-</a:t>
            </a:r>
            <a:endParaRPr lang="zh-CN" altLang="en-US" dirty="0"/>
          </a:p>
        </p:txBody>
      </p:sp>
      <p:sp>
        <p:nvSpPr>
          <p:cNvPr id="3" name="圆角矩形 2">
            <a:hlinkClick r:id="rId2"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考法一</a:t>
            </a:r>
            <a:endParaRPr lang="zh-CN" altLang="en-US" sz="1400" dirty="0">
              <a:solidFill>
                <a:srgbClr val="E75E22"/>
              </a:solidFill>
              <a:latin typeface="+mj-ea"/>
              <a:ea typeface="+mj-ea"/>
            </a:endParaRPr>
          </a:p>
        </p:txBody>
      </p:sp>
      <p:sp>
        <p:nvSpPr>
          <p:cNvPr id="4" name="圆角矩形 3">
            <a:hlinkClick r:id="rId3"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法二</a:t>
            </a:r>
            <a:endParaRPr lang="zh-CN" altLang="en-US" sz="1400" dirty="0">
              <a:solidFill>
                <a:schemeClr val="bg1">
                  <a:lumMod val="65000"/>
                </a:schemeClr>
              </a:solidFill>
              <a:latin typeface="+mj-ea"/>
              <a:ea typeface="+mj-ea"/>
            </a:endParaRPr>
          </a:p>
        </p:txBody>
      </p:sp>
      <p:sp>
        <p:nvSpPr>
          <p:cNvPr id="5" name="圆角矩形 4">
            <a:hlinkClick r:id="rId4"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法三</a:t>
            </a:r>
            <a:endParaRPr lang="zh-CN" altLang="en-US" sz="1400" dirty="0">
              <a:solidFill>
                <a:schemeClr val="bg1">
                  <a:lumMod val="65000"/>
                </a:schemeClr>
              </a:solidFill>
              <a:latin typeface="+mj-ea"/>
              <a:ea typeface="+mj-ea"/>
            </a:endParaRPr>
          </a:p>
        </p:txBody>
      </p:sp>
      <p:sp>
        <p:nvSpPr>
          <p:cNvPr id="6" name="圆角矩形 5">
            <a:hlinkClick r:id="rId5"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法四</a:t>
            </a:r>
            <a:endParaRPr lang="zh-CN" altLang="en-US" sz="1400" dirty="0">
              <a:solidFill>
                <a:schemeClr val="bg1">
                  <a:lumMod val="65000"/>
                </a:schemeClr>
              </a:solidFill>
              <a:latin typeface="+mj-ea"/>
              <a:ea typeface="+mj-ea"/>
            </a:endParaRPr>
          </a:p>
        </p:txBody>
      </p:sp>
      <p:sp>
        <p:nvSpPr>
          <p:cNvPr id="7" name="圆角矩形 6">
            <a:hlinkClick r:id="rId6" action="ppaction://hlinksldjump"/>
          </p:cNvPr>
          <p:cNvSpPr/>
          <p:nvPr/>
        </p:nvSpPr>
        <p:spPr>
          <a:xfrm>
            <a:off x="449173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审答规范</a:t>
            </a:r>
            <a:endParaRPr lang="zh-CN" altLang="en-US" sz="1400" dirty="0">
              <a:solidFill>
                <a:schemeClr val="bg1">
                  <a:lumMod val="65000"/>
                </a:schemeClr>
              </a:solidFill>
              <a:latin typeface="+mj-ea"/>
              <a:ea typeface="+mj-ea"/>
            </a:endParaRPr>
          </a:p>
        </p:txBody>
      </p:sp>
      <p:sp>
        <p:nvSpPr>
          <p:cNvPr id="9" name="矩形 8"/>
          <p:cNvSpPr>
            <a:spLocks noChangeAspect="1"/>
          </p:cNvSpPr>
          <p:nvPr/>
        </p:nvSpPr>
        <p:spPr>
          <a:xfrm>
            <a:off x="508000" y="2310467"/>
            <a:ext cx="8128000" cy="2491067"/>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a:solidFill>
                  <a:srgbClr val="000000"/>
                </a:solidFill>
                <a:latin typeface="NEU-BZ-S92"/>
                <a:ea typeface="方正正中黑简体"/>
                <a:cs typeface="Times New Roman" panose="02020603050405020304" pitchFamily="18" charset="0"/>
              </a:rPr>
              <a:t>鉴赏古代诗歌的表达技巧</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表达技巧是指作者在塑造形象、创造意境、表达思想感情时所采取的特殊手法。它包括各种修辞手法、表达方式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也包括各类表现手法和巧妙的艺术构思。对表达技巧的鉴赏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就是辨识诗歌中所使用的修辞手法、表达方式、表现手法或艺术构思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分析其本身的艺术效果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评价其对表现诗人的思想感情所起到的作用。</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060105808"/>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111</a:t>
            </a:fld>
            <a:r>
              <a:rPr lang="en-US" altLang="zh-CN" smtClean="0"/>
              <a:t>-</a:t>
            </a:r>
            <a:endParaRPr lang="zh-CN" altLang="en-US" dirty="0"/>
          </a:p>
        </p:txBody>
      </p:sp>
      <p:sp>
        <p:nvSpPr>
          <p:cNvPr id="3" name="圆角矩形 2">
            <a:hlinkClick r:id="rId3"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考法一</a:t>
            </a:r>
            <a:endParaRPr lang="zh-CN" altLang="en-US" sz="1400" dirty="0">
              <a:solidFill>
                <a:srgbClr val="E75E22"/>
              </a:solidFill>
              <a:latin typeface="+mj-ea"/>
              <a:ea typeface="+mj-ea"/>
            </a:endParaRPr>
          </a:p>
        </p:txBody>
      </p:sp>
      <p:sp>
        <p:nvSpPr>
          <p:cNvPr id="4" name="圆角矩形 3">
            <a:hlinkClick r:id="rId4"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法二</a:t>
            </a:r>
            <a:endParaRPr lang="zh-CN" altLang="en-US" sz="1400" dirty="0">
              <a:solidFill>
                <a:schemeClr val="bg1">
                  <a:lumMod val="65000"/>
                </a:schemeClr>
              </a:solidFill>
              <a:latin typeface="+mj-ea"/>
              <a:ea typeface="+mj-ea"/>
            </a:endParaRPr>
          </a:p>
        </p:txBody>
      </p:sp>
      <p:sp>
        <p:nvSpPr>
          <p:cNvPr id="5" name="圆角矩形 4">
            <a:hlinkClick r:id="rId5"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法三</a:t>
            </a:r>
            <a:endParaRPr lang="zh-CN" altLang="en-US" sz="1400" dirty="0">
              <a:solidFill>
                <a:schemeClr val="bg1">
                  <a:lumMod val="65000"/>
                </a:schemeClr>
              </a:solidFill>
              <a:latin typeface="+mj-ea"/>
              <a:ea typeface="+mj-ea"/>
            </a:endParaRPr>
          </a:p>
        </p:txBody>
      </p:sp>
      <p:sp>
        <p:nvSpPr>
          <p:cNvPr id="6" name="圆角矩形 5">
            <a:hlinkClick r:id="rId6"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法四</a:t>
            </a:r>
            <a:endParaRPr lang="zh-CN" altLang="en-US" sz="1400" dirty="0">
              <a:solidFill>
                <a:schemeClr val="bg1">
                  <a:lumMod val="65000"/>
                </a:schemeClr>
              </a:solidFill>
              <a:latin typeface="+mj-ea"/>
              <a:ea typeface="+mj-ea"/>
            </a:endParaRPr>
          </a:p>
        </p:txBody>
      </p:sp>
      <p:sp>
        <p:nvSpPr>
          <p:cNvPr id="7" name="圆角矩形 6">
            <a:hlinkClick r:id="rId7" action="ppaction://hlinksldjump"/>
          </p:cNvPr>
          <p:cNvSpPr/>
          <p:nvPr/>
        </p:nvSpPr>
        <p:spPr>
          <a:xfrm>
            <a:off x="449173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审答规范</a:t>
            </a:r>
            <a:endParaRPr lang="zh-CN" altLang="en-US" sz="1400" dirty="0">
              <a:solidFill>
                <a:schemeClr val="bg1">
                  <a:lumMod val="65000"/>
                </a:schemeClr>
              </a:solidFill>
              <a:latin typeface="+mj-ea"/>
              <a:ea typeface="+mj-ea"/>
            </a:endParaRPr>
          </a:p>
        </p:txBody>
      </p:sp>
      <p:pic>
        <p:nvPicPr>
          <p:cNvPr id="8" name="图片 7"/>
          <p:cNvPicPr/>
          <p:nvPr/>
        </p:nvPicPr>
        <p:blipFill>
          <a:blip r:embed="rId8"/>
          <a:stretch>
            <a:fillRect/>
          </a:stretch>
        </p:blipFill>
        <p:spPr>
          <a:xfrm>
            <a:off x="323528" y="2150277"/>
            <a:ext cx="281429" cy="2852542"/>
          </a:xfrm>
          <a:prstGeom prst="rect">
            <a:avLst/>
          </a:prstGeom>
        </p:spPr>
      </p:pic>
      <p:graphicFrame>
        <p:nvGraphicFramePr>
          <p:cNvPr id="9" name="对象 8"/>
          <p:cNvGraphicFramePr>
            <a:graphicFrameLocks noChangeAspect="1"/>
          </p:cNvGraphicFramePr>
          <p:nvPr>
            <p:extLst>
              <p:ext uri="{D42A27DB-BD31-4B8C-83A1-F6EECF244321}">
                <p14:modId xmlns:p14="http://schemas.microsoft.com/office/powerpoint/2010/main" xmlns="" val="3200401799"/>
              </p:ext>
            </p:extLst>
          </p:nvPr>
        </p:nvGraphicFramePr>
        <p:xfrm>
          <a:off x="612417" y="1656523"/>
          <a:ext cx="8128000" cy="3840051"/>
        </p:xfrm>
        <a:graphic>
          <a:graphicData uri="http://schemas.openxmlformats.org/presentationml/2006/ole">
            <p:oleObj spid="_x0000_s79874" name="文档" r:id="rId9" imgW="5876622" imgH="2776992" progId="Word.Document.12">
              <p:embed/>
            </p:oleObj>
          </a:graphicData>
        </a:graphic>
      </p:graphicFrame>
    </p:spTree>
    <p:extLst>
      <p:ext uri="{BB962C8B-B14F-4D97-AF65-F5344CB8AC3E}">
        <p14:creationId xmlns:p14="http://schemas.microsoft.com/office/powerpoint/2010/main" xmlns="" val="1676639309"/>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112</a:t>
            </a:fld>
            <a:r>
              <a:rPr lang="en-US" altLang="zh-CN" smtClean="0"/>
              <a:t>-</a:t>
            </a:r>
            <a:endParaRPr lang="zh-CN" altLang="en-US" dirty="0"/>
          </a:p>
        </p:txBody>
      </p:sp>
      <p:sp>
        <p:nvSpPr>
          <p:cNvPr id="3" name="圆角矩形 2">
            <a:hlinkClick r:id="rId2"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考法一</a:t>
            </a:r>
            <a:endParaRPr lang="zh-CN" altLang="en-US" sz="1400" dirty="0">
              <a:solidFill>
                <a:srgbClr val="E75E22"/>
              </a:solidFill>
              <a:latin typeface="+mj-ea"/>
              <a:ea typeface="+mj-ea"/>
            </a:endParaRPr>
          </a:p>
        </p:txBody>
      </p:sp>
      <p:sp>
        <p:nvSpPr>
          <p:cNvPr id="4" name="圆角矩形 3">
            <a:hlinkClick r:id="rId3"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法二</a:t>
            </a:r>
            <a:endParaRPr lang="zh-CN" altLang="en-US" sz="1400" dirty="0">
              <a:solidFill>
                <a:schemeClr val="bg1">
                  <a:lumMod val="65000"/>
                </a:schemeClr>
              </a:solidFill>
              <a:latin typeface="+mj-ea"/>
              <a:ea typeface="+mj-ea"/>
            </a:endParaRPr>
          </a:p>
        </p:txBody>
      </p:sp>
      <p:sp>
        <p:nvSpPr>
          <p:cNvPr id="5" name="圆角矩形 4">
            <a:hlinkClick r:id="rId4"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法三</a:t>
            </a:r>
            <a:endParaRPr lang="zh-CN" altLang="en-US" sz="1400" dirty="0">
              <a:solidFill>
                <a:schemeClr val="bg1">
                  <a:lumMod val="65000"/>
                </a:schemeClr>
              </a:solidFill>
              <a:latin typeface="+mj-ea"/>
              <a:ea typeface="+mj-ea"/>
            </a:endParaRPr>
          </a:p>
        </p:txBody>
      </p:sp>
      <p:sp>
        <p:nvSpPr>
          <p:cNvPr id="6" name="圆角矩形 5">
            <a:hlinkClick r:id="rId5"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法四</a:t>
            </a:r>
            <a:endParaRPr lang="zh-CN" altLang="en-US" sz="1400" dirty="0">
              <a:solidFill>
                <a:schemeClr val="bg1">
                  <a:lumMod val="65000"/>
                </a:schemeClr>
              </a:solidFill>
              <a:latin typeface="+mj-ea"/>
              <a:ea typeface="+mj-ea"/>
            </a:endParaRPr>
          </a:p>
        </p:txBody>
      </p:sp>
      <p:sp>
        <p:nvSpPr>
          <p:cNvPr id="7" name="圆角矩形 6">
            <a:hlinkClick r:id="rId6" action="ppaction://hlinksldjump"/>
          </p:cNvPr>
          <p:cNvSpPr/>
          <p:nvPr/>
        </p:nvSpPr>
        <p:spPr>
          <a:xfrm>
            <a:off x="449173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审答规范</a:t>
            </a:r>
            <a:endParaRPr lang="zh-CN" altLang="en-US" sz="1400" dirty="0">
              <a:solidFill>
                <a:schemeClr val="bg1">
                  <a:lumMod val="65000"/>
                </a:schemeClr>
              </a:solidFill>
              <a:latin typeface="+mj-ea"/>
              <a:ea typeface="+mj-ea"/>
            </a:endParaRPr>
          </a:p>
        </p:txBody>
      </p:sp>
      <p:sp>
        <p:nvSpPr>
          <p:cNvPr id="8" name="矩形 7"/>
          <p:cNvSpPr>
            <a:spLocks noChangeAspect="1"/>
          </p:cNvSpPr>
          <p:nvPr/>
        </p:nvSpPr>
        <p:spPr>
          <a:xfrm>
            <a:off x="508000" y="2521133"/>
            <a:ext cx="8128000" cy="2069734"/>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a:solidFill>
                  <a:srgbClr val="000000"/>
                </a:solidFill>
                <a:latin typeface="NEU-BZ-S92"/>
                <a:ea typeface="方正正中黑简体"/>
                <a:cs typeface="Times New Roman" panose="02020603050405020304" pitchFamily="18" charset="0"/>
              </a:rPr>
              <a:t>鉴赏修辞手法</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408305">
              <a:lnSpc>
                <a:spcPct val="120000"/>
              </a:lnSpc>
              <a:spcAft>
                <a:spcPts val="0"/>
              </a:spcAft>
              <a:tabLst>
                <a:tab pos="1029335" algn="l"/>
                <a:tab pos="1850390" algn="l"/>
                <a:tab pos="2538095" algn="l"/>
                <a:tab pos="3221990" algn="l"/>
              </a:tabLst>
            </a:pPr>
            <a:r>
              <a:rPr lang="zh-CN" altLang="zh-CN" sz="2200" b="1">
                <a:solidFill>
                  <a:srgbClr val="000000"/>
                </a:solidFill>
                <a:latin typeface="Arial" panose="020B0604020202020204" pitchFamily="34" charset="0"/>
                <a:ea typeface="黑体" panose="02010609060101010101" pitchFamily="49" charset="-122"/>
                <a:cs typeface="Times New Roman" panose="02020603050405020304" pitchFamily="18" charset="0"/>
              </a:rPr>
              <a:t>备考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b="1">
                <a:solidFill>
                  <a:srgbClr val="000000"/>
                </a:solidFill>
                <a:latin typeface="Arial" panose="020B0604020202020204" pitchFamily="34" charset="0"/>
                <a:ea typeface="黑体" panose="02010609060101010101" pitchFamily="49" charset="-122"/>
                <a:cs typeface="Times New Roman" panose="02020603050405020304" pitchFamily="18" charset="0"/>
              </a:rPr>
              <a:t>关键能力</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诗歌常用的修辞手法主要有比喻、拟人、夸张、对偶、排比、双关、借代、通感、设问、反问、反复、顶真、互文等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高考一般要求辨析手法并分析其表情达意的效果。</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105433057"/>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113</a:t>
            </a:fld>
            <a:r>
              <a:rPr lang="en-US" altLang="zh-CN" smtClean="0"/>
              <a:t>-</a:t>
            </a:r>
            <a:endParaRPr lang="zh-CN" altLang="en-US" dirty="0"/>
          </a:p>
        </p:txBody>
      </p:sp>
      <p:sp>
        <p:nvSpPr>
          <p:cNvPr id="3" name="圆角矩形 2">
            <a:hlinkClick r:id="rId3"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考法一</a:t>
            </a:r>
            <a:endParaRPr lang="zh-CN" altLang="en-US" sz="1400" dirty="0">
              <a:solidFill>
                <a:srgbClr val="E75E22"/>
              </a:solidFill>
              <a:latin typeface="+mj-ea"/>
              <a:ea typeface="+mj-ea"/>
            </a:endParaRPr>
          </a:p>
        </p:txBody>
      </p:sp>
      <p:sp>
        <p:nvSpPr>
          <p:cNvPr id="4" name="圆角矩形 3">
            <a:hlinkClick r:id="rId4"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法二</a:t>
            </a:r>
            <a:endParaRPr lang="zh-CN" altLang="en-US" sz="1400" dirty="0">
              <a:solidFill>
                <a:schemeClr val="bg1">
                  <a:lumMod val="65000"/>
                </a:schemeClr>
              </a:solidFill>
              <a:latin typeface="+mj-ea"/>
              <a:ea typeface="+mj-ea"/>
            </a:endParaRPr>
          </a:p>
        </p:txBody>
      </p:sp>
      <p:sp>
        <p:nvSpPr>
          <p:cNvPr id="5" name="圆角矩形 4">
            <a:hlinkClick r:id="rId5"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法三</a:t>
            </a:r>
            <a:endParaRPr lang="zh-CN" altLang="en-US" sz="1400" dirty="0">
              <a:solidFill>
                <a:schemeClr val="bg1">
                  <a:lumMod val="65000"/>
                </a:schemeClr>
              </a:solidFill>
              <a:latin typeface="+mj-ea"/>
              <a:ea typeface="+mj-ea"/>
            </a:endParaRPr>
          </a:p>
        </p:txBody>
      </p:sp>
      <p:sp>
        <p:nvSpPr>
          <p:cNvPr id="6" name="圆角矩形 5">
            <a:hlinkClick r:id="rId6"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法四</a:t>
            </a:r>
            <a:endParaRPr lang="zh-CN" altLang="en-US" sz="1400" dirty="0">
              <a:solidFill>
                <a:schemeClr val="bg1">
                  <a:lumMod val="65000"/>
                </a:schemeClr>
              </a:solidFill>
              <a:latin typeface="+mj-ea"/>
              <a:ea typeface="+mj-ea"/>
            </a:endParaRPr>
          </a:p>
        </p:txBody>
      </p:sp>
      <p:sp>
        <p:nvSpPr>
          <p:cNvPr id="7" name="圆角矩形 6">
            <a:hlinkClick r:id="rId7" action="ppaction://hlinksldjump"/>
          </p:cNvPr>
          <p:cNvSpPr/>
          <p:nvPr/>
        </p:nvSpPr>
        <p:spPr>
          <a:xfrm>
            <a:off x="449173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审答规范</a:t>
            </a:r>
            <a:endParaRPr lang="zh-CN" altLang="en-US" sz="1400" dirty="0">
              <a:solidFill>
                <a:schemeClr val="bg1">
                  <a:lumMod val="65000"/>
                </a:schemeClr>
              </a:solidFill>
              <a:latin typeface="+mj-ea"/>
              <a:ea typeface="+mj-ea"/>
            </a:endParaRPr>
          </a:p>
        </p:txBody>
      </p:sp>
      <p:sp>
        <p:nvSpPr>
          <p:cNvPr id="8" name="矩形 7"/>
          <p:cNvSpPr>
            <a:spLocks noChangeAspect="1"/>
          </p:cNvSpPr>
          <p:nvPr/>
        </p:nvSpPr>
        <p:spPr>
          <a:xfrm>
            <a:off x="2747622" y="1634258"/>
            <a:ext cx="3648755" cy="498598"/>
          </a:xfrm>
          <a:prstGeom prst="rect">
            <a:avLst/>
          </a:prstGeom>
        </p:spPr>
        <p:txBody>
          <a:bodyPr wrap="none">
            <a:spAutoFit/>
          </a:bodyPr>
          <a:lstStyle/>
          <a:p>
            <a:pPr algn="ct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古代诗歌常用修辞手法例</a:t>
            </a:r>
            <a:r>
              <a:rPr lang="zh-CN" altLang="zh-CN" sz="220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析</a:t>
            </a:r>
            <a:r>
              <a:rPr lang="en-US" altLang="zh-CN" sz="220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9" name="对象 8"/>
          <p:cNvGraphicFramePr>
            <a:graphicFrameLocks noChangeAspect="1"/>
          </p:cNvGraphicFramePr>
          <p:nvPr>
            <p:extLst>
              <p:ext uri="{D42A27DB-BD31-4B8C-83A1-F6EECF244321}">
                <p14:modId xmlns:p14="http://schemas.microsoft.com/office/powerpoint/2010/main" xmlns="" val="184857978"/>
              </p:ext>
            </p:extLst>
          </p:nvPr>
        </p:nvGraphicFramePr>
        <p:xfrm>
          <a:off x="508000" y="2132856"/>
          <a:ext cx="8128000" cy="4196045"/>
        </p:xfrm>
        <a:graphic>
          <a:graphicData uri="http://schemas.openxmlformats.org/presentationml/2006/ole">
            <p:oleObj spid="_x0000_s80898" name="文档" r:id="rId8" imgW="3957084" imgH="2043250" progId="Word.Document.12">
              <p:embed/>
            </p:oleObj>
          </a:graphicData>
        </a:graphic>
      </p:graphicFrame>
    </p:spTree>
    <p:extLst>
      <p:ext uri="{BB962C8B-B14F-4D97-AF65-F5344CB8AC3E}">
        <p14:creationId xmlns:p14="http://schemas.microsoft.com/office/powerpoint/2010/main" xmlns="" val="3338163326"/>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114</a:t>
            </a:fld>
            <a:r>
              <a:rPr lang="en-US" altLang="zh-CN" smtClean="0"/>
              <a:t>-</a:t>
            </a:r>
            <a:endParaRPr lang="zh-CN" altLang="en-US" dirty="0"/>
          </a:p>
        </p:txBody>
      </p:sp>
      <p:sp>
        <p:nvSpPr>
          <p:cNvPr id="3" name="圆角矩形 2">
            <a:hlinkClick r:id="rId3"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考法一</a:t>
            </a:r>
            <a:endParaRPr lang="zh-CN" altLang="en-US" sz="1400" dirty="0">
              <a:solidFill>
                <a:srgbClr val="E75E22"/>
              </a:solidFill>
              <a:latin typeface="+mj-ea"/>
              <a:ea typeface="+mj-ea"/>
            </a:endParaRPr>
          </a:p>
        </p:txBody>
      </p:sp>
      <p:sp>
        <p:nvSpPr>
          <p:cNvPr id="4" name="圆角矩形 3">
            <a:hlinkClick r:id="rId4"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法二</a:t>
            </a:r>
            <a:endParaRPr lang="zh-CN" altLang="en-US" sz="1400" dirty="0">
              <a:solidFill>
                <a:schemeClr val="bg1">
                  <a:lumMod val="65000"/>
                </a:schemeClr>
              </a:solidFill>
              <a:latin typeface="+mj-ea"/>
              <a:ea typeface="+mj-ea"/>
            </a:endParaRPr>
          </a:p>
        </p:txBody>
      </p:sp>
      <p:sp>
        <p:nvSpPr>
          <p:cNvPr id="5" name="圆角矩形 4">
            <a:hlinkClick r:id="rId5"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法三</a:t>
            </a:r>
            <a:endParaRPr lang="zh-CN" altLang="en-US" sz="1400" dirty="0">
              <a:solidFill>
                <a:schemeClr val="bg1">
                  <a:lumMod val="65000"/>
                </a:schemeClr>
              </a:solidFill>
              <a:latin typeface="+mj-ea"/>
              <a:ea typeface="+mj-ea"/>
            </a:endParaRPr>
          </a:p>
        </p:txBody>
      </p:sp>
      <p:sp>
        <p:nvSpPr>
          <p:cNvPr id="6" name="圆角矩形 5">
            <a:hlinkClick r:id="rId6"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法四</a:t>
            </a:r>
            <a:endParaRPr lang="zh-CN" altLang="en-US" sz="1400" dirty="0">
              <a:solidFill>
                <a:schemeClr val="bg1">
                  <a:lumMod val="65000"/>
                </a:schemeClr>
              </a:solidFill>
              <a:latin typeface="+mj-ea"/>
              <a:ea typeface="+mj-ea"/>
            </a:endParaRPr>
          </a:p>
        </p:txBody>
      </p:sp>
      <p:sp>
        <p:nvSpPr>
          <p:cNvPr id="7" name="圆角矩形 6">
            <a:hlinkClick r:id="rId7" action="ppaction://hlinksldjump"/>
          </p:cNvPr>
          <p:cNvSpPr/>
          <p:nvPr/>
        </p:nvSpPr>
        <p:spPr>
          <a:xfrm>
            <a:off x="449173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审答规范</a:t>
            </a:r>
            <a:endParaRPr lang="zh-CN" altLang="en-US" sz="1400" dirty="0">
              <a:solidFill>
                <a:schemeClr val="bg1">
                  <a:lumMod val="65000"/>
                </a:schemeClr>
              </a:solidFill>
              <a:latin typeface="+mj-ea"/>
              <a:ea typeface="+mj-ea"/>
            </a:endParaRPr>
          </a:p>
        </p:txBody>
      </p:sp>
      <p:graphicFrame>
        <p:nvGraphicFramePr>
          <p:cNvPr id="9" name="对象 8"/>
          <p:cNvGraphicFramePr>
            <a:graphicFrameLocks noChangeAspect="1"/>
          </p:cNvGraphicFramePr>
          <p:nvPr>
            <p:extLst>
              <p:ext uri="{D42A27DB-BD31-4B8C-83A1-F6EECF244321}">
                <p14:modId xmlns:p14="http://schemas.microsoft.com/office/powerpoint/2010/main" xmlns="" val="1303922488"/>
              </p:ext>
            </p:extLst>
          </p:nvPr>
        </p:nvGraphicFramePr>
        <p:xfrm>
          <a:off x="508000" y="1361316"/>
          <a:ext cx="8128000" cy="5643631"/>
        </p:xfrm>
        <a:graphic>
          <a:graphicData uri="http://schemas.openxmlformats.org/presentationml/2006/ole">
            <p:oleObj spid="_x0000_s81922" name="文档" r:id="rId8" imgW="3957084" imgH="2747484" progId="Word.Document.12">
              <p:embed/>
            </p:oleObj>
          </a:graphicData>
        </a:graphic>
      </p:graphicFrame>
    </p:spTree>
    <p:extLst>
      <p:ext uri="{BB962C8B-B14F-4D97-AF65-F5344CB8AC3E}">
        <p14:creationId xmlns:p14="http://schemas.microsoft.com/office/powerpoint/2010/main" xmlns="" val="2177956906"/>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115</a:t>
            </a:fld>
            <a:r>
              <a:rPr lang="en-US" altLang="zh-CN" smtClean="0"/>
              <a:t>-</a:t>
            </a:r>
            <a:endParaRPr lang="zh-CN" altLang="en-US" dirty="0"/>
          </a:p>
        </p:txBody>
      </p:sp>
      <p:sp>
        <p:nvSpPr>
          <p:cNvPr id="3" name="圆角矩形 2">
            <a:hlinkClick r:id="rId3"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考法一</a:t>
            </a:r>
            <a:endParaRPr lang="zh-CN" altLang="en-US" sz="1400" dirty="0">
              <a:solidFill>
                <a:srgbClr val="E75E22"/>
              </a:solidFill>
              <a:latin typeface="+mj-ea"/>
              <a:ea typeface="+mj-ea"/>
            </a:endParaRPr>
          </a:p>
        </p:txBody>
      </p:sp>
      <p:sp>
        <p:nvSpPr>
          <p:cNvPr id="4" name="圆角矩形 3">
            <a:hlinkClick r:id="rId4"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法二</a:t>
            </a:r>
            <a:endParaRPr lang="zh-CN" altLang="en-US" sz="1400" dirty="0">
              <a:solidFill>
                <a:schemeClr val="bg1">
                  <a:lumMod val="65000"/>
                </a:schemeClr>
              </a:solidFill>
              <a:latin typeface="+mj-ea"/>
              <a:ea typeface="+mj-ea"/>
            </a:endParaRPr>
          </a:p>
        </p:txBody>
      </p:sp>
      <p:sp>
        <p:nvSpPr>
          <p:cNvPr id="5" name="圆角矩形 4">
            <a:hlinkClick r:id="rId5"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法三</a:t>
            </a:r>
            <a:endParaRPr lang="zh-CN" altLang="en-US" sz="1400" dirty="0">
              <a:solidFill>
                <a:schemeClr val="bg1">
                  <a:lumMod val="65000"/>
                </a:schemeClr>
              </a:solidFill>
              <a:latin typeface="+mj-ea"/>
              <a:ea typeface="+mj-ea"/>
            </a:endParaRPr>
          </a:p>
        </p:txBody>
      </p:sp>
      <p:sp>
        <p:nvSpPr>
          <p:cNvPr id="6" name="圆角矩形 5">
            <a:hlinkClick r:id="rId6"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法四</a:t>
            </a:r>
            <a:endParaRPr lang="zh-CN" altLang="en-US" sz="1400" dirty="0">
              <a:solidFill>
                <a:schemeClr val="bg1">
                  <a:lumMod val="65000"/>
                </a:schemeClr>
              </a:solidFill>
              <a:latin typeface="+mj-ea"/>
              <a:ea typeface="+mj-ea"/>
            </a:endParaRPr>
          </a:p>
        </p:txBody>
      </p:sp>
      <p:sp>
        <p:nvSpPr>
          <p:cNvPr id="7" name="圆角矩形 6">
            <a:hlinkClick r:id="rId7" action="ppaction://hlinksldjump"/>
          </p:cNvPr>
          <p:cNvSpPr/>
          <p:nvPr/>
        </p:nvSpPr>
        <p:spPr>
          <a:xfrm>
            <a:off x="449173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审答规范</a:t>
            </a:r>
            <a:endParaRPr lang="zh-CN" altLang="en-US" sz="1400" dirty="0">
              <a:solidFill>
                <a:schemeClr val="bg1">
                  <a:lumMod val="65000"/>
                </a:schemeClr>
              </a:solidFill>
              <a:latin typeface="+mj-ea"/>
              <a:ea typeface="+mj-ea"/>
            </a:endParaRPr>
          </a:p>
        </p:txBody>
      </p:sp>
      <p:graphicFrame>
        <p:nvGraphicFramePr>
          <p:cNvPr id="8" name="对象 7"/>
          <p:cNvGraphicFramePr>
            <a:graphicFrameLocks noChangeAspect="1"/>
          </p:cNvGraphicFramePr>
          <p:nvPr>
            <p:extLst>
              <p:ext uri="{D42A27DB-BD31-4B8C-83A1-F6EECF244321}">
                <p14:modId xmlns:p14="http://schemas.microsoft.com/office/powerpoint/2010/main" xmlns="" val="2010716295"/>
              </p:ext>
            </p:extLst>
          </p:nvPr>
        </p:nvGraphicFramePr>
        <p:xfrm>
          <a:off x="508000" y="1556792"/>
          <a:ext cx="8128000" cy="4932877"/>
        </p:xfrm>
        <a:graphic>
          <a:graphicData uri="http://schemas.openxmlformats.org/presentationml/2006/ole">
            <p:oleObj spid="_x0000_s82946" name="文档" r:id="rId8" imgW="3957084" imgH="2402024" progId="Word.Document.12">
              <p:embed/>
            </p:oleObj>
          </a:graphicData>
        </a:graphic>
      </p:graphicFrame>
    </p:spTree>
    <p:extLst>
      <p:ext uri="{BB962C8B-B14F-4D97-AF65-F5344CB8AC3E}">
        <p14:creationId xmlns:p14="http://schemas.microsoft.com/office/powerpoint/2010/main" xmlns="" val="2636104287"/>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116</a:t>
            </a:fld>
            <a:r>
              <a:rPr lang="en-US" altLang="zh-CN" smtClean="0"/>
              <a:t>-</a:t>
            </a:r>
            <a:endParaRPr lang="zh-CN" altLang="en-US" dirty="0"/>
          </a:p>
        </p:txBody>
      </p:sp>
      <p:sp>
        <p:nvSpPr>
          <p:cNvPr id="3" name="圆角矩形 2">
            <a:hlinkClick r:id="rId3"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考法一</a:t>
            </a:r>
            <a:endParaRPr lang="zh-CN" altLang="en-US" sz="1400" dirty="0">
              <a:solidFill>
                <a:srgbClr val="E75E22"/>
              </a:solidFill>
              <a:latin typeface="+mj-ea"/>
              <a:ea typeface="+mj-ea"/>
            </a:endParaRPr>
          </a:p>
        </p:txBody>
      </p:sp>
      <p:sp>
        <p:nvSpPr>
          <p:cNvPr id="4" name="圆角矩形 3">
            <a:hlinkClick r:id="rId4"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法二</a:t>
            </a:r>
            <a:endParaRPr lang="zh-CN" altLang="en-US" sz="1400" dirty="0">
              <a:solidFill>
                <a:schemeClr val="bg1">
                  <a:lumMod val="65000"/>
                </a:schemeClr>
              </a:solidFill>
              <a:latin typeface="+mj-ea"/>
              <a:ea typeface="+mj-ea"/>
            </a:endParaRPr>
          </a:p>
        </p:txBody>
      </p:sp>
      <p:sp>
        <p:nvSpPr>
          <p:cNvPr id="5" name="圆角矩形 4">
            <a:hlinkClick r:id="rId5"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法三</a:t>
            </a:r>
            <a:endParaRPr lang="zh-CN" altLang="en-US" sz="1400" dirty="0">
              <a:solidFill>
                <a:schemeClr val="bg1">
                  <a:lumMod val="65000"/>
                </a:schemeClr>
              </a:solidFill>
              <a:latin typeface="+mj-ea"/>
              <a:ea typeface="+mj-ea"/>
            </a:endParaRPr>
          </a:p>
        </p:txBody>
      </p:sp>
      <p:sp>
        <p:nvSpPr>
          <p:cNvPr id="6" name="圆角矩形 5">
            <a:hlinkClick r:id="rId6"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法四</a:t>
            </a:r>
            <a:endParaRPr lang="zh-CN" altLang="en-US" sz="1400" dirty="0">
              <a:solidFill>
                <a:schemeClr val="bg1">
                  <a:lumMod val="65000"/>
                </a:schemeClr>
              </a:solidFill>
              <a:latin typeface="+mj-ea"/>
              <a:ea typeface="+mj-ea"/>
            </a:endParaRPr>
          </a:p>
        </p:txBody>
      </p:sp>
      <p:sp>
        <p:nvSpPr>
          <p:cNvPr id="7" name="圆角矩形 6">
            <a:hlinkClick r:id="rId7" action="ppaction://hlinksldjump"/>
          </p:cNvPr>
          <p:cNvSpPr/>
          <p:nvPr/>
        </p:nvSpPr>
        <p:spPr>
          <a:xfrm>
            <a:off x="449173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审答规范</a:t>
            </a:r>
            <a:endParaRPr lang="zh-CN" altLang="en-US" sz="1400" dirty="0">
              <a:solidFill>
                <a:schemeClr val="bg1">
                  <a:lumMod val="65000"/>
                </a:schemeClr>
              </a:solidFill>
              <a:latin typeface="+mj-ea"/>
              <a:ea typeface="+mj-ea"/>
            </a:endParaRPr>
          </a:p>
        </p:txBody>
      </p:sp>
      <p:graphicFrame>
        <p:nvGraphicFramePr>
          <p:cNvPr id="8" name="对象 7"/>
          <p:cNvGraphicFramePr>
            <a:graphicFrameLocks noChangeAspect="1"/>
          </p:cNvGraphicFramePr>
          <p:nvPr>
            <p:extLst>
              <p:ext uri="{D42A27DB-BD31-4B8C-83A1-F6EECF244321}">
                <p14:modId xmlns:p14="http://schemas.microsoft.com/office/powerpoint/2010/main" xmlns="" val="4273246046"/>
              </p:ext>
            </p:extLst>
          </p:nvPr>
        </p:nvGraphicFramePr>
        <p:xfrm>
          <a:off x="508000" y="1635666"/>
          <a:ext cx="8128000" cy="3840668"/>
        </p:xfrm>
        <a:graphic>
          <a:graphicData uri="http://schemas.openxmlformats.org/presentationml/2006/ole">
            <p:oleObj spid="_x0000_s83970" name="文档" r:id="rId8" imgW="3957084" imgH="1870520" progId="Word.Document.12">
              <p:embed/>
            </p:oleObj>
          </a:graphicData>
        </a:graphic>
      </p:graphicFrame>
    </p:spTree>
    <p:extLst>
      <p:ext uri="{BB962C8B-B14F-4D97-AF65-F5344CB8AC3E}">
        <p14:creationId xmlns:p14="http://schemas.microsoft.com/office/powerpoint/2010/main" xmlns="" val="3303302952"/>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1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117</a:t>
            </a:fld>
            <a:r>
              <a:rPr lang="en-US" altLang="zh-CN" smtClean="0"/>
              <a:t>-</a:t>
            </a:r>
            <a:endParaRPr lang="zh-CN" altLang="en-US" dirty="0"/>
          </a:p>
        </p:txBody>
      </p:sp>
      <p:sp>
        <p:nvSpPr>
          <p:cNvPr id="3" name="圆角矩形 2">
            <a:hlinkClick r:id="rId3"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考法一</a:t>
            </a:r>
            <a:endParaRPr lang="zh-CN" altLang="en-US" sz="1400" dirty="0">
              <a:solidFill>
                <a:srgbClr val="E75E22"/>
              </a:solidFill>
              <a:latin typeface="+mj-ea"/>
              <a:ea typeface="+mj-ea"/>
            </a:endParaRPr>
          </a:p>
        </p:txBody>
      </p:sp>
      <p:sp>
        <p:nvSpPr>
          <p:cNvPr id="4" name="圆角矩形 3">
            <a:hlinkClick r:id="rId4"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法二</a:t>
            </a:r>
            <a:endParaRPr lang="zh-CN" altLang="en-US" sz="1400" dirty="0">
              <a:solidFill>
                <a:schemeClr val="bg1">
                  <a:lumMod val="65000"/>
                </a:schemeClr>
              </a:solidFill>
              <a:latin typeface="+mj-ea"/>
              <a:ea typeface="+mj-ea"/>
            </a:endParaRPr>
          </a:p>
        </p:txBody>
      </p:sp>
      <p:sp>
        <p:nvSpPr>
          <p:cNvPr id="5" name="圆角矩形 4">
            <a:hlinkClick r:id="rId5"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法三</a:t>
            </a:r>
            <a:endParaRPr lang="zh-CN" altLang="en-US" sz="1400" dirty="0">
              <a:solidFill>
                <a:schemeClr val="bg1">
                  <a:lumMod val="65000"/>
                </a:schemeClr>
              </a:solidFill>
              <a:latin typeface="+mj-ea"/>
              <a:ea typeface="+mj-ea"/>
            </a:endParaRPr>
          </a:p>
        </p:txBody>
      </p:sp>
      <p:sp>
        <p:nvSpPr>
          <p:cNvPr id="6" name="圆角矩形 5">
            <a:hlinkClick r:id="rId6"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法四</a:t>
            </a:r>
            <a:endParaRPr lang="zh-CN" altLang="en-US" sz="1400" dirty="0">
              <a:solidFill>
                <a:schemeClr val="bg1">
                  <a:lumMod val="65000"/>
                </a:schemeClr>
              </a:solidFill>
              <a:latin typeface="+mj-ea"/>
              <a:ea typeface="+mj-ea"/>
            </a:endParaRPr>
          </a:p>
        </p:txBody>
      </p:sp>
      <p:sp>
        <p:nvSpPr>
          <p:cNvPr id="7" name="圆角矩形 6">
            <a:hlinkClick r:id="rId7" action="ppaction://hlinksldjump"/>
          </p:cNvPr>
          <p:cNvSpPr/>
          <p:nvPr/>
        </p:nvSpPr>
        <p:spPr>
          <a:xfrm>
            <a:off x="449173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审答规范</a:t>
            </a:r>
            <a:endParaRPr lang="zh-CN" altLang="en-US" sz="1400" dirty="0">
              <a:solidFill>
                <a:schemeClr val="bg1">
                  <a:lumMod val="65000"/>
                </a:schemeClr>
              </a:solidFill>
              <a:latin typeface="+mj-ea"/>
              <a:ea typeface="+mj-ea"/>
            </a:endParaRPr>
          </a:p>
        </p:txBody>
      </p:sp>
      <p:graphicFrame>
        <p:nvGraphicFramePr>
          <p:cNvPr id="8" name="对象 7"/>
          <p:cNvGraphicFramePr>
            <a:graphicFrameLocks noChangeAspect="1"/>
          </p:cNvGraphicFramePr>
          <p:nvPr>
            <p:extLst>
              <p:ext uri="{D42A27DB-BD31-4B8C-83A1-F6EECF244321}">
                <p14:modId xmlns:p14="http://schemas.microsoft.com/office/powerpoint/2010/main" xmlns="" val="663780307"/>
              </p:ext>
            </p:extLst>
          </p:nvPr>
        </p:nvGraphicFramePr>
        <p:xfrm>
          <a:off x="508000" y="1813354"/>
          <a:ext cx="8128000" cy="3485291"/>
        </p:xfrm>
        <a:graphic>
          <a:graphicData uri="http://schemas.openxmlformats.org/presentationml/2006/ole">
            <p:oleObj spid="_x0000_s84994" name="文档" r:id="rId8" imgW="3957084" imgH="1697790" progId="Word.Document.12">
              <p:embed/>
            </p:oleObj>
          </a:graphicData>
        </a:graphic>
      </p:graphicFrame>
    </p:spTree>
    <p:extLst>
      <p:ext uri="{BB962C8B-B14F-4D97-AF65-F5344CB8AC3E}">
        <p14:creationId xmlns:p14="http://schemas.microsoft.com/office/powerpoint/2010/main" xmlns="" val="1321307547"/>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1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118</a:t>
            </a:fld>
            <a:r>
              <a:rPr lang="en-US" altLang="zh-CN" smtClean="0"/>
              <a:t>-</a:t>
            </a:r>
            <a:endParaRPr lang="zh-CN" altLang="en-US" dirty="0"/>
          </a:p>
        </p:txBody>
      </p:sp>
      <p:sp>
        <p:nvSpPr>
          <p:cNvPr id="3" name="圆角矩形 2">
            <a:hlinkClick r:id="rId3"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考法一</a:t>
            </a:r>
            <a:endParaRPr lang="zh-CN" altLang="en-US" sz="1400" dirty="0">
              <a:solidFill>
                <a:srgbClr val="E75E22"/>
              </a:solidFill>
              <a:latin typeface="+mj-ea"/>
              <a:ea typeface="+mj-ea"/>
            </a:endParaRPr>
          </a:p>
        </p:txBody>
      </p:sp>
      <p:sp>
        <p:nvSpPr>
          <p:cNvPr id="4" name="圆角矩形 3">
            <a:hlinkClick r:id="rId4"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法二</a:t>
            </a:r>
            <a:endParaRPr lang="zh-CN" altLang="en-US" sz="1400" dirty="0">
              <a:solidFill>
                <a:schemeClr val="bg1">
                  <a:lumMod val="65000"/>
                </a:schemeClr>
              </a:solidFill>
              <a:latin typeface="+mj-ea"/>
              <a:ea typeface="+mj-ea"/>
            </a:endParaRPr>
          </a:p>
        </p:txBody>
      </p:sp>
      <p:sp>
        <p:nvSpPr>
          <p:cNvPr id="5" name="圆角矩形 4">
            <a:hlinkClick r:id="rId5"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法三</a:t>
            </a:r>
            <a:endParaRPr lang="zh-CN" altLang="en-US" sz="1400" dirty="0">
              <a:solidFill>
                <a:schemeClr val="bg1">
                  <a:lumMod val="65000"/>
                </a:schemeClr>
              </a:solidFill>
              <a:latin typeface="+mj-ea"/>
              <a:ea typeface="+mj-ea"/>
            </a:endParaRPr>
          </a:p>
        </p:txBody>
      </p:sp>
      <p:sp>
        <p:nvSpPr>
          <p:cNvPr id="6" name="圆角矩形 5">
            <a:hlinkClick r:id="rId6"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法四</a:t>
            </a:r>
            <a:endParaRPr lang="zh-CN" altLang="en-US" sz="1400" dirty="0">
              <a:solidFill>
                <a:schemeClr val="bg1">
                  <a:lumMod val="65000"/>
                </a:schemeClr>
              </a:solidFill>
              <a:latin typeface="+mj-ea"/>
              <a:ea typeface="+mj-ea"/>
            </a:endParaRPr>
          </a:p>
        </p:txBody>
      </p:sp>
      <p:sp>
        <p:nvSpPr>
          <p:cNvPr id="7" name="圆角矩形 6">
            <a:hlinkClick r:id="rId7" action="ppaction://hlinksldjump"/>
          </p:cNvPr>
          <p:cNvSpPr/>
          <p:nvPr/>
        </p:nvSpPr>
        <p:spPr>
          <a:xfrm>
            <a:off x="449173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审答规范</a:t>
            </a:r>
            <a:endParaRPr lang="zh-CN" altLang="en-US" sz="1400" dirty="0">
              <a:solidFill>
                <a:schemeClr val="bg1">
                  <a:lumMod val="65000"/>
                </a:schemeClr>
              </a:solidFill>
              <a:latin typeface="+mj-ea"/>
              <a:ea typeface="+mj-ea"/>
            </a:endParaRPr>
          </a:p>
        </p:txBody>
      </p:sp>
      <p:sp>
        <p:nvSpPr>
          <p:cNvPr id="8" name="矩形 7"/>
          <p:cNvSpPr>
            <a:spLocks noChangeAspect="1"/>
          </p:cNvSpPr>
          <p:nvPr/>
        </p:nvSpPr>
        <p:spPr>
          <a:xfrm>
            <a:off x="508000" y="1679250"/>
            <a:ext cx="8128000" cy="866006"/>
          </a:xfrm>
          <a:prstGeom prst="rect">
            <a:avLst/>
          </a:prstGeom>
        </p:spPr>
        <p:txBody>
          <a:bodyPr>
            <a:spAutoFit/>
          </a:bodyPr>
          <a:lstStyle/>
          <a:p>
            <a:pPr indent="408305">
              <a:lnSpc>
                <a:spcPct val="120000"/>
              </a:lnSpc>
              <a:spcAft>
                <a:spcPts val="0"/>
              </a:spcAft>
              <a:tabLst>
                <a:tab pos="1029335" algn="l"/>
                <a:tab pos="1850390" algn="l"/>
                <a:tab pos="2538095" algn="l"/>
                <a:tab pos="3221990" algn="l"/>
              </a:tabLst>
            </a:pPr>
            <a:r>
              <a:rPr lang="zh-CN" altLang="zh-CN" sz="2200" b="1">
                <a:solidFill>
                  <a:srgbClr val="000000"/>
                </a:solidFill>
                <a:latin typeface="Arial" panose="020B0604020202020204" pitchFamily="34" charset="0"/>
                <a:ea typeface="黑体" panose="02010609060101010101" pitchFamily="49" charset="-122"/>
                <a:cs typeface="Times New Roman" panose="02020603050405020304" pitchFamily="18" charset="0"/>
              </a:rPr>
              <a:t>备考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b="1">
                <a:solidFill>
                  <a:srgbClr val="000000"/>
                </a:solidFill>
                <a:latin typeface="Arial" panose="020B0604020202020204" pitchFamily="34" charset="0"/>
                <a:ea typeface="黑体" panose="02010609060101010101" pitchFamily="49" charset="-122"/>
                <a:cs typeface="Times New Roman" panose="02020603050405020304" pitchFamily="18" charset="0"/>
              </a:rPr>
              <a:t>关键能力</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审题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看清设问方式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思考答题角度</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9" name="对象 8"/>
          <p:cNvGraphicFramePr>
            <a:graphicFrameLocks noChangeAspect="1"/>
          </p:cNvGraphicFramePr>
          <p:nvPr>
            <p:extLst>
              <p:ext uri="{D42A27DB-BD31-4B8C-83A1-F6EECF244321}">
                <p14:modId xmlns:p14="http://schemas.microsoft.com/office/powerpoint/2010/main" xmlns="" val="2110083142"/>
              </p:ext>
            </p:extLst>
          </p:nvPr>
        </p:nvGraphicFramePr>
        <p:xfrm>
          <a:off x="508000" y="2636912"/>
          <a:ext cx="8128000" cy="2777341"/>
        </p:xfrm>
        <a:graphic>
          <a:graphicData uri="http://schemas.openxmlformats.org/presentationml/2006/ole">
            <p:oleObj spid="_x0000_s86018" name="文档" r:id="rId8" imgW="3921718" imgH="1339376" progId="Word.Document.12">
              <p:embed/>
            </p:oleObj>
          </a:graphicData>
        </a:graphic>
      </p:graphicFrame>
    </p:spTree>
    <p:extLst>
      <p:ext uri="{BB962C8B-B14F-4D97-AF65-F5344CB8AC3E}">
        <p14:creationId xmlns:p14="http://schemas.microsoft.com/office/powerpoint/2010/main" xmlns="" val="512953034"/>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1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119</a:t>
            </a:fld>
            <a:r>
              <a:rPr lang="en-US" altLang="zh-CN" smtClean="0"/>
              <a:t>-</a:t>
            </a:r>
            <a:endParaRPr lang="zh-CN" altLang="en-US" dirty="0"/>
          </a:p>
        </p:txBody>
      </p:sp>
      <p:sp>
        <p:nvSpPr>
          <p:cNvPr id="3" name="圆角矩形 2">
            <a:hlinkClick r:id="rId2"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考法一</a:t>
            </a:r>
            <a:endParaRPr lang="zh-CN" altLang="en-US" sz="1400" dirty="0">
              <a:solidFill>
                <a:srgbClr val="E75E22"/>
              </a:solidFill>
              <a:latin typeface="+mj-ea"/>
              <a:ea typeface="+mj-ea"/>
            </a:endParaRPr>
          </a:p>
        </p:txBody>
      </p:sp>
      <p:sp>
        <p:nvSpPr>
          <p:cNvPr id="4" name="圆角矩形 3">
            <a:hlinkClick r:id="rId3"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法二</a:t>
            </a:r>
            <a:endParaRPr lang="zh-CN" altLang="en-US" sz="1400" dirty="0">
              <a:solidFill>
                <a:schemeClr val="bg1">
                  <a:lumMod val="65000"/>
                </a:schemeClr>
              </a:solidFill>
              <a:latin typeface="+mj-ea"/>
              <a:ea typeface="+mj-ea"/>
            </a:endParaRPr>
          </a:p>
        </p:txBody>
      </p:sp>
      <p:sp>
        <p:nvSpPr>
          <p:cNvPr id="5" name="圆角矩形 4">
            <a:hlinkClick r:id="rId4"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法三</a:t>
            </a:r>
            <a:endParaRPr lang="zh-CN" altLang="en-US" sz="1400" dirty="0">
              <a:solidFill>
                <a:schemeClr val="bg1">
                  <a:lumMod val="65000"/>
                </a:schemeClr>
              </a:solidFill>
              <a:latin typeface="+mj-ea"/>
              <a:ea typeface="+mj-ea"/>
            </a:endParaRPr>
          </a:p>
        </p:txBody>
      </p:sp>
      <p:sp>
        <p:nvSpPr>
          <p:cNvPr id="6" name="圆角矩形 5">
            <a:hlinkClick r:id="rId5"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法四</a:t>
            </a:r>
            <a:endParaRPr lang="zh-CN" altLang="en-US" sz="1400" dirty="0">
              <a:solidFill>
                <a:schemeClr val="bg1">
                  <a:lumMod val="65000"/>
                </a:schemeClr>
              </a:solidFill>
              <a:latin typeface="+mj-ea"/>
              <a:ea typeface="+mj-ea"/>
            </a:endParaRPr>
          </a:p>
        </p:txBody>
      </p:sp>
      <p:sp>
        <p:nvSpPr>
          <p:cNvPr id="7" name="圆角矩形 6">
            <a:hlinkClick r:id="rId6" action="ppaction://hlinksldjump"/>
          </p:cNvPr>
          <p:cNvSpPr/>
          <p:nvPr/>
        </p:nvSpPr>
        <p:spPr>
          <a:xfrm>
            <a:off x="449173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审答规范</a:t>
            </a:r>
            <a:endParaRPr lang="zh-CN" altLang="en-US" sz="1400" dirty="0">
              <a:solidFill>
                <a:schemeClr val="bg1">
                  <a:lumMod val="65000"/>
                </a:schemeClr>
              </a:solidFill>
              <a:latin typeface="+mj-ea"/>
              <a:ea typeface="+mj-ea"/>
            </a:endParaRPr>
          </a:p>
        </p:txBody>
      </p:sp>
      <p:sp>
        <p:nvSpPr>
          <p:cNvPr id="8" name="矩形 7"/>
          <p:cNvSpPr>
            <a:spLocks noChangeAspect="1"/>
          </p:cNvSpPr>
          <p:nvPr/>
        </p:nvSpPr>
        <p:spPr>
          <a:xfrm>
            <a:off x="508000" y="1681641"/>
            <a:ext cx="8128000" cy="374871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解题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明确答题步骤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找准答题依据</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鉴赏诗歌的修辞手法要注意三点</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准确掌握常见的修辞手法的种类和特点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了解其表达效果。这是鉴赏修辞手法的前提。</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准确捕捉诗中的修辞手法。古代诗歌中运用的修辞手法比较隐蔽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要善于从只言片语中发现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并准确判定运用了何种修辞手法。</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结合诗歌的具体内容和这种修辞手法的表达效果作答。需要特别指出的是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有些诗句使用了不止一种修辞手法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要尽量回答全面</a:t>
            </a:r>
            <a:r>
              <a:rPr lang="zh-CN" altLang="zh-CN" sz="2200" smtClean="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025252212"/>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12</a:t>
            </a:fld>
            <a:r>
              <a:rPr lang="en-US" altLang="zh-CN" dirty="0" smtClean="0"/>
              <a:t>-</a:t>
            </a:r>
            <a:endParaRPr lang="zh-CN" altLang="en-US" dirty="0"/>
          </a:p>
        </p:txBody>
      </p:sp>
      <p:sp>
        <p:nvSpPr>
          <p:cNvPr id="2" name="矩形 1"/>
          <p:cNvSpPr>
            <a:spLocks noChangeAspect="1"/>
          </p:cNvSpPr>
          <p:nvPr/>
        </p:nvSpPr>
        <p:spPr>
          <a:xfrm>
            <a:off x="508000" y="1505471"/>
            <a:ext cx="8128000" cy="410105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抓关键字词主要有两种方法</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抓表明诗眼的字词。这些字词往往直接透露了诗的主旨。如陆游的《书愤》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塞上长城空自许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镜中衰鬓已先斑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中的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是诗眼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流露出作者自许塞上长城、满腔报国热忱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一直到老却报国无门的惆怅。</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抓诗歌中揭示情感的字词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这样的字叫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情感语言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。如杜甫《登高》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万里悲秋常作客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百年多病独登台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中的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字就是情感语言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它表明作者客居他乡又逢秋时不尽的伤感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众鸟高飞尽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孤云独去闲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中的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就是情感语言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表现了诗人强烈的孤独感。</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121560880"/>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120</a:t>
            </a:fld>
            <a:r>
              <a:rPr lang="en-US" altLang="zh-CN" smtClean="0"/>
              <a:t>-</a:t>
            </a:r>
            <a:endParaRPr lang="zh-CN" altLang="en-US" dirty="0"/>
          </a:p>
        </p:txBody>
      </p:sp>
      <p:sp>
        <p:nvSpPr>
          <p:cNvPr id="3" name="圆角矩形 2">
            <a:hlinkClick r:id="rId2"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考法一</a:t>
            </a:r>
            <a:endParaRPr lang="zh-CN" altLang="en-US" sz="1400" dirty="0">
              <a:solidFill>
                <a:srgbClr val="E75E22"/>
              </a:solidFill>
              <a:latin typeface="+mj-ea"/>
              <a:ea typeface="+mj-ea"/>
            </a:endParaRPr>
          </a:p>
        </p:txBody>
      </p:sp>
      <p:sp>
        <p:nvSpPr>
          <p:cNvPr id="4" name="圆角矩形 3">
            <a:hlinkClick r:id="rId3"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法二</a:t>
            </a:r>
            <a:endParaRPr lang="zh-CN" altLang="en-US" sz="1400" dirty="0">
              <a:solidFill>
                <a:schemeClr val="bg1">
                  <a:lumMod val="65000"/>
                </a:schemeClr>
              </a:solidFill>
              <a:latin typeface="+mj-ea"/>
              <a:ea typeface="+mj-ea"/>
            </a:endParaRPr>
          </a:p>
        </p:txBody>
      </p:sp>
      <p:sp>
        <p:nvSpPr>
          <p:cNvPr id="5" name="圆角矩形 4">
            <a:hlinkClick r:id="rId4"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法三</a:t>
            </a:r>
            <a:endParaRPr lang="zh-CN" altLang="en-US" sz="1400" dirty="0">
              <a:solidFill>
                <a:schemeClr val="bg1">
                  <a:lumMod val="65000"/>
                </a:schemeClr>
              </a:solidFill>
              <a:latin typeface="+mj-ea"/>
              <a:ea typeface="+mj-ea"/>
            </a:endParaRPr>
          </a:p>
        </p:txBody>
      </p:sp>
      <p:sp>
        <p:nvSpPr>
          <p:cNvPr id="6" name="圆角矩形 5">
            <a:hlinkClick r:id="rId5"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法四</a:t>
            </a:r>
            <a:endParaRPr lang="zh-CN" altLang="en-US" sz="1400" dirty="0">
              <a:solidFill>
                <a:schemeClr val="bg1">
                  <a:lumMod val="65000"/>
                </a:schemeClr>
              </a:solidFill>
              <a:latin typeface="+mj-ea"/>
              <a:ea typeface="+mj-ea"/>
            </a:endParaRPr>
          </a:p>
        </p:txBody>
      </p:sp>
      <p:sp>
        <p:nvSpPr>
          <p:cNvPr id="7" name="圆角矩形 6">
            <a:hlinkClick r:id="rId6" action="ppaction://hlinksldjump"/>
          </p:cNvPr>
          <p:cNvSpPr/>
          <p:nvPr/>
        </p:nvSpPr>
        <p:spPr>
          <a:xfrm>
            <a:off x="449173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审答规范</a:t>
            </a:r>
            <a:endParaRPr lang="zh-CN" altLang="en-US" sz="1400" dirty="0">
              <a:solidFill>
                <a:schemeClr val="bg1">
                  <a:lumMod val="65000"/>
                </a:schemeClr>
              </a:solidFill>
              <a:latin typeface="+mj-ea"/>
              <a:ea typeface="+mj-ea"/>
            </a:endParaRPr>
          </a:p>
        </p:txBody>
      </p:sp>
      <p:sp>
        <p:nvSpPr>
          <p:cNvPr id="8" name="矩形 7"/>
          <p:cNvSpPr>
            <a:spLocks noChangeAspect="1"/>
          </p:cNvSpPr>
          <p:nvPr/>
        </p:nvSpPr>
        <p:spPr>
          <a:xfrm>
            <a:off x="508000" y="2318000"/>
            <a:ext cx="8128000" cy="247599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建模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根据要求表述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规范术语作答</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步骤一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明确技巧。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若题干中已明确所赏析的技巧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此步可省略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参见上面的列举分类。</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步骤二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阐释运用。结合诗句具体阐释如何运用表达技巧。</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步骤三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指明效果。主要从对形象、意境、结构和情感等方面的作用分析。</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648745204"/>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1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121</a:t>
            </a:fld>
            <a:r>
              <a:rPr lang="en-US" altLang="zh-CN" smtClean="0"/>
              <a:t>-</a:t>
            </a:r>
            <a:endParaRPr lang="zh-CN" altLang="en-US" dirty="0"/>
          </a:p>
        </p:txBody>
      </p:sp>
      <p:sp>
        <p:nvSpPr>
          <p:cNvPr id="3" name="圆角矩形 2">
            <a:hlinkClick r:id="rId2"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考法一</a:t>
            </a:r>
            <a:endParaRPr lang="zh-CN" altLang="en-US" sz="1400" dirty="0">
              <a:solidFill>
                <a:srgbClr val="E75E22"/>
              </a:solidFill>
              <a:latin typeface="+mj-ea"/>
              <a:ea typeface="+mj-ea"/>
            </a:endParaRPr>
          </a:p>
        </p:txBody>
      </p:sp>
      <p:sp>
        <p:nvSpPr>
          <p:cNvPr id="4" name="圆角矩形 3">
            <a:hlinkClick r:id="rId3"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法二</a:t>
            </a:r>
            <a:endParaRPr lang="zh-CN" altLang="en-US" sz="1400" dirty="0">
              <a:solidFill>
                <a:schemeClr val="bg1">
                  <a:lumMod val="65000"/>
                </a:schemeClr>
              </a:solidFill>
              <a:latin typeface="+mj-ea"/>
              <a:ea typeface="+mj-ea"/>
            </a:endParaRPr>
          </a:p>
        </p:txBody>
      </p:sp>
      <p:sp>
        <p:nvSpPr>
          <p:cNvPr id="5" name="圆角矩形 4">
            <a:hlinkClick r:id="rId4"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法三</a:t>
            </a:r>
            <a:endParaRPr lang="zh-CN" altLang="en-US" sz="1400" dirty="0">
              <a:solidFill>
                <a:schemeClr val="bg1">
                  <a:lumMod val="65000"/>
                </a:schemeClr>
              </a:solidFill>
              <a:latin typeface="+mj-ea"/>
              <a:ea typeface="+mj-ea"/>
            </a:endParaRPr>
          </a:p>
        </p:txBody>
      </p:sp>
      <p:sp>
        <p:nvSpPr>
          <p:cNvPr id="6" name="圆角矩形 5">
            <a:hlinkClick r:id="rId5"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法四</a:t>
            </a:r>
            <a:endParaRPr lang="zh-CN" altLang="en-US" sz="1400" dirty="0">
              <a:solidFill>
                <a:schemeClr val="bg1">
                  <a:lumMod val="65000"/>
                </a:schemeClr>
              </a:solidFill>
              <a:latin typeface="+mj-ea"/>
              <a:ea typeface="+mj-ea"/>
            </a:endParaRPr>
          </a:p>
        </p:txBody>
      </p:sp>
      <p:sp>
        <p:nvSpPr>
          <p:cNvPr id="7" name="圆角矩形 6">
            <a:hlinkClick r:id="rId6" action="ppaction://hlinksldjump"/>
          </p:cNvPr>
          <p:cNvSpPr/>
          <p:nvPr/>
        </p:nvSpPr>
        <p:spPr>
          <a:xfrm>
            <a:off x="449173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审答规范</a:t>
            </a:r>
            <a:endParaRPr lang="zh-CN" altLang="en-US" sz="1400" dirty="0">
              <a:solidFill>
                <a:schemeClr val="bg1">
                  <a:lumMod val="65000"/>
                </a:schemeClr>
              </a:solidFill>
              <a:latin typeface="+mj-ea"/>
              <a:ea typeface="+mj-ea"/>
            </a:endParaRPr>
          </a:p>
        </p:txBody>
      </p:sp>
      <p:sp>
        <p:nvSpPr>
          <p:cNvPr id="8" name="矩形 7"/>
          <p:cNvSpPr>
            <a:spLocks noChangeAspect="1"/>
          </p:cNvSpPr>
          <p:nvPr/>
        </p:nvSpPr>
        <p:spPr>
          <a:xfrm>
            <a:off x="508000" y="1497936"/>
            <a:ext cx="8128000" cy="4116127"/>
          </a:xfrm>
          <a:prstGeom prst="rect">
            <a:avLst/>
          </a:prstGeom>
        </p:spPr>
        <p:txBody>
          <a:bodyPr>
            <a:spAutoFit/>
          </a:bodyPr>
          <a:lstStyle/>
          <a:p>
            <a:pPr indent="408305">
              <a:lnSpc>
                <a:spcPct val="120000"/>
              </a:lnSpc>
              <a:spcAft>
                <a:spcPts val="0"/>
              </a:spcAft>
              <a:tabLst>
                <a:tab pos="1029335" algn="l"/>
                <a:tab pos="1850390" algn="l"/>
                <a:tab pos="2538095" algn="l"/>
                <a:tab pos="3221990" algn="l"/>
              </a:tabLst>
            </a:pPr>
            <a:r>
              <a:rPr lang="zh-CN" altLang="zh-CN" sz="2200" b="1">
                <a:solidFill>
                  <a:srgbClr val="000000"/>
                </a:solidFill>
                <a:latin typeface="Arial" panose="020B0604020202020204" pitchFamily="34" charset="0"/>
                <a:ea typeface="黑体" panose="02010609060101010101" pitchFamily="49" charset="-122"/>
                <a:cs typeface="Times New Roman" panose="02020603050405020304" pitchFamily="18" charset="0"/>
              </a:rPr>
              <a:t>典题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b="1">
                <a:solidFill>
                  <a:srgbClr val="000000"/>
                </a:solidFill>
                <a:latin typeface="Arial" panose="020B0604020202020204" pitchFamily="34" charset="0"/>
                <a:ea typeface="黑体" panose="02010609060101010101" pitchFamily="49" charset="-122"/>
                <a:cs typeface="Times New Roman" panose="02020603050405020304" pitchFamily="18" charset="0"/>
              </a:rPr>
              <a:t>满分解构</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b="1">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比拟、排比</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(2016·</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山东卷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阅读下面的元曲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完成后面的问题。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gn="ctr">
              <a:lnSpc>
                <a:spcPct val="120000"/>
              </a:lnSpc>
              <a:spcAft>
                <a:spcPts val="0"/>
              </a:spcAft>
              <a:tabLst>
                <a:tab pos="1029335" algn="l"/>
                <a:tab pos="1850390" algn="l"/>
                <a:tab pos="2538095" algn="l"/>
                <a:tab pos="3221990" algn="l"/>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水</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NEU-BZ-S92"/>
                <a:ea typeface="方正宋黑_GBK" panose="03000509000000000000" pitchFamily="65" charset="-122"/>
                <a:cs typeface="Times New Roman" panose="02020603050405020304" pitchFamily="18" charset="0"/>
              </a:rPr>
              <a:t>仙</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NEU-BZ-S92"/>
                <a:ea typeface="方正宋黑_GBK" panose="03000509000000000000" pitchFamily="65" charset="-122"/>
                <a:cs typeface="Times New Roman" panose="02020603050405020304" pitchFamily="18" charset="0"/>
              </a:rPr>
              <a:t>子</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gn="ct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舟</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中</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孙周卿</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孤舟夜泊洞庭边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灯火青荧对客船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朔风吹老梅花片。推开篷雪满天。诗豪与风雪争先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雪片与风鏖战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诗和雪缴缠。一笑琅然。</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分析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诗豪与风雪争先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雪片与风鏖战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诗和雪缴缠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使用的两种修辞手法。</a:t>
            </a:r>
            <a:r>
              <a:rPr lang="en-US" altLang="zh-CN" sz="2200">
                <a:solidFill>
                  <a:srgbClr val="000000"/>
                </a:solidFill>
                <a:latin typeface="Times New Roman" panose="02020603050405020304" pitchFamily="18" charset="0"/>
                <a:cs typeface="Times New Roman" panose="02020603050405020304" pitchFamily="18" charset="0"/>
              </a:rPr>
              <a:t>(4</a:t>
            </a:r>
            <a:r>
              <a:rPr lang="zh-CN" altLang="zh-CN" sz="2200">
                <a:solidFill>
                  <a:srgbClr val="000000"/>
                </a:solidFill>
                <a:latin typeface="Times New Roman" panose="02020603050405020304" pitchFamily="18" charset="0"/>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539483898"/>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1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122</a:t>
            </a:fld>
            <a:r>
              <a:rPr lang="en-US" altLang="zh-CN" smtClean="0"/>
              <a:t>-</a:t>
            </a:r>
            <a:endParaRPr lang="zh-CN" altLang="en-US" dirty="0"/>
          </a:p>
        </p:txBody>
      </p:sp>
      <p:sp>
        <p:nvSpPr>
          <p:cNvPr id="3" name="圆角矩形 2">
            <a:hlinkClick r:id="rId2"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考法一</a:t>
            </a:r>
            <a:endParaRPr lang="zh-CN" altLang="en-US" sz="1400" dirty="0">
              <a:solidFill>
                <a:srgbClr val="E75E22"/>
              </a:solidFill>
              <a:latin typeface="+mj-ea"/>
              <a:ea typeface="+mj-ea"/>
            </a:endParaRPr>
          </a:p>
        </p:txBody>
      </p:sp>
      <p:sp>
        <p:nvSpPr>
          <p:cNvPr id="4" name="圆角矩形 3">
            <a:hlinkClick r:id="rId3"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法二</a:t>
            </a:r>
            <a:endParaRPr lang="zh-CN" altLang="en-US" sz="1400" dirty="0">
              <a:solidFill>
                <a:schemeClr val="bg1">
                  <a:lumMod val="65000"/>
                </a:schemeClr>
              </a:solidFill>
              <a:latin typeface="+mj-ea"/>
              <a:ea typeface="+mj-ea"/>
            </a:endParaRPr>
          </a:p>
        </p:txBody>
      </p:sp>
      <p:sp>
        <p:nvSpPr>
          <p:cNvPr id="5" name="圆角矩形 4">
            <a:hlinkClick r:id="rId4"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法三</a:t>
            </a:r>
            <a:endParaRPr lang="zh-CN" altLang="en-US" sz="1400" dirty="0">
              <a:solidFill>
                <a:schemeClr val="bg1">
                  <a:lumMod val="65000"/>
                </a:schemeClr>
              </a:solidFill>
              <a:latin typeface="+mj-ea"/>
              <a:ea typeface="+mj-ea"/>
            </a:endParaRPr>
          </a:p>
        </p:txBody>
      </p:sp>
      <p:sp>
        <p:nvSpPr>
          <p:cNvPr id="6" name="圆角矩形 5">
            <a:hlinkClick r:id="rId5"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法四</a:t>
            </a:r>
            <a:endParaRPr lang="zh-CN" altLang="en-US" sz="1400" dirty="0">
              <a:solidFill>
                <a:schemeClr val="bg1">
                  <a:lumMod val="65000"/>
                </a:schemeClr>
              </a:solidFill>
              <a:latin typeface="+mj-ea"/>
              <a:ea typeface="+mj-ea"/>
            </a:endParaRPr>
          </a:p>
        </p:txBody>
      </p:sp>
      <p:sp>
        <p:nvSpPr>
          <p:cNvPr id="7" name="圆角矩形 6">
            <a:hlinkClick r:id="rId6" action="ppaction://hlinksldjump"/>
          </p:cNvPr>
          <p:cNvSpPr/>
          <p:nvPr/>
        </p:nvSpPr>
        <p:spPr>
          <a:xfrm>
            <a:off x="449173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审答规范</a:t>
            </a:r>
            <a:endParaRPr lang="zh-CN" altLang="en-US" sz="1400" dirty="0">
              <a:solidFill>
                <a:schemeClr val="bg1">
                  <a:lumMod val="65000"/>
                </a:schemeClr>
              </a:solidFill>
              <a:latin typeface="+mj-ea"/>
              <a:ea typeface="+mj-ea"/>
            </a:endParaRPr>
          </a:p>
        </p:txBody>
      </p:sp>
      <p:sp>
        <p:nvSpPr>
          <p:cNvPr id="9" name="矩形 8"/>
          <p:cNvSpPr>
            <a:spLocks noChangeAspect="1"/>
          </p:cNvSpPr>
          <p:nvPr/>
        </p:nvSpPr>
        <p:spPr>
          <a:xfrm>
            <a:off x="508000" y="1348206"/>
            <a:ext cx="8128000" cy="4507324"/>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【思考角度】</a:t>
            </a:r>
            <a:r>
              <a:rPr lang="zh-CN" altLang="zh-CN" sz="2200">
                <a:solidFill>
                  <a:srgbClr val="000000"/>
                </a:solidFill>
                <a:latin typeface="NEU-BZ-S92"/>
                <a:ea typeface="Arial" panose="020B0604020202020204" pitchFamily="34" charset="0"/>
                <a:cs typeface="Times New Roman" panose="02020603050405020304" pitchFamily="18" charset="0"/>
              </a:rPr>
              <a:t> </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明确技巧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比拟、排比。</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阐释运用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争先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鏖战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诗豪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拟人化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诗豪与风雪争先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雪片与风鏖战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诗和雪缴缠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构成排比句。</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指明效果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生动形象地描写风雪交加的壮美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表现作者迸发的诗情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渲染了气氛。</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【答案整合】</a:t>
            </a:r>
            <a:r>
              <a:rPr lang="zh-CN" altLang="zh-CN" sz="2200">
                <a:solidFill>
                  <a:srgbClr val="000000"/>
                </a:solidFill>
                <a:latin typeface="NEU-BZ-S92"/>
                <a:ea typeface="Arial" panose="020B0604020202020204" pitchFamily="34"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比拟、排比。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诗豪与风雪争先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雪片与风鏖战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争先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鏖战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诗豪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拟人化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诗和雪缴缠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缴缠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拟物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把抽象的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具象化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生动形象地描写风雪交加的壮美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表现作者迸发的诗情。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诗豪与风雪争先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雪片与风鏖战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诗和雪缴缠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构成排比句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描写了作者的诗情与风雪难分难解的关系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渲染了气氛。</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142273364"/>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9">
                                            <p:txEl>
                                              <p:pRg st="3" end="3"/>
                                            </p:txEl>
                                          </p:spTgt>
                                        </p:tgtEl>
                                        <p:attrNameLst>
                                          <p:attrName>style.visibility</p:attrName>
                                        </p:attrNameLst>
                                      </p:cBhvr>
                                      <p:to>
                                        <p:strVal val="visible"/>
                                      </p:to>
                                    </p:set>
                                    <p:animEffect transition="in" filter="wipe(down)">
                                      <p:cBhvr>
                                        <p:cTn id="7" dur="500"/>
                                        <p:tgtEl>
                                          <p:spTgt spid="9">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123</a:t>
            </a:fld>
            <a:r>
              <a:rPr lang="en-US" altLang="zh-CN" smtClean="0"/>
              <a:t>-</a:t>
            </a:r>
            <a:endParaRPr lang="zh-CN" altLang="en-US" dirty="0"/>
          </a:p>
        </p:txBody>
      </p:sp>
      <p:sp>
        <p:nvSpPr>
          <p:cNvPr id="3" name="圆角矩形 2">
            <a:hlinkClick r:id="rId2"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考法一</a:t>
            </a:r>
            <a:endParaRPr lang="zh-CN" altLang="en-US" sz="1400" dirty="0">
              <a:solidFill>
                <a:srgbClr val="E75E22"/>
              </a:solidFill>
              <a:latin typeface="+mj-ea"/>
              <a:ea typeface="+mj-ea"/>
            </a:endParaRPr>
          </a:p>
        </p:txBody>
      </p:sp>
      <p:sp>
        <p:nvSpPr>
          <p:cNvPr id="4" name="圆角矩形 3">
            <a:hlinkClick r:id="rId3"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法二</a:t>
            </a:r>
            <a:endParaRPr lang="zh-CN" altLang="en-US" sz="1400" dirty="0">
              <a:solidFill>
                <a:schemeClr val="bg1">
                  <a:lumMod val="65000"/>
                </a:schemeClr>
              </a:solidFill>
              <a:latin typeface="+mj-ea"/>
              <a:ea typeface="+mj-ea"/>
            </a:endParaRPr>
          </a:p>
        </p:txBody>
      </p:sp>
      <p:sp>
        <p:nvSpPr>
          <p:cNvPr id="5" name="圆角矩形 4">
            <a:hlinkClick r:id="rId4"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法三</a:t>
            </a:r>
            <a:endParaRPr lang="zh-CN" altLang="en-US" sz="1400" dirty="0">
              <a:solidFill>
                <a:schemeClr val="bg1">
                  <a:lumMod val="65000"/>
                </a:schemeClr>
              </a:solidFill>
              <a:latin typeface="+mj-ea"/>
              <a:ea typeface="+mj-ea"/>
            </a:endParaRPr>
          </a:p>
        </p:txBody>
      </p:sp>
      <p:sp>
        <p:nvSpPr>
          <p:cNvPr id="6" name="圆角矩形 5">
            <a:hlinkClick r:id="rId5"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法四</a:t>
            </a:r>
            <a:endParaRPr lang="zh-CN" altLang="en-US" sz="1400" dirty="0">
              <a:solidFill>
                <a:schemeClr val="bg1">
                  <a:lumMod val="65000"/>
                </a:schemeClr>
              </a:solidFill>
              <a:latin typeface="+mj-ea"/>
              <a:ea typeface="+mj-ea"/>
            </a:endParaRPr>
          </a:p>
        </p:txBody>
      </p:sp>
      <p:sp>
        <p:nvSpPr>
          <p:cNvPr id="7" name="圆角矩形 6">
            <a:hlinkClick r:id="rId6" action="ppaction://hlinksldjump"/>
          </p:cNvPr>
          <p:cNvSpPr/>
          <p:nvPr/>
        </p:nvSpPr>
        <p:spPr>
          <a:xfrm>
            <a:off x="449173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审答规范</a:t>
            </a:r>
            <a:endParaRPr lang="zh-CN" altLang="en-US" sz="1400" dirty="0">
              <a:solidFill>
                <a:schemeClr val="bg1">
                  <a:lumMod val="65000"/>
                </a:schemeClr>
              </a:solidFill>
              <a:latin typeface="+mj-ea"/>
              <a:ea typeface="+mj-ea"/>
            </a:endParaRPr>
          </a:p>
        </p:txBody>
      </p:sp>
      <p:sp>
        <p:nvSpPr>
          <p:cNvPr id="8" name="矩形 7"/>
          <p:cNvSpPr>
            <a:spLocks noChangeAspect="1"/>
          </p:cNvSpPr>
          <p:nvPr/>
        </p:nvSpPr>
        <p:spPr>
          <a:xfrm>
            <a:off x="508000" y="1452671"/>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b="1">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比喻、借代</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(2013·</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安徽卷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阅读下面两首诗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完成后面的问题。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秋斋独宿</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韦应物</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山月皎如烛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霜风时动竹。</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夜半鸟惊栖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窗间人独宿。</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和韦苏州</a:t>
            </a:r>
            <a:r>
              <a:rPr lang="zh-CN" altLang="zh-CN" sz="2200" baseline="30000">
                <a:solidFill>
                  <a:srgbClr val="000000"/>
                </a:solidFill>
                <a:latin typeface="NEU-BZ-S92"/>
                <a:cs typeface="宋体" panose="02010600030101010101" pitchFamily="2" charset="-122"/>
              </a:rPr>
              <a:t>①</a:t>
            </a:r>
            <a:r>
              <a:rPr lang="zh-CN" altLang="zh-CN" sz="2200">
                <a:solidFill>
                  <a:srgbClr val="000000"/>
                </a:solidFill>
                <a:latin typeface="NEU-BZ-S92"/>
                <a:ea typeface="方正宋黑_GBK" panose="03000509000000000000" pitchFamily="65" charset="-122"/>
                <a:cs typeface="Times New Roman" panose="02020603050405020304" pitchFamily="18" charset="0"/>
              </a:rPr>
              <a:t>《秋斋独宿》</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赵秉文</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冷晕侵残烛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雨声在深竹。</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惊鸟时一鸣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寒枝不成宿。</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注</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韦苏州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即韦应物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因其曾任苏州刺史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故称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韦苏州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请分别指出两首诗第一句使用的修辞手法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并加以赏析。</a:t>
            </a:r>
            <a:r>
              <a:rPr lang="en-US" altLang="zh-CN" sz="2200">
                <a:solidFill>
                  <a:srgbClr val="000000"/>
                </a:solidFill>
                <a:latin typeface="Times New Roman" panose="02020603050405020304" pitchFamily="18" charset="0"/>
                <a:cs typeface="Times New Roman" panose="02020603050405020304" pitchFamily="18" charset="0"/>
              </a:rPr>
              <a:t>(4</a:t>
            </a:r>
            <a:r>
              <a:rPr lang="zh-CN" altLang="zh-CN" sz="2200">
                <a:solidFill>
                  <a:srgbClr val="000000"/>
                </a:solidFill>
                <a:latin typeface="Times New Roman" panose="02020603050405020304" pitchFamily="18" charset="0"/>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291669265"/>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1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124</a:t>
            </a:fld>
            <a:r>
              <a:rPr lang="en-US" altLang="zh-CN" smtClean="0"/>
              <a:t>-</a:t>
            </a:r>
            <a:endParaRPr lang="zh-CN" altLang="en-US" dirty="0"/>
          </a:p>
        </p:txBody>
      </p:sp>
      <p:sp>
        <p:nvSpPr>
          <p:cNvPr id="3" name="圆角矩形 2">
            <a:hlinkClick r:id="rId3"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考法一</a:t>
            </a:r>
            <a:endParaRPr lang="zh-CN" altLang="en-US" sz="1400" dirty="0">
              <a:solidFill>
                <a:srgbClr val="E75E22"/>
              </a:solidFill>
              <a:latin typeface="+mj-ea"/>
              <a:ea typeface="+mj-ea"/>
            </a:endParaRPr>
          </a:p>
        </p:txBody>
      </p:sp>
      <p:sp>
        <p:nvSpPr>
          <p:cNvPr id="4" name="圆角矩形 3">
            <a:hlinkClick r:id="rId4"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法二</a:t>
            </a:r>
            <a:endParaRPr lang="zh-CN" altLang="en-US" sz="1400" dirty="0">
              <a:solidFill>
                <a:schemeClr val="bg1">
                  <a:lumMod val="65000"/>
                </a:schemeClr>
              </a:solidFill>
              <a:latin typeface="+mj-ea"/>
              <a:ea typeface="+mj-ea"/>
            </a:endParaRPr>
          </a:p>
        </p:txBody>
      </p:sp>
      <p:sp>
        <p:nvSpPr>
          <p:cNvPr id="5" name="圆角矩形 4">
            <a:hlinkClick r:id="rId5"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法三</a:t>
            </a:r>
            <a:endParaRPr lang="zh-CN" altLang="en-US" sz="1400" dirty="0">
              <a:solidFill>
                <a:schemeClr val="bg1">
                  <a:lumMod val="65000"/>
                </a:schemeClr>
              </a:solidFill>
              <a:latin typeface="+mj-ea"/>
              <a:ea typeface="+mj-ea"/>
            </a:endParaRPr>
          </a:p>
        </p:txBody>
      </p:sp>
      <p:sp>
        <p:nvSpPr>
          <p:cNvPr id="6" name="圆角矩形 5">
            <a:hlinkClick r:id="rId6"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法四</a:t>
            </a:r>
            <a:endParaRPr lang="zh-CN" altLang="en-US" sz="1400" dirty="0">
              <a:solidFill>
                <a:schemeClr val="bg1">
                  <a:lumMod val="65000"/>
                </a:schemeClr>
              </a:solidFill>
              <a:latin typeface="+mj-ea"/>
              <a:ea typeface="+mj-ea"/>
            </a:endParaRPr>
          </a:p>
        </p:txBody>
      </p:sp>
      <p:sp>
        <p:nvSpPr>
          <p:cNvPr id="7" name="圆角矩形 6">
            <a:hlinkClick r:id="rId7" action="ppaction://hlinksldjump"/>
          </p:cNvPr>
          <p:cNvSpPr/>
          <p:nvPr/>
        </p:nvSpPr>
        <p:spPr>
          <a:xfrm>
            <a:off x="449173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审答规范</a:t>
            </a:r>
            <a:endParaRPr lang="zh-CN" altLang="en-US" sz="1400" dirty="0">
              <a:solidFill>
                <a:schemeClr val="bg1">
                  <a:lumMod val="65000"/>
                </a:schemeClr>
              </a:solidFill>
              <a:latin typeface="+mj-ea"/>
              <a:ea typeface="+mj-ea"/>
            </a:endParaRPr>
          </a:p>
        </p:txBody>
      </p:sp>
      <p:sp>
        <p:nvSpPr>
          <p:cNvPr id="9" name="矩形 8"/>
          <p:cNvSpPr>
            <a:spLocks noChangeAspect="1"/>
          </p:cNvSpPr>
          <p:nvPr/>
        </p:nvSpPr>
        <p:spPr>
          <a:xfrm>
            <a:off x="508000" y="1800307"/>
            <a:ext cx="2018501" cy="459741"/>
          </a:xfrm>
          <a:prstGeom prst="rect">
            <a:avLst/>
          </a:prstGeom>
        </p:spPr>
        <p:txBody>
          <a:bodyPr wrap="none">
            <a:spAutoFit/>
          </a:bodyPr>
          <a:lstStyle/>
          <a:p>
            <a:pPr>
              <a:lnSpc>
                <a:spcPct val="120000"/>
              </a:lnSpc>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【思考角度】</a:t>
            </a:r>
            <a:r>
              <a:rPr lang="zh-CN" altLang="zh-CN" sz="2200">
                <a:solidFill>
                  <a:srgbClr val="000000"/>
                </a:solidFill>
                <a:ea typeface="Arial" panose="020B0604020202020204" pitchFamily="34" charset="0"/>
                <a:cs typeface="Times New Roman" panose="02020603050405020304" pitchFamily="18" charset="0"/>
              </a:rPr>
              <a:t> </a:t>
            </a:r>
            <a:r>
              <a:rPr lang="en-US" altLang="zh-CN" sz="2200" smtClean="0">
                <a:solidFill>
                  <a:srgbClr val="000000"/>
                </a:solidFill>
                <a:ea typeface="Arial" panose="020B0604020202020204" pitchFamily="34" charset="0"/>
                <a:cs typeface="Times New Roman" panose="02020603050405020304" pitchFamily="18" charset="0"/>
              </a:rPr>
              <a:t> </a:t>
            </a:r>
            <a:endParaRPr lang="zh-CN" altLang="en-US" sz="2200"/>
          </a:p>
        </p:txBody>
      </p:sp>
      <p:graphicFrame>
        <p:nvGraphicFramePr>
          <p:cNvPr id="10" name="对象 9"/>
          <p:cNvGraphicFramePr>
            <a:graphicFrameLocks noChangeAspect="1"/>
          </p:cNvGraphicFramePr>
          <p:nvPr>
            <p:extLst>
              <p:ext uri="{D42A27DB-BD31-4B8C-83A1-F6EECF244321}">
                <p14:modId xmlns:p14="http://schemas.microsoft.com/office/powerpoint/2010/main" xmlns="" val="1035024400"/>
              </p:ext>
            </p:extLst>
          </p:nvPr>
        </p:nvGraphicFramePr>
        <p:xfrm>
          <a:off x="508000" y="2276872"/>
          <a:ext cx="8128000" cy="3866751"/>
        </p:xfrm>
        <a:graphic>
          <a:graphicData uri="http://schemas.openxmlformats.org/presentationml/2006/ole">
            <p:oleObj spid="_x0000_s87042" name="文档" r:id="rId8" imgW="3957084" imgH="1883115" progId="Word.Document.12">
              <p:embed/>
            </p:oleObj>
          </a:graphicData>
        </a:graphic>
      </p:graphicFrame>
    </p:spTree>
    <p:extLst>
      <p:ext uri="{BB962C8B-B14F-4D97-AF65-F5344CB8AC3E}">
        <p14:creationId xmlns:p14="http://schemas.microsoft.com/office/powerpoint/2010/main" xmlns="" val="2241460330"/>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1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125</a:t>
            </a:fld>
            <a:r>
              <a:rPr lang="en-US" altLang="zh-CN" smtClean="0"/>
              <a:t>-</a:t>
            </a:r>
            <a:endParaRPr lang="zh-CN" altLang="en-US" dirty="0"/>
          </a:p>
        </p:txBody>
      </p:sp>
      <p:sp>
        <p:nvSpPr>
          <p:cNvPr id="3" name="圆角矩形 2">
            <a:hlinkClick r:id="rId2"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考法一</a:t>
            </a:r>
            <a:endParaRPr lang="zh-CN" altLang="en-US" sz="1400" dirty="0">
              <a:solidFill>
                <a:srgbClr val="E75E22"/>
              </a:solidFill>
              <a:latin typeface="+mj-ea"/>
              <a:ea typeface="+mj-ea"/>
            </a:endParaRPr>
          </a:p>
        </p:txBody>
      </p:sp>
      <p:sp>
        <p:nvSpPr>
          <p:cNvPr id="4" name="圆角矩形 3">
            <a:hlinkClick r:id="rId3"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法二</a:t>
            </a:r>
            <a:endParaRPr lang="zh-CN" altLang="en-US" sz="1400" dirty="0">
              <a:solidFill>
                <a:schemeClr val="bg1">
                  <a:lumMod val="65000"/>
                </a:schemeClr>
              </a:solidFill>
              <a:latin typeface="+mj-ea"/>
              <a:ea typeface="+mj-ea"/>
            </a:endParaRPr>
          </a:p>
        </p:txBody>
      </p:sp>
      <p:sp>
        <p:nvSpPr>
          <p:cNvPr id="5" name="圆角矩形 4">
            <a:hlinkClick r:id="rId4"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法三</a:t>
            </a:r>
            <a:endParaRPr lang="zh-CN" altLang="en-US" sz="1400" dirty="0">
              <a:solidFill>
                <a:schemeClr val="bg1">
                  <a:lumMod val="65000"/>
                </a:schemeClr>
              </a:solidFill>
              <a:latin typeface="+mj-ea"/>
              <a:ea typeface="+mj-ea"/>
            </a:endParaRPr>
          </a:p>
        </p:txBody>
      </p:sp>
      <p:sp>
        <p:nvSpPr>
          <p:cNvPr id="6" name="圆角矩形 5">
            <a:hlinkClick r:id="rId5"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法四</a:t>
            </a:r>
            <a:endParaRPr lang="zh-CN" altLang="en-US" sz="1400" dirty="0">
              <a:solidFill>
                <a:schemeClr val="bg1">
                  <a:lumMod val="65000"/>
                </a:schemeClr>
              </a:solidFill>
              <a:latin typeface="+mj-ea"/>
              <a:ea typeface="+mj-ea"/>
            </a:endParaRPr>
          </a:p>
        </p:txBody>
      </p:sp>
      <p:sp>
        <p:nvSpPr>
          <p:cNvPr id="7" name="圆角矩形 6">
            <a:hlinkClick r:id="rId6" action="ppaction://hlinksldjump"/>
          </p:cNvPr>
          <p:cNvSpPr/>
          <p:nvPr/>
        </p:nvSpPr>
        <p:spPr>
          <a:xfrm>
            <a:off x="449173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审答规范</a:t>
            </a:r>
            <a:endParaRPr lang="zh-CN" altLang="en-US" sz="1400" dirty="0">
              <a:solidFill>
                <a:schemeClr val="bg1">
                  <a:lumMod val="65000"/>
                </a:schemeClr>
              </a:solidFill>
              <a:latin typeface="+mj-ea"/>
              <a:ea typeface="+mj-ea"/>
            </a:endParaRPr>
          </a:p>
        </p:txBody>
      </p:sp>
      <p:sp>
        <p:nvSpPr>
          <p:cNvPr id="8" name="矩形 7"/>
          <p:cNvSpPr>
            <a:spLocks noChangeAspect="1"/>
          </p:cNvSpPr>
          <p:nvPr/>
        </p:nvSpPr>
        <p:spPr>
          <a:xfrm>
            <a:off x="508000" y="2318000"/>
            <a:ext cx="8128000" cy="2475999"/>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【答案整合】</a:t>
            </a:r>
            <a:r>
              <a:rPr lang="zh-CN" altLang="zh-CN" sz="2200">
                <a:solidFill>
                  <a:srgbClr val="000000"/>
                </a:solidFill>
                <a:latin typeface="NEU-BZ-S92"/>
                <a:ea typeface="Arial" panose="020B0604020202020204" pitchFamily="34"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韦诗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比喻。</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以烛喻月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写出了月亮的皎洁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宛如夜烛相伴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照人无眠。</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渲染了寂静的气氛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流露出诗人的孤独无依。</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赵诗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借代。</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代月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并配以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突出月夜寒意袭人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又预示天气变化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结构上引出下句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含蓄地道出内心的孤独凄凉。</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689638181"/>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1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126</a:t>
            </a:fld>
            <a:r>
              <a:rPr lang="en-US" altLang="zh-CN" smtClean="0"/>
              <a:t>-</a:t>
            </a:r>
            <a:endParaRPr lang="zh-CN" altLang="en-US" dirty="0"/>
          </a:p>
        </p:txBody>
      </p:sp>
      <p:sp>
        <p:nvSpPr>
          <p:cNvPr id="3" name="圆角矩形 2">
            <a:hlinkClick r:id="rId2"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考法一</a:t>
            </a:r>
            <a:endParaRPr lang="zh-CN" altLang="en-US" sz="1400" dirty="0">
              <a:solidFill>
                <a:srgbClr val="E75E22"/>
              </a:solidFill>
              <a:latin typeface="+mj-ea"/>
              <a:ea typeface="+mj-ea"/>
            </a:endParaRPr>
          </a:p>
        </p:txBody>
      </p:sp>
      <p:sp>
        <p:nvSpPr>
          <p:cNvPr id="4" name="圆角矩形 3">
            <a:hlinkClick r:id="rId3"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法二</a:t>
            </a:r>
            <a:endParaRPr lang="zh-CN" altLang="en-US" sz="1400" dirty="0">
              <a:solidFill>
                <a:schemeClr val="bg1">
                  <a:lumMod val="65000"/>
                </a:schemeClr>
              </a:solidFill>
              <a:latin typeface="+mj-ea"/>
              <a:ea typeface="+mj-ea"/>
            </a:endParaRPr>
          </a:p>
        </p:txBody>
      </p:sp>
      <p:sp>
        <p:nvSpPr>
          <p:cNvPr id="5" name="圆角矩形 4">
            <a:hlinkClick r:id="rId4"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法三</a:t>
            </a:r>
            <a:endParaRPr lang="zh-CN" altLang="en-US" sz="1400" dirty="0">
              <a:solidFill>
                <a:schemeClr val="bg1">
                  <a:lumMod val="65000"/>
                </a:schemeClr>
              </a:solidFill>
              <a:latin typeface="+mj-ea"/>
              <a:ea typeface="+mj-ea"/>
            </a:endParaRPr>
          </a:p>
        </p:txBody>
      </p:sp>
      <p:sp>
        <p:nvSpPr>
          <p:cNvPr id="6" name="圆角矩形 5">
            <a:hlinkClick r:id="rId5"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法四</a:t>
            </a:r>
            <a:endParaRPr lang="zh-CN" altLang="en-US" sz="1400" dirty="0">
              <a:solidFill>
                <a:schemeClr val="bg1">
                  <a:lumMod val="65000"/>
                </a:schemeClr>
              </a:solidFill>
              <a:latin typeface="+mj-ea"/>
              <a:ea typeface="+mj-ea"/>
            </a:endParaRPr>
          </a:p>
        </p:txBody>
      </p:sp>
      <p:sp>
        <p:nvSpPr>
          <p:cNvPr id="7" name="圆角矩形 6">
            <a:hlinkClick r:id="rId6" action="ppaction://hlinksldjump"/>
          </p:cNvPr>
          <p:cNvSpPr/>
          <p:nvPr/>
        </p:nvSpPr>
        <p:spPr>
          <a:xfrm>
            <a:off x="449173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审答规范</a:t>
            </a:r>
            <a:endParaRPr lang="zh-CN" altLang="en-US" sz="1400" dirty="0">
              <a:solidFill>
                <a:schemeClr val="bg1">
                  <a:lumMod val="65000"/>
                </a:schemeClr>
              </a:solidFill>
              <a:latin typeface="+mj-ea"/>
              <a:ea typeface="+mj-ea"/>
            </a:endParaRPr>
          </a:p>
        </p:txBody>
      </p:sp>
      <p:sp>
        <p:nvSpPr>
          <p:cNvPr id="8" name="矩形 7"/>
          <p:cNvSpPr>
            <a:spLocks noChangeAspect="1"/>
          </p:cNvSpPr>
          <p:nvPr/>
        </p:nvSpPr>
        <p:spPr>
          <a:xfrm>
            <a:off x="508000" y="1701069"/>
            <a:ext cx="8128000" cy="370986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2200" b="1">
                <a:solidFill>
                  <a:srgbClr val="000000"/>
                </a:solidFill>
                <a:latin typeface="Times New Roman" panose="02020603050405020304" pitchFamily="18" charset="0"/>
                <a:cs typeface="Times New Roman" panose="02020603050405020304" pitchFamily="18" charset="0"/>
              </a:rPr>
              <a:t>即学即练</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阅读下面一首唐诗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完成后面的问题。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梅</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NEU-BZ-S92"/>
                <a:ea typeface="方正宋黑_GBK" panose="03000509000000000000" pitchFamily="65" charset="-122"/>
                <a:cs typeface="Times New Roman" panose="02020603050405020304" pitchFamily="18" charset="0"/>
              </a:rPr>
              <a:t>花</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NEU-BZ-S92"/>
                <a:ea typeface="方正宋黑_GBK" panose="03000509000000000000" pitchFamily="65" charset="-122"/>
                <a:cs typeface="Times New Roman" panose="02020603050405020304" pitchFamily="18" charset="0"/>
              </a:rPr>
              <a:t>落</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刘方平</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新岁芳梅树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繁花四面同。</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春风吹渐落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一夜几枝空。</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少妇今如此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长城恨不穷。</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莫将辽海雪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来比后庭中。</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这首诗主要运用了哪种修辞手法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试简要分析。</a:t>
            </a:r>
            <a:r>
              <a:rPr lang="en-US" altLang="zh-CN" sz="2200">
                <a:solidFill>
                  <a:srgbClr val="000000"/>
                </a:solidFill>
                <a:latin typeface="Times New Roman" panose="02020603050405020304" pitchFamily="18" charset="0"/>
                <a:cs typeface="Times New Roman" panose="02020603050405020304" pitchFamily="18" charset="0"/>
              </a:rPr>
              <a:t>(6</a:t>
            </a:r>
            <a:r>
              <a:rPr lang="zh-CN" altLang="zh-CN" sz="2200">
                <a:solidFill>
                  <a:srgbClr val="000000"/>
                </a:solidFill>
                <a:latin typeface="Times New Roman" panose="02020603050405020304" pitchFamily="18" charset="0"/>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683248468"/>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1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127</a:t>
            </a:fld>
            <a:r>
              <a:rPr lang="en-US" altLang="zh-CN" smtClean="0"/>
              <a:t>-</a:t>
            </a:r>
            <a:endParaRPr lang="zh-CN" altLang="en-US" dirty="0"/>
          </a:p>
        </p:txBody>
      </p:sp>
      <p:sp>
        <p:nvSpPr>
          <p:cNvPr id="3" name="圆角矩形 2">
            <a:hlinkClick r:id="rId2"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考法一</a:t>
            </a:r>
            <a:endParaRPr lang="zh-CN" altLang="en-US" sz="1400" dirty="0">
              <a:solidFill>
                <a:srgbClr val="E75E22"/>
              </a:solidFill>
              <a:latin typeface="+mj-ea"/>
              <a:ea typeface="+mj-ea"/>
            </a:endParaRPr>
          </a:p>
        </p:txBody>
      </p:sp>
      <p:sp>
        <p:nvSpPr>
          <p:cNvPr id="4" name="圆角矩形 3">
            <a:hlinkClick r:id="rId3"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法二</a:t>
            </a:r>
            <a:endParaRPr lang="zh-CN" altLang="en-US" sz="1400" dirty="0">
              <a:solidFill>
                <a:schemeClr val="bg1">
                  <a:lumMod val="65000"/>
                </a:schemeClr>
              </a:solidFill>
              <a:latin typeface="+mj-ea"/>
              <a:ea typeface="+mj-ea"/>
            </a:endParaRPr>
          </a:p>
        </p:txBody>
      </p:sp>
      <p:sp>
        <p:nvSpPr>
          <p:cNvPr id="5" name="圆角矩形 4">
            <a:hlinkClick r:id="rId4"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法三</a:t>
            </a:r>
            <a:endParaRPr lang="zh-CN" altLang="en-US" sz="1400" dirty="0">
              <a:solidFill>
                <a:schemeClr val="bg1">
                  <a:lumMod val="65000"/>
                </a:schemeClr>
              </a:solidFill>
              <a:latin typeface="+mj-ea"/>
              <a:ea typeface="+mj-ea"/>
            </a:endParaRPr>
          </a:p>
        </p:txBody>
      </p:sp>
      <p:sp>
        <p:nvSpPr>
          <p:cNvPr id="6" name="圆角矩形 5">
            <a:hlinkClick r:id="rId5"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法四</a:t>
            </a:r>
            <a:endParaRPr lang="zh-CN" altLang="en-US" sz="1400" dirty="0">
              <a:solidFill>
                <a:schemeClr val="bg1">
                  <a:lumMod val="65000"/>
                </a:schemeClr>
              </a:solidFill>
              <a:latin typeface="+mj-ea"/>
              <a:ea typeface="+mj-ea"/>
            </a:endParaRPr>
          </a:p>
        </p:txBody>
      </p:sp>
      <p:sp>
        <p:nvSpPr>
          <p:cNvPr id="7" name="圆角矩形 6">
            <a:hlinkClick r:id="rId6" action="ppaction://hlinksldjump"/>
          </p:cNvPr>
          <p:cNvSpPr/>
          <p:nvPr/>
        </p:nvSpPr>
        <p:spPr>
          <a:xfrm>
            <a:off x="449173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审答规范</a:t>
            </a:r>
            <a:endParaRPr lang="zh-CN" altLang="en-US" sz="1400" dirty="0">
              <a:solidFill>
                <a:schemeClr val="bg1">
                  <a:lumMod val="65000"/>
                </a:schemeClr>
              </a:solidFill>
              <a:latin typeface="+mj-ea"/>
              <a:ea typeface="+mj-ea"/>
            </a:endParaRPr>
          </a:p>
        </p:txBody>
      </p:sp>
      <p:sp>
        <p:nvSpPr>
          <p:cNvPr id="9" name="矩形 8"/>
          <p:cNvSpPr>
            <a:spLocks noChangeAspect="1"/>
          </p:cNvSpPr>
          <p:nvPr/>
        </p:nvSpPr>
        <p:spPr>
          <a:xfrm>
            <a:off x="508000" y="1556792"/>
            <a:ext cx="8128000" cy="4561249"/>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a:solidFill>
                  <a:srgbClr val="FF0000"/>
                </a:solidFill>
                <a:latin typeface="NEU-BZ-S92"/>
                <a:ea typeface="Arial" panose="020B0604020202020204" pitchFamily="34"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这首诗以花喻人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借繁花凋落的景象写征妇幽怨。开头四句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写香浓花腴的灿烂美景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一夜之间便凋零、败落。颈联以花喻人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写少妇欣赏院里的梅花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因花开花落而想到时光易逝、盛年不再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包含着不能与出征戍边的丈夫一起共度大好年华的幽怨。尾联再次写到落花。此时花已经谢了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飘飘扬扬落满了庭院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仿佛覆盖了一层白雪。观花人由满地的落梅联想到辽海的雪野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却硬要反过来说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请别用辽海的白雪来比喻满院的落梅吧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这样会勾起我心头的无限愁绪的。</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FF0000"/>
                </a:solidFill>
                <a:latin typeface="NEU-BZ-S92"/>
                <a:ea typeface="Arial" panose="020B0604020202020204" pitchFamily="34" charset="0"/>
                <a:cs typeface="Times New Roman" panose="02020603050405020304" pitchFamily="18" charset="0"/>
              </a:rPr>
              <a:t> </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此题考查鉴赏诗歌的修辞手法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要注意搜索全诗的信息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进行综合分析。从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少妇今如此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句可知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前面所写的芳梅是以花喻人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尾联是联想与想象</a:t>
            </a:r>
            <a:r>
              <a:rPr lang="zh-CN" altLang="zh-CN" sz="2200" smtClean="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68023661"/>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9">
                                            <p:txEl>
                                              <p:pRg st="1" end="1"/>
                                            </p:txEl>
                                          </p:spTgt>
                                        </p:tgtEl>
                                        <p:attrNameLst>
                                          <p:attrName>style.visibility</p:attrName>
                                        </p:attrNameLst>
                                      </p:cBhvr>
                                      <p:to>
                                        <p:strVal val="visible"/>
                                      </p:to>
                                    </p:set>
                                    <p:animEffect transition="in" filter="wipe(down)">
                                      <p:cBhvr>
                                        <p:cTn id="7" dur="500"/>
                                        <p:tgtEl>
                                          <p:spTgt spid="9">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128</a:t>
            </a:fld>
            <a:r>
              <a:rPr lang="en-US" altLang="zh-CN" smtClean="0"/>
              <a:t>-</a:t>
            </a:r>
            <a:endParaRPr lang="zh-CN" altLang="en-US" dirty="0"/>
          </a:p>
        </p:txBody>
      </p:sp>
      <p:sp>
        <p:nvSpPr>
          <p:cNvPr id="9" name="圆角矩形 8">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考法一</a:t>
            </a:r>
            <a:endParaRPr lang="zh-CN" altLang="en-US" sz="1400" dirty="0">
              <a:solidFill>
                <a:schemeClr val="bg1">
                  <a:lumMod val="65000"/>
                </a:schemeClr>
              </a:solidFill>
              <a:latin typeface="+mj-ea"/>
              <a:ea typeface="+mj-ea"/>
            </a:endParaRPr>
          </a:p>
        </p:txBody>
      </p:sp>
      <p:sp>
        <p:nvSpPr>
          <p:cNvPr id="10" name="圆角矩形 9">
            <a:hlinkClick r:id="rId3"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考法二</a:t>
            </a:r>
            <a:endParaRPr lang="zh-CN" altLang="en-US" sz="1400" dirty="0">
              <a:solidFill>
                <a:srgbClr val="E75E22"/>
              </a:solidFill>
              <a:latin typeface="+mj-ea"/>
              <a:ea typeface="+mj-ea"/>
            </a:endParaRPr>
          </a:p>
        </p:txBody>
      </p:sp>
      <p:sp>
        <p:nvSpPr>
          <p:cNvPr id="11" name="圆角矩形 10">
            <a:hlinkClick r:id="rId4"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法三</a:t>
            </a:r>
            <a:endParaRPr lang="zh-CN" altLang="en-US" sz="1400" dirty="0">
              <a:solidFill>
                <a:schemeClr val="bg1">
                  <a:lumMod val="65000"/>
                </a:schemeClr>
              </a:solidFill>
              <a:latin typeface="+mj-ea"/>
              <a:ea typeface="+mj-ea"/>
            </a:endParaRPr>
          </a:p>
        </p:txBody>
      </p:sp>
      <p:sp>
        <p:nvSpPr>
          <p:cNvPr id="12" name="圆角矩形 11">
            <a:hlinkClick r:id="rId5"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法四</a:t>
            </a:r>
            <a:endParaRPr lang="zh-CN" altLang="en-US" sz="1400" dirty="0">
              <a:solidFill>
                <a:schemeClr val="bg1">
                  <a:lumMod val="65000"/>
                </a:schemeClr>
              </a:solidFill>
              <a:latin typeface="+mj-ea"/>
              <a:ea typeface="+mj-ea"/>
            </a:endParaRPr>
          </a:p>
        </p:txBody>
      </p:sp>
      <p:sp>
        <p:nvSpPr>
          <p:cNvPr id="13" name="圆角矩形 12">
            <a:hlinkClick r:id="rId6" action="ppaction://hlinksldjump"/>
          </p:cNvPr>
          <p:cNvSpPr/>
          <p:nvPr/>
        </p:nvSpPr>
        <p:spPr>
          <a:xfrm>
            <a:off x="449173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审答规范</a:t>
            </a:r>
            <a:endParaRPr lang="zh-CN" altLang="en-US" sz="1400" dirty="0">
              <a:solidFill>
                <a:schemeClr val="bg1">
                  <a:lumMod val="65000"/>
                </a:schemeClr>
              </a:solidFill>
              <a:latin typeface="+mj-ea"/>
              <a:ea typeface="+mj-ea"/>
            </a:endParaRPr>
          </a:p>
        </p:txBody>
      </p:sp>
      <p:sp>
        <p:nvSpPr>
          <p:cNvPr id="3" name="矩形 2"/>
          <p:cNvSpPr>
            <a:spLocks noChangeAspect="1"/>
          </p:cNvSpPr>
          <p:nvPr/>
        </p:nvSpPr>
        <p:spPr>
          <a:xfrm>
            <a:off x="508000" y="2513599"/>
            <a:ext cx="8128000" cy="2084801"/>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a:solidFill>
                  <a:srgbClr val="000000"/>
                </a:solidFill>
                <a:latin typeface="NEU-BZ-S92"/>
                <a:ea typeface="方正正中黑简体"/>
                <a:cs typeface="Times New Roman" panose="02020603050405020304" pitchFamily="18" charset="0"/>
              </a:rPr>
              <a:t>鉴赏表达方式</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408305">
              <a:lnSpc>
                <a:spcPct val="120000"/>
              </a:lnSpc>
              <a:spcAft>
                <a:spcPts val="0"/>
              </a:spcAft>
              <a:tabLst>
                <a:tab pos="1029335" algn="l"/>
                <a:tab pos="1850390" algn="l"/>
                <a:tab pos="2538095" algn="l"/>
                <a:tab pos="3221990" algn="l"/>
              </a:tabLst>
            </a:pPr>
            <a:r>
              <a:rPr lang="zh-CN" altLang="zh-CN" sz="2200" b="1">
                <a:solidFill>
                  <a:srgbClr val="000000"/>
                </a:solidFill>
                <a:latin typeface="Arial" panose="020B0604020202020204" pitchFamily="34" charset="0"/>
                <a:ea typeface="黑体" panose="02010609060101010101" pitchFamily="49" charset="-122"/>
                <a:cs typeface="Times New Roman" panose="02020603050405020304" pitchFamily="18" charset="0"/>
              </a:rPr>
              <a:t>题点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b="1">
                <a:solidFill>
                  <a:srgbClr val="000000"/>
                </a:solidFill>
                <a:latin typeface="Arial" panose="020B0604020202020204" pitchFamily="34" charset="0"/>
                <a:ea typeface="黑体" panose="02010609060101010101" pitchFamily="49" charset="-122"/>
                <a:cs typeface="Times New Roman" panose="02020603050405020304" pitchFamily="18" charset="0"/>
              </a:rPr>
              <a:t>必备知识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表达方式有五种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分别是记叙、描写、议论、抒情和说明。古代诗歌中用到的主要是描写、抒情。</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描写手法</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678843673"/>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1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129</a:t>
            </a:fld>
            <a:r>
              <a:rPr lang="en-US" altLang="zh-CN" smtClean="0"/>
              <a:t>-</a:t>
            </a:r>
            <a:endParaRPr lang="zh-CN" altLang="en-US" dirty="0"/>
          </a:p>
        </p:txBody>
      </p:sp>
      <p:sp>
        <p:nvSpPr>
          <p:cNvPr id="9" name="圆角矩形 8">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考法一</a:t>
            </a:r>
            <a:endParaRPr lang="zh-CN" altLang="en-US" sz="1400" dirty="0">
              <a:solidFill>
                <a:schemeClr val="bg1">
                  <a:lumMod val="65000"/>
                </a:schemeClr>
              </a:solidFill>
              <a:latin typeface="+mj-ea"/>
              <a:ea typeface="+mj-ea"/>
            </a:endParaRPr>
          </a:p>
        </p:txBody>
      </p:sp>
      <p:sp>
        <p:nvSpPr>
          <p:cNvPr id="10" name="圆角矩形 9">
            <a:hlinkClick r:id="rId4"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考法二</a:t>
            </a:r>
            <a:endParaRPr lang="zh-CN" altLang="en-US" sz="1400" dirty="0">
              <a:solidFill>
                <a:srgbClr val="E75E22"/>
              </a:solidFill>
              <a:latin typeface="+mj-ea"/>
              <a:ea typeface="+mj-ea"/>
            </a:endParaRPr>
          </a:p>
        </p:txBody>
      </p:sp>
      <p:sp>
        <p:nvSpPr>
          <p:cNvPr id="11" name="圆角矩形 10">
            <a:hlinkClick r:id="rId5"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法三</a:t>
            </a:r>
            <a:endParaRPr lang="zh-CN" altLang="en-US" sz="1400" dirty="0">
              <a:solidFill>
                <a:schemeClr val="bg1">
                  <a:lumMod val="65000"/>
                </a:schemeClr>
              </a:solidFill>
              <a:latin typeface="+mj-ea"/>
              <a:ea typeface="+mj-ea"/>
            </a:endParaRPr>
          </a:p>
        </p:txBody>
      </p:sp>
      <p:sp>
        <p:nvSpPr>
          <p:cNvPr id="12" name="圆角矩形 11">
            <a:hlinkClick r:id="rId6"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法四</a:t>
            </a:r>
            <a:endParaRPr lang="zh-CN" altLang="en-US" sz="1400" dirty="0">
              <a:solidFill>
                <a:schemeClr val="bg1">
                  <a:lumMod val="65000"/>
                </a:schemeClr>
              </a:solidFill>
              <a:latin typeface="+mj-ea"/>
              <a:ea typeface="+mj-ea"/>
            </a:endParaRPr>
          </a:p>
        </p:txBody>
      </p:sp>
      <p:sp>
        <p:nvSpPr>
          <p:cNvPr id="13" name="圆角矩形 12">
            <a:hlinkClick r:id="rId7" action="ppaction://hlinksldjump"/>
          </p:cNvPr>
          <p:cNvSpPr/>
          <p:nvPr/>
        </p:nvSpPr>
        <p:spPr>
          <a:xfrm>
            <a:off x="449173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审答规范</a:t>
            </a:r>
            <a:endParaRPr lang="zh-CN" altLang="en-US" sz="1400" dirty="0">
              <a:solidFill>
                <a:schemeClr val="bg1">
                  <a:lumMod val="65000"/>
                </a:schemeClr>
              </a:solidFill>
              <a:latin typeface="+mj-ea"/>
              <a:ea typeface="+mj-ea"/>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2294834814"/>
              </p:ext>
            </p:extLst>
          </p:nvPr>
        </p:nvGraphicFramePr>
        <p:xfrm>
          <a:off x="508000" y="1484784"/>
          <a:ext cx="8128000" cy="4932877"/>
        </p:xfrm>
        <a:graphic>
          <a:graphicData uri="http://schemas.openxmlformats.org/presentationml/2006/ole">
            <p:oleObj spid="_x0000_s88066" name="文档" r:id="rId8" imgW="3957084" imgH="2402024" progId="Word.Document.12">
              <p:embed/>
            </p:oleObj>
          </a:graphicData>
        </a:graphic>
      </p:graphicFrame>
    </p:spTree>
    <p:extLst>
      <p:ext uri="{BB962C8B-B14F-4D97-AF65-F5344CB8AC3E}">
        <p14:creationId xmlns:p14="http://schemas.microsoft.com/office/powerpoint/2010/main" xmlns="" val="1008623124"/>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13</a:t>
            </a:fld>
            <a:r>
              <a:rPr lang="en-US" altLang="zh-CN" dirty="0" smtClean="0"/>
              <a:t>-</a:t>
            </a:r>
            <a:endParaRPr lang="zh-CN" altLang="en-US" dirty="0"/>
          </a:p>
        </p:txBody>
      </p:sp>
      <p:sp>
        <p:nvSpPr>
          <p:cNvPr id="2" name="矩形 1"/>
          <p:cNvSpPr>
            <a:spLocks noChangeAspect="1"/>
          </p:cNvSpPr>
          <p:nvPr/>
        </p:nvSpPr>
        <p:spPr>
          <a:xfrm>
            <a:off x="508000" y="974398"/>
            <a:ext cx="8128000" cy="533492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抓景、事、情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推导诗词主旨</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任何类别的诗歌都离不开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典故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三要素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其中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景、事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是表象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是诗的内核。我们读诗歌时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要对文字信息进行检索分类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注意诗歌中出现的景物意象、人物事件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由意象、事件生发开去。还要注意只有一个意象的画面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如荷花、菊花、竹子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本身就含有诗人全部的思想感情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众多意象组成的画面意境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其中也以一两个意象为主体。通过对景、事的提炼、理解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围绕人之常情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推导出诗词的主旨。</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抓尾句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揣摩诗歌感情</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要读懂诗歌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除了把握关键字词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吃透景、事、情间的关系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还要多留心抒情、议论的语句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尤其是诗歌的结尾。古人写诗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往往先写景叙事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后抒情议论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俗称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卒章显志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。因此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读诗歌时从尾句入手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可以化难为易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收到事半功倍的效果。</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376668180"/>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1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130</a:t>
            </a:fld>
            <a:r>
              <a:rPr lang="en-US" altLang="zh-CN" smtClean="0"/>
              <a:t>-</a:t>
            </a:r>
            <a:endParaRPr lang="zh-CN" altLang="en-US" dirty="0"/>
          </a:p>
        </p:txBody>
      </p:sp>
      <p:sp>
        <p:nvSpPr>
          <p:cNvPr id="9" name="圆角矩形 8">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考法一</a:t>
            </a:r>
            <a:endParaRPr lang="zh-CN" altLang="en-US" sz="1400" dirty="0">
              <a:solidFill>
                <a:schemeClr val="bg1">
                  <a:lumMod val="65000"/>
                </a:schemeClr>
              </a:solidFill>
              <a:latin typeface="+mj-ea"/>
              <a:ea typeface="+mj-ea"/>
            </a:endParaRPr>
          </a:p>
        </p:txBody>
      </p:sp>
      <p:sp>
        <p:nvSpPr>
          <p:cNvPr id="10" name="圆角矩形 9">
            <a:hlinkClick r:id="rId4"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考法二</a:t>
            </a:r>
            <a:endParaRPr lang="zh-CN" altLang="en-US" sz="1400" dirty="0">
              <a:solidFill>
                <a:srgbClr val="E75E22"/>
              </a:solidFill>
              <a:latin typeface="+mj-ea"/>
              <a:ea typeface="+mj-ea"/>
            </a:endParaRPr>
          </a:p>
        </p:txBody>
      </p:sp>
      <p:sp>
        <p:nvSpPr>
          <p:cNvPr id="11" name="圆角矩形 10">
            <a:hlinkClick r:id="rId5"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法三</a:t>
            </a:r>
            <a:endParaRPr lang="zh-CN" altLang="en-US" sz="1400" dirty="0">
              <a:solidFill>
                <a:schemeClr val="bg1">
                  <a:lumMod val="65000"/>
                </a:schemeClr>
              </a:solidFill>
              <a:latin typeface="+mj-ea"/>
              <a:ea typeface="+mj-ea"/>
            </a:endParaRPr>
          </a:p>
        </p:txBody>
      </p:sp>
      <p:sp>
        <p:nvSpPr>
          <p:cNvPr id="12" name="圆角矩形 11">
            <a:hlinkClick r:id="rId6"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法四</a:t>
            </a:r>
            <a:endParaRPr lang="zh-CN" altLang="en-US" sz="1400" dirty="0">
              <a:solidFill>
                <a:schemeClr val="bg1">
                  <a:lumMod val="65000"/>
                </a:schemeClr>
              </a:solidFill>
              <a:latin typeface="+mj-ea"/>
              <a:ea typeface="+mj-ea"/>
            </a:endParaRPr>
          </a:p>
        </p:txBody>
      </p:sp>
      <p:sp>
        <p:nvSpPr>
          <p:cNvPr id="13" name="圆角矩形 12">
            <a:hlinkClick r:id="rId7" action="ppaction://hlinksldjump"/>
          </p:cNvPr>
          <p:cNvSpPr/>
          <p:nvPr/>
        </p:nvSpPr>
        <p:spPr>
          <a:xfrm>
            <a:off x="449173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审答规范</a:t>
            </a:r>
            <a:endParaRPr lang="zh-CN" altLang="en-US" sz="1400" dirty="0">
              <a:solidFill>
                <a:schemeClr val="bg1">
                  <a:lumMod val="65000"/>
                </a:schemeClr>
              </a:solidFill>
              <a:latin typeface="+mj-ea"/>
              <a:ea typeface="+mj-ea"/>
            </a:endParaRPr>
          </a:p>
        </p:txBody>
      </p:sp>
      <p:sp>
        <p:nvSpPr>
          <p:cNvPr id="3" name="矩形 2"/>
          <p:cNvSpPr>
            <a:spLocks noChangeAspect="1"/>
          </p:cNvSpPr>
          <p:nvPr/>
        </p:nvSpPr>
        <p:spPr>
          <a:xfrm>
            <a:off x="508000" y="1493426"/>
            <a:ext cx="1462260" cy="498598"/>
          </a:xfrm>
          <a:prstGeom prst="rect">
            <a:avLst/>
          </a:prstGeom>
        </p:spPr>
        <p:txBody>
          <a:bodyPr wrap="none">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抒情手法</a:t>
            </a:r>
            <a:r>
              <a:rPr lang="en-US" altLang="zh-CN" sz="2200" smtClean="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5" name="对象 4"/>
          <p:cNvGraphicFramePr>
            <a:graphicFrameLocks noChangeAspect="1"/>
          </p:cNvGraphicFramePr>
          <p:nvPr>
            <p:extLst>
              <p:ext uri="{D42A27DB-BD31-4B8C-83A1-F6EECF244321}">
                <p14:modId xmlns:p14="http://schemas.microsoft.com/office/powerpoint/2010/main" xmlns="" val="3888619510"/>
              </p:ext>
            </p:extLst>
          </p:nvPr>
        </p:nvGraphicFramePr>
        <p:xfrm>
          <a:off x="508000" y="1972349"/>
          <a:ext cx="8128000" cy="4985043"/>
        </p:xfrm>
        <a:graphic>
          <a:graphicData uri="http://schemas.openxmlformats.org/presentationml/2006/ole">
            <p:oleObj spid="_x0000_s89090" name="文档" r:id="rId8" imgW="3957084" imgH="2427214" progId="Word.Document.12">
              <p:embed/>
            </p:oleObj>
          </a:graphicData>
        </a:graphic>
      </p:graphicFrame>
    </p:spTree>
    <p:extLst>
      <p:ext uri="{BB962C8B-B14F-4D97-AF65-F5344CB8AC3E}">
        <p14:creationId xmlns:p14="http://schemas.microsoft.com/office/powerpoint/2010/main" xmlns="" val="225269966"/>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1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131</a:t>
            </a:fld>
            <a:r>
              <a:rPr lang="en-US" altLang="zh-CN" smtClean="0"/>
              <a:t>-</a:t>
            </a:r>
            <a:endParaRPr lang="zh-CN" altLang="en-US" dirty="0"/>
          </a:p>
        </p:txBody>
      </p:sp>
      <p:sp>
        <p:nvSpPr>
          <p:cNvPr id="9" name="圆角矩形 8">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考法一</a:t>
            </a:r>
            <a:endParaRPr lang="zh-CN" altLang="en-US" sz="1400" dirty="0">
              <a:solidFill>
                <a:schemeClr val="bg1">
                  <a:lumMod val="65000"/>
                </a:schemeClr>
              </a:solidFill>
              <a:latin typeface="+mj-ea"/>
              <a:ea typeface="+mj-ea"/>
            </a:endParaRPr>
          </a:p>
        </p:txBody>
      </p:sp>
      <p:sp>
        <p:nvSpPr>
          <p:cNvPr id="10" name="圆角矩形 9">
            <a:hlinkClick r:id="rId4"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考法二</a:t>
            </a:r>
            <a:endParaRPr lang="zh-CN" altLang="en-US" sz="1400" dirty="0">
              <a:solidFill>
                <a:srgbClr val="E75E22"/>
              </a:solidFill>
              <a:latin typeface="+mj-ea"/>
              <a:ea typeface="+mj-ea"/>
            </a:endParaRPr>
          </a:p>
        </p:txBody>
      </p:sp>
      <p:sp>
        <p:nvSpPr>
          <p:cNvPr id="11" name="圆角矩形 10">
            <a:hlinkClick r:id="rId5"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法三</a:t>
            </a:r>
            <a:endParaRPr lang="zh-CN" altLang="en-US" sz="1400" dirty="0">
              <a:solidFill>
                <a:schemeClr val="bg1">
                  <a:lumMod val="65000"/>
                </a:schemeClr>
              </a:solidFill>
              <a:latin typeface="+mj-ea"/>
              <a:ea typeface="+mj-ea"/>
            </a:endParaRPr>
          </a:p>
        </p:txBody>
      </p:sp>
      <p:sp>
        <p:nvSpPr>
          <p:cNvPr id="12" name="圆角矩形 11">
            <a:hlinkClick r:id="rId6"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法四</a:t>
            </a:r>
            <a:endParaRPr lang="zh-CN" altLang="en-US" sz="1400" dirty="0">
              <a:solidFill>
                <a:schemeClr val="bg1">
                  <a:lumMod val="65000"/>
                </a:schemeClr>
              </a:solidFill>
              <a:latin typeface="+mj-ea"/>
              <a:ea typeface="+mj-ea"/>
            </a:endParaRPr>
          </a:p>
        </p:txBody>
      </p:sp>
      <p:sp>
        <p:nvSpPr>
          <p:cNvPr id="13" name="圆角矩形 12">
            <a:hlinkClick r:id="rId7" action="ppaction://hlinksldjump"/>
          </p:cNvPr>
          <p:cNvSpPr/>
          <p:nvPr/>
        </p:nvSpPr>
        <p:spPr>
          <a:xfrm>
            <a:off x="449173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审答规范</a:t>
            </a:r>
            <a:endParaRPr lang="zh-CN" altLang="en-US" sz="1400" dirty="0">
              <a:solidFill>
                <a:schemeClr val="bg1">
                  <a:lumMod val="65000"/>
                </a:schemeClr>
              </a:solidFill>
              <a:latin typeface="+mj-ea"/>
              <a:ea typeface="+mj-ea"/>
            </a:endParaRPr>
          </a:p>
        </p:txBody>
      </p:sp>
      <p:sp>
        <p:nvSpPr>
          <p:cNvPr id="3" name="矩形 2"/>
          <p:cNvSpPr>
            <a:spLocks noChangeAspect="1"/>
          </p:cNvSpPr>
          <p:nvPr/>
        </p:nvSpPr>
        <p:spPr>
          <a:xfrm>
            <a:off x="508000" y="1420588"/>
            <a:ext cx="8128000" cy="496751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2200" b="1">
                <a:solidFill>
                  <a:srgbClr val="000000"/>
                </a:solidFill>
                <a:latin typeface="Arial" panose="020B0604020202020204" pitchFamily="34" charset="0"/>
                <a:ea typeface="黑体" panose="02010609060101010101" pitchFamily="49" charset="-122"/>
                <a:cs typeface="Times New Roman" panose="02020603050405020304" pitchFamily="18" charset="0"/>
              </a:rPr>
              <a:t>备考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b="1">
                <a:solidFill>
                  <a:srgbClr val="000000"/>
                </a:solidFill>
                <a:latin typeface="Arial" panose="020B0604020202020204" pitchFamily="34" charset="0"/>
                <a:ea typeface="黑体" panose="02010609060101010101" pitchFamily="49" charset="-122"/>
                <a:cs typeface="Times New Roman" panose="02020603050405020304" pitchFamily="18" charset="0"/>
              </a:rPr>
              <a:t>关键能力</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审题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看清设问方式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思考答题角度</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endParaRPr lang="en-US" altLang="zh-CN" sz="2200" b="1" smtClean="0">
              <a:solidFill>
                <a:srgbClr val="000000"/>
              </a:solidFill>
              <a:latin typeface="Times New Roman" panose="02020603050405020304" pitchFamily="18" charset="0"/>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endParaRPr lang="en-US" altLang="zh-CN" sz="2200" b="1">
              <a:solidFill>
                <a:srgbClr val="000000"/>
              </a:solidFill>
              <a:latin typeface="Times New Roman" panose="02020603050405020304" pitchFamily="18" charset="0"/>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endParaRPr lang="en-US" altLang="zh-CN" sz="2200" b="1" smtClean="0">
              <a:solidFill>
                <a:srgbClr val="000000"/>
              </a:solidFill>
              <a:latin typeface="Times New Roman" panose="02020603050405020304" pitchFamily="18" charset="0"/>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endParaRPr lang="en-US" altLang="zh-CN" sz="2200" b="1">
              <a:solidFill>
                <a:srgbClr val="000000"/>
              </a:solidFill>
              <a:latin typeface="Times New Roman" panose="02020603050405020304" pitchFamily="18" charset="0"/>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endParaRPr lang="en-US" altLang="zh-CN" sz="2200" b="1" smtClean="0">
              <a:solidFill>
                <a:srgbClr val="000000"/>
              </a:solidFill>
              <a:latin typeface="Times New Roman" panose="02020603050405020304" pitchFamily="18" charset="0"/>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endParaRPr lang="en-US" altLang="zh-CN" sz="2200" b="1">
              <a:solidFill>
                <a:srgbClr val="000000"/>
              </a:solidFill>
              <a:latin typeface="Times New Roman" panose="02020603050405020304" pitchFamily="18" charset="0"/>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endParaRPr lang="en-US" altLang="zh-CN" sz="2200" b="1" smtClean="0">
              <a:solidFill>
                <a:srgbClr val="000000"/>
              </a:solidFill>
              <a:latin typeface="Times New Roman" panose="02020603050405020304" pitchFamily="18" charset="0"/>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endParaRPr lang="en-US" altLang="zh-CN" sz="2200" b="1">
              <a:solidFill>
                <a:srgbClr val="000000"/>
              </a:solidFill>
              <a:latin typeface="Times New Roman" panose="02020603050405020304" pitchFamily="18" charset="0"/>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smtClean="0">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解题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建模手法与修辞手法相同</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首先明确技巧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其次阐释运用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最后指明效果。</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xmlns="" val="320674551"/>
              </p:ext>
            </p:extLst>
          </p:nvPr>
        </p:nvGraphicFramePr>
        <p:xfrm>
          <a:off x="508000" y="2313845"/>
          <a:ext cx="8128000" cy="3491419"/>
        </p:xfrm>
        <a:graphic>
          <a:graphicData uri="http://schemas.openxmlformats.org/presentationml/2006/ole">
            <p:oleObj spid="_x0000_s90114" name="文档" r:id="rId8" imgW="3921718" imgH="1684836" progId="Word.Document.12">
              <p:embed/>
            </p:oleObj>
          </a:graphicData>
        </a:graphic>
      </p:graphicFrame>
    </p:spTree>
    <p:extLst>
      <p:ext uri="{BB962C8B-B14F-4D97-AF65-F5344CB8AC3E}">
        <p14:creationId xmlns:p14="http://schemas.microsoft.com/office/powerpoint/2010/main" xmlns="" val="4241055126"/>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1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132</a:t>
            </a:fld>
            <a:r>
              <a:rPr lang="en-US" altLang="zh-CN" smtClean="0"/>
              <a:t>-</a:t>
            </a:r>
            <a:endParaRPr lang="zh-CN" altLang="en-US" dirty="0"/>
          </a:p>
        </p:txBody>
      </p:sp>
      <p:sp>
        <p:nvSpPr>
          <p:cNvPr id="9" name="圆角矩形 8">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考法一</a:t>
            </a:r>
            <a:endParaRPr lang="zh-CN" altLang="en-US" sz="1400" dirty="0">
              <a:solidFill>
                <a:schemeClr val="bg1">
                  <a:lumMod val="65000"/>
                </a:schemeClr>
              </a:solidFill>
              <a:latin typeface="+mj-ea"/>
              <a:ea typeface="+mj-ea"/>
            </a:endParaRPr>
          </a:p>
        </p:txBody>
      </p:sp>
      <p:sp>
        <p:nvSpPr>
          <p:cNvPr id="10" name="圆角矩形 9">
            <a:hlinkClick r:id="rId3"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考法二</a:t>
            </a:r>
            <a:endParaRPr lang="zh-CN" altLang="en-US" sz="1400" dirty="0">
              <a:solidFill>
                <a:srgbClr val="E75E22"/>
              </a:solidFill>
              <a:latin typeface="+mj-ea"/>
              <a:ea typeface="+mj-ea"/>
            </a:endParaRPr>
          </a:p>
        </p:txBody>
      </p:sp>
      <p:sp>
        <p:nvSpPr>
          <p:cNvPr id="11" name="圆角矩形 10">
            <a:hlinkClick r:id="rId4"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法三</a:t>
            </a:r>
            <a:endParaRPr lang="zh-CN" altLang="en-US" sz="1400" dirty="0">
              <a:solidFill>
                <a:schemeClr val="bg1">
                  <a:lumMod val="65000"/>
                </a:schemeClr>
              </a:solidFill>
              <a:latin typeface="+mj-ea"/>
              <a:ea typeface="+mj-ea"/>
            </a:endParaRPr>
          </a:p>
        </p:txBody>
      </p:sp>
      <p:sp>
        <p:nvSpPr>
          <p:cNvPr id="12" name="圆角矩形 11">
            <a:hlinkClick r:id="rId5"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法四</a:t>
            </a:r>
            <a:endParaRPr lang="zh-CN" altLang="en-US" sz="1400" dirty="0">
              <a:solidFill>
                <a:schemeClr val="bg1">
                  <a:lumMod val="65000"/>
                </a:schemeClr>
              </a:solidFill>
              <a:latin typeface="+mj-ea"/>
              <a:ea typeface="+mj-ea"/>
            </a:endParaRPr>
          </a:p>
        </p:txBody>
      </p:sp>
      <p:sp>
        <p:nvSpPr>
          <p:cNvPr id="13" name="圆角矩形 12">
            <a:hlinkClick r:id="rId6" action="ppaction://hlinksldjump"/>
          </p:cNvPr>
          <p:cNvSpPr/>
          <p:nvPr/>
        </p:nvSpPr>
        <p:spPr>
          <a:xfrm>
            <a:off x="449173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审答规范</a:t>
            </a:r>
            <a:endParaRPr lang="zh-CN" altLang="en-US" sz="1400" dirty="0">
              <a:solidFill>
                <a:schemeClr val="bg1">
                  <a:lumMod val="65000"/>
                </a:schemeClr>
              </a:solidFill>
              <a:latin typeface="+mj-ea"/>
              <a:ea typeface="+mj-ea"/>
            </a:endParaRPr>
          </a:p>
        </p:txBody>
      </p:sp>
      <p:sp>
        <p:nvSpPr>
          <p:cNvPr id="3" name="矩形 2"/>
          <p:cNvSpPr>
            <a:spLocks noChangeAspect="1"/>
          </p:cNvSpPr>
          <p:nvPr/>
        </p:nvSpPr>
        <p:spPr>
          <a:xfrm>
            <a:off x="508000" y="1340767"/>
            <a:ext cx="8128000" cy="4928657"/>
          </a:xfrm>
          <a:prstGeom prst="rect">
            <a:avLst/>
          </a:prstGeom>
        </p:spPr>
        <p:txBody>
          <a:bodyPr>
            <a:spAutoFit/>
          </a:bodyPr>
          <a:lstStyle/>
          <a:p>
            <a:pPr indent="408305">
              <a:lnSpc>
                <a:spcPct val="120000"/>
              </a:lnSpc>
              <a:spcAft>
                <a:spcPts val="0"/>
              </a:spcAft>
              <a:tabLst>
                <a:tab pos="1029335" algn="l"/>
                <a:tab pos="1850390" algn="l"/>
                <a:tab pos="2538095" algn="l"/>
                <a:tab pos="3221990" algn="l"/>
              </a:tabLst>
            </a:pPr>
            <a:r>
              <a:rPr lang="zh-CN" altLang="zh-CN" sz="2200" b="1">
                <a:solidFill>
                  <a:srgbClr val="000000"/>
                </a:solidFill>
                <a:latin typeface="Arial" panose="020B0604020202020204" pitchFamily="34" charset="0"/>
                <a:ea typeface="黑体" panose="02010609060101010101" pitchFamily="49" charset="-122"/>
                <a:cs typeface="Times New Roman" panose="02020603050405020304" pitchFamily="18" charset="0"/>
              </a:rPr>
              <a:t>典题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b="1">
                <a:solidFill>
                  <a:srgbClr val="000000"/>
                </a:solidFill>
                <a:latin typeface="Arial" panose="020B0604020202020204" pitchFamily="34" charset="0"/>
                <a:ea typeface="黑体" panose="02010609060101010101" pitchFamily="49" charset="-122"/>
                <a:cs typeface="Times New Roman" panose="02020603050405020304" pitchFamily="18" charset="0"/>
              </a:rPr>
              <a:t>满分解构</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b="1">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叙述技巧</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(2018·</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全国卷</a:t>
            </a:r>
            <a:r>
              <a:rPr lang="zh-CN" altLang="zh-CN" sz="2200">
                <a:solidFill>
                  <a:srgbClr val="000000"/>
                </a:solidFill>
                <a:latin typeface="NEU-BZ-S92"/>
                <a:cs typeface="宋体" panose="02010600030101010101" pitchFamily="2" charset="-122"/>
              </a:rPr>
              <a:t>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阅读下面这首唐诗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完成后面的问题。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精</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NEU-BZ-S92"/>
                <a:ea typeface="方正宋黑_GBK" panose="03000509000000000000" pitchFamily="65" charset="-122"/>
                <a:cs typeface="Times New Roman" panose="02020603050405020304" pitchFamily="18" charset="0"/>
              </a:rPr>
              <a:t>卫</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NEU-BZ-S92"/>
                <a:ea typeface="方正宋黑_GBK" panose="03000509000000000000" pitchFamily="65" charset="-122"/>
                <a:cs typeface="Times New Roman" panose="02020603050405020304" pitchFamily="18" charset="0"/>
              </a:rPr>
              <a:t>词</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王</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建</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精卫谁教尔填海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海边石子青磊磊。</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但得海水作枯池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海中鱼龙何所为。</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口穿岂为空衔石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山中草木无全枝。</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朝在树头暮海里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飞多羽折时堕水。</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高山未尽海未平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愿我身死子还生。</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一般认为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诗最后两句的内容是以精卫的口吻表达的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你是否同意这种解读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请结合诗句说明你的理由。</a:t>
            </a:r>
            <a:r>
              <a:rPr lang="en-US" altLang="zh-CN" sz="2200">
                <a:solidFill>
                  <a:srgbClr val="000000"/>
                </a:solidFill>
                <a:latin typeface="Times New Roman" panose="02020603050405020304" pitchFamily="18" charset="0"/>
                <a:cs typeface="Times New Roman" panose="02020603050405020304" pitchFamily="18" charset="0"/>
              </a:rPr>
              <a:t>(6</a:t>
            </a:r>
            <a:r>
              <a:rPr lang="zh-CN" altLang="zh-CN" sz="2200">
                <a:solidFill>
                  <a:srgbClr val="000000"/>
                </a:solidFill>
                <a:latin typeface="Times New Roman" panose="02020603050405020304" pitchFamily="18" charset="0"/>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111355678"/>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1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133</a:t>
            </a:fld>
            <a:r>
              <a:rPr lang="en-US" altLang="zh-CN" smtClean="0"/>
              <a:t>-</a:t>
            </a:r>
            <a:endParaRPr lang="zh-CN" altLang="en-US" dirty="0"/>
          </a:p>
        </p:txBody>
      </p:sp>
      <p:sp>
        <p:nvSpPr>
          <p:cNvPr id="9" name="圆角矩形 8">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考法一</a:t>
            </a:r>
            <a:endParaRPr lang="zh-CN" altLang="en-US" sz="1400" dirty="0">
              <a:solidFill>
                <a:schemeClr val="bg1">
                  <a:lumMod val="65000"/>
                </a:schemeClr>
              </a:solidFill>
              <a:latin typeface="+mj-ea"/>
              <a:ea typeface="+mj-ea"/>
            </a:endParaRPr>
          </a:p>
        </p:txBody>
      </p:sp>
      <p:sp>
        <p:nvSpPr>
          <p:cNvPr id="10" name="圆角矩形 9">
            <a:hlinkClick r:id="rId4"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考法二</a:t>
            </a:r>
            <a:endParaRPr lang="zh-CN" altLang="en-US" sz="1400" dirty="0">
              <a:solidFill>
                <a:srgbClr val="E75E22"/>
              </a:solidFill>
              <a:latin typeface="+mj-ea"/>
              <a:ea typeface="+mj-ea"/>
            </a:endParaRPr>
          </a:p>
        </p:txBody>
      </p:sp>
      <p:sp>
        <p:nvSpPr>
          <p:cNvPr id="11" name="圆角矩形 10">
            <a:hlinkClick r:id="rId5"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法三</a:t>
            </a:r>
            <a:endParaRPr lang="zh-CN" altLang="en-US" sz="1400" dirty="0">
              <a:solidFill>
                <a:schemeClr val="bg1">
                  <a:lumMod val="65000"/>
                </a:schemeClr>
              </a:solidFill>
              <a:latin typeface="+mj-ea"/>
              <a:ea typeface="+mj-ea"/>
            </a:endParaRPr>
          </a:p>
        </p:txBody>
      </p:sp>
      <p:sp>
        <p:nvSpPr>
          <p:cNvPr id="12" name="圆角矩形 11">
            <a:hlinkClick r:id="rId6"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法四</a:t>
            </a:r>
            <a:endParaRPr lang="zh-CN" altLang="en-US" sz="1400" dirty="0">
              <a:solidFill>
                <a:schemeClr val="bg1">
                  <a:lumMod val="65000"/>
                </a:schemeClr>
              </a:solidFill>
              <a:latin typeface="+mj-ea"/>
              <a:ea typeface="+mj-ea"/>
            </a:endParaRPr>
          </a:p>
        </p:txBody>
      </p:sp>
      <p:sp>
        <p:nvSpPr>
          <p:cNvPr id="13" name="圆角矩形 12">
            <a:hlinkClick r:id="rId7" action="ppaction://hlinksldjump"/>
          </p:cNvPr>
          <p:cNvSpPr/>
          <p:nvPr/>
        </p:nvSpPr>
        <p:spPr>
          <a:xfrm>
            <a:off x="449173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审答规范</a:t>
            </a:r>
            <a:endParaRPr lang="zh-CN" altLang="en-US" sz="1400" dirty="0">
              <a:solidFill>
                <a:schemeClr val="bg1">
                  <a:lumMod val="65000"/>
                </a:schemeClr>
              </a:solidFill>
              <a:latin typeface="+mj-ea"/>
              <a:ea typeface="+mj-ea"/>
            </a:endParaRPr>
          </a:p>
        </p:txBody>
      </p:sp>
      <p:sp>
        <p:nvSpPr>
          <p:cNvPr id="4" name="矩形 3"/>
          <p:cNvSpPr>
            <a:spLocks noChangeAspect="1"/>
          </p:cNvSpPr>
          <p:nvPr/>
        </p:nvSpPr>
        <p:spPr>
          <a:xfrm>
            <a:off x="508000" y="1418234"/>
            <a:ext cx="2263761" cy="498598"/>
          </a:xfrm>
          <a:prstGeom prst="rect">
            <a:avLst/>
          </a:prstGeom>
        </p:spPr>
        <p:txBody>
          <a:bodyPr wrap="none">
            <a:spAutoFit/>
          </a:bodyPr>
          <a:lstStyle/>
          <a:p>
            <a:pPr indent="304800">
              <a:lnSpc>
                <a:spcPct val="120000"/>
              </a:lnSpc>
              <a:spcAft>
                <a:spcPts val="0"/>
              </a:spcAft>
              <a:tabLst>
                <a:tab pos="1029335" algn="l"/>
                <a:tab pos="1850390" algn="l"/>
                <a:tab pos="2538095" algn="l"/>
                <a:tab pos="3221990" algn="l"/>
              </a:tabLst>
            </a:pPr>
            <a:r>
              <a:rPr lang="zh-CN" altLang="zh-CN" sz="2200" smtClean="0">
                <a:solidFill>
                  <a:srgbClr val="FF0000"/>
                </a:solidFill>
                <a:latin typeface="Arial" panose="020B0604020202020204" pitchFamily="34" charset="0"/>
                <a:ea typeface="黑体" panose="02010609060101010101" pitchFamily="49" charset="-122"/>
                <a:cs typeface="Times New Roman" panose="02020603050405020304" pitchFamily="18" charset="0"/>
              </a:rPr>
              <a:t>【思考角度】</a:t>
            </a:r>
            <a:r>
              <a:rPr lang="en-US" altLang="zh-CN" sz="2200" smtClean="0">
                <a:solidFill>
                  <a:srgbClr val="FF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5" name="对象 4"/>
          <p:cNvGraphicFramePr>
            <a:graphicFrameLocks noChangeAspect="1"/>
          </p:cNvGraphicFramePr>
          <p:nvPr>
            <p:extLst>
              <p:ext uri="{D42A27DB-BD31-4B8C-83A1-F6EECF244321}">
                <p14:modId xmlns:p14="http://schemas.microsoft.com/office/powerpoint/2010/main" xmlns="" val="3822442794"/>
              </p:ext>
            </p:extLst>
          </p:nvPr>
        </p:nvGraphicFramePr>
        <p:xfrm>
          <a:off x="508000" y="1916832"/>
          <a:ext cx="8128000" cy="4606856"/>
        </p:xfrm>
        <a:graphic>
          <a:graphicData uri="http://schemas.openxmlformats.org/presentationml/2006/ole">
            <p:oleObj spid="_x0000_s91138" name="文档" r:id="rId8" imgW="3910530" imgH="2216340" progId="Word.Document.12">
              <p:embed/>
            </p:oleObj>
          </a:graphicData>
        </a:graphic>
      </p:graphicFrame>
    </p:spTree>
    <p:extLst>
      <p:ext uri="{BB962C8B-B14F-4D97-AF65-F5344CB8AC3E}">
        <p14:creationId xmlns:p14="http://schemas.microsoft.com/office/powerpoint/2010/main" xmlns="" val="1371043430"/>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1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134</a:t>
            </a:fld>
            <a:r>
              <a:rPr lang="en-US" altLang="zh-CN" smtClean="0"/>
              <a:t>-</a:t>
            </a:r>
            <a:endParaRPr lang="zh-CN" altLang="en-US" dirty="0"/>
          </a:p>
        </p:txBody>
      </p:sp>
      <p:sp>
        <p:nvSpPr>
          <p:cNvPr id="9" name="圆角矩形 8">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考法一</a:t>
            </a:r>
            <a:endParaRPr lang="zh-CN" altLang="en-US" sz="1400" dirty="0">
              <a:solidFill>
                <a:schemeClr val="bg1">
                  <a:lumMod val="65000"/>
                </a:schemeClr>
              </a:solidFill>
              <a:latin typeface="+mj-ea"/>
              <a:ea typeface="+mj-ea"/>
            </a:endParaRPr>
          </a:p>
        </p:txBody>
      </p:sp>
      <p:sp>
        <p:nvSpPr>
          <p:cNvPr id="10" name="圆角矩形 9">
            <a:hlinkClick r:id="rId3"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考法二</a:t>
            </a:r>
            <a:endParaRPr lang="zh-CN" altLang="en-US" sz="1400" dirty="0">
              <a:solidFill>
                <a:srgbClr val="E75E22"/>
              </a:solidFill>
              <a:latin typeface="+mj-ea"/>
              <a:ea typeface="+mj-ea"/>
            </a:endParaRPr>
          </a:p>
        </p:txBody>
      </p:sp>
      <p:sp>
        <p:nvSpPr>
          <p:cNvPr id="11" name="圆角矩形 10">
            <a:hlinkClick r:id="rId4"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法三</a:t>
            </a:r>
            <a:endParaRPr lang="zh-CN" altLang="en-US" sz="1400" dirty="0">
              <a:solidFill>
                <a:schemeClr val="bg1">
                  <a:lumMod val="65000"/>
                </a:schemeClr>
              </a:solidFill>
              <a:latin typeface="+mj-ea"/>
              <a:ea typeface="+mj-ea"/>
            </a:endParaRPr>
          </a:p>
        </p:txBody>
      </p:sp>
      <p:sp>
        <p:nvSpPr>
          <p:cNvPr id="12" name="圆角矩形 11">
            <a:hlinkClick r:id="rId5"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法四</a:t>
            </a:r>
            <a:endParaRPr lang="zh-CN" altLang="en-US" sz="1400" dirty="0">
              <a:solidFill>
                <a:schemeClr val="bg1">
                  <a:lumMod val="65000"/>
                </a:schemeClr>
              </a:solidFill>
              <a:latin typeface="+mj-ea"/>
              <a:ea typeface="+mj-ea"/>
            </a:endParaRPr>
          </a:p>
        </p:txBody>
      </p:sp>
      <p:sp>
        <p:nvSpPr>
          <p:cNvPr id="13" name="圆角矩形 12">
            <a:hlinkClick r:id="rId6" action="ppaction://hlinksldjump"/>
          </p:cNvPr>
          <p:cNvSpPr/>
          <p:nvPr/>
        </p:nvSpPr>
        <p:spPr>
          <a:xfrm>
            <a:off x="449173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审答规范</a:t>
            </a:r>
            <a:endParaRPr lang="zh-CN" altLang="en-US" sz="1400" dirty="0">
              <a:solidFill>
                <a:schemeClr val="bg1">
                  <a:lumMod val="65000"/>
                </a:schemeClr>
              </a:solidFill>
              <a:latin typeface="+mj-ea"/>
              <a:ea typeface="+mj-ea"/>
            </a:endParaRPr>
          </a:p>
        </p:txBody>
      </p:sp>
      <p:sp>
        <p:nvSpPr>
          <p:cNvPr id="3" name="矩形 2"/>
          <p:cNvSpPr>
            <a:spLocks noChangeAspect="1"/>
          </p:cNvSpPr>
          <p:nvPr/>
        </p:nvSpPr>
        <p:spPr>
          <a:xfrm>
            <a:off x="508000" y="2318000"/>
            <a:ext cx="8128000" cy="2475999"/>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【答案整合】</a:t>
            </a:r>
            <a:r>
              <a:rPr lang="zh-CN" altLang="zh-CN" sz="2200">
                <a:solidFill>
                  <a:srgbClr val="000000"/>
                </a:solidFill>
                <a:latin typeface="NEU-BZ-S92"/>
                <a:ea typeface="Arial" panose="020B0604020202020204" pitchFamily="34"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观点一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同意。</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这两句诗是精卫坚韧不拔、前赴后继奋斗精神的自我抒发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意为即使自己在有生之年不能完成移山填海的事业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也希望子孙后代能够继承遗志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填海不止。</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观点二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不同意。</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这两句诗是作者对精卫的同情与崇敬之情的表达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意为移山填海的事业尚未完成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我愿牺牲生命来帮助精卫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以自己的生命来换精卫的生命。</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919077419"/>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1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135</a:t>
            </a:fld>
            <a:r>
              <a:rPr lang="en-US" altLang="zh-CN" smtClean="0"/>
              <a:t>-</a:t>
            </a:r>
            <a:endParaRPr lang="zh-CN" altLang="en-US" dirty="0"/>
          </a:p>
        </p:txBody>
      </p:sp>
      <p:sp>
        <p:nvSpPr>
          <p:cNvPr id="9" name="圆角矩形 8">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考法一</a:t>
            </a:r>
            <a:endParaRPr lang="zh-CN" altLang="en-US" sz="1400" dirty="0">
              <a:solidFill>
                <a:schemeClr val="bg1">
                  <a:lumMod val="65000"/>
                </a:schemeClr>
              </a:solidFill>
              <a:latin typeface="+mj-ea"/>
              <a:ea typeface="+mj-ea"/>
            </a:endParaRPr>
          </a:p>
        </p:txBody>
      </p:sp>
      <p:sp>
        <p:nvSpPr>
          <p:cNvPr id="10" name="圆角矩形 9">
            <a:hlinkClick r:id="rId3"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考法二</a:t>
            </a:r>
            <a:endParaRPr lang="zh-CN" altLang="en-US" sz="1400" dirty="0">
              <a:solidFill>
                <a:srgbClr val="E75E22"/>
              </a:solidFill>
              <a:latin typeface="+mj-ea"/>
              <a:ea typeface="+mj-ea"/>
            </a:endParaRPr>
          </a:p>
        </p:txBody>
      </p:sp>
      <p:sp>
        <p:nvSpPr>
          <p:cNvPr id="11" name="圆角矩形 10">
            <a:hlinkClick r:id="rId4"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法三</a:t>
            </a:r>
            <a:endParaRPr lang="zh-CN" altLang="en-US" sz="1400" dirty="0">
              <a:solidFill>
                <a:schemeClr val="bg1">
                  <a:lumMod val="65000"/>
                </a:schemeClr>
              </a:solidFill>
              <a:latin typeface="+mj-ea"/>
              <a:ea typeface="+mj-ea"/>
            </a:endParaRPr>
          </a:p>
        </p:txBody>
      </p:sp>
      <p:sp>
        <p:nvSpPr>
          <p:cNvPr id="12" name="圆角矩形 11">
            <a:hlinkClick r:id="rId5"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法四</a:t>
            </a:r>
            <a:endParaRPr lang="zh-CN" altLang="en-US" sz="1400" dirty="0">
              <a:solidFill>
                <a:schemeClr val="bg1">
                  <a:lumMod val="65000"/>
                </a:schemeClr>
              </a:solidFill>
              <a:latin typeface="+mj-ea"/>
              <a:ea typeface="+mj-ea"/>
            </a:endParaRPr>
          </a:p>
        </p:txBody>
      </p:sp>
      <p:sp>
        <p:nvSpPr>
          <p:cNvPr id="13" name="圆角矩形 12">
            <a:hlinkClick r:id="rId6" action="ppaction://hlinksldjump"/>
          </p:cNvPr>
          <p:cNvSpPr/>
          <p:nvPr/>
        </p:nvSpPr>
        <p:spPr>
          <a:xfrm>
            <a:off x="449173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审答规范</a:t>
            </a:r>
            <a:endParaRPr lang="zh-CN" altLang="en-US" sz="1400" dirty="0">
              <a:solidFill>
                <a:schemeClr val="bg1">
                  <a:lumMod val="65000"/>
                </a:schemeClr>
              </a:solidFill>
              <a:latin typeface="+mj-ea"/>
              <a:ea typeface="+mj-ea"/>
            </a:endParaRPr>
          </a:p>
        </p:txBody>
      </p:sp>
      <p:sp>
        <p:nvSpPr>
          <p:cNvPr id="3" name="矩形 2"/>
          <p:cNvSpPr>
            <a:spLocks noChangeAspect="1"/>
          </p:cNvSpPr>
          <p:nvPr/>
        </p:nvSpPr>
        <p:spPr>
          <a:xfrm>
            <a:off x="508000" y="1340767"/>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b="1">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描写技巧</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(2015·</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全国</a:t>
            </a:r>
            <a:r>
              <a:rPr lang="zh-CN" altLang="zh-CN" sz="2200">
                <a:solidFill>
                  <a:srgbClr val="000000"/>
                </a:solidFill>
                <a:latin typeface="NEU-BZ-S92"/>
                <a:cs typeface="宋体" panose="02010600030101010101" pitchFamily="2" charset="-122"/>
              </a:rPr>
              <a:t>Ⅰ</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阅读下面这首唐诗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完成后面的问题。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发临洮将赴北庭留别</a:t>
            </a:r>
            <a:r>
              <a:rPr lang="zh-CN" altLang="zh-CN" sz="2200" baseline="30000">
                <a:solidFill>
                  <a:srgbClr val="000000"/>
                </a:solidFill>
                <a:latin typeface="NEU-BZ-S92"/>
                <a:cs typeface="宋体" panose="02010600030101010101" pitchFamily="2" charset="-122"/>
              </a:rPr>
              <a:t>①</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岑</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参</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闻说轮台路</a:t>
            </a:r>
            <a:r>
              <a:rPr lang="zh-CN" altLang="zh-CN" sz="2200" baseline="30000">
                <a:solidFill>
                  <a:srgbClr val="000000"/>
                </a:solidFill>
                <a:latin typeface="NEU-BZ-S92"/>
                <a:cs typeface="宋体" panose="02010600030101010101" pitchFamily="2" charset="-122"/>
              </a:rPr>
              <a:t>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连年见雪飞。</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春风不曾到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汉使亦应稀。</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白草通疏勒</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青山过武威。</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勤王敢道远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私向梦中归。</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注</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临洮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在今甘肃临潭西。北庭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唐六都护府之一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治所为庭州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今新疆吉木萨尔北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轮台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庭州属县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在今新疆乌鲁木齐。</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与《白雪歌送武判官归京》相比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本诗描写塞外景物的角度有何不同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请简要分析。</a:t>
            </a:r>
            <a:r>
              <a:rPr lang="en-US" altLang="zh-CN" sz="2200">
                <a:solidFill>
                  <a:srgbClr val="000000"/>
                </a:solidFill>
                <a:latin typeface="Times New Roman" panose="02020603050405020304" pitchFamily="18" charset="0"/>
                <a:cs typeface="Times New Roman" panose="02020603050405020304" pitchFamily="18" charset="0"/>
              </a:rPr>
              <a:t>(5</a:t>
            </a:r>
            <a:r>
              <a:rPr lang="zh-CN" altLang="zh-CN" sz="2200">
                <a:solidFill>
                  <a:srgbClr val="000000"/>
                </a:solidFill>
                <a:latin typeface="Times New Roman" panose="02020603050405020304" pitchFamily="18" charset="0"/>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327887303"/>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1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136</a:t>
            </a:fld>
            <a:r>
              <a:rPr lang="en-US" altLang="zh-CN" smtClean="0"/>
              <a:t>-</a:t>
            </a:r>
            <a:endParaRPr lang="zh-CN" altLang="en-US" dirty="0"/>
          </a:p>
        </p:txBody>
      </p:sp>
      <p:sp>
        <p:nvSpPr>
          <p:cNvPr id="9" name="圆角矩形 8">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考法一</a:t>
            </a:r>
            <a:endParaRPr lang="zh-CN" altLang="en-US" sz="1400" dirty="0">
              <a:solidFill>
                <a:schemeClr val="bg1">
                  <a:lumMod val="65000"/>
                </a:schemeClr>
              </a:solidFill>
              <a:latin typeface="+mj-ea"/>
              <a:ea typeface="+mj-ea"/>
            </a:endParaRPr>
          </a:p>
        </p:txBody>
      </p:sp>
      <p:sp>
        <p:nvSpPr>
          <p:cNvPr id="10" name="圆角矩形 9">
            <a:hlinkClick r:id="rId3"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考法二</a:t>
            </a:r>
            <a:endParaRPr lang="zh-CN" altLang="en-US" sz="1400" dirty="0">
              <a:solidFill>
                <a:srgbClr val="E75E22"/>
              </a:solidFill>
              <a:latin typeface="+mj-ea"/>
              <a:ea typeface="+mj-ea"/>
            </a:endParaRPr>
          </a:p>
        </p:txBody>
      </p:sp>
      <p:sp>
        <p:nvSpPr>
          <p:cNvPr id="11" name="圆角矩形 10">
            <a:hlinkClick r:id="rId4"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法三</a:t>
            </a:r>
            <a:endParaRPr lang="zh-CN" altLang="en-US" sz="1400" dirty="0">
              <a:solidFill>
                <a:schemeClr val="bg1">
                  <a:lumMod val="65000"/>
                </a:schemeClr>
              </a:solidFill>
              <a:latin typeface="+mj-ea"/>
              <a:ea typeface="+mj-ea"/>
            </a:endParaRPr>
          </a:p>
        </p:txBody>
      </p:sp>
      <p:sp>
        <p:nvSpPr>
          <p:cNvPr id="12" name="圆角矩形 11">
            <a:hlinkClick r:id="rId5"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法四</a:t>
            </a:r>
            <a:endParaRPr lang="zh-CN" altLang="en-US" sz="1400" dirty="0">
              <a:solidFill>
                <a:schemeClr val="bg1">
                  <a:lumMod val="65000"/>
                </a:schemeClr>
              </a:solidFill>
              <a:latin typeface="+mj-ea"/>
              <a:ea typeface="+mj-ea"/>
            </a:endParaRPr>
          </a:p>
        </p:txBody>
      </p:sp>
      <p:sp>
        <p:nvSpPr>
          <p:cNvPr id="13" name="圆角矩形 12">
            <a:hlinkClick r:id="rId6" action="ppaction://hlinksldjump"/>
          </p:cNvPr>
          <p:cNvSpPr/>
          <p:nvPr/>
        </p:nvSpPr>
        <p:spPr>
          <a:xfrm>
            <a:off x="449173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审答规范</a:t>
            </a:r>
            <a:endParaRPr lang="zh-CN" altLang="en-US" sz="1400" dirty="0">
              <a:solidFill>
                <a:schemeClr val="bg1">
                  <a:lumMod val="65000"/>
                </a:schemeClr>
              </a:solidFill>
              <a:latin typeface="+mj-ea"/>
              <a:ea typeface="+mj-ea"/>
            </a:endParaRPr>
          </a:p>
        </p:txBody>
      </p:sp>
      <p:sp>
        <p:nvSpPr>
          <p:cNvPr id="4" name="矩形 3"/>
          <p:cNvSpPr>
            <a:spLocks noChangeAspect="1"/>
          </p:cNvSpPr>
          <p:nvPr/>
        </p:nvSpPr>
        <p:spPr>
          <a:xfrm>
            <a:off x="508000" y="2107334"/>
            <a:ext cx="8128000" cy="2897332"/>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【思考角度】</a:t>
            </a:r>
            <a:r>
              <a:rPr lang="zh-CN" altLang="zh-CN" sz="2200">
                <a:solidFill>
                  <a:srgbClr val="000000"/>
                </a:solidFill>
                <a:latin typeface="NEU-BZ-S92"/>
                <a:ea typeface="Arial" panose="020B0604020202020204" pitchFamily="34" charset="0"/>
                <a:cs typeface="Times New Roman" panose="02020603050405020304" pitchFamily="18" charset="0"/>
              </a:rPr>
              <a:t> </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明确技巧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虚写。</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阐释运用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标题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将赴北庭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表示作者未到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闻说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表示下文写北庭的景色都是听别人说的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属于想象。</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指明效果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这样写表达了诗人接到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勤王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命令后的急切心情。</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【答案整合】</a:t>
            </a:r>
            <a:r>
              <a:rPr lang="zh-CN" altLang="zh-CN" sz="2200">
                <a:solidFill>
                  <a:srgbClr val="000000"/>
                </a:solidFill>
                <a:latin typeface="NEU-BZ-S92"/>
                <a:ea typeface="Arial" panose="020B0604020202020204" pitchFamily="34"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本诗描写的边塞风光并非作者亲眼所见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而是出于想象。从标题可以看出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作者此时尚处于前往边塞的途中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开头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闻说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二字也表明后面的描写是凭听闻所得。</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560515137"/>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xEl>
                                              <p:pRg st="3" end="3"/>
                                            </p:txEl>
                                          </p:spTgt>
                                        </p:tgtEl>
                                        <p:attrNameLst>
                                          <p:attrName>style.visibility</p:attrName>
                                        </p:attrNameLst>
                                      </p:cBhvr>
                                      <p:to>
                                        <p:strVal val="visible"/>
                                      </p:to>
                                    </p:set>
                                    <p:animEffect transition="in" filter="wipe(down)">
                                      <p:cBhvr>
                                        <p:cTn id="7" dur="500"/>
                                        <p:tgtEl>
                                          <p:spTgt spid="4">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137</a:t>
            </a:fld>
            <a:r>
              <a:rPr lang="en-US" altLang="zh-CN" smtClean="0"/>
              <a:t>-</a:t>
            </a:r>
            <a:endParaRPr lang="zh-CN" altLang="en-US" dirty="0"/>
          </a:p>
        </p:txBody>
      </p:sp>
      <p:sp>
        <p:nvSpPr>
          <p:cNvPr id="9" name="圆角矩形 8">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考法一</a:t>
            </a:r>
            <a:endParaRPr lang="zh-CN" altLang="en-US" sz="1400" dirty="0">
              <a:solidFill>
                <a:schemeClr val="bg1">
                  <a:lumMod val="65000"/>
                </a:schemeClr>
              </a:solidFill>
              <a:latin typeface="+mj-ea"/>
              <a:ea typeface="+mj-ea"/>
            </a:endParaRPr>
          </a:p>
        </p:txBody>
      </p:sp>
      <p:sp>
        <p:nvSpPr>
          <p:cNvPr id="10" name="圆角矩形 9">
            <a:hlinkClick r:id="rId3"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考法二</a:t>
            </a:r>
            <a:endParaRPr lang="zh-CN" altLang="en-US" sz="1400" dirty="0">
              <a:solidFill>
                <a:srgbClr val="E75E22"/>
              </a:solidFill>
              <a:latin typeface="+mj-ea"/>
              <a:ea typeface="+mj-ea"/>
            </a:endParaRPr>
          </a:p>
        </p:txBody>
      </p:sp>
      <p:sp>
        <p:nvSpPr>
          <p:cNvPr id="11" name="圆角矩形 10">
            <a:hlinkClick r:id="rId4"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法三</a:t>
            </a:r>
            <a:endParaRPr lang="zh-CN" altLang="en-US" sz="1400" dirty="0">
              <a:solidFill>
                <a:schemeClr val="bg1">
                  <a:lumMod val="65000"/>
                </a:schemeClr>
              </a:solidFill>
              <a:latin typeface="+mj-ea"/>
              <a:ea typeface="+mj-ea"/>
            </a:endParaRPr>
          </a:p>
        </p:txBody>
      </p:sp>
      <p:sp>
        <p:nvSpPr>
          <p:cNvPr id="12" name="圆角矩形 11">
            <a:hlinkClick r:id="rId5"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法四</a:t>
            </a:r>
            <a:endParaRPr lang="zh-CN" altLang="en-US" sz="1400" dirty="0">
              <a:solidFill>
                <a:schemeClr val="bg1">
                  <a:lumMod val="65000"/>
                </a:schemeClr>
              </a:solidFill>
              <a:latin typeface="+mj-ea"/>
              <a:ea typeface="+mj-ea"/>
            </a:endParaRPr>
          </a:p>
        </p:txBody>
      </p:sp>
      <p:sp>
        <p:nvSpPr>
          <p:cNvPr id="13" name="圆角矩形 12">
            <a:hlinkClick r:id="rId6" action="ppaction://hlinksldjump"/>
          </p:cNvPr>
          <p:cNvSpPr/>
          <p:nvPr/>
        </p:nvSpPr>
        <p:spPr>
          <a:xfrm>
            <a:off x="449173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审答规范</a:t>
            </a:r>
            <a:endParaRPr lang="zh-CN" altLang="en-US" sz="1400" dirty="0">
              <a:solidFill>
                <a:schemeClr val="bg1">
                  <a:lumMod val="65000"/>
                </a:schemeClr>
              </a:solidFill>
              <a:latin typeface="+mj-ea"/>
              <a:ea typeface="+mj-ea"/>
            </a:endParaRPr>
          </a:p>
        </p:txBody>
      </p:sp>
      <p:sp>
        <p:nvSpPr>
          <p:cNvPr id="3" name="矩形 2"/>
          <p:cNvSpPr>
            <a:spLocks noChangeAspect="1"/>
          </p:cNvSpPr>
          <p:nvPr/>
        </p:nvSpPr>
        <p:spPr>
          <a:xfrm>
            <a:off x="508000" y="1497936"/>
            <a:ext cx="8128000" cy="411612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b="1">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抒情技巧</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(2017·</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江苏卷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阅读下面这首宋诗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完成后面的问题。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秋</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NEU-BZ-S92"/>
                <a:ea typeface="方正宋黑_GBK" panose="03000509000000000000" pitchFamily="65" charset="-122"/>
                <a:cs typeface="Times New Roman" panose="02020603050405020304" pitchFamily="18" charset="0"/>
              </a:rPr>
              <a:t>兴</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陆</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游</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白发萧萧欲满头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归来三见故山秋。</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醉凭高阁乾坤迮</a:t>
            </a:r>
            <a:r>
              <a:rPr lang="zh-CN" altLang="zh-CN" sz="2200" baseline="30000">
                <a:solidFill>
                  <a:srgbClr val="000000"/>
                </a:solidFill>
                <a:latin typeface="NEU-BZ-S92"/>
                <a:cs typeface="宋体" panose="02010600030101010101" pitchFamily="2" charset="-122"/>
              </a:rPr>
              <a:t>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病入中年日月遒。</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百战铁衣空许国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五更画角只生愁。</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明朝烟雨桐江岸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且占丹枫系钓舟。</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注</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狭窄。</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简要赏析尾联的表达效果。</a:t>
            </a:r>
            <a:r>
              <a:rPr lang="en-US" altLang="zh-CN" sz="2200">
                <a:solidFill>
                  <a:srgbClr val="000000"/>
                </a:solidFill>
                <a:latin typeface="Times New Roman" panose="02020603050405020304" pitchFamily="18" charset="0"/>
                <a:cs typeface="Times New Roman" panose="02020603050405020304" pitchFamily="18" charset="0"/>
              </a:rPr>
              <a:t>(5</a:t>
            </a:r>
            <a:r>
              <a:rPr lang="zh-CN" altLang="zh-CN" sz="2200">
                <a:solidFill>
                  <a:srgbClr val="000000"/>
                </a:solidFill>
                <a:latin typeface="Times New Roman" panose="02020603050405020304" pitchFamily="18" charset="0"/>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729595984"/>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1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138</a:t>
            </a:fld>
            <a:r>
              <a:rPr lang="en-US" altLang="zh-CN" smtClean="0"/>
              <a:t>-</a:t>
            </a:r>
            <a:endParaRPr lang="zh-CN" altLang="en-US" dirty="0"/>
          </a:p>
        </p:txBody>
      </p:sp>
      <p:sp>
        <p:nvSpPr>
          <p:cNvPr id="9" name="圆角矩形 8">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考法一</a:t>
            </a:r>
            <a:endParaRPr lang="zh-CN" altLang="en-US" sz="1400" dirty="0">
              <a:solidFill>
                <a:schemeClr val="bg1">
                  <a:lumMod val="65000"/>
                </a:schemeClr>
              </a:solidFill>
              <a:latin typeface="+mj-ea"/>
              <a:ea typeface="+mj-ea"/>
            </a:endParaRPr>
          </a:p>
        </p:txBody>
      </p:sp>
      <p:sp>
        <p:nvSpPr>
          <p:cNvPr id="10" name="圆角矩形 9">
            <a:hlinkClick r:id="rId3"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考法二</a:t>
            </a:r>
            <a:endParaRPr lang="zh-CN" altLang="en-US" sz="1400" dirty="0">
              <a:solidFill>
                <a:srgbClr val="E75E22"/>
              </a:solidFill>
              <a:latin typeface="+mj-ea"/>
              <a:ea typeface="+mj-ea"/>
            </a:endParaRPr>
          </a:p>
        </p:txBody>
      </p:sp>
      <p:sp>
        <p:nvSpPr>
          <p:cNvPr id="11" name="圆角矩形 10">
            <a:hlinkClick r:id="rId4"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法三</a:t>
            </a:r>
            <a:endParaRPr lang="zh-CN" altLang="en-US" sz="1400" dirty="0">
              <a:solidFill>
                <a:schemeClr val="bg1">
                  <a:lumMod val="65000"/>
                </a:schemeClr>
              </a:solidFill>
              <a:latin typeface="+mj-ea"/>
              <a:ea typeface="+mj-ea"/>
            </a:endParaRPr>
          </a:p>
        </p:txBody>
      </p:sp>
      <p:sp>
        <p:nvSpPr>
          <p:cNvPr id="12" name="圆角矩形 11">
            <a:hlinkClick r:id="rId5"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法四</a:t>
            </a:r>
            <a:endParaRPr lang="zh-CN" altLang="en-US" sz="1400" dirty="0">
              <a:solidFill>
                <a:schemeClr val="bg1">
                  <a:lumMod val="65000"/>
                </a:schemeClr>
              </a:solidFill>
              <a:latin typeface="+mj-ea"/>
              <a:ea typeface="+mj-ea"/>
            </a:endParaRPr>
          </a:p>
        </p:txBody>
      </p:sp>
      <p:sp>
        <p:nvSpPr>
          <p:cNvPr id="13" name="圆角矩形 12">
            <a:hlinkClick r:id="rId6" action="ppaction://hlinksldjump"/>
          </p:cNvPr>
          <p:cNvSpPr/>
          <p:nvPr/>
        </p:nvSpPr>
        <p:spPr>
          <a:xfrm>
            <a:off x="449173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审答规范</a:t>
            </a:r>
            <a:endParaRPr lang="zh-CN" altLang="en-US" sz="1400" dirty="0">
              <a:solidFill>
                <a:schemeClr val="bg1">
                  <a:lumMod val="65000"/>
                </a:schemeClr>
              </a:solidFill>
              <a:latin typeface="+mj-ea"/>
              <a:ea typeface="+mj-ea"/>
            </a:endParaRPr>
          </a:p>
        </p:txBody>
      </p:sp>
      <p:sp>
        <p:nvSpPr>
          <p:cNvPr id="4" name="矩形 3"/>
          <p:cNvSpPr>
            <a:spLocks noChangeAspect="1"/>
          </p:cNvSpPr>
          <p:nvPr/>
        </p:nvSpPr>
        <p:spPr>
          <a:xfrm>
            <a:off x="508000" y="2107334"/>
            <a:ext cx="8128000" cy="2897332"/>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【思考角度】</a:t>
            </a:r>
            <a:r>
              <a:rPr lang="zh-CN" altLang="zh-CN" sz="2200">
                <a:solidFill>
                  <a:srgbClr val="000000"/>
                </a:solidFill>
                <a:latin typeface="NEU-BZ-S92"/>
                <a:ea typeface="Arial" panose="020B0604020202020204" pitchFamily="34" charset="0"/>
                <a:cs typeface="Times New Roman" panose="02020603050405020304" pitchFamily="18" charset="0"/>
              </a:rPr>
              <a:t> </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明确技巧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诗的尾联写景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手法应是借景抒情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寓情于景。</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阐释运用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明朝烟雨桐江岸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且占丹枫系钓舟。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诗人想象自己将来在桐江上烟雨垂钓的景象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借此来表达自己隐逸的愿望。</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指明效果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尾联既照应题目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秋兴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也暗含无奈和苦闷之情。</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【答案整合】</a:t>
            </a:r>
            <a:r>
              <a:rPr lang="zh-CN" altLang="zh-CN" sz="2200">
                <a:solidFill>
                  <a:srgbClr val="000000"/>
                </a:solidFill>
                <a:latin typeface="NEU-BZ-S92"/>
                <a:ea typeface="Arial" panose="020B0604020202020204" pitchFamily="34"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丹枫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照应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寓情于景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想象自己将来烟雨垂钓的画面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表达了自己隐逸的愿望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也暗含无奈和苦闷之情。</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105753252"/>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xEl>
                                              <p:pRg st="3" end="3"/>
                                            </p:txEl>
                                          </p:spTgt>
                                        </p:tgtEl>
                                        <p:attrNameLst>
                                          <p:attrName>style.visibility</p:attrName>
                                        </p:attrNameLst>
                                      </p:cBhvr>
                                      <p:to>
                                        <p:strVal val="visible"/>
                                      </p:to>
                                    </p:set>
                                    <p:animEffect transition="in" filter="wipe(down)">
                                      <p:cBhvr>
                                        <p:cTn id="7" dur="500"/>
                                        <p:tgtEl>
                                          <p:spTgt spid="4">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139</a:t>
            </a:fld>
            <a:r>
              <a:rPr lang="en-US" altLang="zh-CN" smtClean="0"/>
              <a:t>-</a:t>
            </a:r>
            <a:endParaRPr lang="zh-CN" altLang="en-US" dirty="0"/>
          </a:p>
        </p:txBody>
      </p:sp>
      <p:sp>
        <p:nvSpPr>
          <p:cNvPr id="9" name="圆角矩形 8">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考法一</a:t>
            </a:r>
            <a:endParaRPr lang="zh-CN" altLang="en-US" sz="1400" dirty="0">
              <a:solidFill>
                <a:schemeClr val="bg1">
                  <a:lumMod val="65000"/>
                </a:schemeClr>
              </a:solidFill>
              <a:latin typeface="+mj-ea"/>
              <a:ea typeface="+mj-ea"/>
            </a:endParaRPr>
          </a:p>
        </p:txBody>
      </p:sp>
      <p:sp>
        <p:nvSpPr>
          <p:cNvPr id="10" name="圆角矩形 9">
            <a:hlinkClick r:id="rId3"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考法二</a:t>
            </a:r>
            <a:endParaRPr lang="zh-CN" altLang="en-US" sz="1400" dirty="0">
              <a:solidFill>
                <a:srgbClr val="E75E22"/>
              </a:solidFill>
              <a:latin typeface="+mj-ea"/>
              <a:ea typeface="+mj-ea"/>
            </a:endParaRPr>
          </a:p>
        </p:txBody>
      </p:sp>
      <p:sp>
        <p:nvSpPr>
          <p:cNvPr id="11" name="圆角矩形 10">
            <a:hlinkClick r:id="rId4"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法三</a:t>
            </a:r>
            <a:endParaRPr lang="zh-CN" altLang="en-US" sz="1400" dirty="0">
              <a:solidFill>
                <a:schemeClr val="bg1">
                  <a:lumMod val="65000"/>
                </a:schemeClr>
              </a:solidFill>
              <a:latin typeface="+mj-ea"/>
              <a:ea typeface="+mj-ea"/>
            </a:endParaRPr>
          </a:p>
        </p:txBody>
      </p:sp>
      <p:sp>
        <p:nvSpPr>
          <p:cNvPr id="12" name="圆角矩形 11">
            <a:hlinkClick r:id="rId5"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法四</a:t>
            </a:r>
            <a:endParaRPr lang="zh-CN" altLang="en-US" sz="1400" dirty="0">
              <a:solidFill>
                <a:schemeClr val="bg1">
                  <a:lumMod val="65000"/>
                </a:schemeClr>
              </a:solidFill>
              <a:latin typeface="+mj-ea"/>
              <a:ea typeface="+mj-ea"/>
            </a:endParaRPr>
          </a:p>
        </p:txBody>
      </p:sp>
      <p:sp>
        <p:nvSpPr>
          <p:cNvPr id="13" name="圆角矩形 12">
            <a:hlinkClick r:id="rId6" action="ppaction://hlinksldjump"/>
          </p:cNvPr>
          <p:cNvSpPr/>
          <p:nvPr/>
        </p:nvSpPr>
        <p:spPr>
          <a:xfrm>
            <a:off x="449173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审答规范</a:t>
            </a:r>
            <a:endParaRPr lang="zh-CN" altLang="en-US" sz="1400" dirty="0">
              <a:solidFill>
                <a:schemeClr val="bg1">
                  <a:lumMod val="65000"/>
                </a:schemeClr>
              </a:solidFill>
              <a:latin typeface="+mj-ea"/>
              <a:ea typeface="+mj-ea"/>
            </a:endParaRPr>
          </a:p>
        </p:txBody>
      </p:sp>
      <p:sp>
        <p:nvSpPr>
          <p:cNvPr id="3" name="矩形 2"/>
          <p:cNvSpPr>
            <a:spLocks noChangeAspect="1"/>
          </p:cNvSpPr>
          <p:nvPr/>
        </p:nvSpPr>
        <p:spPr>
          <a:xfrm>
            <a:off x="508000" y="1340767"/>
            <a:ext cx="8128000" cy="452239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2200" b="1">
                <a:solidFill>
                  <a:srgbClr val="000000"/>
                </a:solidFill>
                <a:latin typeface="Times New Roman" panose="02020603050405020304" pitchFamily="18" charset="0"/>
                <a:cs typeface="Times New Roman" panose="02020603050405020304" pitchFamily="18" charset="0"/>
              </a:rPr>
              <a:t>即学即练</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阅读下面这首诗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完成后面的问题。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野泊对月有感</a:t>
            </a:r>
            <a:r>
              <a:rPr lang="zh-CN" altLang="zh-CN" sz="2200" baseline="30000">
                <a:solidFill>
                  <a:srgbClr val="000000"/>
                </a:solidFill>
                <a:latin typeface="NEU-BZ-S92"/>
                <a:cs typeface="宋体" panose="02010600030101010101" pitchFamily="2" charset="-122"/>
              </a:rPr>
              <a:t>①</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周</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可怜江月乱中明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应识逋逃病客情。</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斗柄阑干</a:t>
            </a:r>
            <a:r>
              <a:rPr lang="zh-CN" altLang="zh-CN" sz="2200" baseline="300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洞庭野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角声凄断岳阳城。</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酒添客泪愁仍溅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浪卷归心暗自惊。</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欲问行朝旧消息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眼中群盗尚纵横。</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注</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本诗约作于</a:t>
            </a:r>
            <a:r>
              <a:rPr lang="en-US" altLang="zh-CN" sz="2200">
                <a:solidFill>
                  <a:srgbClr val="000000"/>
                </a:solidFill>
                <a:latin typeface="Times New Roman" panose="02020603050405020304" pitchFamily="18" charset="0"/>
                <a:cs typeface="Times New Roman" panose="02020603050405020304" pitchFamily="18" charset="0"/>
              </a:rPr>
              <a:t>1129</a:t>
            </a:r>
            <a:r>
              <a:rPr lang="zh-CN" altLang="zh-CN" sz="2200">
                <a:solidFill>
                  <a:srgbClr val="000000"/>
                </a:solidFill>
                <a:latin typeface="Times New Roman" panose="02020603050405020304" pitchFamily="18" charset="0"/>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北宋灭亡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高宗即位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立足未稳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金兵南下。苗傅、刘正彦在杭州胁迫高宗让位。</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阑干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星光横斜参差的样子。</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请赏析本诗写景的艺术手法。</a:t>
            </a:r>
            <a:r>
              <a:rPr lang="en-US" altLang="zh-CN" sz="2200">
                <a:solidFill>
                  <a:srgbClr val="000000"/>
                </a:solidFill>
                <a:latin typeface="Times New Roman" panose="02020603050405020304" pitchFamily="18" charset="0"/>
                <a:cs typeface="Times New Roman" panose="02020603050405020304" pitchFamily="18" charset="0"/>
              </a:rPr>
              <a:t>(6</a:t>
            </a:r>
            <a:r>
              <a:rPr lang="zh-CN" altLang="zh-CN" sz="2200">
                <a:solidFill>
                  <a:srgbClr val="000000"/>
                </a:solidFill>
                <a:latin typeface="Times New Roman" panose="02020603050405020304" pitchFamily="18" charset="0"/>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021567535"/>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14</a:t>
            </a:fld>
            <a:r>
              <a:rPr lang="en-US" altLang="zh-CN" dirty="0" smtClean="0"/>
              <a:t>-</a:t>
            </a:r>
            <a:endParaRPr lang="zh-CN" altLang="en-US" dirty="0"/>
          </a:p>
        </p:txBody>
      </p:sp>
      <p:sp>
        <p:nvSpPr>
          <p:cNvPr id="2" name="矩形 1"/>
          <p:cNvSpPr>
            <a:spLocks noChangeAspect="1"/>
          </p:cNvSpPr>
          <p:nvPr/>
        </p:nvSpPr>
        <p:spPr>
          <a:xfrm>
            <a:off x="508000" y="980728"/>
            <a:ext cx="8128000" cy="2897332"/>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四、研题目</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做诗歌鉴赏题的时候还要细研题目。以选择题为例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首先要审清题干问的是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正确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还是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的选项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然后对选项从整体到细节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仔细研读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并注意以下问题</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语言理解不当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形象概括不准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技巧确认不对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④</a:t>
            </a:r>
            <a:r>
              <a:rPr lang="zh-CN" altLang="zh-CN" sz="2200">
                <a:solidFill>
                  <a:srgbClr val="000000"/>
                </a:solidFill>
                <a:latin typeface="Times New Roman" panose="02020603050405020304" pitchFamily="18" charset="0"/>
                <a:cs typeface="Times New Roman" panose="02020603050405020304" pitchFamily="18" charset="0"/>
              </a:rPr>
              <a:t>效果分析牵强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⑤</a:t>
            </a:r>
            <a:r>
              <a:rPr lang="zh-CN" altLang="zh-CN" sz="2200">
                <a:solidFill>
                  <a:srgbClr val="000000"/>
                </a:solidFill>
                <a:latin typeface="Times New Roman" panose="02020603050405020304" pitchFamily="18" charset="0"/>
                <a:cs typeface="Times New Roman" panose="02020603050405020304" pitchFamily="18" charset="0"/>
              </a:rPr>
              <a:t>情感态度强加。</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解题策略如下</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3248240481"/>
              </p:ext>
            </p:extLst>
          </p:nvPr>
        </p:nvGraphicFramePr>
        <p:xfrm>
          <a:off x="508000" y="3830226"/>
          <a:ext cx="8128000" cy="2870284"/>
        </p:xfrm>
        <a:graphic>
          <a:graphicData uri="http://schemas.openxmlformats.org/presentationml/2006/ole">
            <p:oleObj spid="_x0000_s57346" name="文档" r:id="rId4" imgW="3847376" imgH="1358448" progId="Word.Document.12">
              <p:embed/>
            </p:oleObj>
          </a:graphicData>
        </a:graphic>
      </p:graphicFrame>
    </p:spTree>
    <p:extLst>
      <p:ext uri="{BB962C8B-B14F-4D97-AF65-F5344CB8AC3E}">
        <p14:creationId xmlns:p14="http://schemas.microsoft.com/office/powerpoint/2010/main" xmlns="" val="2854235145"/>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1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140</a:t>
            </a:fld>
            <a:r>
              <a:rPr lang="en-US" altLang="zh-CN" smtClean="0"/>
              <a:t>-</a:t>
            </a:r>
            <a:endParaRPr lang="zh-CN" altLang="en-US" dirty="0"/>
          </a:p>
        </p:txBody>
      </p:sp>
      <p:sp>
        <p:nvSpPr>
          <p:cNvPr id="9" name="圆角矩形 8">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考法一</a:t>
            </a:r>
            <a:endParaRPr lang="zh-CN" altLang="en-US" sz="1400" dirty="0">
              <a:solidFill>
                <a:schemeClr val="bg1">
                  <a:lumMod val="65000"/>
                </a:schemeClr>
              </a:solidFill>
              <a:latin typeface="+mj-ea"/>
              <a:ea typeface="+mj-ea"/>
            </a:endParaRPr>
          </a:p>
        </p:txBody>
      </p:sp>
      <p:sp>
        <p:nvSpPr>
          <p:cNvPr id="10" name="圆角矩形 9">
            <a:hlinkClick r:id="rId3"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考法二</a:t>
            </a:r>
            <a:endParaRPr lang="zh-CN" altLang="en-US" sz="1400" dirty="0">
              <a:solidFill>
                <a:srgbClr val="E75E22"/>
              </a:solidFill>
              <a:latin typeface="+mj-ea"/>
              <a:ea typeface="+mj-ea"/>
            </a:endParaRPr>
          </a:p>
        </p:txBody>
      </p:sp>
      <p:sp>
        <p:nvSpPr>
          <p:cNvPr id="11" name="圆角矩形 10">
            <a:hlinkClick r:id="rId4"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法三</a:t>
            </a:r>
            <a:endParaRPr lang="zh-CN" altLang="en-US" sz="1400" dirty="0">
              <a:solidFill>
                <a:schemeClr val="bg1">
                  <a:lumMod val="65000"/>
                </a:schemeClr>
              </a:solidFill>
              <a:latin typeface="+mj-ea"/>
              <a:ea typeface="+mj-ea"/>
            </a:endParaRPr>
          </a:p>
        </p:txBody>
      </p:sp>
      <p:sp>
        <p:nvSpPr>
          <p:cNvPr id="12" name="圆角矩形 11">
            <a:hlinkClick r:id="rId5"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法四</a:t>
            </a:r>
            <a:endParaRPr lang="zh-CN" altLang="en-US" sz="1400" dirty="0">
              <a:solidFill>
                <a:schemeClr val="bg1">
                  <a:lumMod val="65000"/>
                </a:schemeClr>
              </a:solidFill>
              <a:latin typeface="+mj-ea"/>
              <a:ea typeface="+mj-ea"/>
            </a:endParaRPr>
          </a:p>
        </p:txBody>
      </p:sp>
      <p:sp>
        <p:nvSpPr>
          <p:cNvPr id="13" name="圆角矩形 12">
            <a:hlinkClick r:id="rId6" action="ppaction://hlinksldjump"/>
          </p:cNvPr>
          <p:cNvSpPr/>
          <p:nvPr/>
        </p:nvSpPr>
        <p:spPr>
          <a:xfrm>
            <a:off x="449173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审答规范</a:t>
            </a:r>
            <a:endParaRPr lang="zh-CN" altLang="en-US" sz="1400" dirty="0">
              <a:solidFill>
                <a:schemeClr val="bg1">
                  <a:lumMod val="65000"/>
                </a:schemeClr>
              </a:solidFill>
              <a:latin typeface="+mj-ea"/>
              <a:ea typeface="+mj-ea"/>
            </a:endParaRPr>
          </a:p>
        </p:txBody>
      </p:sp>
      <p:sp>
        <p:nvSpPr>
          <p:cNvPr id="4" name="矩形 3"/>
          <p:cNvSpPr>
            <a:spLocks noChangeAspect="1"/>
          </p:cNvSpPr>
          <p:nvPr/>
        </p:nvSpPr>
        <p:spPr>
          <a:xfrm>
            <a:off x="508000" y="1701069"/>
            <a:ext cx="8128000" cy="3709862"/>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a:solidFill>
                  <a:srgbClr val="FF0000"/>
                </a:solidFill>
                <a:latin typeface="NEU-BZ-S92"/>
                <a:ea typeface="Arial" panose="020B0604020202020204" pitchFamily="34" charset="0"/>
                <a:cs typeface="Times New Roman" panose="02020603050405020304" pitchFamily="18" charset="0"/>
              </a:rPr>
              <a:t> </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动静结合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风起云涌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浪卷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波浪滔天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为动景。明月朗照、北斗横斜为静景。</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视听结合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诗人立于洞庭荒野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仰望明月北斗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俯瞰波浪汹涌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又听闻岳阳楼凄凉的角声。本诗动静结合、视听结合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描写空旷凄凉、动荡不宁之景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烘托诗人忧伤不安的心情。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高低结合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亦可</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FF0000"/>
                </a:solidFill>
                <a:latin typeface="NEU-BZ-S92"/>
                <a:ea typeface="Arial" panose="020B0604020202020204" pitchFamily="34" charset="0"/>
                <a:cs typeface="Times New Roman" panose="02020603050405020304" pitchFamily="18" charset="0"/>
              </a:rPr>
              <a:t> </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解答此题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首先要弄清楚什么是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写景的艺术手法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所谓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写景的艺术手法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即是如何写景的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有什么表达效果。按此思路分析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不难分析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浪卷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等属于动态之景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而明月、北斗横斜和洞庭野等属于静态之景。当然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也可以从视觉和听觉的角度进行分析。</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695348127"/>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animEffect transition="in" filter="wipe(down)">
                                      <p:cBhvr>
                                        <p:cTn id="7" dur="5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141</a:t>
            </a:fld>
            <a:r>
              <a:rPr lang="en-US" altLang="zh-CN" smtClean="0"/>
              <a:t>-</a:t>
            </a:r>
            <a:endParaRPr lang="zh-CN" altLang="en-US" dirty="0"/>
          </a:p>
        </p:txBody>
      </p:sp>
      <p:sp>
        <p:nvSpPr>
          <p:cNvPr id="3" name="圆角矩形 2">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考法一</a:t>
            </a:r>
            <a:endParaRPr lang="zh-CN" altLang="en-US" sz="1400" dirty="0">
              <a:solidFill>
                <a:schemeClr val="bg1">
                  <a:lumMod val="65000"/>
                </a:schemeClr>
              </a:solidFill>
              <a:latin typeface="+mj-ea"/>
              <a:ea typeface="+mj-ea"/>
            </a:endParaRPr>
          </a:p>
        </p:txBody>
      </p:sp>
      <p:sp>
        <p:nvSpPr>
          <p:cNvPr id="4" name="圆角矩形 3">
            <a:hlinkClick r:id="rId3"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法二</a:t>
            </a:r>
            <a:endParaRPr lang="zh-CN" altLang="en-US" sz="1400" dirty="0">
              <a:solidFill>
                <a:schemeClr val="bg1">
                  <a:lumMod val="65000"/>
                </a:schemeClr>
              </a:solidFill>
              <a:latin typeface="+mj-ea"/>
              <a:ea typeface="+mj-ea"/>
            </a:endParaRPr>
          </a:p>
        </p:txBody>
      </p:sp>
      <p:sp>
        <p:nvSpPr>
          <p:cNvPr id="5" name="圆角矩形 4">
            <a:hlinkClick r:id="rId4" action="ppaction://hlinksldjump"/>
          </p:cNvPr>
          <p:cNvSpPr/>
          <p:nvPr/>
        </p:nvSpPr>
        <p:spPr>
          <a:xfrm>
            <a:off x="2447671"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考法三</a:t>
            </a:r>
            <a:endParaRPr lang="zh-CN" altLang="en-US" sz="1400" dirty="0">
              <a:solidFill>
                <a:srgbClr val="E75E22"/>
              </a:solidFill>
              <a:latin typeface="+mj-ea"/>
              <a:ea typeface="+mj-ea"/>
            </a:endParaRPr>
          </a:p>
        </p:txBody>
      </p:sp>
      <p:sp>
        <p:nvSpPr>
          <p:cNvPr id="6" name="圆角矩形 5">
            <a:hlinkClick r:id="rId5"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法四</a:t>
            </a:r>
            <a:endParaRPr lang="zh-CN" altLang="en-US" sz="1400" dirty="0">
              <a:solidFill>
                <a:schemeClr val="bg1">
                  <a:lumMod val="65000"/>
                </a:schemeClr>
              </a:solidFill>
              <a:latin typeface="+mj-ea"/>
              <a:ea typeface="+mj-ea"/>
            </a:endParaRPr>
          </a:p>
        </p:txBody>
      </p:sp>
      <p:sp>
        <p:nvSpPr>
          <p:cNvPr id="7" name="圆角矩形 6">
            <a:hlinkClick r:id="rId6" action="ppaction://hlinksldjump"/>
          </p:cNvPr>
          <p:cNvSpPr/>
          <p:nvPr/>
        </p:nvSpPr>
        <p:spPr>
          <a:xfrm>
            <a:off x="449173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审答规范</a:t>
            </a:r>
            <a:endParaRPr lang="zh-CN" altLang="en-US" sz="1400" dirty="0">
              <a:solidFill>
                <a:schemeClr val="bg1">
                  <a:lumMod val="65000"/>
                </a:schemeClr>
              </a:solidFill>
              <a:latin typeface="+mj-ea"/>
              <a:ea typeface="+mj-ea"/>
            </a:endParaRPr>
          </a:p>
        </p:txBody>
      </p:sp>
      <p:sp>
        <p:nvSpPr>
          <p:cNvPr id="9" name="矩形 8"/>
          <p:cNvSpPr>
            <a:spLocks noChangeAspect="1"/>
          </p:cNvSpPr>
          <p:nvPr/>
        </p:nvSpPr>
        <p:spPr>
          <a:xfrm>
            <a:off x="508000" y="2731672"/>
            <a:ext cx="8128000" cy="1648656"/>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a:solidFill>
                  <a:srgbClr val="000000"/>
                </a:solidFill>
                <a:latin typeface="NEU-BZ-S92"/>
                <a:ea typeface="方正正中黑简体"/>
                <a:cs typeface="Times New Roman" panose="02020603050405020304" pitchFamily="18" charset="0"/>
              </a:rPr>
              <a:t>鉴赏表现手法</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408305">
              <a:lnSpc>
                <a:spcPct val="120000"/>
              </a:lnSpc>
              <a:spcAft>
                <a:spcPts val="0"/>
              </a:spcAft>
              <a:tabLst>
                <a:tab pos="1029335" algn="l"/>
                <a:tab pos="1850390" algn="l"/>
                <a:tab pos="2538095" algn="l"/>
                <a:tab pos="3221990" algn="l"/>
              </a:tabLst>
            </a:pPr>
            <a:r>
              <a:rPr lang="zh-CN" altLang="zh-CN" sz="2200" b="1">
                <a:solidFill>
                  <a:srgbClr val="000000"/>
                </a:solidFill>
                <a:latin typeface="Arial" panose="020B0604020202020204" pitchFamily="34" charset="0"/>
                <a:ea typeface="黑体" panose="02010609060101010101" pitchFamily="49" charset="-122"/>
                <a:cs typeface="Times New Roman" panose="02020603050405020304" pitchFamily="18" charset="0"/>
              </a:rPr>
              <a:t>题点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b="1">
                <a:solidFill>
                  <a:srgbClr val="000000"/>
                </a:solidFill>
                <a:latin typeface="Arial" panose="020B0604020202020204" pitchFamily="34" charset="0"/>
                <a:ea typeface="黑体" panose="02010609060101010101" pitchFamily="49" charset="-122"/>
                <a:cs typeface="Times New Roman" panose="02020603050405020304" pitchFamily="18" charset="0"/>
              </a:rPr>
              <a:t>必备知识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诗中的表现手法往往不止一种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对诗歌表现手法的分析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要注意从多角度进行。</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08514674"/>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1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142</a:t>
            </a:fld>
            <a:r>
              <a:rPr lang="en-US" altLang="zh-CN" smtClean="0"/>
              <a:t>-</a:t>
            </a:r>
            <a:endParaRPr lang="zh-CN" altLang="en-US" dirty="0"/>
          </a:p>
        </p:txBody>
      </p:sp>
      <p:sp>
        <p:nvSpPr>
          <p:cNvPr id="3" name="圆角矩形 2">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考法一</a:t>
            </a:r>
            <a:endParaRPr lang="zh-CN" altLang="en-US" sz="1400" dirty="0">
              <a:solidFill>
                <a:schemeClr val="bg1">
                  <a:lumMod val="65000"/>
                </a:schemeClr>
              </a:solidFill>
              <a:latin typeface="+mj-ea"/>
              <a:ea typeface="+mj-ea"/>
            </a:endParaRPr>
          </a:p>
        </p:txBody>
      </p:sp>
      <p:sp>
        <p:nvSpPr>
          <p:cNvPr id="4" name="圆角矩形 3">
            <a:hlinkClick r:id="rId4"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法二</a:t>
            </a:r>
            <a:endParaRPr lang="zh-CN" altLang="en-US" sz="1400" dirty="0">
              <a:solidFill>
                <a:schemeClr val="bg1">
                  <a:lumMod val="65000"/>
                </a:schemeClr>
              </a:solidFill>
              <a:latin typeface="+mj-ea"/>
              <a:ea typeface="+mj-ea"/>
            </a:endParaRPr>
          </a:p>
        </p:txBody>
      </p:sp>
      <p:sp>
        <p:nvSpPr>
          <p:cNvPr id="5" name="圆角矩形 4">
            <a:hlinkClick r:id="rId5" action="ppaction://hlinksldjump"/>
          </p:cNvPr>
          <p:cNvSpPr/>
          <p:nvPr/>
        </p:nvSpPr>
        <p:spPr>
          <a:xfrm>
            <a:off x="2447671"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考法三</a:t>
            </a:r>
            <a:endParaRPr lang="zh-CN" altLang="en-US" sz="1400" dirty="0">
              <a:solidFill>
                <a:srgbClr val="E75E22"/>
              </a:solidFill>
              <a:latin typeface="+mj-ea"/>
              <a:ea typeface="+mj-ea"/>
            </a:endParaRPr>
          </a:p>
        </p:txBody>
      </p:sp>
      <p:sp>
        <p:nvSpPr>
          <p:cNvPr id="6" name="圆角矩形 5">
            <a:hlinkClick r:id="rId6"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法四</a:t>
            </a:r>
            <a:endParaRPr lang="zh-CN" altLang="en-US" sz="1400" dirty="0">
              <a:solidFill>
                <a:schemeClr val="bg1">
                  <a:lumMod val="65000"/>
                </a:schemeClr>
              </a:solidFill>
              <a:latin typeface="+mj-ea"/>
              <a:ea typeface="+mj-ea"/>
            </a:endParaRPr>
          </a:p>
        </p:txBody>
      </p:sp>
      <p:sp>
        <p:nvSpPr>
          <p:cNvPr id="7" name="圆角矩形 6">
            <a:hlinkClick r:id="rId7" action="ppaction://hlinksldjump"/>
          </p:cNvPr>
          <p:cNvSpPr/>
          <p:nvPr/>
        </p:nvSpPr>
        <p:spPr>
          <a:xfrm>
            <a:off x="449173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审答规范</a:t>
            </a:r>
            <a:endParaRPr lang="zh-CN" altLang="en-US" sz="1400" dirty="0">
              <a:solidFill>
                <a:schemeClr val="bg1">
                  <a:lumMod val="65000"/>
                </a:schemeClr>
              </a:solidFill>
              <a:latin typeface="+mj-ea"/>
              <a:ea typeface="+mj-ea"/>
            </a:endParaRPr>
          </a:p>
        </p:txBody>
      </p:sp>
      <p:sp>
        <p:nvSpPr>
          <p:cNvPr id="8" name="矩形 7"/>
          <p:cNvSpPr>
            <a:spLocks noChangeAspect="1"/>
          </p:cNvSpPr>
          <p:nvPr/>
        </p:nvSpPr>
        <p:spPr>
          <a:xfrm>
            <a:off x="2998492" y="1840359"/>
            <a:ext cx="3147015" cy="498598"/>
          </a:xfrm>
          <a:prstGeom prst="rect">
            <a:avLst/>
          </a:prstGeom>
        </p:spPr>
        <p:txBody>
          <a:bodyPr wrap="none">
            <a:spAutoFit/>
          </a:bodyPr>
          <a:lstStyle/>
          <a:p>
            <a:pPr algn="ctr">
              <a:lnSpc>
                <a:spcPct val="120000"/>
              </a:lnSpc>
              <a:spcAft>
                <a:spcPts val="0"/>
              </a:spcAft>
              <a:tabLst>
                <a:tab pos="1029335" algn="l"/>
                <a:tab pos="1850390" algn="l"/>
                <a:tab pos="2538095" algn="l"/>
                <a:tab pos="3221990" algn="l"/>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古代诗歌常用表现</a:t>
            </a:r>
            <a:r>
              <a:rPr lang="zh-CN" altLang="zh-CN" sz="2200" smtClean="0">
                <a:solidFill>
                  <a:srgbClr val="000000"/>
                </a:solidFill>
                <a:latin typeface="NEU-BZ-S92"/>
                <a:ea typeface="方正宋黑_GBK" panose="03000509000000000000" pitchFamily="65" charset="-122"/>
                <a:cs typeface="Times New Roman" panose="02020603050405020304" pitchFamily="18" charset="0"/>
              </a:rPr>
              <a:t>手法</a:t>
            </a:r>
            <a:r>
              <a:rPr lang="en-US" altLang="zh-CN" sz="2200" smtClean="0">
                <a:solidFill>
                  <a:srgbClr val="000000"/>
                </a:solidFill>
                <a:latin typeface="NEU-BZ-S92"/>
                <a:ea typeface="方正宋黑_GBK" panose="03000509000000000000" pitchFamily="65" charset="-122"/>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9" name="对象 8"/>
          <p:cNvGraphicFramePr>
            <a:graphicFrameLocks noChangeAspect="1"/>
          </p:cNvGraphicFramePr>
          <p:nvPr>
            <p:extLst>
              <p:ext uri="{D42A27DB-BD31-4B8C-83A1-F6EECF244321}">
                <p14:modId xmlns:p14="http://schemas.microsoft.com/office/powerpoint/2010/main" xmlns="" val="3138889167"/>
              </p:ext>
            </p:extLst>
          </p:nvPr>
        </p:nvGraphicFramePr>
        <p:xfrm>
          <a:off x="508000" y="2492896"/>
          <a:ext cx="8128000" cy="3485291"/>
        </p:xfrm>
        <a:graphic>
          <a:graphicData uri="http://schemas.openxmlformats.org/presentationml/2006/ole">
            <p:oleObj spid="_x0000_s92162" name="文档" r:id="rId8" imgW="3957084" imgH="1697790" progId="Word.Document.12">
              <p:embed/>
            </p:oleObj>
          </a:graphicData>
        </a:graphic>
      </p:graphicFrame>
    </p:spTree>
    <p:extLst>
      <p:ext uri="{BB962C8B-B14F-4D97-AF65-F5344CB8AC3E}">
        <p14:creationId xmlns:p14="http://schemas.microsoft.com/office/powerpoint/2010/main" xmlns="" val="4098249261"/>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14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143</a:t>
            </a:fld>
            <a:r>
              <a:rPr lang="en-US" altLang="zh-CN" smtClean="0"/>
              <a:t>-</a:t>
            </a:r>
            <a:endParaRPr lang="zh-CN" altLang="en-US" dirty="0"/>
          </a:p>
        </p:txBody>
      </p:sp>
      <p:sp>
        <p:nvSpPr>
          <p:cNvPr id="3" name="圆角矩形 2">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考法一</a:t>
            </a:r>
            <a:endParaRPr lang="zh-CN" altLang="en-US" sz="1400" dirty="0">
              <a:solidFill>
                <a:schemeClr val="bg1">
                  <a:lumMod val="65000"/>
                </a:schemeClr>
              </a:solidFill>
              <a:latin typeface="+mj-ea"/>
              <a:ea typeface="+mj-ea"/>
            </a:endParaRPr>
          </a:p>
        </p:txBody>
      </p:sp>
      <p:sp>
        <p:nvSpPr>
          <p:cNvPr id="4" name="圆角矩形 3">
            <a:hlinkClick r:id="rId4"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法二</a:t>
            </a:r>
            <a:endParaRPr lang="zh-CN" altLang="en-US" sz="1400" dirty="0">
              <a:solidFill>
                <a:schemeClr val="bg1">
                  <a:lumMod val="65000"/>
                </a:schemeClr>
              </a:solidFill>
              <a:latin typeface="+mj-ea"/>
              <a:ea typeface="+mj-ea"/>
            </a:endParaRPr>
          </a:p>
        </p:txBody>
      </p:sp>
      <p:sp>
        <p:nvSpPr>
          <p:cNvPr id="5" name="圆角矩形 4">
            <a:hlinkClick r:id="rId5" action="ppaction://hlinksldjump"/>
          </p:cNvPr>
          <p:cNvSpPr/>
          <p:nvPr/>
        </p:nvSpPr>
        <p:spPr>
          <a:xfrm>
            <a:off x="2447671"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考法三</a:t>
            </a:r>
            <a:endParaRPr lang="zh-CN" altLang="en-US" sz="1400" dirty="0">
              <a:solidFill>
                <a:srgbClr val="E75E22"/>
              </a:solidFill>
              <a:latin typeface="+mj-ea"/>
              <a:ea typeface="+mj-ea"/>
            </a:endParaRPr>
          </a:p>
        </p:txBody>
      </p:sp>
      <p:sp>
        <p:nvSpPr>
          <p:cNvPr id="6" name="圆角矩形 5">
            <a:hlinkClick r:id="rId6"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法四</a:t>
            </a:r>
            <a:endParaRPr lang="zh-CN" altLang="en-US" sz="1400" dirty="0">
              <a:solidFill>
                <a:schemeClr val="bg1">
                  <a:lumMod val="65000"/>
                </a:schemeClr>
              </a:solidFill>
              <a:latin typeface="+mj-ea"/>
              <a:ea typeface="+mj-ea"/>
            </a:endParaRPr>
          </a:p>
        </p:txBody>
      </p:sp>
      <p:sp>
        <p:nvSpPr>
          <p:cNvPr id="7" name="圆角矩形 6">
            <a:hlinkClick r:id="rId7" action="ppaction://hlinksldjump"/>
          </p:cNvPr>
          <p:cNvSpPr/>
          <p:nvPr/>
        </p:nvSpPr>
        <p:spPr>
          <a:xfrm>
            <a:off x="449173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审答规范</a:t>
            </a:r>
            <a:endParaRPr lang="zh-CN" altLang="en-US" sz="1400" dirty="0">
              <a:solidFill>
                <a:schemeClr val="bg1">
                  <a:lumMod val="65000"/>
                </a:schemeClr>
              </a:solidFill>
              <a:latin typeface="+mj-ea"/>
              <a:ea typeface="+mj-ea"/>
            </a:endParaRPr>
          </a:p>
        </p:txBody>
      </p:sp>
      <p:graphicFrame>
        <p:nvGraphicFramePr>
          <p:cNvPr id="8" name="对象 7"/>
          <p:cNvGraphicFramePr>
            <a:graphicFrameLocks noChangeAspect="1"/>
          </p:cNvGraphicFramePr>
          <p:nvPr>
            <p:extLst>
              <p:ext uri="{D42A27DB-BD31-4B8C-83A1-F6EECF244321}">
                <p14:modId xmlns:p14="http://schemas.microsoft.com/office/powerpoint/2010/main" xmlns="" val="1713743796"/>
              </p:ext>
            </p:extLst>
          </p:nvPr>
        </p:nvGraphicFramePr>
        <p:xfrm>
          <a:off x="508000" y="1772816"/>
          <a:ext cx="8128000" cy="4196045"/>
        </p:xfrm>
        <a:graphic>
          <a:graphicData uri="http://schemas.openxmlformats.org/presentationml/2006/ole">
            <p:oleObj spid="_x0000_s93186" name="文档" r:id="rId8" imgW="3957084" imgH="2043250" progId="Word.Document.12">
              <p:embed/>
            </p:oleObj>
          </a:graphicData>
        </a:graphic>
      </p:graphicFrame>
    </p:spTree>
    <p:extLst>
      <p:ext uri="{BB962C8B-B14F-4D97-AF65-F5344CB8AC3E}">
        <p14:creationId xmlns:p14="http://schemas.microsoft.com/office/powerpoint/2010/main" xmlns="" val="2990246868"/>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14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144</a:t>
            </a:fld>
            <a:r>
              <a:rPr lang="en-US" altLang="zh-CN" smtClean="0"/>
              <a:t>-</a:t>
            </a:r>
            <a:endParaRPr lang="zh-CN" altLang="en-US" dirty="0"/>
          </a:p>
        </p:txBody>
      </p:sp>
      <p:sp>
        <p:nvSpPr>
          <p:cNvPr id="3" name="圆角矩形 2">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考法一</a:t>
            </a:r>
            <a:endParaRPr lang="zh-CN" altLang="en-US" sz="1400" dirty="0">
              <a:solidFill>
                <a:schemeClr val="bg1">
                  <a:lumMod val="65000"/>
                </a:schemeClr>
              </a:solidFill>
              <a:latin typeface="+mj-ea"/>
              <a:ea typeface="+mj-ea"/>
            </a:endParaRPr>
          </a:p>
        </p:txBody>
      </p:sp>
      <p:sp>
        <p:nvSpPr>
          <p:cNvPr id="4" name="圆角矩形 3">
            <a:hlinkClick r:id="rId4"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法二</a:t>
            </a:r>
            <a:endParaRPr lang="zh-CN" altLang="en-US" sz="1400" dirty="0">
              <a:solidFill>
                <a:schemeClr val="bg1">
                  <a:lumMod val="65000"/>
                </a:schemeClr>
              </a:solidFill>
              <a:latin typeface="+mj-ea"/>
              <a:ea typeface="+mj-ea"/>
            </a:endParaRPr>
          </a:p>
        </p:txBody>
      </p:sp>
      <p:sp>
        <p:nvSpPr>
          <p:cNvPr id="5" name="圆角矩形 4">
            <a:hlinkClick r:id="rId5" action="ppaction://hlinksldjump"/>
          </p:cNvPr>
          <p:cNvSpPr/>
          <p:nvPr/>
        </p:nvSpPr>
        <p:spPr>
          <a:xfrm>
            <a:off x="2447671"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考法三</a:t>
            </a:r>
            <a:endParaRPr lang="zh-CN" altLang="en-US" sz="1400" dirty="0">
              <a:solidFill>
                <a:srgbClr val="E75E22"/>
              </a:solidFill>
              <a:latin typeface="+mj-ea"/>
              <a:ea typeface="+mj-ea"/>
            </a:endParaRPr>
          </a:p>
        </p:txBody>
      </p:sp>
      <p:sp>
        <p:nvSpPr>
          <p:cNvPr id="6" name="圆角矩形 5">
            <a:hlinkClick r:id="rId6"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法四</a:t>
            </a:r>
            <a:endParaRPr lang="zh-CN" altLang="en-US" sz="1400" dirty="0">
              <a:solidFill>
                <a:schemeClr val="bg1">
                  <a:lumMod val="65000"/>
                </a:schemeClr>
              </a:solidFill>
              <a:latin typeface="+mj-ea"/>
              <a:ea typeface="+mj-ea"/>
            </a:endParaRPr>
          </a:p>
        </p:txBody>
      </p:sp>
      <p:sp>
        <p:nvSpPr>
          <p:cNvPr id="7" name="圆角矩形 6">
            <a:hlinkClick r:id="rId7" action="ppaction://hlinksldjump"/>
          </p:cNvPr>
          <p:cNvSpPr/>
          <p:nvPr/>
        </p:nvSpPr>
        <p:spPr>
          <a:xfrm>
            <a:off x="449173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审答规范</a:t>
            </a:r>
            <a:endParaRPr lang="zh-CN" altLang="en-US" sz="1400" dirty="0">
              <a:solidFill>
                <a:schemeClr val="bg1">
                  <a:lumMod val="65000"/>
                </a:schemeClr>
              </a:solidFill>
              <a:latin typeface="+mj-ea"/>
              <a:ea typeface="+mj-ea"/>
            </a:endParaRPr>
          </a:p>
        </p:txBody>
      </p:sp>
      <p:graphicFrame>
        <p:nvGraphicFramePr>
          <p:cNvPr id="8" name="对象 7"/>
          <p:cNvGraphicFramePr>
            <a:graphicFrameLocks noChangeAspect="1"/>
          </p:cNvGraphicFramePr>
          <p:nvPr>
            <p:extLst>
              <p:ext uri="{D42A27DB-BD31-4B8C-83A1-F6EECF244321}">
                <p14:modId xmlns:p14="http://schemas.microsoft.com/office/powerpoint/2010/main" xmlns="" val="1954419236"/>
              </p:ext>
            </p:extLst>
          </p:nvPr>
        </p:nvGraphicFramePr>
        <p:xfrm>
          <a:off x="508000" y="1700808"/>
          <a:ext cx="8128000" cy="4551420"/>
        </p:xfrm>
        <a:graphic>
          <a:graphicData uri="http://schemas.openxmlformats.org/presentationml/2006/ole">
            <p:oleObj spid="_x0000_s94210" name="文档" r:id="rId8" imgW="3957084" imgH="2216340" progId="Word.Document.12">
              <p:embed/>
            </p:oleObj>
          </a:graphicData>
        </a:graphic>
      </p:graphicFrame>
    </p:spTree>
    <p:extLst>
      <p:ext uri="{BB962C8B-B14F-4D97-AF65-F5344CB8AC3E}">
        <p14:creationId xmlns:p14="http://schemas.microsoft.com/office/powerpoint/2010/main" xmlns="" val="1836186122"/>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14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145</a:t>
            </a:fld>
            <a:r>
              <a:rPr lang="en-US" altLang="zh-CN" smtClean="0"/>
              <a:t>-</a:t>
            </a:r>
            <a:endParaRPr lang="zh-CN" altLang="en-US" dirty="0"/>
          </a:p>
        </p:txBody>
      </p:sp>
      <p:sp>
        <p:nvSpPr>
          <p:cNvPr id="3" name="圆角矩形 2">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考法一</a:t>
            </a:r>
            <a:endParaRPr lang="zh-CN" altLang="en-US" sz="1400" dirty="0">
              <a:solidFill>
                <a:schemeClr val="bg1">
                  <a:lumMod val="65000"/>
                </a:schemeClr>
              </a:solidFill>
              <a:latin typeface="+mj-ea"/>
              <a:ea typeface="+mj-ea"/>
            </a:endParaRPr>
          </a:p>
        </p:txBody>
      </p:sp>
      <p:sp>
        <p:nvSpPr>
          <p:cNvPr id="4" name="圆角矩形 3">
            <a:hlinkClick r:id="rId4"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法二</a:t>
            </a:r>
            <a:endParaRPr lang="zh-CN" altLang="en-US" sz="1400" dirty="0">
              <a:solidFill>
                <a:schemeClr val="bg1">
                  <a:lumMod val="65000"/>
                </a:schemeClr>
              </a:solidFill>
              <a:latin typeface="+mj-ea"/>
              <a:ea typeface="+mj-ea"/>
            </a:endParaRPr>
          </a:p>
        </p:txBody>
      </p:sp>
      <p:sp>
        <p:nvSpPr>
          <p:cNvPr id="5" name="圆角矩形 4">
            <a:hlinkClick r:id="rId5" action="ppaction://hlinksldjump"/>
          </p:cNvPr>
          <p:cNvSpPr/>
          <p:nvPr/>
        </p:nvSpPr>
        <p:spPr>
          <a:xfrm>
            <a:off x="2447671"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考法三</a:t>
            </a:r>
            <a:endParaRPr lang="zh-CN" altLang="en-US" sz="1400" dirty="0">
              <a:solidFill>
                <a:srgbClr val="E75E22"/>
              </a:solidFill>
              <a:latin typeface="+mj-ea"/>
              <a:ea typeface="+mj-ea"/>
            </a:endParaRPr>
          </a:p>
        </p:txBody>
      </p:sp>
      <p:sp>
        <p:nvSpPr>
          <p:cNvPr id="6" name="圆角矩形 5">
            <a:hlinkClick r:id="rId6"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法四</a:t>
            </a:r>
            <a:endParaRPr lang="zh-CN" altLang="en-US" sz="1400" dirty="0">
              <a:solidFill>
                <a:schemeClr val="bg1">
                  <a:lumMod val="65000"/>
                </a:schemeClr>
              </a:solidFill>
              <a:latin typeface="+mj-ea"/>
              <a:ea typeface="+mj-ea"/>
            </a:endParaRPr>
          </a:p>
        </p:txBody>
      </p:sp>
      <p:sp>
        <p:nvSpPr>
          <p:cNvPr id="7" name="圆角矩形 6">
            <a:hlinkClick r:id="rId7" action="ppaction://hlinksldjump"/>
          </p:cNvPr>
          <p:cNvSpPr/>
          <p:nvPr/>
        </p:nvSpPr>
        <p:spPr>
          <a:xfrm>
            <a:off x="449173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审答规范</a:t>
            </a:r>
            <a:endParaRPr lang="zh-CN" altLang="en-US" sz="1400" dirty="0">
              <a:solidFill>
                <a:schemeClr val="bg1">
                  <a:lumMod val="65000"/>
                </a:schemeClr>
              </a:solidFill>
              <a:latin typeface="+mj-ea"/>
              <a:ea typeface="+mj-ea"/>
            </a:endParaRPr>
          </a:p>
        </p:txBody>
      </p:sp>
      <p:graphicFrame>
        <p:nvGraphicFramePr>
          <p:cNvPr id="9" name="对象 8"/>
          <p:cNvGraphicFramePr>
            <a:graphicFrameLocks noChangeAspect="1"/>
          </p:cNvGraphicFramePr>
          <p:nvPr>
            <p:extLst>
              <p:ext uri="{D42A27DB-BD31-4B8C-83A1-F6EECF244321}">
                <p14:modId xmlns:p14="http://schemas.microsoft.com/office/powerpoint/2010/main" xmlns="" val="892694094"/>
              </p:ext>
            </p:extLst>
          </p:nvPr>
        </p:nvGraphicFramePr>
        <p:xfrm>
          <a:off x="508000" y="1484784"/>
          <a:ext cx="8128000" cy="5262172"/>
        </p:xfrm>
        <a:graphic>
          <a:graphicData uri="http://schemas.openxmlformats.org/presentationml/2006/ole">
            <p:oleObj spid="_x0000_s95234" name="文档" r:id="rId8" imgW="3957084" imgH="2562159" progId="Word.Document.12">
              <p:embed/>
            </p:oleObj>
          </a:graphicData>
        </a:graphic>
      </p:graphicFrame>
    </p:spTree>
    <p:extLst>
      <p:ext uri="{BB962C8B-B14F-4D97-AF65-F5344CB8AC3E}">
        <p14:creationId xmlns:p14="http://schemas.microsoft.com/office/powerpoint/2010/main" xmlns="" val="2394090969"/>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14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146</a:t>
            </a:fld>
            <a:r>
              <a:rPr lang="en-US" altLang="zh-CN" smtClean="0"/>
              <a:t>-</a:t>
            </a:r>
            <a:endParaRPr lang="zh-CN" altLang="en-US" dirty="0"/>
          </a:p>
        </p:txBody>
      </p:sp>
      <p:sp>
        <p:nvSpPr>
          <p:cNvPr id="3" name="圆角矩形 2">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考法一</a:t>
            </a:r>
            <a:endParaRPr lang="zh-CN" altLang="en-US" sz="1400" dirty="0">
              <a:solidFill>
                <a:schemeClr val="bg1">
                  <a:lumMod val="65000"/>
                </a:schemeClr>
              </a:solidFill>
              <a:latin typeface="+mj-ea"/>
              <a:ea typeface="+mj-ea"/>
            </a:endParaRPr>
          </a:p>
        </p:txBody>
      </p:sp>
      <p:sp>
        <p:nvSpPr>
          <p:cNvPr id="4" name="圆角矩形 3">
            <a:hlinkClick r:id="rId4"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法二</a:t>
            </a:r>
            <a:endParaRPr lang="zh-CN" altLang="en-US" sz="1400" dirty="0">
              <a:solidFill>
                <a:schemeClr val="bg1">
                  <a:lumMod val="65000"/>
                </a:schemeClr>
              </a:solidFill>
              <a:latin typeface="+mj-ea"/>
              <a:ea typeface="+mj-ea"/>
            </a:endParaRPr>
          </a:p>
        </p:txBody>
      </p:sp>
      <p:sp>
        <p:nvSpPr>
          <p:cNvPr id="5" name="圆角矩形 4">
            <a:hlinkClick r:id="rId5" action="ppaction://hlinksldjump"/>
          </p:cNvPr>
          <p:cNvSpPr/>
          <p:nvPr/>
        </p:nvSpPr>
        <p:spPr>
          <a:xfrm>
            <a:off x="2447671"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考法三</a:t>
            </a:r>
            <a:endParaRPr lang="zh-CN" altLang="en-US" sz="1400" dirty="0">
              <a:solidFill>
                <a:srgbClr val="E75E22"/>
              </a:solidFill>
              <a:latin typeface="+mj-ea"/>
              <a:ea typeface="+mj-ea"/>
            </a:endParaRPr>
          </a:p>
        </p:txBody>
      </p:sp>
      <p:sp>
        <p:nvSpPr>
          <p:cNvPr id="6" name="圆角矩形 5">
            <a:hlinkClick r:id="rId6"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法四</a:t>
            </a:r>
            <a:endParaRPr lang="zh-CN" altLang="en-US" sz="1400" dirty="0">
              <a:solidFill>
                <a:schemeClr val="bg1">
                  <a:lumMod val="65000"/>
                </a:schemeClr>
              </a:solidFill>
              <a:latin typeface="+mj-ea"/>
              <a:ea typeface="+mj-ea"/>
            </a:endParaRPr>
          </a:p>
        </p:txBody>
      </p:sp>
      <p:sp>
        <p:nvSpPr>
          <p:cNvPr id="7" name="圆角矩形 6">
            <a:hlinkClick r:id="rId7" action="ppaction://hlinksldjump"/>
          </p:cNvPr>
          <p:cNvSpPr/>
          <p:nvPr/>
        </p:nvSpPr>
        <p:spPr>
          <a:xfrm>
            <a:off x="449173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审答规范</a:t>
            </a:r>
            <a:endParaRPr lang="zh-CN" altLang="en-US" sz="1400" dirty="0">
              <a:solidFill>
                <a:schemeClr val="bg1">
                  <a:lumMod val="65000"/>
                </a:schemeClr>
              </a:solidFill>
              <a:latin typeface="+mj-ea"/>
              <a:ea typeface="+mj-ea"/>
            </a:endParaRPr>
          </a:p>
        </p:txBody>
      </p:sp>
      <p:graphicFrame>
        <p:nvGraphicFramePr>
          <p:cNvPr id="8" name="对象 7"/>
          <p:cNvGraphicFramePr>
            <a:graphicFrameLocks noChangeAspect="1"/>
          </p:cNvGraphicFramePr>
          <p:nvPr>
            <p:extLst>
              <p:ext uri="{D42A27DB-BD31-4B8C-83A1-F6EECF244321}">
                <p14:modId xmlns:p14="http://schemas.microsoft.com/office/powerpoint/2010/main" xmlns="" val="3034364400"/>
              </p:ext>
            </p:extLst>
          </p:nvPr>
        </p:nvGraphicFramePr>
        <p:xfrm>
          <a:off x="508000" y="1772816"/>
          <a:ext cx="8128000" cy="4196045"/>
        </p:xfrm>
        <a:graphic>
          <a:graphicData uri="http://schemas.openxmlformats.org/presentationml/2006/ole">
            <p:oleObj spid="_x0000_s96258" name="文档" r:id="rId8" imgW="3957084" imgH="2043250" progId="Word.Document.12">
              <p:embed/>
            </p:oleObj>
          </a:graphicData>
        </a:graphic>
      </p:graphicFrame>
    </p:spTree>
    <p:extLst>
      <p:ext uri="{BB962C8B-B14F-4D97-AF65-F5344CB8AC3E}">
        <p14:creationId xmlns:p14="http://schemas.microsoft.com/office/powerpoint/2010/main" xmlns="" val="1410067138"/>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14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147</a:t>
            </a:fld>
            <a:r>
              <a:rPr lang="en-US" altLang="zh-CN" smtClean="0"/>
              <a:t>-</a:t>
            </a:r>
            <a:endParaRPr lang="zh-CN" altLang="en-US" dirty="0"/>
          </a:p>
        </p:txBody>
      </p:sp>
      <p:sp>
        <p:nvSpPr>
          <p:cNvPr id="3" name="圆角矩形 2">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考法一</a:t>
            </a:r>
            <a:endParaRPr lang="zh-CN" altLang="en-US" sz="1400" dirty="0">
              <a:solidFill>
                <a:schemeClr val="bg1">
                  <a:lumMod val="65000"/>
                </a:schemeClr>
              </a:solidFill>
              <a:latin typeface="+mj-ea"/>
              <a:ea typeface="+mj-ea"/>
            </a:endParaRPr>
          </a:p>
        </p:txBody>
      </p:sp>
      <p:sp>
        <p:nvSpPr>
          <p:cNvPr id="4" name="圆角矩形 3">
            <a:hlinkClick r:id="rId4"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法二</a:t>
            </a:r>
            <a:endParaRPr lang="zh-CN" altLang="en-US" sz="1400" dirty="0">
              <a:solidFill>
                <a:schemeClr val="bg1">
                  <a:lumMod val="65000"/>
                </a:schemeClr>
              </a:solidFill>
              <a:latin typeface="+mj-ea"/>
              <a:ea typeface="+mj-ea"/>
            </a:endParaRPr>
          </a:p>
        </p:txBody>
      </p:sp>
      <p:sp>
        <p:nvSpPr>
          <p:cNvPr id="5" name="圆角矩形 4">
            <a:hlinkClick r:id="rId5" action="ppaction://hlinksldjump"/>
          </p:cNvPr>
          <p:cNvSpPr/>
          <p:nvPr/>
        </p:nvSpPr>
        <p:spPr>
          <a:xfrm>
            <a:off x="2447671"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考法三</a:t>
            </a:r>
            <a:endParaRPr lang="zh-CN" altLang="en-US" sz="1400" dirty="0">
              <a:solidFill>
                <a:srgbClr val="E75E22"/>
              </a:solidFill>
              <a:latin typeface="+mj-ea"/>
              <a:ea typeface="+mj-ea"/>
            </a:endParaRPr>
          </a:p>
        </p:txBody>
      </p:sp>
      <p:sp>
        <p:nvSpPr>
          <p:cNvPr id="6" name="圆角矩形 5">
            <a:hlinkClick r:id="rId6"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法四</a:t>
            </a:r>
            <a:endParaRPr lang="zh-CN" altLang="en-US" sz="1400" dirty="0">
              <a:solidFill>
                <a:schemeClr val="bg1">
                  <a:lumMod val="65000"/>
                </a:schemeClr>
              </a:solidFill>
              <a:latin typeface="+mj-ea"/>
              <a:ea typeface="+mj-ea"/>
            </a:endParaRPr>
          </a:p>
        </p:txBody>
      </p:sp>
      <p:sp>
        <p:nvSpPr>
          <p:cNvPr id="7" name="圆角矩形 6">
            <a:hlinkClick r:id="rId7" action="ppaction://hlinksldjump"/>
          </p:cNvPr>
          <p:cNvSpPr/>
          <p:nvPr/>
        </p:nvSpPr>
        <p:spPr>
          <a:xfrm>
            <a:off x="449173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审答规范</a:t>
            </a:r>
            <a:endParaRPr lang="zh-CN" altLang="en-US" sz="1400" dirty="0">
              <a:solidFill>
                <a:schemeClr val="bg1">
                  <a:lumMod val="65000"/>
                </a:schemeClr>
              </a:solidFill>
              <a:latin typeface="+mj-ea"/>
              <a:ea typeface="+mj-ea"/>
            </a:endParaRPr>
          </a:p>
        </p:txBody>
      </p:sp>
      <p:sp>
        <p:nvSpPr>
          <p:cNvPr id="8" name="矩形 7"/>
          <p:cNvSpPr>
            <a:spLocks noChangeAspect="1"/>
          </p:cNvSpPr>
          <p:nvPr/>
        </p:nvSpPr>
        <p:spPr>
          <a:xfrm>
            <a:off x="508000" y="1538821"/>
            <a:ext cx="8128000" cy="866006"/>
          </a:xfrm>
          <a:prstGeom prst="rect">
            <a:avLst/>
          </a:prstGeom>
        </p:spPr>
        <p:txBody>
          <a:bodyPr>
            <a:spAutoFit/>
          </a:bodyPr>
          <a:lstStyle/>
          <a:p>
            <a:pPr indent="509905">
              <a:lnSpc>
                <a:spcPct val="120000"/>
              </a:lnSpc>
              <a:spcAft>
                <a:spcPts val="0"/>
              </a:spcAft>
              <a:tabLst>
                <a:tab pos="1029335" algn="l"/>
                <a:tab pos="1850390" algn="l"/>
                <a:tab pos="2538095" algn="l"/>
                <a:tab pos="3221990" algn="l"/>
              </a:tabLst>
            </a:pPr>
            <a:r>
              <a:rPr lang="zh-CN" altLang="zh-CN" sz="2200" b="1">
                <a:solidFill>
                  <a:srgbClr val="000000"/>
                </a:solidFill>
                <a:latin typeface="Arial" panose="020B0604020202020204" pitchFamily="34" charset="0"/>
                <a:ea typeface="黑体" panose="02010609060101010101" pitchFamily="49" charset="-122"/>
                <a:cs typeface="Times New Roman" panose="02020603050405020304" pitchFamily="18" charset="0"/>
              </a:rPr>
              <a:t>备考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b="1">
                <a:solidFill>
                  <a:srgbClr val="000000"/>
                </a:solidFill>
                <a:latin typeface="Arial" panose="020B0604020202020204" pitchFamily="34" charset="0"/>
                <a:ea typeface="黑体" panose="02010609060101010101" pitchFamily="49" charset="-122"/>
                <a:cs typeface="Times New Roman" panose="02020603050405020304" pitchFamily="18" charset="0"/>
              </a:rPr>
              <a:t>关键能力</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3060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审题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看清设问方式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思考答题角度</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9" name="对象 8"/>
          <p:cNvGraphicFramePr>
            <a:graphicFrameLocks noChangeAspect="1"/>
          </p:cNvGraphicFramePr>
          <p:nvPr>
            <p:extLst>
              <p:ext uri="{D42A27DB-BD31-4B8C-83A1-F6EECF244321}">
                <p14:modId xmlns:p14="http://schemas.microsoft.com/office/powerpoint/2010/main" xmlns="" val="1104317939"/>
              </p:ext>
            </p:extLst>
          </p:nvPr>
        </p:nvGraphicFramePr>
        <p:xfrm>
          <a:off x="508000" y="2457861"/>
          <a:ext cx="8128000" cy="3491419"/>
        </p:xfrm>
        <a:graphic>
          <a:graphicData uri="http://schemas.openxmlformats.org/presentationml/2006/ole">
            <p:oleObj spid="_x0000_s97282" name="文档" r:id="rId8" imgW="3921718" imgH="1684836" progId="Word.Document.12">
              <p:embed/>
            </p:oleObj>
          </a:graphicData>
        </a:graphic>
      </p:graphicFrame>
    </p:spTree>
    <p:extLst>
      <p:ext uri="{BB962C8B-B14F-4D97-AF65-F5344CB8AC3E}">
        <p14:creationId xmlns:p14="http://schemas.microsoft.com/office/powerpoint/2010/main" xmlns="" val="4292992219"/>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14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148</a:t>
            </a:fld>
            <a:r>
              <a:rPr lang="en-US" altLang="zh-CN" smtClean="0"/>
              <a:t>-</a:t>
            </a:r>
            <a:endParaRPr lang="zh-CN" altLang="en-US" dirty="0"/>
          </a:p>
        </p:txBody>
      </p:sp>
      <p:sp>
        <p:nvSpPr>
          <p:cNvPr id="3" name="圆角矩形 2">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考法一</a:t>
            </a:r>
            <a:endParaRPr lang="zh-CN" altLang="en-US" sz="1400" dirty="0">
              <a:solidFill>
                <a:schemeClr val="bg1">
                  <a:lumMod val="65000"/>
                </a:schemeClr>
              </a:solidFill>
              <a:latin typeface="+mj-ea"/>
              <a:ea typeface="+mj-ea"/>
            </a:endParaRPr>
          </a:p>
        </p:txBody>
      </p:sp>
      <p:sp>
        <p:nvSpPr>
          <p:cNvPr id="4" name="圆角矩形 3">
            <a:hlinkClick r:id="rId3"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法二</a:t>
            </a:r>
            <a:endParaRPr lang="zh-CN" altLang="en-US" sz="1400" dirty="0">
              <a:solidFill>
                <a:schemeClr val="bg1">
                  <a:lumMod val="65000"/>
                </a:schemeClr>
              </a:solidFill>
              <a:latin typeface="+mj-ea"/>
              <a:ea typeface="+mj-ea"/>
            </a:endParaRPr>
          </a:p>
        </p:txBody>
      </p:sp>
      <p:sp>
        <p:nvSpPr>
          <p:cNvPr id="5" name="圆角矩形 4">
            <a:hlinkClick r:id="rId4" action="ppaction://hlinksldjump"/>
          </p:cNvPr>
          <p:cNvSpPr/>
          <p:nvPr/>
        </p:nvSpPr>
        <p:spPr>
          <a:xfrm>
            <a:off x="2447671"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考法三</a:t>
            </a:r>
            <a:endParaRPr lang="zh-CN" altLang="en-US" sz="1400" dirty="0">
              <a:solidFill>
                <a:srgbClr val="E75E22"/>
              </a:solidFill>
              <a:latin typeface="+mj-ea"/>
              <a:ea typeface="+mj-ea"/>
            </a:endParaRPr>
          </a:p>
        </p:txBody>
      </p:sp>
      <p:sp>
        <p:nvSpPr>
          <p:cNvPr id="6" name="圆角矩形 5">
            <a:hlinkClick r:id="rId5"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法四</a:t>
            </a:r>
            <a:endParaRPr lang="zh-CN" altLang="en-US" sz="1400" dirty="0">
              <a:solidFill>
                <a:schemeClr val="bg1">
                  <a:lumMod val="65000"/>
                </a:schemeClr>
              </a:solidFill>
              <a:latin typeface="+mj-ea"/>
              <a:ea typeface="+mj-ea"/>
            </a:endParaRPr>
          </a:p>
        </p:txBody>
      </p:sp>
      <p:sp>
        <p:nvSpPr>
          <p:cNvPr id="7" name="圆角矩形 6">
            <a:hlinkClick r:id="rId6" action="ppaction://hlinksldjump"/>
          </p:cNvPr>
          <p:cNvSpPr/>
          <p:nvPr/>
        </p:nvSpPr>
        <p:spPr>
          <a:xfrm>
            <a:off x="449173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审答规范</a:t>
            </a:r>
            <a:endParaRPr lang="zh-CN" altLang="en-US" sz="1400" dirty="0">
              <a:solidFill>
                <a:schemeClr val="bg1">
                  <a:lumMod val="65000"/>
                </a:schemeClr>
              </a:solidFill>
              <a:latin typeface="+mj-ea"/>
              <a:ea typeface="+mj-ea"/>
            </a:endParaRPr>
          </a:p>
        </p:txBody>
      </p:sp>
      <p:sp>
        <p:nvSpPr>
          <p:cNvPr id="8" name="矩形 7"/>
          <p:cNvSpPr>
            <a:spLocks noChangeAspect="1"/>
          </p:cNvSpPr>
          <p:nvPr/>
        </p:nvSpPr>
        <p:spPr>
          <a:xfrm>
            <a:off x="508000" y="1478508"/>
            <a:ext cx="8128000" cy="415498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解题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明确答题步骤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找准答题依据</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gn="ctr">
              <a:lnSpc>
                <a:spcPct val="120000"/>
              </a:lnSpc>
              <a:spcAft>
                <a:spcPts val="0"/>
              </a:spcAft>
              <a:tabLst>
                <a:tab pos="1029335" algn="l"/>
                <a:tab pos="1850390" algn="l"/>
                <a:tab pos="2538095" algn="l"/>
                <a:tab pos="3221990" algn="l"/>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鉴赏表现手法要注意三点</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注意题目问题指向。表现手法是一个比较笼统的说法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有狭义和广义之分。广义的表现手法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等同表达技巧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狭义的表现手法常常指衬托、对比、象征、渲染、想象等。</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恰当运用鉴赏术语。鉴赏术语包括各种表现手法、表达技巧的名称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还包括其表达效果和作用的一些固定说法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鉴赏时说规范的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内行话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就会事半功倍。</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关注表达效果。辨明了诗歌中所用的表现手法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就要结合具体的语言环境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分析这些手法的表达效果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揭示诗歌表达的情感</a:t>
            </a:r>
            <a:r>
              <a:rPr lang="zh-CN" altLang="zh-CN" sz="2200" smtClean="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920275634"/>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14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149</a:t>
            </a:fld>
            <a:r>
              <a:rPr lang="en-US" altLang="zh-CN" smtClean="0"/>
              <a:t>-</a:t>
            </a:r>
            <a:endParaRPr lang="zh-CN" altLang="en-US" dirty="0"/>
          </a:p>
        </p:txBody>
      </p:sp>
      <p:sp>
        <p:nvSpPr>
          <p:cNvPr id="3" name="圆角矩形 2">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考法一</a:t>
            </a:r>
            <a:endParaRPr lang="zh-CN" altLang="en-US" sz="1400" dirty="0">
              <a:solidFill>
                <a:schemeClr val="bg1">
                  <a:lumMod val="65000"/>
                </a:schemeClr>
              </a:solidFill>
              <a:latin typeface="+mj-ea"/>
              <a:ea typeface="+mj-ea"/>
            </a:endParaRPr>
          </a:p>
        </p:txBody>
      </p:sp>
      <p:sp>
        <p:nvSpPr>
          <p:cNvPr id="4" name="圆角矩形 3">
            <a:hlinkClick r:id="rId3"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法二</a:t>
            </a:r>
            <a:endParaRPr lang="zh-CN" altLang="en-US" sz="1400" dirty="0">
              <a:solidFill>
                <a:schemeClr val="bg1">
                  <a:lumMod val="65000"/>
                </a:schemeClr>
              </a:solidFill>
              <a:latin typeface="+mj-ea"/>
              <a:ea typeface="+mj-ea"/>
            </a:endParaRPr>
          </a:p>
        </p:txBody>
      </p:sp>
      <p:sp>
        <p:nvSpPr>
          <p:cNvPr id="5" name="圆角矩形 4">
            <a:hlinkClick r:id="rId4" action="ppaction://hlinksldjump"/>
          </p:cNvPr>
          <p:cNvSpPr/>
          <p:nvPr/>
        </p:nvSpPr>
        <p:spPr>
          <a:xfrm>
            <a:off x="2447671"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考法三</a:t>
            </a:r>
            <a:endParaRPr lang="zh-CN" altLang="en-US" sz="1400" dirty="0">
              <a:solidFill>
                <a:srgbClr val="E75E22"/>
              </a:solidFill>
              <a:latin typeface="+mj-ea"/>
              <a:ea typeface="+mj-ea"/>
            </a:endParaRPr>
          </a:p>
        </p:txBody>
      </p:sp>
      <p:sp>
        <p:nvSpPr>
          <p:cNvPr id="6" name="圆角矩形 5">
            <a:hlinkClick r:id="rId5"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法四</a:t>
            </a:r>
            <a:endParaRPr lang="zh-CN" altLang="en-US" sz="1400" dirty="0">
              <a:solidFill>
                <a:schemeClr val="bg1">
                  <a:lumMod val="65000"/>
                </a:schemeClr>
              </a:solidFill>
              <a:latin typeface="+mj-ea"/>
              <a:ea typeface="+mj-ea"/>
            </a:endParaRPr>
          </a:p>
        </p:txBody>
      </p:sp>
      <p:sp>
        <p:nvSpPr>
          <p:cNvPr id="7" name="圆角矩形 6">
            <a:hlinkClick r:id="rId6" action="ppaction://hlinksldjump"/>
          </p:cNvPr>
          <p:cNvSpPr/>
          <p:nvPr/>
        </p:nvSpPr>
        <p:spPr>
          <a:xfrm>
            <a:off x="449173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审答规范</a:t>
            </a:r>
            <a:endParaRPr lang="zh-CN" altLang="en-US" sz="1400" dirty="0">
              <a:solidFill>
                <a:schemeClr val="bg1">
                  <a:lumMod val="65000"/>
                </a:schemeClr>
              </a:solidFill>
              <a:latin typeface="+mj-ea"/>
              <a:ea typeface="+mj-ea"/>
            </a:endParaRPr>
          </a:p>
        </p:txBody>
      </p:sp>
      <p:sp>
        <p:nvSpPr>
          <p:cNvPr id="8" name="矩形 7"/>
          <p:cNvSpPr>
            <a:spLocks noChangeAspect="1"/>
          </p:cNvSpPr>
          <p:nvPr/>
        </p:nvSpPr>
        <p:spPr>
          <a:xfrm>
            <a:off x="508000" y="2318000"/>
            <a:ext cx="8128000" cy="247599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建模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根据要求表述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规范术语作答</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第一步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确认手法。指出用了什么表现手法。</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第二步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具体分析。结合相关诗句分析这个手法在诗歌中的具体运用。</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第三步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指明效果。该手法表达了诗人怎样的情感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传达了怎样的旨趣及运用该手法的作用。</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374639867"/>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15</a:t>
            </a:fld>
            <a:r>
              <a:rPr lang="en-US" altLang="zh-CN" dirty="0" smtClean="0"/>
              <a:t>-</a:t>
            </a:r>
            <a:endParaRPr lang="zh-CN" altLang="en-US" dirty="0"/>
          </a:p>
        </p:txBody>
      </p:sp>
      <p:sp>
        <p:nvSpPr>
          <p:cNvPr id="2" name="矩形 1"/>
          <p:cNvSpPr>
            <a:spLocks noChangeAspect="1"/>
          </p:cNvSpPr>
          <p:nvPr/>
        </p:nvSpPr>
        <p:spPr>
          <a:xfrm>
            <a:off x="508000" y="2087906"/>
            <a:ext cx="8128000" cy="2936188"/>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例题</a:t>
            </a:r>
            <a:r>
              <a:rPr lang="en-US" altLang="zh-CN" sz="2200">
                <a:solidFill>
                  <a:srgbClr val="000000"/>
                </a:solidFill>
                <a:latin typeface="Times New Roman" panose="02020603050405020304" pitchFamily="18" charset="0"/>
                <a:cs typeface="Times New Roman" panose="02020603050405020304" pitchFamily="18" charset="0"/>
              </a:rPr>
              <a:t>(2018·</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全国</a:t>
            </a:r>
            <a:r>
              <a:rPr lang="zh-CN" altLang="zh-CN" sz="2200">
                <a:solidFill>
                  <a:srgbClr val="000000"/>
                </a:solidFill>
                <a:latin typeface="NEU-BZ-S92"/>
                <a:cs typeface="宋体" panose="02010600030101010101" pitchFamily="2" charset="-122"/>
              </a:rPr>
              <a:t>Ⅱ</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阅读下面这首宋诗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完成后面的问题。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题醉中所作草书卷后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节选</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陆</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游</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胸中磊落藏五兵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欲试无路空峥嵘。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酒为旗鼓笔刀槊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势从天落银河倾。</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端溪石池浓作墨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烛光相射飞纵横。</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须臾收卷复把酒</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如见万里烟尘清</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427416447"/>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15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150</a:t>
            </a:fld>
            <a:r>
              <a:rPr lang="en-US" altLang="zh-CN" smtClean="0"/>
              <a:t>-</a:t>
            </a:r>
            <a:endParaRPr lang="zh-CN" altLang="en-US" dirty="0"/>
          </a:p>
        </p:txBody>
      </p:sp>
      <p:sp>
        <p:nvSpPr>
          <p:cNvPr id="3" name="圆角矩形 2">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考法一</a:t>
            </a:r>
            <a:endParaRPr lang="zh-CN" altLang="en-US" sz="1400" dirty="0">
              <a:solidFill>
                <a:schemeClr val="bg1">
                  <a:lumMod val="65000"/>
                </a:schemeClr>
              </a:solidFill>
              <a:latin typeface="+mj-ea"/>
              <a:ea typeface="+mj-ea"/>
            </a:endParaRPr>
          </a:p>
        </p:txBody>
      </p:sp>
      <p:sp>
        <p:nvSpPr>
          <p:cNvPr id="4" name="圆角矩形 3">
            <a:hlinkClick r:id="rId3"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法二</a:t>
            </a:r>
            <a:endParaRPr lang="zh-CN" altLang="en-US" sz="1400" dirty="0">
              <a:solidFill>
                <a:schemeClr val="bg1">
                  <a:lumMod val="65000"/>
                </a:schemeClr>
              </a:solidFill>
              <a:latin typeface="+mj-ea"/>
              <a:ea typeface="+mj-ea"/>
            </a:endParaRPr>
          </a:p>
        </p:txBody>
      </p:sp>
      <p:sp>
        <p:nvSpPr>
          <p:cNvPr id="5" name="圆角矩形 4">
            <a:hlinkClick r:id="rId4" action="ppaction://hlinksldjump"/>
          </p:cNvPr>
          <p:cNvSpPr/>
          <p:nvPr/>
        </p:nvSpPr>
        <p:spPr>
          <a:xfrm>
            <a:off x="2447671"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考法三</a:t>
            </a:r>
            <a:endParaRPr lang="zh-CN" altLang="en-US" sz="1400" dirty="0">
              <a:solidFill>
                <a:srgbClr val="E75E22"/>
              </a:solidFill>
              <a:latin typeface="+mj-ea"/>
              <a:ea typeface="+mj-ea"/>
            </a:endParaRPr>
          </a:p>
        </p:txBody>
      </p:sp>
      <p:sp>
        <p:nvSpPr>
          <p:cNvPr id="6" name="圆角矩形 5">
            <a:hlinkClick r:id="rId5"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法四</a:t>
            </a:r>
            <a:endParaRPr lang="zh-CN" altLang="en-US" sz="1400" dirty="0">
              <a:solidFill>
                <a:schemeClr val="bg1">
                  <a:lumMod val="65000"/>
                </a:schemeClr>
              </a:solidFill>
              <a:latin typeface="+mj-ea"/>
              <a:ea typeface="+mj-ea"/>
            </a:endParaRPr>
          </a:p>
        </p:txBody>
      </p:sp>
      <p:sp>
        <p:nvSpPr>
          <p:cNvPr id="7" name="圆角矩形 6">
            <a:hlinkClick r:id="rId6" action="ppaction://hlinksldjump"/>
          </p:cNvPr>
          <p:cNvSpPr/>
          <p:nvPr/>
        </p:nvSpPr>
        <p:spPr>
          <a:xfrm>
            <a:off x="449173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审答规范</a:t>
            </a:r>
            <a:endParaRPr lang="zh-CN" altLang="en-US" sz="1400" dirty="0">
              <a:solidFill>
                <a:schemeClr val="bg1">
                  <a:lumMod val="65000"/>
                </a:schemeClr>
              </a:solidFill>
              <a:latin typeface="+mj-ea"/>
              <a:ea typeface="+mj-ea"/>
            </a:endParaRPr>
          </a:p>
        </p:txBody>
      </p:sp>
      <p:sp>
        <p:nvSpPr>
          <p:cNvPr id="8" name="矩形 7"/>
          <p:cNvSpPr>
            <a:spLocks noChangeAspect="1"/>
          </p:cNvSpPr>
          <p:nvPr/>
        </p:nvSpPr>
        <p:spPr>
          <a:xfrm>
            <a:off x="508000" y="1357680"/>
            <a:ext cx="8128000" cy="5373779"/>
          </a:xfrm>
          <a:prstGeom prst="rect">
            <a:avLst/>
          </a:prstGeom>
        </p:spPr>
        <p:txBody>
          <a:bodyPr>
            <a:spAutoFit/>
          </a:bodyPr>
          <a:lstStyle/>
          <a:p>
            <a:pPr indent="408305">
              <a:lnSpc>
                <a:spcPct val="120000"/>
              </a:lnSpc>
              <a:spcAft>
                <a:spcPts val="0"/>
              </a:spcAft>
              <a:tabLst>
                <a:tab pos="1029335" algn="l"/>
                <a:tab pos="1850390" algn="l"/>
                <a:tab pos="2538095" algn="l"/>
                <a:tab pos="3221990" algn="l"/>
              </a:tabLst>
            </a:pPr>
            <a:r>
              <a:rPr lang="zh-CN" altLang="zh-CN" sz="2200" b="1">
                <a:solidFill>
                  <a:srgbClr val="000000"/>
                </a:solidFill>
                <a:latin typeface="Arial" panose="020B0604020202020204" pitchFamily="34" charset="0"/>
                <a:ea typeface="黑体" panose="02010609060101010101" pitchFamily="49" charset="-122"/>
                <a:cs typeface="Times New Roman" panose="02020603050405020304" pitchFamily="18" charset="0"/>
              </a:rPr>
              <a:t>典题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b="1">
                <a:solidFill>
                  <a:srgbClr val="000000"/>
                </a:solidFill>
                <a:latin typeface="Arial" panose="020B0604020202020204" pitchFamily="34" charset="0"/>
                <a:ea typeface="黑体" panose="02010609060101010101" pitchFamily="49" charset="-122"/>
                <a:cs typeface="Times New Roman" panose="02020603050405020304" pitchFamily="18" charset="0"/>
              </a:rPr>
              <a:t>满分解构</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b="1">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点染</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(2018·</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浙江卷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阅读下面的诗歌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完成后面的问题。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送王昌龄</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李</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颀</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漕水东去远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送君多暮情。</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淹留野寺出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向背孤山明。</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前望数千里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中无蒲稗生。</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夕阳满舟楫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但爱微波清。</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举酒林月上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解衣沙鸟鸣。</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夜来莲花界</a:t>
            </a:r>
            <a:r>
              <a:rPr lang="zh-CN" altLang="zh-CN" sz="2200" baseline="30000">
                <a:solidFill>
                  <a:srgbClr val="000000"/>
                </a:solidFill>
                <a:latin typeface="NEU-BZ-S92"/>
                <a:cs typeface="宋体" panose="02010600030101010101" pitchFamily="2" charset="-122"/>
              </a:rPr>
              <a:t>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梦里金陵城。</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叹息此离别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悠悠江海行。</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注</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莲花界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佛寺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诗中指洛阳白马寺</a:t>
            </a:r>
            <a:r>
              <a:rPr lang="zh-CN" altLang="zh-CN" sz="2200" smtClean="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913326232"/>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15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151</a:t>
            </a:fld>
            <a:r>
              <a:rPr lang="en-US" altLang="zh-CN" smtClean="0"/>
              <a:t>-</a:t>
            </a:r>
            <a:endParaRPr lang="zh-CN" altLang="en-US" dirty="0"/>
          </a:p>
        </p:txBody>
      </p:sp>
      <p:sp>
        <p:nvSpPr>
          <p:cNvPr id="3" name="圆角矩形 2">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考法一</a:t>
            </a:r>
            <a:endParaRPr lang="zh-CN" altLang="en-US" sz="1400" dirty="0">
              <a:solidFill>
                <a:schemeClr val="bg1">
                  <a:lumMod val="65000"/>
                </a:schemeClr>
              </a:solidFill>
              <a:latin typeface="+mj-ea"/>
              <a:ea typeface="+mj-ea"/>
            </a:endParaRPr>
          </a:p>
        </p:txBody>
      </p:sp>
      <p:sp>
        <p:nvSpPr>
          <p:cNvPr id="4" name="圆角矩形 3">
            <a:hlinkClick r:id="rId3"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法二</a:t>
            </a:r>
            <a:endParaRPr lang="zh-CN" altLang="en-US" sz="1400" dirty="0">
              <a:solidFill>
                <a:schemeClr val="bg1">
                  <a:lumMod val="65000"/>
                </a:schemeClr>
              </a:solidFill>
              <a:latin typeface="+mj-ea"/>
              <a:ea typeface="+mj-ea"/>
            </a:endParaRPr>
          </a:p>
        </p:txBody>
      </p:sp>
      <p:sp>
        <p:nvSpPr>
          <p:cNvPr id="5" name="圆角矩形 4">
            <a:hlinkClick r:id="rId4" action="ppaction://hlinksldjump"/>
          </p:cNvPr>
          <p:cNvSpPr/>
          <p:nvPr/>
        </p:nvSpPr>
        <p:spPr>
          <a:xfrm>
            <a:off x="2447671"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考法三</a:t>
            </a:r>
            <a:endParaRPr lang="zh-CN" altLang="en-US" sz="1400" dirty="0">
              <a:solidFill>
                <a:srgbClr val="E75E22"/>
              </a:solidFill>
              <a:latin typeface="+mj-ea"/>
              <a:ea typeface="+mj-ea"/>
            </a:endParaRPr>
          </a:p>
        </p:txBody>
      </p:sp>
      <p:sp>
        <p:nvSpPr>
          <p:cNvPr id="6" name="圆角矩形 5">
            <a:hlinkClick r:id="rId5"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法四</a:t>
            </a:r>
            <a:endParaRPr lang="zh-CN" altLang="en-US" sz="1400" dirty="0">
              <a:solidFill>
                <a:schemeClr val="bg1">
                  <a:lumMod val="65000"/>
                </a:schemeClr>
              </a:solidFill>
              <a:latin typeface="+mj-ea"/>
              <a:ea typeface="+mj-ea"/>
            </a:endParaRPr>
          </a:p>
        </p:txBody>
      </p:sp>
      <p:sp>
        <p:nvSpPr>
          <p:cNvPr id="7" name="圆角矩形 6">
            <a:hlinkClick r:id="rId6" action="ppaction://hlinksldjump"/>
          </p:cNvPr>
          <p:cNvSpPr/>
          <p:nvPr/>
        </p:nvSpPr>
        <p:spPr>
          <a:xfrm>
            <a:off x="449173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审答规范</a:t>
            </a:r>
            <a:endParaRPr lang="zh-CN" altLang="en-US" sz="1400" dirty="0">
              <a:solidFill>
                <a:schemeClr val="bg1">
                  <a:lumMod val="65000"/>
                </a:schemeClr>
              </a:solidFill>
              <a:latin typeface="+mj-ea"/>
              <a:ea typeface="+mj-ea"/>
            </a:endParaRPr>
          </a:p>
        </p:txBody>
      </p:sp>
      <p:sp>
        <p:nvSpPr>
          <p:cNvPr id="8" name="矩形 7"/>
          <p:cNvSpPr>
            <a:spLocks noChangeAspect="1"/>
          </p:cNvSpPr>
          <p:nvPr/>
        </p:nvSpPr>
        <p:spPr>
          <a:xfrm>
            <a:off x="508000" y="1358391"/>
            <a:ext cx="8128000" cy="86600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这首诗与柳永《雨霖铃》词都运用了点染手法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试赏析本诗的点染手法。</a:t>
            </a:r>
            <a:r>
              <a:rPr lang="en-US" altLang="zh-CN" sz="2200">
                <a:solidFill>
                  <a:srgbClr val="000000"/>
                </a:solidFill>
                <a:latin typeface="Times New Roman" panose="02020603050405020304" pitchFamily="18" charset="0"/>
                <a:cs typeface="Times New Roman" panose="02020603050405020304" pitchFamily="18" charset="0"/>
              </a:rPr>
              <a:t>(6</a:t>
            </a:r>
            <a:r>
              <a:rPr lang="zh-CN" altLang="zh-CN" sz="2200">
                <a:solidFill>
                  <a:srgbClr val="000000"/>
                </a:solidFill>
                <a:latin typeface="Times New Roman" panose="02020603050405020304" pitchFamily="18" charset="0"/>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
        <p:nvSpPr>
          <p:cNvPr id="9" name="矩形 8"/>
          <p:cNvSpPr>
            <a:spLocks noChangeAspect="1"/>
          </p:cNvSpPr>
          <p:nvPr/>
        </p:nvSpPr>
        <p:spPr>
          <a:xfrm>
            <a:off x="508000" y="2224397"/>
            <a:ext cx="8128000" cy="4116127"/>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【思考角度】</a:t>
            </a:r>
            <a:r>
              <a:rPr lang="zh-CN" altLang="zh-CN" sz="2200" dirty="0">
                <a:solidFill>
                  <a:srgbClr val="000000"/>
                </a:solidFill>
                <a:latin typeface="NEU-BZ-S92"/>
                <a:ea typeface="Arial" panose="020B0604020202020204" pitchFamily="34" charset="0"/>
                <a:cs typeface="Times New Roman" panose="02020603050405020304" pitchFamily="18" charset="0"/>
              </a:rPr>
              <a:t> </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明技巧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在本诗中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送君多暮情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和末两句是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的部分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中间部分则是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的内容。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释运用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诗歌的首联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送君多暮情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即伤别之情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为全诗奠定了感情基调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结尾再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叹息此离别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深化这种情感。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中间十句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层层铺写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暮情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有力地渲染了离别之伤感。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析效果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使诗歌的情感更丰满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抒情意味更浓重。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【答案整合】</a:t>
            </a:r>
            <a:r>
              <a:rPr lang="zh-CN" altLang="zh-CN" sz="2200" dirty="0">
                <a:solidFill>
                  <a:srgbClr val="000000"/>
                </a:solidFill>
                <a:latin typeface="NEU-BZ-S92"/>
                <a:ea typeface="Arial" panose="020B0604020202020204" pitchFamily="34" charset="0"/>
                <a:cs typeface="Times New Roman" panose="02020603050405020304" pitchFamily="18" charset="0"/>
              </a:rPr>
              <a:t> </a:t>
            </a:r>
            <a:r>
              <a:rPr lang="zh-CN" altLang="zh-CN" sz="2200" dirty="0">
                <a:solidFill>
                  <a:srgbClr val="000000"/>
                </a:solidFill>
                <a:latin typeface="NEU-BZ-S92"/>
                <a:cs typeface="宋体" panose="02010600030101010101" pitchFamily="2" charset="-122"/>
              </a:rPr>
              <a:t>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送君多暮情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句点出了伤别之情。</a:t>
            </a:r>
            <a:r>
              <a:rPr lang="zh-CN" altLang="zh-CN" sz="2200" dirty="0">
                <a:solidFill>
                  <a:srgbClr val="000000"/>
                </a:solidFill>
                <a:latin typeface="NEU-BZ-S92"/>
                <a:cs typeface="宋体" panose="02010600030101010101" pitchFamily="2" charset="-122"/>
              </a:rPr>
              <a:t>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淹留野寺出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梦里金陵城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十句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层层铺写暮景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满篇幽淡惆怅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字字都是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暮情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有力地渲染、烘托了离情。</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结尾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叹息此离别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再次点明别离之情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悠悠江海行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表达对朋友孤身远去的不舍。</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993153174"/>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wipe(down)">
                                      <p:cBhvr>
                                        <p:cTn id="7" dur="500"/>
                                        <p:tgtEl>
                                          <p:spTgt spid="9">
                                            <p:txEl>
                                              <p:pRg st="0" end="0"/>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9">
                                            <p:txEl>
                                              <p:pRg st="1" end="1"/>
                                            </p:txEl>
                                          </p:spTgt>
                                        </p:tgtEl>
                                        <p:attrNameLst>
                                          <p:attrName>style.visibility</p:attrName>
                                        </p:attrNameLst>
                                      </p:cBhvr>
                                      <p:to>
                                        <p:strVal val="visible"/>
                                      </p:to>
                                    </p:set>
                                    <p:animEffect transition="in" filter="wipe(down)">
                                      <p:cBhvr>
                                        <p:cTn id="10" dur="500"/>
                                        <p:tgtEl>
                                          <p:spTgt spid="9">
                                            <p:txEl>
                                              <p:pRg st="1" end="1"/>
                                            </p:txEl>
                                          </p:spTgt>
                                        </p:tgtEl>
                                      </p:cBhvr>
                                    </p:animEffect>
                                  </p:childTnLst>
                                </p:cTn>
                              </p:par>
                              <p:par>
                                <p:cTn id="11" presetID="22" presetClass="entr" presetSubtype="4" fill="hold" nodeType="withEffect">
                                  <p:stCondLst>
                                    <p:cond delay="0"/>
                                  </p:stCondLst>
                                  <p:childTnLst>
                                    <p:set>
                                      <p:cBhvr>
                                        <p:cTn id="12" dur="1" fill="hold">
                                          <p:stCondLst>
                                            <p:cond delay="0"/>
                                          </p:stCondLst>
                                        </p:cTn>
                                        <p:tgtEl>
                                          <p:spTgt spid="9">
                                            <p:txEl>
                                              <p:pRg st="2" end="2"/>
                                            </p:txEl>
                                          </p:spTgt>
                                        </p:tgtEl>
                                        <p:attrNameLst>
                                          <p:attrName>style.visibility</p:attrName>
                                        </p:attrNameLst>
                                      </p:cBhvr>
                                      <p:to>
                                        <p:strVal val="visible"/>
                                      </p:to>
                                    </p:set>
                                    <p:animEffect transition="in" filter="wipe(down)">
                                      <p:cBhvr>
                                        <p:cTn id="13" dur="500"/>
                                        <p:tgtEl>
                                          <p:spTgt spid="9">
                                            <p:txEl>
                                              <p:pRg st="2" end="2"/>
                                            </p:txEl>
                                          </p:spTgt>
                                        </p:tgtEl>
                                      </p:cBhvr>
                                    </p:animEffect>
                                  </p:childTnLst>
                                </p:cTn>
                              </p:par>
                              <p:par>
                                <p:cTn id="14" presetID="22" presetClass="entr" presetSubtype="4" fill="hold" nodeType="withEffect">
                                  <p:stCondLst>
                                    <p:cond delay="0"/>
                                  </p:stCondLst>
                                  <p:childTnLst>
                                    <p:set>
                                      <p:cBhvr>
                                        <p:cTn id="15" dur="1" fill="hold">
                                          <p:stCondLst>
                                            <p:cond delay="0"/>
                                          </p:stCondLst>
                                        </p:cTn>
                                        <p:tgtEl>
                                          <p:spTgt spid="9">
                                            <p:txEl>
                                              <p:pRg st="3" end="3"/>
                                            </p:txEl>
                                          </p:spTgt>
                                        </p:tgtEl>
                                        <p:attrNameLst>
                                          <p:attrName>style.visibility</p:attrName>
                                        </p:attrNameLst>
                                      </p:cBhvr>
                                      <p:to>
                                        <p:strVal val="visible"/>
                                      </p:to>
                                    </p:set>
                                    <p:animEffect transition="in" filter="wipe(down)">
                                      <p:cBhvr>
                                        <p:cTn id="16" dur="500"/>
                                        <p:tgtEl>
                                          <p:spTgt spid="9">
                                            <p:txEl>
                                              <p:pRg st="3" end="3"/>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4" fill="hold" nodeType="clickEffect">
                                  <p:stCondLst>
                                    <p:cond delay="0"/>
                                  </p:stCondLst>
                                  <p:childTnLst>
                                    <p:set>
                                      <p:cBhvr>
                                        <p:cTn id="20" dur="1" fill="hold">
                                          <p:stCondLst>
                                            <p:cond delay="0"/>
                                          </p:stCondLst>
                                        </p:cTn>
                                        <p:tgtEl>
                                          <p:spTgt spid="9">
                                            <p:txEl>
                                              <p:pRg st="4" end="4"/>
                                            </p:txEl>
                                          </p:spTgt>
                                        </p:tgtEl>
                                        <p:attrNameLst>
                                          <p:attrName>style.visibility</p:attrName>
                                        </p:attrNameLst>
                                      </p:cBhvr>
                                      <p:to>
                                        <p:strVal val="visible"/>
                                      </p:to>
                                    </p:set>
                                    <p:animEffect transition="in" filter="wipe(down)">
                                      <p:cBhvr>
                                        <p:cTn id="21" dur="500"/>
                                        <p:tgtEl>
                                          <p:spTgt spid="9">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152</a:t>
            </a:fld>
            <a:r>
              <a:rPr lang="en-US" altLang="zh-CN" smtClean="0"/>
              <a:t>-</a:t>
            </a:r>
            <a:endParaRPr lang="zh-CN" altLang="en-US" dirty="0"/>
          </a:p>
        </p:txBody>
      </p:sp>
      <p:sp>
        <p:nvSpPr>
          <p:cNvPr id="3" name="圆角矩形 2">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考法一</a:t>
            </a:r>
            <a:endParaRPr lang="zh-CN" altLang="en-US" sz="1400" dirty="0">
              <a:solidFill>
                <a:schemeClr val="bg1">
                  <a:lumMod val="65000"/>
                </a:schemeClr>
              </a:solidFill>
              <a:latin typeface="+mj-ea"/>
              <a:ea typeface="+mj-ea"/>
            </a:endParaRPr>
          </a:p>
        </p:txBody>
      </p:sp>
      <p:sp>
        <p:nvSpPr>
          <p:cNvPr id="4" name="圆角矩形 3">
            <a:hlinkClick r:id="rId3"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法二</a:t>
            </a:r>
            <a:endParaRPr lang="zh-CN" altLang="en-US" sz="1400" dirty="0">
              <a:solidFill>
                <a:schemeClr val="bg1">
                  <a:lumMod val="65000"/>
                </a:schemeClr>
              </a:solidFill>
              <a:latin typeface="+mj-ea"/>
              <a:ea typeface="+mj-ea"/>
            </a:endParaRPr>
          </a:p>
        </p:txBody>
      </p:sp>
      <p:sp>
        <p:nvSpPr>
          <p:cNvPr id="5" name="圆角矩形 4">
            <a:hlinkClick r:id="rId4" action="ppaction://hlinksldjump"/>
          </p:cNvPr>
          <p:cNvSpPr/>
          <p:nvPr/>
        </p:nvSpPr>
        <p:spPr>
          <a:xfrm>
            <a:off x="2447671"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考法三</a:t>
            </a:r>
            <a:endParaRPr lang="zh-CN" altLang="en-US" sz="1400" dirty="0">
              <a:solidFill>
                <a:srgbClr val="E75E22"/>
              </a:solidFill>
              <a:latin typeface="+mj-ea"/>
              <a:ea typeface="+mj-ea"/>
            </a:endParaRPr>
          </a:p>
        </p:txBody>
      </p:sp>
      <p:sp>
        <p:nvSpPr>
          <p:cNvPr id="6" name="圆角矩形 5">
            <a:hlinkClick r:id="rId5"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法四</a:t>
            </a:r>
            <a:endParaRPr lang="zh-CN" altLang="en-US" sz="1400" dirty="0">
              <a:solidFill>
                <a:schemeClr val="bg1">
                  <a:lumMod val="65000"/>
                </a:schemeClr>
              </a:solidFill>
              <a:latin typeface="+mj-ea"/>
              <a:ea typeface="+mj-ea"/>
            </a:endParaRPr>
          </a:p>
        </p:txBody>
      </p:sp>
      <p:sp>
        <p:nvSpPr>
          <p:cNvPr id="7" name="圆角矩形 6">
            <a:hlinkClick r:id="rId6" action="ppaction://hlinksldjump"/>
          </p:cNvPr>
          <p:cNvSpPr/>
          <p:nvPr/>
        </p:nvSpPr>
        <p:spPr>
          <a:xfrm>
            <a:off x="449173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审答规范</a:t>
            </a:r>
            <a:endParaRPr lang="zh-CN" altLang="en-US" sz="1400" dirty="0">
              <a:solidFill>
                <a:schemeClr val="bg1">
                  <a:lumMod val="65000"/>
                </a:schemeClr>
              </a:solidFill>
              <a:latin typeface="+mj-ea"/>
              <a:ea typeface="+mj-ea"/>
            </a:endParaRPr>
          </a:p>
        </p:txBody>
      </p:sp>
      <p:sp>
        <p:nvSpPr>
          <p:cNvPr id="8" name="矩形 7"/>
          <p:cNvSpPr>
            <a:spLocks noChangeAspect="1"/>
          </p:cNvSpPr>
          <p:nvPr/>
        </p:nvSpPr>
        <p:spPr>
          <a:xfrm>
            <a:off x="508000" y="1347467"/>
            <a:ext cx="8128000" cy="1717393"/>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b="1"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用典</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(2016·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全国</a:t>
            </a:r>
            <a:r>
              <a:rPr lang="zh-CN" altLang="zh-CN" sz="2200" dirty="0">
                <a:solidFill>
                  <a:srgbClr val="000000"/>
                </a:solidFill>
                <a:latin typeface="NEU-BZ-S92"/>
                <a:cs typeface="宋体" panose="02010600030101010101" pitchFamily="2" charset="-122"/>
              </a:rPr>
              <a:t>Ⅰ</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原诗《金陵望汉江》见</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学习</a:t>
            </a:r>
            <a:r>
              <a:rPr lang="zh-CN" altLang="en-US"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案一</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考法二</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鉴赏景物形象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部分例</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诗中运用任公子的典故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表达了什么样的思想感情</a:t>
            </a:r>
            <a:r>
              <a:rPr lang="en-US" altLang="zh-CN" sz="2200" dirty="0">
                <a:solidFill>
                  <a:srgbClr val="000000"/>
                </a:solidFill>
                <a:latin typeface="Times New Roman" panose="02020603050405020304" pitchFamily="18" charset="0"/>
                <a:cs typeface="Times New Roman" panose="02020603050405020304" pitchFamily="18" charset="0"/>
              </a:rPr>
              <a:t>?(6</a:t>
            </a:r>
            <a:r>
              <a:rPr lang="zh-CN" altLang="zh-CN" sz="2200" dirty="0">
                <a:solidFill>
                  <a:srgbClr val="000000"/>
                </a:solidFill>
                <a:latin typeface="Times New Roman" panose="02020603050405020304" pitchFamily="18" charset="0"/>
                <a:cs typeface="Times New Roman" panose="02020603050405020304" pitchFamily="18" charset="0"/>
              </a:rPr>
              <a:t>分</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9" name="矩形 8"/>
          <p:cNvSpPr>
            <a:spLocks noChangeAspect="1"/>
          </p:cNvSpPr>
          <p:nvPr/>
        </p:nvSpPr>
        <p:spPr>
          <a:xfrm>
            <a:off x="508000" y="2996952"/>
            <a:ext cx="8240464" cy="3748719"/>
          </a:xfrm>
          <a:prstGeom prst="rect">
            <a:avLst/>
          </a:prstGeom>
        </p:spPr>
        <p:txBody>
          <a:bodyPr wrap="square">
            <a:spAutoFit/>
          </a:bodyPr>
          <a:lstStyle/>
          <a:p>
            <a:pPr indent="3048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【思考角度】</a:t>
            </a:r>
            <a:r>
              <a:rPr lang="zh-CN" altLang="zh-CN" sz="2200">
                <a:solidFill>
                  <a:srgbClr val="000000"/>
                </a:solidFill>
                <a:latin typeface="NEU-BZ-S92"/>
                <a:ea typeface="Arial" panose="020B0604020202020204" pitchFamily="34" charset="0"/>
                <a:cs typeface="Times New Roman" panose="02020603050405020304" pitchFamily="18" charset="0"/>
              </a:rPr>
              <a:t> </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确认手法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用典。</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具体分析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今日任公子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沧浪罢钓竿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在诗后面的注释中解释了其含意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当今任公子已无须垂钓了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因为江海中已无巨鱼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比喻已无危害国家的巨寇。国家一统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众流安定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国无巨寇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正应众生安居乐业。</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指明效果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作者自比任公子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感慨在太平盛世没有施展才干的机会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流露出一丝失落之情。</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【答案整合】</a:t>
            </a:r>
            <a:r>
              <a:rPr lang="zh-CN" altLang="zh-CN" sz="2200">
                <a:solidFill>
                  <a:srgbClr val="000000"/>
                </a:solidFill>
                <a:latin typeface="NEU-BZ-S92"/>
                <a:ea typeface="Arial" panose="020B0604020202020204" pitchFamily="34" charset="0"/>
                <a:cs typeface="Times New Roman" panose="02020603050405020304" pitchFamily="18" charset="0"/>
              </a:rPr>
              <a:t> </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作者以水无巨鱼代指世无巨寇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表达了对大唐一统天下、开创盛世伟绩的歌颂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作者自比任公子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觉得在太平盛世没有机会施展才干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不免流露出一丝英雄无用武之地的失落。</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828231783"/>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wipe(down)">
                                      <p:cBhvr>
                                        <p:cTn id="7" dur="500"/>
                                        <p:tgtEl>
                                          <p:spTgt spid="9">
                                            <p:txEl>
                                              <p:pRg st="0" end="0"/>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9">
                                            <p:txEl>
                                              <p:pRg st="1" end="1"/>
                                            </p:txEl>
                                          </p:spTgt>
                                        </p:tgtEl>
                                        <p:attrNameLst>
                                          <p:attrName>style.visibility</p:attrName>
                                        </p:attrNameLst>
                                      </p:cBhvr>
                                      <p:to>
                                        <p:strVal val="visible"/>
                                      </p:to>
                                    </p:set>
                                    <p:animEffect transition="in" filter="wipe(down)">
                                      <p:cBhvr>
                                        <p:cTn id="10" dur="500"/>
                                        <p:tgtEl>
                                          <p:spTgt spid="9">
                                            <p:txEl>
                                              <p:pRg st="1" end="1"/>
                                            </p:txEl>
                                          </p:spTgt>
                                        </p:tgtEl>
                                      </p:cBhvr>
                                    </p:animEffect>
                                  </p:childTnLst>
                                </p:cTn>
                              </p:par>
                              <p:par>
                                <p:cTn id="11" presetID="22" presetClass="entr" presetSubtype="4" fill="hold" nodeType="withEffect">
                                  <p:stCondLst>
                                    <p:cond delay="0"/>
                                  </p:stCondLst>
                                  <p:childTnLst>
                                    <p:set>
                                      <p:cBhvr>
                                        <p:cTn id="12" dur="1" fill="hold">
                                          <p:stCondLst>
                                            <p:cond delay="0"/>
                                          </p:stCondLst>
                                        </p:cTn>
                                        <p:tgtEl>
                                          <p:spTgt spid="9">
                                            <p:txEl>
                                              <p:pRg st="2" end="2"/>
                                            </p:txEl>
                                          </p:spTgt>
                                        </p:tgtEl>
                                        <p:attrNameLst>
                                          <p:attrName>style.visibility</p:attrName>
                                        </p:attrNameLst>
                                      </p:cBhvr>
                                      <p:to>
                                        <p:strVal val="visible"/>
                                      </p:to>
                                    </p:set>
                                    <p:animEffect transition="in" filter="wipe(down)">
                                      <p:cBhvr>
                                        <p:cTn id="13" dur="500"/>
                                        <p:tgtEl>
                                          <p:spTgt spid="9">
                                            <p:txEl>
                                              <p:pRg st="2" end="2"/>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4" fill="hold" nodeType="clickEffect">
                                  <p:stCondLst>
                                    <p:cond delay="0"/>
                                  </p:stCondLst>
                                  <p:childTnLst>
                                    <p:set>
                                      <p:cBhvr>
                                        <p:cTn id="17" dur="1" fill="hold">
                                          <p:stCondLst>
                                            <p:cond delay="0"/>
                                          </p:stCondLst>
                                        </p:cTn>
                                        <p:tgtEl>
                                          <p:spTgt spid="9">
                                            <p:txEl>
                                              <p:pRg st="3" end="3"/>
                                            </p:txEl>
                                          </p:spTgt>
                                        </p:tgtEl>
                                        <p:attrNameLst>
                                          <p:attrName>style.visibility</p:attrName>
                                        </p:attrNameLst>
                                      </p:cBhvr>
                                      <p:to>
                                        <p:strVal val="visible"/>
                                      </p:to>
                                    </p:set>
                                    <p:animEffect transition="in" filter="wipe(down)">
                                      <p:cBhvr>
                                        <p:cTn id="18" dur="500"/>
                                        <p:tgtEl>
                                          <p:spTgt spid="9">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153</a:t>
            </a:fld>
            <a:r>
              <a:rPr lang="en-US" altLang="zh-CN" smtClean="0"/>
              <a:t>-</a:t>
            </a:r>
            <a:endParaRPr lang="zh-CN" altLang="en-US" dirty="0"/>
          </a:p>
        </p:txBody>
      </p:sp>
      <p:sp>
        <p:nvSpPr>
          <p:cNvPr id="3" name="圆角矩形 2">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考法一</a:t>
            </a:r>
            <a:endParaRPr lang="zh-CN" altLang="en-US" sz="1400" dirty="0">
              <a:solidFill>
                <a:schemeClr val="bg1">
                  <a:lumMod val="65000"/>
                </a:schemeClr>
              </a:solidFill>
              <a:latin typeface="+mj-ea"/>
              <a:ea typeface="+mj-ea"/>
            </a:endParaRPr>
          </a:p>
        </p:txBody>
      </p:sp>
      <p:sp>
        <p:nvSpPr>
          <p:cNvPr id="4" name="圆角矩形 3">
            <a:hlinkClick r:id="rId3"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法二</a:t>
            </a:r>
            <a:endParaRPr lang="zh-CN" altLang="en-US" sz="1400" dirty="0">
              <a:solidFill>
                <a:schemeClr val="bg1">
                  <a:lumMod val="65000"/>
                </a:schemeClr>
              </a:solidFill>
              <a:latin typeface="+mj-ea"/>
              <a:ea typeface="+mj-ea"/>
            </a:endParaRPr>
          </a:p>
        </p:txBody>
      </p:sp>
      <p:sp>
        <p:nvSpPr>
          <p:cNvPr id="5" name="圆角矩形 4">
            <a:hlinkClick r:id="rId4" action="ppaction://hlinksldjump"/>
          </p:cNvPr>
          <p:cNvSpPr/>
          <p:nvPr/>
        </p:nvSpPr>
        <p:spPr>
          <a:xfrm>
            <a:off x="2447671"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考法三</a:t>
            </a:r>
            <a:endParaRPr lang="zh-CN" altLang="en-US" sz="1400" dirty="0">
              <a:solidFill>
                <a:srgbClr val="E75E22"/>
              </a:solidFill>
              <a:latin typeface="+mj-ea"/>
              <a:ea typeface="+mj-ea"/>
            </a:endParaRPr>
          </a:p>
        </p:txBody>
      </p:sp>
      <p:sp>
        <p:nvSpPr>
          <p:cNvPr id="6" name="圆角矩形 5">
            <a:hlinkClick r:id="rId5"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法四</a:t>
            </a:r>
            <a:endParaRPr lang="zh-CN" altLang="en-US" sz="1400" dirty="0">
              <a:solidFill>
                <a:schemeClr val="bg1">
                  <a:lumMod val="65000"/>
                </a:schemeClr>
              </a:solidFill>
              <a:latin typeface="+mj-ea"/>
              <a:ea typeface="+mj-ea"/>
            </a:endParaRPr>
          </a:p>
        </p:txBody>
      </p:sp>
      <p:sp>
        <p:nvSpPr>
          <p:cNvPr id="7" name="圆角矩形 6">
            <a:hlinkClick r:id="rId6" action="ppaction://hlinksldjump"/>
          </p:cNvPr>
          <p:cNvSpPr/>
          <p:nvPr/>
        </p:nvSpPr>
        <p:spPr>
          <a:xfrm>
            <a:off x="449173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审答规范</a:t>
            </a:r>
            <a:endParaRPr lang="zh-CN" altLang="en-US" sz="1400" dirty="0">
              <a:solidFill>
                <a:schemeClr val="bg1">
                  <a:lumMod val="65000"/>
                </a:schemeClr>
              </a:solidFill>
              <a:latin typeface="+mj-ea"/>
              <a:ea typeface="+mj-ea"/>
            </a:endParaRPr>
          </a:p>
        </p:txBody>
      </p:sp>
      <p:sp>
        <p:nvSpPr>
          <p:cNvPr id="8" name="矩形 7"/>
          <p:cNvSpPr>
            <a:spLocks noChangeAspect="1"/>
          </p:cNvSpPr>
          <p:nvPr/>
        </p:nvSpPr>
        <p:spPr>
          <a:xfrm>
            <a:off x="508000" y="1701069"/>
            <a:ext cx="8128000" cy="370986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b="1">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映衬</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阅读下面这首诗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完成后面的问题。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含山店梦觉作</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韦庄</a:t>
            </a:r>
            <a:r>
              <a:rPr lang="zh-CN" altLang="zh-CN" sz="2200" baseline="30000">
                <a:solidFill>
                  <a:srgbClr val="000000"/>
                </a:solidFill>
                <a:latin typeface="NEU-BZ-S92"/>
                <a:cs typeface="宋体" panose="02010600030101010101" pitchFamily="2" charset="-122"/>
              </a:rPr>
              <a:t>①</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曾为流离惯别家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等闲挥袂客天涯。</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灯前一觉江南梦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惆怅起来山月斜。</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注</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韦庄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约</a:t>
            </a:r>
            <a:r>
              <a:rPr lang="en-US" altLang="zh-CN" sz="2200">
                <a:solidFill>
                  <a:srgbClr val="000000"/>
                </a:solidFill>
                <a:latin typeface="Times New Roman" panose="02020603050405020304" pitchFamily="18" charset="0"/>
                <a:cs typeface="Times New Roman" panose="02020603050405020304" pitchFamily="18" charset="0"/>
              </a:rPr>
              <a:t>836—910):</a:t>
            </a:r>
            <a:r>
              <a:rPr lang="zh-CN" altLang="zh-CN" sz="2200">
                <a:solidFill>
                  <a:srgbClr val="000000"/>
                </a:solidFill>
                <a:latin typeface="Times New Roman" panose="02020603050405020304" pitchFamily="18" charset="0"/>
                <a:cs typeface="Times New Roman" panose="02020603050405020304" pitchFamily="18" charset="0"/>
              </a:rPr>
              <a:t>字端己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长安杜陵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今陕西西安东南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人。曾流离迁徙于汴洛、吴越等地。</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韦庄在诗中是用什么方法表现感情的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请简要分析。</a:t>
            </a:r>
            <a:r>
              <a:rPr lang="en-US" altLang="zh-CN" sz="2200">
                <a:solidFill>
                  <a:srgbClr val="000000"/>
                </a:solidFill>
                <a:latin typeface="Times New Roman" panose="02020603050405020304" pitchFamily="18" charset="0"/>
                <a:cs typeface="Times New Roman" panose="02020603050405020304" pitchFamily="18" charset="0"/>
              </a:rPr>
              <a:t>(5</a:t>
            </a:r>
            <a:r>
              <a:rPr lang="zh-CN" altLang="zh-CN" sz="2200">
                <a:solidFill>
                  <a:srgbClr val="000000"/>
                </a:solidFill>
                <a:latin typeface="Times New Roman" panose="02020603050405020304" pitchFamily="18" charset="0"/>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222021505"/>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15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154</a:t>
            </a:fld>
            <a:r>
              <a:rPr lang="en-US" altLang="zh-CN" smtClean="0"/>
              <a:t>-</a:t>
            </a:r>
            <a:endParaRPr lang="zh-CN" altLang="en-US" dirty="0"/>
          </a:p>
        </p:txBody>
      </p:sp>
      <p:sp>
        <p:nvSpPr>
          <p:cNvPr id="3" name="圆角矩形 2">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考法一</a:t>
            </a:r>
            <a:endParaRPr lang="zh-CN" altLang="en-US" sz="1400" dirty="0">
              <a:solidFill>
                <a:schemeClr val="bg1">
                  <a:lumMod val="65000"/>
                </a:schemeClr>
              </a:solidFill>
              <a:latin typeface="+mj-ea"/>
              <a:ea typeface="+mj-ea"/>
            </a:endParaRPr>
          </a:p>
        </p:txBody>
      </p:sp>
      <p:sp>
        <p:nvSpPr>
          <p:cNvPr id="4" name="圆角矩形 3">
            <a:hlinkClick r:id="rId3"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法二</a:t>
            </a:r>
            <a:endParaRPr lang="zh-CN" altLang="en-US" sz="1400" dirty="0">
              <a:solidFill>
                <a:schemeClr val="bg1">
                  <a:lumMod val="65000"/>
                </a:schemeClr>
              </a:solidFill>
              <a:latin typeface="+mj-ea"/>
              <a:ea typeface="+mj-ea"/>
            </a:endParaRPr>
          </a:p>
        </p:txBody>
      </p:sp>
      <p:sp>
        <p:nvSpPr>
          <p:cNvPr id="5" name="圆角矩形 4">
            <a:hlinkClick r:id="rId4" action="ppaction://hlinksldjump"/>
          </p:cNvPr>
          <p:cNvSpPr/>
          <p:nvPr/>
        </p:nvSpPr>
        <p:spPr>
          <a:xfrm>
            <a:off x="2447671"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考法三</a:t>
            </a:r>
            <a:endParaRPr lang="zh-CN" altLang="en-US" sz="1400" dirty="0">
              <a:solidFill>
                <a:srgbClr val="E75E22"/>
              </a:solidFill>
              <a:latin typeface="+mj-ea"/>
              <a:ea typeface="+mj-ea"/>
            </a:endParaRPr>
          </a:p>
        </p:txBody>
      </p:sp>
      <p:sp>
        <p:nvSpPr>
          <p:cNvPr id="6" name="圆角矩形 5">
            <a:hlinkClick r:id="rId5"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法四</a:t>
            </a:r>
            <a:endParaRPr lang="zh-CN" altLang="en-US" sz="1400" dirty="0">
              <a:solidFill>
                <a:schemeClr val="bg1">
                  <a:lumMod val="65000"/>
                </a:schemeClr>
              </a:solidFill>
              <a:latin typeface="+mj-ea"/>
              <a:ea typeface="+mj-ea"/>
            </a:endParaRPr>
          </a:p>
        </p:txBody>
      </p:sp>
      <p:sp>
        <p:nvSpPr>
          <p:cNvPr id="7" name="圆角矩形 6">
            <a:hlinkClick r:id="rId6" action="ppaction://hlinksldjump"/>
          </p:cNvPr>
          <p:cNvSpPr/>
          <p:nvPr/>
        </p:nvSpPr>
        <p:spPr>
          <a:xfrm>
            <a:off x="449173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审答规范</a:t>
            </a:r>
            <a:endParaRPr lang="zh-CN" altLang="en-US" sz="1400" dirty="0">
              <a:solidFill>
                <a:schemeClr val="bg1">
                  <a:lumMod val="65000"/>
                </a:schemeClr>
              </a:solidFill>
              <a:latin typeface="+mj-ea"/>
              <a:ea typeface="+mj-ea"/>
            </a:endParaRPr>
          </a:p>
        </p:txBody>
      </p:sp>
      <p:sp>
        <p:nvSpPr>
          <p:cNvPr id="9" name="矩形 8"/>
          <p:cNvSpPr>
            <a:spLocks noChangeAspect="1"/>
          </p:cNvSpPr>
          <p:nvPr/>
        </p:nvSpPr>
        <p:spPr>
          <a:xfrm>
            <a:off x="508000" y="1484784"/>
            <a:ext cx="8128000" cy="4522392"/>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【思考角度】</a:t>
            </a:r>
            <a:r>
              <a:rPr lang="zh-CN" altLang="zh-CN" sz="2200">
                <a:solidFill>
                  <a:srgbClr val="000000"/>
                </a:solidFill>
                <a:latin typeface="NEU-BZ-S92"/>
                <a:ea typeface="Arial" panose="020B0604020202020204" pitchFamily="34" charset="0"/>
                <a:cs typeface="Times New Roman" panose="02020603050405020304" pitchFamily="18" charset="0"/>
              </a:rPr>
              <a:t> </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确认手法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前文说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惯别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等闲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后面却说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惆怅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可见前后对比映衬。</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具体分析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诗歌前两句说习惯了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流离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别家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的生活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把这当作等闲之事了。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挥袂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之举流露出诗人的洒脱。后两句说万籁俱寂的夜晚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诗人一觉梦醒</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只有一盏孤灯相伴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不禁心生悲凉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欲在孤独无奈中寻找寄托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却是斜月相迎。</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指明效果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用衬托手法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加入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斜月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的意象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让诗人思念家乡和亲人的惆怅之情更浓。</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【答案整合】</a:t>
            </a:r>
            <a:r>
              <a:rPr lang="zh-CN" altLang="zh-CN" sz="2200">
                <a:solidFill>
                  <a:srgbClr val="000000"/>
                </a:solidFill>
                <a:latin typeface="NEU-BZ-S92"/>
                <a:ea typeface="Arial" panose="020B0604020202020204" pitchFamily="34"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诗人是用衬托的方法来表现感情的。诗人虽然到处漂泊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但好像对此并不在意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认为这是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等闲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之事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而客中一觉梦醒</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思家乡、念亲人的惆怅之情不禁油然而生。</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079146761"/>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9">
                                            <p:txEl>
                                              <p:pRg st="3" end="3"/>
                                            </p:txEl>
                                          </p:spTgt>
                                        </p:tgtEl>
                                        <p:attrNameLst>
                                          <p:attrName>style.visibility</p:attrName>
                                        </p:attrNameLst>
                                      </p:cBhvr>
                                      <p:to>
                                        <p:strVal val="visible"/>
                                      </p:to>
                                    </p:set>
                                    <p:animEffect transition="in" filter="wipe(down)">
                                      <p:cBhvr>
                                        <p:cTn id="7" dur="500"/>
                                        <p:tgtEl>
                                          <p:spTgt spid="9">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155</a:t>
            </a:fld>
            <a:r>
              <a:rPr lang="en-US" altLang="zh-CN" smtClean="0"/>
              <a:t>-</a:t>
            </a:r>
            <a:endParaRPr lang="zh-CN" altLang="en-US" dirty="0"/>
          </a:p>
        </p:txBody>
      </p:sp>
      <p:sp>
        <p:nvSpPr>
          <p:cNvPr id="3" name="圆角矩形 2">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考法一</a:t>
            </a:r>
            <a:endParaRPr lang="zh-CN" altLang="en-US" sz="1400" dirty="0">
              <a:solidFill>
                <a:schemeClr val="bg1">
                  <a:lumMod val="65000"/>
                </a:schemeClr>
              </a:solidFill>
              <a:latin typeface="+mj-ea"/>
              <a:ea typeface="+mj-ea"/>
            </a:endParaRPr>
          </a:p>
        </p:txBody>
      </p:sp>
      <p:sp>
        <p:nvSpPr>
          <p:cNvPr id="4" name="圆角矩形 3">
            <a:hlinkClick r:id="rId3"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法二</a:t>
            </a:r>
            <a:endParaRPr lang="zh-CN" altLang="en-US" sz="1400" dirty="0">
              <a:solidFill>
                <a:schemeClr val="bg1">
                  <a:lumMod val="65000"/>
                </a:schemeClr>
              </a:solidFill>
              <a:latin typeface="+mj-ea"/>
              <a:ea typeface="+mj-ea"/>
            </a:endParaRPr>
          </a:p>
        </p:txBody>
      </p:sp>
      <p:sp>
        <p:nvSpPr>
          <p:cNvPr id="5" name="圆角矩形 4">
            <a:hlinkClick r:id="rId4" action="ppaction://hlinksldjump"/>
          </p:cNvPr>
          <p:cNvSpPr/>
          <p:nvPr/>
        </p:nvSpPr>
        <p:spPr>
          <a:xfrm>
            <a:off x="2447671"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考法三</a:t>
            </a:r>
            <a:endParaRPr lang="zh-CN" altLang="en-US" sz="1400" dirty="0">
              <a:solidFill>
                <a:srgbClr val="E75E22"/>
              </a:solidFill>
              <a:latin typeface="+mj-ea"/>
              <a:ea typeface="+mj-ea"/>
            </a:endParaRPr>
          </a:p>
        </p:txBody>
      </p:sp>
      <p:sp>
        <p:nvSpPr>
          <p:cNvPr id="6" name="圆角矩形 5">
            <a:hlinkClick r:id="rId5"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法四</a:t>
            </a:r>
            <a:endParaRPr lang="zh-CN" altLang="en-US" sz="1400" dirty="0">
              <a:solidFill>
                <a:schemeClr val="bg1">
                  <a:lumMod val="65000"/>
                </a:schemeClr>
              </a:solidFill>
              <a:latin typeface="+mj-ea"/>
              <a:ea typeface="+mj-ea"/>
            </a:endParaRPr>
          </a:p>
        </p:txBody>
      </p:sp>
      <p:sp>
        <p:nvSpPr>
          <p:cNvPr id="7" name="圆角矩形 6">
            <a:hlinkClick r:id="rId6" action="ppaction://hlinksldjump"/>
          </p:cNvPr>
          <p:cNvSpPr/>
          <p:nvPr/>
        </p:nvSpPr>
        <p:spPr>
          <a:xfrm>
            <a:off x="449173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审答规范</a:t>
            </a:r>
            <a:endParaRPr lang="zh-CN" altLang="en-US" sz="1400" dirty="0">
              <a:solidFill>
                <a:schemeClr val="bg1">
                  <a:lumMod val="65000"/>
                </a:schemeClr>
              </a:solidFill>
              <a:latin typeface="+mj-ea"/>
              <a:ea typeface="+mj-ea"/>
            </a:endParaRPr>
          </a:p>
        </p:txBody>
      </p:sp>
      <p:sp>
        <p:nvSpPr>
          <p:cNvPr id="8" name="矩形 7"/>
          <p:cNvSpPr>
            <a:spLocks noChangeAspect="1"/>
          </p:cNvSpPr>
          <p:nvPr/>
        </p:nvSpPr>
        <p:spPr>
          <a:xfrm>
            <a:off x="508000" y="1412776"/>
            <a:ext cx="8128000" cy="492865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2200" b="1">
                <a:solidFill>
                  <a:srgbClr val="000000"/>
                </a:solidFill>
                <a:latin typeface="Times New Roman" panose="02020603050405020304" pitchFamily="18" charset="0"/>
                <a:cs typeface="Times New Roman" panose="02020603050405020304" pitchFamily="18" charset="0"/>
              </a:rPr>
              <a:t>即学即练</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阅读下面这首宋诗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完成后面的问题。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行舟忆永和兄弟</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周必大</a:t>
            </a:r>
            <a:r>
              <a:rPr lang="zh-CN" altLang="zh-CN" sz="2200" baseline="30000">
                <a:solidFill>
                  <a:srgbClr val="000000"/>
                </a:solidFill>
                <a:latin typeface="NEU-BZ-S92"/>
                <a:cs typeface="宋体" panose="02010600030101010101" pitchFamily="2" charset="-122"/>
              </a:rPr>
              <a:t>①</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一挂吴帆不计程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几回系缆几回行。</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天寒有日云犹冻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江阔无风浪亦生。</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数点家山常在眼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一声寒雁正关情。</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长年</a:t>
            </a:r>
            <a:r>
              <a:rPr lang="zh-CN" altLang="zh-CN" sz="2200" baseline="300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忽得南来鲤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恐有音书急遣烹</a:t>
            </a:r>
            <a:r>
              <a:rPr lang="zh-CN" altLang="zh-CN" sz="2200" baseline="300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注</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周必大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北宋诗人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江西庐陵人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此诗写于作者乘舟北赴吴地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今江苏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途中。</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长年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古时对船工的称呼。</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音书急遣烹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《汉乐府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饮马长城窟行》中有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呼儿烹鲤鱼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中有尺素书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的诗句。</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简要分析尾联是如何巧妙地表达作者的思乡之情的。</a:t>
            </a:r>
            <a:r>
              <a:rPr lang="en-US" altLang="zh-CN" sz="2200">
                <a:solidFill>
                  <a:srgbClr val="000000"/>
                </a:solidFill>
                <a:latin typeface="Times New Roman" panose="02020603050405020304" pitchFamily="18" charset="0"/>
                <a:cs typeface="Times New Roman" panose="02020603050405020304" pitchFamily="18" charset="0"/>
              </a:rPr>
              <a:t>(6</a:t>
            </a:r>
            <a:r>
              <a:rPr lang="zh-CN" altLang="zh-CN" sz="2200">
                <a:solidFill>
                  <a:srgbClr val="000000"/>
                </a:solidFill>
                <a:latin typeface="Times New Roman" panose="02020603050405020304" pitchFamily="18" charset="0"/>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922074198"/>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15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156</a:t>
            </a:fld>
            <a:r>
              <a:rPr lang="en-US" altLang="zh-CN" smtClean="0"/>
              <a:t>-</a:t>
            </a:r>
            <a:endParaRPr lang="zh-CN" altLang="en-US" dirty="0"/>
          </a:p>
        </p:txBody>
      </p:sp>
      <p:sp>
        <p:nvSpPr>
          <p:cNvPr id="3" name="圆角矩形 2">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考法一</a:t>
            </a:r>
            <a:endParaRPr lang="zh-CN" altLang="en-US" sz="1400" dirty="0">
              <a:solidFill>
                <a:schemeClr val="bg1">
                  <a:lumMod val="65000"/>
                </a:schemeClr>
              </a:solidFill>
              <a:latin typeface="+mj-ea"/>
              <a:ea typeface="+mj-ea"/>
            </a:endParaRPr>
          </a:p>
        </p:txBody>
      </p:sp>
      <p:sp>
        <p:nvSpPr>
          <p:cNvPr id="4" name="圆角矩形 3">
            <a:hlinkClick r:id="rId3"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法二</a:t>
            </a:r>
            <a:endParaRPr lang="zh-CN" altLang="en-US" sz="1400" dirty="0">
              <a:solidFill>
                <a:schemeClr val="bg1">
                  <a:lumMod val="65000"/>
                </a:schemeClr>
              </a:solidFill>
              <a:latin typeface="+mj-ea"/>
              <a:ea typeface="+mj-ea"/>
            </a:endParaRPr>
          </a:p>
        </p:txBody>
      </p:sp>
      <p:sp>
        <p:nvSpPr>
          <p:cNvPr id="5" name="圆角矩形 4">
            <a:hlinkClick r:id="rId4" action="ppaction://hlinksldjump"/>
          </p:cNvPr>
          <p:cNvSpPr/>
          <p:nvPr/>
        </p:nvSpPr>
        <p:spPr>
          <a:xfrm>
            <a:off x="2447671"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考法三</a:t>
            </a:r>
            <a:endParaRPr lang="zh-CN" altLang="en-US" sz="1400" dirty="0">
              <a:solidFill>
                <a:srgbClr val="E75E22"/>
              </a:solidFill>
              <a:latin typeface="+mj-ea"/>
              <a:ea typeface="+mj-ea"/>
            </a:endParaRPr>
          </a:p>
        </p:txBody>
      </p:sp>
      <p:sp>
        <p:nvSpPr>
          <p:cNvPr id="6" name="圆角矩形 5">
            <a:hlinkClick r:id="rId5"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法四</a:t>
            </a:r>
            <a:endParaRPr lang="zh-CN" altLang="en-US" sz="1400" dirty="0">
              <a:solidFill>
                <a:schemeClr val="bg1">
                  <a:lumMod val="65000"/>
                </a:schemeClr>
              </a:solidFill>
              <a:latin typeface="+mj-ea"/>
              <a:ea typeface="+mj-ea"/>
            </a:endParaRPr>
          </a:p>
        </p:txBody>
      </p:sp>
      <p:sp>
        <p:nvSpPr>
          <p:cNvPr id="7" name="圆角矩形 6">
            <a:hlinkClick r:id="rId6" action="ppaction://hlinksldjump"/>
          </p:cNvPr>
          <p:cNvSpPr/>
          <p:nvPr/>
        </p:nvSpPr>
        <p:spPr>
          <a:xfrm>
            <a:off x="449173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审答规范</a:t>
            </a:r>
            <a:endParaRPr lang="zh-CN" altLang="en-US" sz="1400" dirty="0">
              <a:solidFill>
                <a:schemeClr val="bg1">
                  <a:lumMod val="65000"/>
                </a:schemeClr>
              </a:solidFill>
              <a:latin typeface="+mj-ea"/>
              <a:ea typeface="+mj-ea"/>
            </a:endParaRPr>
          </a:p>
        </p:txBody>
      </p:sp>
      <p:sp>
        <p:nvSpPr>
          <p:cNvPr id="9" name="矩形 8"/>
          <p:cNvSpPr>
            <a:spLocks noChangeAspect="1"/>
          </p:cNvSpPr>
          <p:nvPr/>
        </p:nvSpPr>
        <p:spPr>
          <a:xfrm>
            <a:off x="508000" y="1701069"/>
            <a:ext cx="8128000" cy="3709862"/>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a:solidFill>
                  <a:srgbClr val="FF0000"/>
                </a:solidFill>
                <a:latin typeface="NEU-BZ-S92"/>
                <a:ea typeface="Arial" panose="020B0604020202020204" pitchFamily="34" charset="0"/>
                <a:cs typeface="Times New Roman" panose="02020603050405020304" pitchFamily="18" charset="0"/>
              </a:rPr>
              <a:t> </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事借得巧。巧妙地借用船工捕得鲤鱼一事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前冠以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南来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二字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主观地认为它是从南方的家乡游来的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从而表现自己深沉的思乡之情。</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典用得巧。巧妙地运用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呼儿烹鲤鱼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中有尺素书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的典故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写自己急于烹鱼取书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表现对家书的渴盼心情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从而抒发对家乡的热切思念。</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FF0000"/>
                </a:solidFill>
                <a:latin typeface="NEU-BZ-S92"/>
                <a:ea typeface="Arial" panose="020B0604020202020204" pitchFamily="34" charset="0"/>
                <a:cs typeface="Times New Roman" panose="02020603050405020304" pitchFamily="18" charset="0"/>
              </a:rPr>
              <a:t> </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此题可从即事抒情和用典的角度赏析。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忽得南来鲤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前冠以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南来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二字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主观地认为它是从南方的家乡游来的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从而表现自己深沉的思乡之情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恐有音书急遣烹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巧妙地运用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呼儿烹鲤鱼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中有尺素书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的典故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写自己急于烹鱼取书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表现对家乡的思念之情。</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964134731"/>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9">
                                            <p:txEl>
                                              <p:pRg st="1" end="1"/>
                                            </p:txEl>
                                          </p:spTgt>
                                        </p:tgtEl>
                                        <p:attrNameLst>
                                          <p:attrName>style.visibility</p:attrName>
                                        </p:attrNameLst>
                                      </p:cBhvr>
                                      <p:to>
                                        <p:strVal val="visible"/>
                                      </p:to>
                                    </p:set>
                                    <p:animEffect transition="in" filter="wipe(down)">
                                      <p:cBhvr>
                                        <p:cTn id="7" dur="500"/>
                                        <p:tgtEl>
                                          <p:spTgt spid="9">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157</a:t>
            </a:fld>
            <a:r>
              <a:rPr lang="en-US" altLang="zh-CN" smtClean="0"/>
              <a:t>-</a:t>
            </a:r>
            <a:endParaRPr lang="zh-CN" altLang="en-US" dirty="0"/>
          </a:p>
        </p:txBody>
      </p:sp>
      <p:sp>
        <p:nvSpPr>
          <p:cNvPr id="3" name="圆角矩形 2">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考法一</a:t>
            </a:r>
            <a:endParaRPr lang="zh-CN" altLang="en-US" sz="1400" dirty="0">
              <a:solidFill>
                <a:schemeClr val="bg1">
                  <a:lumMod val="65000"/>
                </a:schemeClr>
              </a:solidFill>
              <a:latin typeface="+mj-ea"/>
              <a:ea typeface="+mj-ea"/>
            </a:endParaRPr>
          </a:p>
        </p:txBody>
      </p:sp>
      <p:sp>
        <p:nvSpPr>
          <p:cNvPr id="4" name="圆角矩形 3">
            <a:hlinkClick r:id="rId3"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法二</a:t>
            </a:r>
            <a:endParaRPr lang="zh-CN" altLang="en-US" sz="1400" dirty="0">
              <a:solidFill>
                <a:schemeClr val="bg1">
                  <a:lumMod val="65000"/>
                </a:schemeClr>
              </a:solidFill>
              <a:latin typeface="+mj-ea"/>
              <a:ea typeface="+mj-ea"/>
            </a:endParaRPr>
          </a:p>
        </p:txBody>
      </p:sp>
      <p:sp>
        <p:nvSpPr>
          <p:cNvPr id="5" name="圆角矩形 4">
            <a:hlinkClick r:id="rId4"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法三</a:t>
            </a:r>
            <a:endParaRPr lang="zh-CN" altLang="en-US" sz="1400" dirty="0">
              <a:solidFill>
                <a:schemeClr val="bg1">
                  <a:lumMod val="65000"/>
                </a:schemeClr>
              </a:solidFill>
              <a:latin typeface="+mj-ea"/>
              <a:ea typeface="+mj-ea"/>
            </a:endParaRPr>
          </a:p>
        </p:txBody>
      </p:sp>
      <p:sp>
        <p:nvSpPr>
          <p:cNvPr id="6" name="圆角矩形 5">
            <a:hlinkClick r:id="rId5" action="ppaction://hlinksldjump"/>
          </p:cNvPr>
          <p:cNvSpPr/>
          <p:nvPr/>
        </p:nvSpPr>
        <p:spPr>
          <a:xfrm>
            <a:off x="3469702"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考法四</a:t>
            </a:r>
            <a:endParaRPr lang="zh-CN" altLang="en-US" sz="1400" dirty="0">
              <a:solidFill>
                <a:srgbClr val="E75E22"/>
              </a:solidFill>
              <a:latin typeface="+mj-ea"/>
              <a:ea typeface="+mj-ea"/>
            </a:endParaRPr>
          </a:p>
        </p:txBody>
      </p:sp>
      <p:sp>
        <p:nvSpPr>
          <p:cNvPr id="7" name="圆角矩形 6">
            <a:hlinkClick r:id="rId6" action="ppaction://hlinksldjump"/>
          </p:cNvPr>
          <p:cNvSpPr/>
          <p:nvPr/>
        </p:nvSpPr>
        <p:spPr>
          <a:xfrm>
            <a:off x="449173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审答规范</a:t>
            </a:r>
            <a:endParaRPr lang="zh-CN" altLang="en-US" sz="1400" dirty="0">
              <a:solidFill>
                <a:schemeClr val="bg1">
                  <a:lumMod val="65000"/>
                </a:schemeClr>
              </a:solidFill>
              <a:latin typeface="+mj-ea"/>
              <a:ea typeface="+mj-ea"/>
            </a:endParaRPr>
          </a:p>
        </p:txBody>
      </p:sp>
      <p:sp>
        <p:nvSpPr>
          <p:cNvPr id="9" name="矩形 8"/>
          <p:cNvSpPr>
            <a:spLocks noChangeAspect="1"/>
          </p:cNvSpPr>
          <p:nvPr/>
        </p:nvSpPr>
        <p:spPr>
          <a:xfrm>
            <a:off x="508000" y="1904201"/>
            <a:ext cx="8128000" cy="3303597"/>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a:solidFill>
                  <a:srgbClr val="000000"/>
                </a:solidFill>
                <a:latin typeface="NEU-BZ-S92"/>
                <a:ea typeface="方正正中黑简体"/>
                <a:cs typeface="Times New Roman" panose="02020603050405020304" pitchFamily="18" charset="0"/>
              </a:rPr>
              <a:t>鉴赏结构技巧</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408305">
              <a:lnSpc>
                <a:spcPct val="120000"/>
              </a:lnSpc>
              <a:spcAft>
                <a:spcPts val="0"/>
              </a:spcAft>
              <a:tabLst>
                <a:tab pos="1029335" algn="l"/>
                <a:tab pos="1850390" algn="l"/>
                <a:tab pos="2538095" algn="l"/>
                <a:tab pos="3221990" algn="l"/>
              </a:tabLst>
            </a:pPr>
            <a:r>
              <a:rPr lang="zh-CN" altLang="zh-CN" sz="2200" b="1">
                <a:solidFill>
                  <a:srgbClr val="000000"/>
                </a:solidFill>
                <a:latin typeface="Arial" panose="020B0604020202020204" pitchFamily="34" charset="0"/>
                <a:ea typeface="黑体" panose="02010609060101010101" pitchFamily="49" charset="-122"/>
                <a:cs typeface="Times New Roman" panose="02020603050405020304" pitchFamily="18" charset="0"/>
              </a:rPr>
              <a:t>题点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b="1">
                <a:solidFill>
                  <a:srgbClr val="000000"/>
                </a:solidFill>
                <a:latin typeface="Arial" panose="020B0604020202020204" pitchFamily="34" charset="0"/>
                <a:ea typeface="黑体" panose="02010609060101010101" pitchFamily="49" charset="-122"/>
                <a:cs typeface="Times New Roman" panose="02020603050405020304" pitchFamily="18" charset="0"/>
              </a:rPr>
              <a:t>必备知识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古代诗歌在行文安排与结构处理上都是很讲究的。结构上的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行文上的由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都显示出诗歌在行文结构上的艺术。它既体现了作者的写作思路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又承载着诗歌的思想内容和作者的思想情感。常见的结构技巧有开篇的技巧、结尾的技巧、照应、铺垫、抑扬等。对结构技巧的鉴赏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方法与表现手法相同。</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560048753"/>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15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158</a:t>
            </a:fld>
            <a:r>
              <a:rPr lang="en-US" altLang="zh-CN" smtClean="0"/>
              <a:t>-</a:t>
            </a:r>
            <a:endParaRPr lang="zh-CN" altLang="en-US" dirty="0"/>
          </a:p>
        </p:txBody>
      </p:sp>
      <p:sp>
        <p:nvSpPr>
          <p:cNvPr id="3" name="圆角矩形 2">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考法一</a:t>
            </a:r>
            <a:endParaRPr lang="zh-CN" altLang="en-US" sz="1400" dirty="0">
              <a:solidFill>
                <a:schemeClr val="bg1">
                  <a:lumMod val="65000"/>
                </a:schemeClr>
              </a:solidFill>
              <a:latin typeface="+mj-ea"/>
              <a:ea typeface="+mj-ea"/>
            </a:endParaRPr>
          </a:p>
        </p:txBody>
      </p:sp>
      <p:sp>
        <p:nvSpPr>
          <p:cNvPr id="4" name="圆角矩形 3">
            <a:hlinkClick r:id="rId4"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法二</a:t>
            </a:r>
            <a:endParaRPr lang="zh-CN" altLang="en-US" sz="1400" dirty="0">
              <a:solidFill>
                <a:schemeClr val="bg1">
                  <a:lumMod val="65000"/>
                </a:schemeClr>
              </a:solidFill>
              <a:latin typeface="+mj-ea"/>
              <a:ea typeface="+mj-ea"/>
            </a:endParaRPr>
          </a:p>
        </p:txBody>
      </p:sp>
      <p:sp>
        <p:nvSpPr>
          <p:cNvPr id="5" name="圆角矩形 4">
            <a:hlinkClick r:id="rId5"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法三</a:t>
            </a:r>
            <a:endParaRPr lang="zh-CN" altLang="en-US" sz="1400" dirty="0">
              <a:solidFill>
                <a:schemeClr val="bg1">
                  <a:lumMod val="65000"/>
                </a:schemeClr>
              </a:solidFill>
              <a:latin typeface="+mj-ea"/>
              <a:ea typeface="+mj-ea"/>
            </a:endParaRPr>
          </a:p>
        </p:txBody>
      </p:sp>
      <p:sp>
        <p:nvSpPr>
          <p:cNvPr id="6" name="圆角矩形 5">
            <a:hlinkClick r:id="rId6" action="ppaction://hlinksldjump"/>
          </p:cNvPr>
          <p:cNvSpPr/>
          <p:nvPr/>
        </p:nvSpPr>
        <p:spPr>
          <a:xfrm>
            <a:off x="3469702"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考法四</a:t>
            </a:r>
            <a:endParaRPr lang="zh-CN" altLang="en-US" sz="1400" dirty="0">
              <a:solidFill>
                <a:srgbClr val="E75E22"/>
              </a:solidFill>
              <a:latin typeface="+mj-ea"/>
              <a:ea typeface="+mj-ea"/>
            </a:endParaRPr>
          </a:p>
        </p:txBody>
      </p:sp>
      <p:sp>
        <p:nvSpPr>
          <p:cNvPr id="7" name="圆角矩形 6">
            <a:hlinkClick r:id="rId7" action="ppaction://hlinksldjump"/>
          </p:cNvPr>
          <p:cNvSpPr/>
          <p:nvPr/>
        </p:nvSpPr>
        <p:spPr>
          <a:xfrm>
            <a:off x="449173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审答规范</a:t>
            </a:r>
            <a:endParaRPr lang="zh-CN" altLang="en-US" sz="1400" dirty="0">
              <a:solidFill>
                <a:schemeClr val="bg1">
                  <a:lumMod val="65000"/>
                </a:schemeClr>
              </a:solidFill>
              <a:latin typeface="+mj-ea"/>
              <a:ea typeface="+mj-ea"/>
            </a:endParaRPr>
          </a:p>
        </p:txBody>
      </p:sp>
      <p:sp>
        <p:nvSpPr>
          <p:cNvPr id="8" name="矩形 7"/>
          <p:cNvSpPr>
            <a:spLocks noChangeAspect="1"/>
          </p:cNvSpPr>
          <p:nvPr/>
        </p:nvSpPr>
        <p:spPr>
          <a:xfrm>
            <a:off x="2857428" y="1318362"/>
            <a:ext cx="3429144" cy="498598"/>
          </a:xfrm>
          <a:prstGeom prst="rect">
            <a:avLst/>
          </a:prstGeom>
        </p:spPr>
        <p:txBody>
          <a:bodyPr wrap="none">
            <a:spAutoFit/>
          </a:bodyPr>
          <a:lstStyle/>
          <a:p>
            <a:pPr algn="ctr">
              <a:lnSpc>
                <a:spcPct val="120000"/>
              </a:lnSpc>
              <a:spcAft>
                <a:spcPts val="0"/>
              </a:spcAft>
              <a:tabLst>
                <a:tab pos="1029335" algn="l"/>
                <a:tab pos="1850390" algn="l"/>
                <a:tab pos="2538095" algn="l"/>
                <a:tab pos="3221990" algn="l"/>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古代诗歌常见的结构</a:t>
            </a:r>
            <a:r>
              <a:rPr lang="zh-CN" altLang="zh-CN" sz="2200" smtClean="0">
                <a:solidFill>
                  <a:srgbClr val="000000"/>
                </a:solidFill>
                <a:latin typeface="NEU-BZ-S92"/>
                <a:ea typeface="方正宋黑_GBK" panose="03000509000000000000" pitchFamily="65" charset="-122"/>
                <a:cs typeface="Times New Roman" panose="02020603050405020304" pitchFamily="18" charset="0"/>
              </a:rPr>
              <a:t>技巧</a:t>
            </a:r>
            <a:r>
              <a:rPr lang="en-US" altLang="zh-CN" sz="2200" smtClean="0">
                <a:solidFill>
                  <a:srgbClr val="000000"/>
                </a:solidFill>
                <a:latin typeface="NEU-BZ-S92"/>
                <a:ea typeface="方正宋黑_GBK" panose="03000509000000000000" pitchFamily="65" charset="-122"/>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9" name="对象 8"/>
          <p:cNvGraphicFramePr>
            <a:graphicFrameLocks noChangeAspect="1"/>
          </p:cNvGraphicFramePr>
          <p:nvPr>
            <p:extLst>
              <p:ext uri="{D42A27DB-BD31-4B8C-83A1-F6EECF244321}">
                <p14:modId xmlns:p14="http://schemas.microsoft.com/office/powerpoint/2010/main" xmlns="" val="2451330653"/>
              </p:ext>
            </p:extLst>
          </p:nvPr>
        </p:nvGraphicFramePr>
        <p:xfrm>
          <a:off x="508000" y="1721446"/>
          <a:ext cx="8128000" cy="5513218"/>
        </p:xfrm>
        <a:graphic>
          <a:graphicData uri="http://schemas.openxmlformats.org/presentationml/2006/ole">
            <p:oleObj spid="_x0000_s98306" name="文档" r:id="rId8" imgW="3957084" imgH="2684510" progId="Word.Document.12">
              <p:embed/>
            </p:oleObj>
          </a:graphicData>
        </a:graphic>
      </p:graphicFrame>
    </p:spTree>
    <p:extLst>
      <p:ext uri="{BB962C8B-B14F-4D97-AF65-F5344CB8AC3E}">
        <p14:creationId xmlns:p14="http://schemas.microsoft.com/office/powerpoint/2010/main" xmlns="" val="2738327326"/>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15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159</a:t>
            </a:fld>
            <a:r>
              <a:rPr lang="en-US" altLang="zh-CN" smtClean="0"/>
              <a:t>-</a:t>
            </a:r>
            <a:endParaRPr lang="zh-CN" altLang="en-US" dirty="0"/>
          </a:p>
        </p:txBody>
      </p:sp>
      <p:sp>
        <p:nvSpPr>
          <p:cNvPr id="3" name="圆角矩形 2">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考法一</a:t>
            </a:r>
            <a:endParaRPr lang="zh-CN" altLang="en-US" sz="1400" dirty="0">
              <a:solidFill>
                <a:schemeClr val="bg1">
                  <a:lumMod val="65000"/>
                </a:schemeClr>
              </a:solidFill>
              <a:latin typeface="+mj-ea"/>
              <a:ea typeface="+mj-ea"/>
            </a:endParaRPr>
          </a:p>
        </p:txBody>
      </p:sp>
      <p:sp>
        <p:nvSpPr>
          <p:cNvPr id="4" name="圆角矩形 3">
            <a:hlinkClick r:id="rId4"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法二</a:t>
            </a:r>
            <a:endParaRPr lang="zh-CN" altLang="en-US" sz="1400" dirty="0">
              <a:solidFill>
                <a:schemeClr val="bg1">
                  <a:lumMod val="65000"/>
                </a:schemeClr>
              </a:solidFill>
              <a:latin typeface="+mj-ea"/>
              <a:ea typeface="+mj-ea"/>
            </a:endParaRPr>
          </a:p>
        </p:txBody>
      </p:sp>
      <p:sp>
        <p:nvSpPr>
          <p:cNvPr id="5" name="圆角矩形 4">
            <a:hlinkClick r:id="rId5"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法三</a:t>
            </a:r>
            <a:endParaRPr lang="zh-CN" altLang="en-US" sz="1400" dirty="0">
              <a:solidFill>
                <a:schemeClr val="bg1">
                  <a:lumMod val="65000"/>
                </a:schemeClr>
              </a:solidFill>
              <a:latin typeface="+mj-ea"/>
              <a:ea typeface="+mj-ea"/>
            </a:endParaRPr>
          </a:p>
        </p:txBody>
      </p:sp>
      <p:sp>
        <p:nvSpPr>
          <p:cNvPr id="6" name="圆角矩形 5">
            <a:hlinkClick r:id="rId6" action="ppaction://hlinksldjump"/>
          </p:cNvPr>
          <p:cNvSpPr/>
          <p:nvPr/>
        </p:nvSpPr>
        <p:spPr>
          <a:xfrm>
            <a:off x="3469702"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考法四</a:t>
            </a:r>
            <a:endParaRPr lang="zh-CN" altLang="en-US" sz="1400" dirty="0">
              <a:solidFill>
                <a:srgbClr val="E75E22"/>
              </a:solidFill>
              <a:latin typeface="+mj-ea"/>
              <a:ea typeface="+mj-ea"/>
            </a:endParaRPr>
          </a:p>
        </p:txBody>
      </p:sp>
      <p:sp>
        <p:nvSpPr>
          <p:cNvPr id="7" name="圆角矩形 6">
            <a:hlinkClick r:id="rId7" action="ppaction://hlinksldjump"/>
          </p:cNvPr>
          <p:cNvSpPr/>
          <p:nvPr/>
        </p:nvSpPr>
        <p:spPr>
          <a:xfrm>
            <a:off x="449173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审答规范</a:t>
            </a:r>
            <a:endParaRPr lang="zh-CN" altLang="en-US" sz="1400" dirty="0">
              <a:solidFill>
                <a:schemeClr val="bg1">
                  <a:lumMod val="65000"/>
                </a:schemeClr>
              </a:solidFill>
              <a:latin typeface="+mj-ea"/>
              <a:ea typeface="+mj-ea"/>
            </a:endParaRPr>
          </a:p>
        </p:txBody>
      </p:sp>
      <p:sp>
        <p:nvSpPr>
          <p:cNvPr id="8" name="矩形 7"/>
          <p:cNvSpPr>
            <a:spLocks noChangeAspect="1"/>
          </p:cNvSpPr>
          <p:nvPr/>
        </p:nvSpPr>
        <p:spPr>
          <a:xfrm>
            <a:off x="508000" y="1898861"/>
            <a:ext cx="8128000" cy="866006"/>
          </a:xfrm>
          <a:prstGeom prst="rect">
            <a:avLst/>
          </a:prstGeom>
        </p:spPr>
        <p:txBody>
          <a:bodyPr>
            <a:spAutoFit/>
          </a:bodyPr>
          <a:lstStyle/>
          <a:p>
            <a:pPr indent="509905">
              <a:lnSpc>
                <a:spcPct val="120000"/>
              </a:lnSpc>
              <a:spcAft>
                <a:spcPts val="0"/>
              </a:spcAft>
              <a:tabLst>
                <a:tab pos="1029335" algn="l"/>
                <a:tab pos="1850390" algn="l"/>
                <a:tab pos="2538095" algn="l"/>
                <a:tab pos="3221990" algn="l"/>
              </a:tabLst>
            </a:pPr>
            <a:r>
              <a:rPr lang="zh-CN" altLang="zh-CN" sz="2200" b="1">
                <a:solidFill>
                  <a:srgbClr val="000000"/>
                </a:solidFill>
                <a:latin typeface="Arial" panose="020B0604020202020204" pitchFamily="34" charset="0"/>
                <a:ea typeface="黑体" panose="02010609060101010101" pitchFamily="49" charset="-122"/>
                <a:cs typeface="Times New Roman" panose="02020603050405020304" pitchFamily="18" charset="0"/>
              </a:rPr>
              <a:t>备考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b="1">
                <a:solidFill>
                  <a:srgbClr val="000000"/>
                </a:solidFill>
                <a:latin typeface="Arial" panose="020B0604020202020204" pitchFamily="34" charset="0"/>
                <a:ea typeface="黑体" panose="02010609060101010101" pitchFamily="49" charset="-122"/>
                <a:cs typeface="Times New Roman" panose="02020603050405020304" pitchFamily="18" charset="0"/>
              </a:rPr>
              <a:t>关键能力</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3060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审题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看清设问方式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思考答题角度</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9" name="对象 8"/>
          <p:cNvGraphicFramePr>
            <a:graphicFrameLocks noChangeAspect="1"/>
          </p:cNvGraphicFramePr>
          <p:nvPr>
            <p:extLst>
              <p:ext uri="{D42A27DB-BD31-4B8C-83A1-F6EECF244321}">
                <p14:modId xmlns:p14="http://schemas.microsoft.com/office/powerpoint/2010/main" xmlns="" val="325229739"/>
              </p:ext>
            </p:extLst>
          </p:nvPr>
        </p:nvGraphicFramePr>
        <p:xfrm>
          <a:off x="508000" y="2924944"/>
          <a:ext cx="8128000" cy="2418657"/>
        </p:xfrm>
        <a:graphic>
          <a:graphicData uri="http://schemas.openxmlformats.org/presentationml/2006/ole">
            <p:oleObj spid="_x0000_s99330" name="文档" r:id="rId8" imgW="3921718" imgH="1166286" progId="Word.Document.12">
              <p:embed/>
            </p:oleObj>
          </a:graphicData>
        </a:graphic>
      </p:graphicFrame>
    </p:spTree>
    <p:extLst>
      <p:ext uri="{BB962C8B-B14F-4D97-AF65-F5344CB8AC3E}">
        <p14:creationId xmlns:p14="http://schemas.microsoft.com/office/powerpoint/2010/main" xmlns="" val="2588820521"/>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16</a:t>
            </a:fld>
            <a:r>
              <a:rPr lang="en-US" altLang="zh-CN" dirty="0" smtClean="0"/>
              <a:t>-</a:t>
            </a:r>
            <a:endParaRPr lang="zh-CN" altLang="en-US" dirty="0"/>
          </a:p>
        </p:txBody>
      </p:sp>
      <p:sp>
        <p:nvSpPr>
          <p:cNvPr id="2" name="矩形 1"/>
          <p:cNvSpPr>
            <a:spLocks noChangeAspect="1"/>
          </p:cNvSpPr>
          <p:nvPr/>
        </p:nvSpPr>
        <p:spPr>
          <a:xfrm>
            <a:off x="508000" y="1708603"/>
            <a:ext cx="8128000" cy="369479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下列对这首诗的赏析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不正确的一项是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这首诗写诗人观看自己已完成的一幅草书作品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并回顾它的创作过程。</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诗人驰骋疆场杀敌报国的志向无法实现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借书法创作来抒发心中郁闷。</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诗人把书法创作中的自己想象成战场上的战士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气吞山河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势不可挡。</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诗人豪情勃发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他在砚台中磨出的浓黑墨汁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也映射着烛光纵横飞溅。</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450828637"/>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16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160</a:t>
            </a:fld>
            <a:r>
              <a:rPr lang="en-US" altLang="zh-CN" smtClean="0"/>
              <a:t>-</a:t>
            </a:r>
            <a:endParaRPr lang="zh-CN" altLang="en-US" dirty="0"/>
          </a:p>
        </p:txBody>
      </p:sp>
      <p:sp>
        <p:nvSpPr>
          <p:cNvPr id="3" name="圆角矩形 2">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考法一</a:t>
            </a:r>
            <a:endParaRPr lang="zh-CN" altLang="en-US" sz="1400" dirty="0">
              <a:solidFill>
                <a:schemeClr val="bg1">
                  <a:lumMod val="65000"/>
                </a:schemeClr>
              </a:solidFill>
              <a:latin typeface="+mj-ea"/>
              <a:ea typeface="+mj-ea"/>
            </a:endParaRPr>
          </a:p>
        </p:txBody>
      </p:sp>
      <p:sp>
        <p:nvSpPr>
          <p:cNvPr id="4" name="圆角矩形 3">
            <a:hlinkClick r:id="rId3"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法二</a:t>
            </a:r>
            <a:endParaRPr lang="zh-CN" altLang="en-US" sz="1400" dirty="0">
              <a:solidFill>
                <a:schemeClr val="bg1">
                  <a:lumMod val="65000"/>
                </a:schemeClr>
              </a:solidFill>
              <a:latin typeface="+mj-ea"/>
              <a:ea typeface="+mj-ea"/>
            </a:endParaRPr>
          </a:p>
        </p:txBody>
      </p:sp>
      <p:sp>
        <p:nvSpPr>
          <p:cNvPr id="5" name="圆角矩形 4">
            <a:hlinkClick r:id="rId4"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法三</a:t>
            </a:r>
            <a:endParaRPr lang="zh-CN" altLang="en-US" sz="1400" dirty="0">
              <a:solidFill>
                <a:schemeClr val="bg1">
                  <a:lumMod val="65000"/>
                </a:schemeClr>
              </a:solidFill>
              <a:latin typeface="+mj-ea"/>
              <a:ea typeface="+mj-ea"/>
            </a:endParaRPr>
          </a:p>
        </p:txBody>
      </p:sp>
      <p:sp>
        <p:nvSpPr>
          <p:cNvPr id="6" name="圆角矩形 5">
            <a:hlinkClick r:id="rId5" action="ppaction://hlinksldjump"/>
          </p:cNvPr>
          <p:cNvSpPr/>
          <p:nvPr/>
        </p:nvSpPr>
        <p:spPr>
          <a:xfrm>
            <a:off x="3469702"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考法四</a:t>
            </a:r>
            <a:endParaRPr lang="zh-CN" altLang="en-US" sz="1400" dirty="0">
              <a:solidFill>
                <a:srgbClr val="E75E22"/>
              </a:solidFill>
              <a:latin typeface="+mj-ea"/>
              <a:ea typeface="+mj-ea"/>
            </a:endParaRPr>
          </a:p>
        </p:txBody>
      </p:sp>
      <p:sp>
        <p:nvSpPr>
          <p:cNvPr id="7" name="圆角矩形 6">
            <a:hlinkClick r:id="rId6" action="ppaction://hlinksldjump"/>
          </p:cNvPr>
          <p:cNvSpPr/>
          <p:nvPr/>
        </p:nvSpPr>
        <p:spPr>
          <a:xfrm>
            <a:off x="449173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审答规范</a:t>
            </a:r>
            <a:endParaRPr lang="zh-CN" altLang="en-US" sz="1400" dirty="0">
              <a:solidFill>
                <a:schemeClr val="bg1">
                  <a:lumMod val="65000"/>
                </a:schemeClr>
              </a:solidFill>
              <a:latin typeface="+mj-ea"/>
              <a:ea typeface="+mj-ea"/>
            </a:endParaRPr>
          </a:p>
        </p:txBody>
      </p:sp>
      <p:sp>
        <p:nvSpPr>
          <p:cNvPr id="8" name="矩形 7"/>
          <p:cNvSpPr>
            <a:spLocks noChangeAspect="1"/>
          </p:cNvSpPr>
          <p:nvPr/>
        </p:nvSpPr>
        <p:spPr>
          <a:xfrm>
            <a:off x="508000" y="1904201"/>
            <a:ext cx="8128000" cy="330359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解题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明确答题步骤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找准答题依据</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鉴赏结构技巧的方法与鉴赏表现手法一致。</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建模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根据要求表述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规范术语作答</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第一步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明技巧。恰当地使用术语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指明诗歌在艺术构思方面的技巧。</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第二步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析运用。联系诗歌的具体内容分析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这一艺术构思是怎样体现的。</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第三步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说效果。分析这种结构艺术在表情达意方面的效果。</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762872252"/>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16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161</a:t>
            </a:fld>
            <a:r>
              <a:rPr lang="en-US" altLang="zh-CN" smtClean="0"/>
              <a:t>-</a:t>
            </a:r>
            <a:endParaRPr lang="zh-CN" altLang="en-US" dirty="0"/>
          </a:p>
        </p:txBody>
      </p:sp>
      <p:sp>
        <p:nvSpPr>
          <p:cNvPr id="3" name="圆角矩形 2">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考法一</a:t>
            </a:r>
            <a:endParaRPr lang="zh-CN" altLang="en-US" sz="1400" dirty="0">
              <a:solidFill>
                <a:schemeClr val="bg1">
                  <a:lumMod val="65000"/>
                </a:schemeClr>
              </a:solidFill>
              <a:latin typeface="+mj-ea"/>
              <a:ea typeface="+mj-ea"/>
            </a:endParaRPr>
          </a:p>
        </p:txBody>
      </p:sp>
      <p:sp>
        <p:nvSpPr>
          <p:cNvPr id="4" name="圆角矩形 3">
            <a:hlinkClick r:id="rId3"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法二</a:t>
            </a:r>
            <a:endParaRPr lang="zh-CN" altLang="en-US" sz="1400" dirty="0">
              <a:solidFill>
                <a:schemeClr val="bg1">
                  <a:lumMod val="65000"/>
                </a:schemeClr>
              </a:solidFill>
              <a:latin typeface="+mj-ea"/>
              <a:ea typeface="+mj-ea"/>
            </a:endParaRPr>
          </a:p>
        </p:txBody>
      </p:sp>
      <p:sp>
        <p:nvSpPr>
          <p:cNvPr id="5" name="圆角矩形 4">
            <a:hlinkClick r:id="rId4"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法三</a:t>
            </a:r>
            <a:endParaRPr lang="zh-CN" altLang="en-US" sz="1400" dirty="0">
              <a:solidFill>
                <a:schemeClr val="bg1">
                  <a:lumMod val="65000"/>
                </a:schemeClr>
              </a:solidFill>
              <a:latin typeface="+mj-ea"/>
              <a:ea typeface="+mj-ea"/>
            </a:endParaRPr>
          </a:p>
        </p:txBody>
      </p:sp>
      <p:sp>
        <p:nvSpPr>
          <p:cNvPr id="6" name="圆角矩形 5">
            <a:hlinkClick r:id="rId5" action="ppaction://hlinksldjump"/>
          </p:cNvPr>
          <p:cNvSpPr/>
          <p:nvPr/>
        </p:nvSpPr>
        <p:spPr>
          <a:xfrm>
            <a:off x="3469702"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考法四</a:t>
            </a:r>
            <a:endParaRPr lang="zh-CN" altLang="en-US" sz="1400" dirty="0">
              <a:solidFill>
                <a:srgbClr val="E75E22"/>
              </a:solidFill>
              <a:latin typeface="+mj-ea"/>
              <a:ea typeface="+mj-ea"/>
            </a:endParaRPr>
          </a:p>
        </p:txBody>
      </p:sp>
      <p:sp>
        <p:nvSpPr>
          <p:cNvPr id="7" name="圆角矩形 6">
            <a:hlinkClick r:id="rId6" action="ppaction://hlinksldjump"/>
          </p:cNvPr>
          <p:cNvSpPr/>
          <p:nvPr/>
        </p:nvSpPr>
        <p:spPr>
          <a:xfrm>
            <a:off x="449173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审答规范</a:t>
            </a:r>
            <a:endParaRPr lang="zh-CN" altLang="en-US" sz="1400" dirty="0">
              <a:solidFill>
                <a:schemeClr val="bg1">
                  <a:lumMod val="65000"/>
                </a:schemeClr>
              </a:solidFill>
              <a:latin typeface="+mj-ea"/>
              <a:ea typeface="+mj-ea"/>
            </a:endParaRPr>
          </a:p>
        </p:txBody>
      </p:sp>
      <p:sp>
        <p:nvSpPr>
          <p:cNvPr id="8" name="矩形 7"/>
          <p:cNvSpPr>
            <a:spLocks noChangeAspect="1"/>
          </p:cNvSpPr>
          <p:nvPr/>
        </p:nvSpPr>
        <p:spPr>
          <a:xfrm>
            <a:off x="508000" y="1484784"/>
            <a:ext cx="8128000" cy="4967514"/>
          </a:xfrm>
          <a:prstGeom prst="rect">
            <a:avLst/>
          </a:prstGeom>
        </p:spPr>
        <p:txBody>
          <a:bodyPr>
            <a:spAutoFit/>
          </a:bodyPr>
          <a:lstStyle/>
          <a:p>
            <a:pPr indent="408305">
              <a:lnSpc>
                <a:spcPct val="120000"/>
              </a:lnSpc>
              <a:spcAft>
                <a:spcPts val="0"/>
              </a:spcAft>
              <a:tabLst>
                <a:tab pos="1029335" algn="l"/>
                <a:tab pos="1850390" algn="l"/>
                <a:tab pos="2538095" algn="l"/>
                <a:tab pos="3221990" algn="l"/>
              </a:tabLst>
            </a:pPr>
            <a:r>
              <a:rPr lang="zh-CN" altLang="zh-CN" sz="2200" b="1">
                <a:solidFill>
                  <a:srgbClr val="000000"/>
                </a:solidFill>
                <a:latin typeface="Arial" panose="020B0604020202020204" pitchFamily="34" charset="0"/>
                <a:ea typeface="黑体" panose="02010609060101010101" pitchFamily="49" charset="-122"/>
                <a:cs typeface="Times New Roman" panose="02020603050405020304" pitchFamily="18" charset="0"/>
              </a:rPr>
              <a:t>典题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b="1">
                <a:solidFill>
                  <a:srgbClr val="000000"/>
                </a:solidFill>
                <a:latin typeface="Arial" panose="020B0604020202020204" pitchFamily="34" charset="0"/>
                <a:ea typeface="黑体" panose="02010609060101010101" pitchFamily="49" charset="-122"/>
                <a:cs typeface="Times New Roman" panose="02020603050405020304" pitchFamily="18" charset="0"/>
              </a:rPr>
              <a:t>满分解构</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b="1">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铺垫照应</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(2016·</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全国</a:t>
            </a:r>
            <a:r>
              <a:rPr lang="zh-CN" altLang="zh-CN" sz="2200">
                <a:solidFill>
                  <a:srgbClr val="000000"/>
                </a:solidFill>
                <a:latin typeface="NEU-BZ-S92"/>
                <a:cs typeface="宋体" panose="02010600030101010101" pitchFamily="2" charset="-122"/>
              </a:rPr>
              <a:t>Ⅱ</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阅读下面这首唐诗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完成后面的问题。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丹青引赠曹将军霸</a:t>
            </a:r>
            <a:r>
              <a:rPr lang="zh-CN" altLang="zh-CN" sz="2200" baseline="30000">
                <a:solidFill>
                  <a:srgbClr val="000000"/>
                </a:solidFill>
                <a:latin typeface="NEU-BZ-S92"/>
                <a:cs typeface="宋体" panose="02010600030101010101" pitchFamily="2" charset="-122"/>
              </a:rPr>
              <a:t>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节选</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杜</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甫</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先帝天马玉花骢</a:t>
            </a:r>
            <a:r>
              <a:rPr lang="zh-CN" altLang="zh-CN" sz="2200" baseline="30000">
                <a:solidFill>
                  <a:srgbClr val="000000"/>
                </a:solidFill>
                <a:latin typeface="NEU-BZ-S92"/>
                <a:cs typeface="宋体" panose="02010600030101010101" pitchFamily="2" charset="-122"/>
              </a:rPr>
              <a:t>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画工如山貌不同。</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是日牵来赤墀下</a:t>
            </a:r>
            <a:r>
              <a:rPr lang="zh-CN" altLang="zh-CN" sz="2200" baseline="30000">
                <a:solidFill>
                  <a:srgbClr val="000000"/>
                </a:solidFill>
                <a:latin typeface="NEU-BZ-S92"/>
                <a:cs typeface="宋体" panose="02010600030101010101" pitchFamily="2" charset="-122"/>
              </a:rPr>
              <a:t>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迥立阊阖生长风</a:t>
            </a:r>
            <a:r>
              <a:rPr lang="zh-CN" altLang="zh-CN" sz="2200" baseline="30000">
                <a:solidFill>
                  <a:srgbClr val="000000"/>
                </a:solidFill>
                <a:latin typeface="NEU-BZ-S92"/>
                <a:cs typeface="宋体" panose="02010600030101010101" pitchFamily="2" charset="-122"/>
              </a:rPr>
              <a:t>④</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诏谓将军拂绢素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意匠惨淡经营中。</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斯须九重真龙出</a:t>
            </a:r>
            <a:r>
              <a:rPr lang="zh-CN" altLang="zh-CN" sz="2200" baseline="30000">
                <a:solidFill>
                  <a:srgbClr val="000000"/>
                </a:solidFill>
                <a:latin typeface="NEU-BZ-S92"/>
                <a:cs typeface="宋体" panose="02010600030101010101" pitchFamily="2" charset="-122"/>
              </a:rPr>
              <a:t>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一洗万古凡马空。</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注</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曹将军霸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即曹霸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唐代著名画家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官至左武卫将军。</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玉花骢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唐玄宗御马名。</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赤墀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宫殿前的红色台阶。</a:t>
            </a:r>
            <a:r>
              <a:rPr lang="zh-CN" altLang="zh-CN" sz="2200">
                <a:solidFill>
                  <a:srgbClr val="000000"/>
                </a:solidFill>
                <a:latin typeface="NEU-BZ-S92"/>
                <a:cs typeface="宋体" panose="02010600030101010101" pitchFamily="2" charset="-122"/>
              </a:rPr>
              <a:t>④</a:t>
            </a:r>
            <a:r>
              <a:rPr lang="zh-CN" altLang="zh-CN" sz="2200">
                <a:solidFill>
                  <a:srgbClr val="000000"/>
                </a:solidFill>
                <a:latin typeface="Times New Roman" panose="02020603050405020304" pitchFamily="18" charset="0"/>
                <a:cs typeface="Times New Roman" panose="02020603050405020304" pitchFamily="18" charset="0"/>
              </a:rPr>
              <a:t>阊阖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传说中的天门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这里指宫门。</a:t>
            </a:r>
            <a:r>
              <a:rPr lang="zh-CN" altLang="zh-CN" sz="2200">
                <a:solidFill>
                  <a:srgbClr val="000000"/>
                </a:solidFill>
                <a:latin typeface="NEU-BZ-S92"/>
                <a:cs typeface="宋体" panose="02010600030101010101" pitchFamily="2" charset="-122"/>
              </a:rPr>
              <a:t>⑤</a:t>
            </a:r>
            <a:r>
              <a:rPr lang="zh-CN" altLang="zh-CN" sz="2200">
                <a:solidFill>
                  <a:srgbClr val="000000"/>
                </a:solidFill>
                <a:latin typeface="Times New Roman" panose="02020603050405020304" pitchFamily="18" charset="0"/>
                <a:cs typeface="Times New Roman" panose="02020603050405020304" pitchFamily="18" charset="0"/>
              </a:rPr>
              <a:t>斯须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一会儿</a:t>
            </a:r>
            <a:r>
              <a:rPr lang="zh-CN" altLang="zh-CN" sz="2200" smtClean="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885501823"/>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16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162</a:t>
            </a:fld>
            <a:r>
              <a:rPr lang="en-US" altLang="zh-CN" smtClean="0"/>
              <a:t>-</a:t>
            </a:r>
            <a:endParaRPr lang="zh-CN" altLang="en-US" dirty="0"/>
          </a:p>
        </p:txBody>
      </p:sp>
      <p:sp>
        <p:nvSpPr>
          <p:cNvPr id="3" name="圆角矩形 2">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考法一</a:t>
            </a:r>
            <a:endParaRPr lang="zh-CN" altLang="en-US" sz="1400" dirty="0">
              <a:solidFill>
                <a:schemeClr val="bg1">
                  <a:lumMod val="65000"/>
                </a:schemeClr>
              </a:solidFill>
              <a:latin typeface="+mj-ea"/>
              <a:ea typeface="+mj-ea"/>
            </a:endParaRPr>
          </a:p>
        </p:txBody>
      </p:sp>
      <p:sp>
        <p:nvSpPr>
          <p:cNvPr id="4" name="圆角矩形 3">
            <a:hlinkClick r:id="rId3"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法二</a:t>
            </a:r>
            <a:endParaRPr lang="zh-CN" altLang="en-US" sz="1400" dirty="0">
              <a:solidFill>
                <a:schemeClr val="bg1">
                  <a:lumMod val="65000"/>
                </a:schemeClr>
              </a:solidFill>
              <a:latin typeface="+mj-ea"/>
              <a:ea typeface="+mj-ea"/>
            </a:endParaRPr>
          </a:p>
        </p:txBody>
      </p:sp>
      <p:sp>
        <p:nvSpPr>
          <p:cNvPr id="5" name="圆角矩形 4">
            <a:hlinkClick r:id="rId4"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法三</a:t>
            </a:r>
            <a:endParaRPr lang="zh-CN" altLang="en-US" sz="1400" dirty="0">
              <a:solidFill>
                <a:schemeClr val="bg1">
                  <a:lumMod val="65000"/>
                </a:schemeClr>
              </a:solidFill>
              <a:latin typeface="+mj-ea"/>
              <a:ea typeface="+mj-ea"/>
            </a:endParaRPr>
          </a:p>
        </p:txBody>
      </p:sp>
      <p:sp>
        <p:nvSpPr>
          <p:cNvPr id="6" name="圆角矩形 5">
            <a:hlinkClick r:id="rId5" action="ppaction://hlinksldjump"/>
          </p:cNvPr>
          <p:cNvSpPr/>
          <p:nvPr/>
        </p:nvSpPr>
        <p:spPr>
          <a:xfrm>
            <a:off x="3469702"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考法四</a:t>
            </a:r>
            <a:endParaRPr lang="zh-CN" altLang="en-US" sz="1400" dirty="0">
              <a:solidFill>
                <a:srgbClr val="E75E22"/>
              </a:solidFill>
              <a:latin typeface="+mj-ea"/>
              <a:ea typeface="+mj-ea"/>
            </a:endParaRPr>
          </a:p>
        </p:txBody>
      </p:sp>
      <p:sp>
        <p:nvSpPr>
          <p:cNvPr id="7" name="圆角矩形 6">
            <a:hlinkClick r:id="rId6" action="ppaction://hlinksldjump"/>
          </p:cNvPr>
          <p:cNvSpPr/>
          <p:nvPr/>
        </p:nvSpPr>
        <p:spPr>
          <a:xfrm>
            <a:off x="449173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审答规范</a:t>
            </a:r>
            <a:endParaRPr lang="zh-CN" altLang="en-US" sz="1400" dirty="0">
              <a:solidFill>
                <a:schemeClr val="bg1">
                  <a:lumMod val="65000"/>
                </a:schemeClr>
              </a:solidFill>
              <a:latin typeface="+mj-ea"/>
              <a:ea typeface="+mj-ea"/>
            </a:endParaRPr>
          </a:p>
        </p:txBody>
      </p:sp>
      <p:sp>
        <p:nvSpPr>
          <p:cNvPr id="8" name="矩形 7"/>
          <p:cNvSpPr>
            <a:spLocks noChangeAspect="1"/>
          </p:cNvSpPr>
          <p:nvPr/>
        </p:nvSpPr>
        <p:spPr>
          <a:xfrm>
            <a:off x="508000" y="1556792"/>
            <a:ext cx="8128000" cy="86600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为了突出曹霸的高超画技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诗人进行了哪些铺垫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请简要分析。</a:t>
            </a:r>
            <a:r>
              <a:rPr lang="en-US" altLang="zh-CN" sz="2200">
                <a:solidFill>
                  <a:srgbClr val="000000"/>
                </a:solidFill>
                <a:latin typeface="Times New Roman" panose="02020603050405020304" pitchFamily="18" charset="0"/>
                <a:cs typeface="Times New Roman" panose="02020603050405020304" pitchFamily="18" charset="0"/>
              </a:rPr>
              <a:t>(6</a:t>
            </a:r>
            <a:r>
              <a:rPr lang="zh-CN" altLang="zh-CN" sz="2200">
                <a:solidFill>
                  <a:srgbClr val="000000"/>
                </a:solidFill>
                <a:latin typeface="Times New Roman" panose="02020603050405020304" pitchFamily="18" charset="0"/>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
        <p:nvSpPr>
          <p:cNvPr id="9" name="矩形 8"/>
          <p:cNvSpPr>
            <a:spLocks noChangeAspect="1"/>
          </p:cNvSpPr>
          <p:nvPr/>
        </p:nvSpPr>
        <p:spPr>
          <a:xfrm>
            <a:off x="508000" y="2422798"/>
            <a:ext cx="8128000" cy="3288529"/>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【思考角度】</a:t>
            </a:r>
            <a:r>
              <a:rPr lang="zh-CN" altLang="zh-CN" sz="2200">
                <a:solidFill>
                  <a:srgbClr val="000000"/>
                </a:solidFill>
                <a:latin typeface="NEU-BZ-S92"/>
                <a:ea typeface="Arial" panose="020B0604020202020204" pitchFamily="34" charset="0"/>
                <a:cs typeface="Times New Roman" panose="02020603050405020304" pitchFamily="18" charset="0"/>
              </a:rPr>
              <a:t> </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确认手法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题干已明确是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铺垫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手法。</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阐释运用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诗歌从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画工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玉花骢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两个角度进行铺垫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第二句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画工如山貌不同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从一般画工的角度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第四句从玉花骢的神韵角度。</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指明效果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显示了马的不同一般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赞美了画家超凡脱俗的画技。</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【答案整合】</a:t>
            </a:r>
            <a:r>
              <a:rPr lang="zh-CN" altLang="zh-CN" sz="2200">
                <a:solidFill>
                  <a:srgbClr val="000000"/>
                </a:solidFill>
                <a:latin typeface="NEU-BZ-S92"/>
                <a:ea typeface="Arial" panose="020B0604020202020204" pitchFamily="34" charset="0"/>
                <a:cs typeface="Times New Roman" panose="02020603050405020304" pitchFamily="18" charset="0"/>
              </a:rPr>
              <a:t> </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画工如山貌不同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写曹霸要画的马已有众多画工画过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但画得都不成功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强调此马的雄俊非凡手可得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造成此马难画的印象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迥立阊阖生长风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写真马昂头站立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给人万里生风之感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进一步点出画家要捕捉住此马飞动的神采尤其不易。</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30302900"/>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wipe(down)">
                                      <p:cBhvr>
                                        <p:cTn id="7" dur="500"/>
                                        <p:tgtEl>
                                          <p:spTgt spid="9">
                                            <p:txEl>
                                              <p:pRg st="0" end="0"/>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9">
                                            <p:txEl>
                                              <p:pRg st="1" end="1"/>
                                            </p:txEl>
                                          </p:spTgt>
                                        </p:tgtEl>
                                        <p:attrNameLst>
                                          <p:attrName>style.visibility</p:attrName>
                                        </p:attrNameLst>
                                      </p:cBhvr>
                                      <p:to>
                                        <p:strVal val="visible"/>
                                      </p:to>
                                    </p:set>
                                    <p:animEffect transition="in" filter="wipe(down)">
                                      <p:cBhvr>
                                        <p:cTn id="10" dur="500"/>
                                        <p:tgtEl>
                                          <p:spTgt spid="9">
                                            <p:txEl>
                                              <p:pRg st="1" end="1"/>
                                            </p:txEl>
                                          </p:spTgt>
                                        </p:tgtEl>
                                      </p:cBhvr>
                                    </p:animEffect>
                                  </p:childTnLst>
                                </p:cTn>
                              </p:par>
                              <p:par>
                                <p:cTn id="11" presetID="22" presetClass="entr" presetSubtype="4" fill="hold" nodeType="withEffect">
                                  <p:stCondLst>
                                    <p:cond delay="0"/>
                                  </p:stCondLst>
                                  <p:childTnLst>
                                    <p:set>
                                      <p:cBhvr>
                                        <p:cTn id="12" dur="1" fill="hold">
                                          <p:stCondLst>
                                            <p:cond delay="0"/>
                                          </p:stCondLst>
                                        </p:cTn>
                                        <p:tgtEl>
                                          <p:spTgt spid="9">
                                            <p:txEl>
                                              <p:pRg st="2" end="2"/>
                                            </p:txEl>
                                          </p:spTgt>
                                        </p:tgtEl>
                                        <p:attrNameLst>
                                          <p:attrName>style.visibility</p:attrName>
                                        </p:attrNameLst>
                                      </p:cBhvr>
                                      <p:to>
                                        <p:strVal val="visible"/>
                                      </p:to>
                                    </p:set>
                                    <p:animEffect transition="in" filter="wipe(down)">
                                      <p:cBhvr>
                                        <p:cTn id="13" dur="500"/>
                                        <p:tgtEl>
                                          <p:spTgt spid="9">
                                            <p:txEl>
                                              <p:pRg st="2" end="2"/>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4" fill="hold" nodeType="clickEffect">
                                  <p:stCondLst>
                                    <p:cond delay="0"/>
                                  </p:stCondLst>
                                  <p:childTnLst>
                                    <p:set>
                                      <p:cBhvr>
                                        <p:cTn id="17" dur="1" fill="hold">
                                          <p:stCondLst>
                                            <p:cond delay="0"/>
                                          </p:stCondLst>
                                        </p:cTn>
                                        <p:tgtEl>
                                          <p:spTgt spid="9">
                                            <p:txEl>
                                              <p:pRg st="3" end="3"/>
                                            </p:txEl>
                                          </p:spTgt>
                                        </p:tgtEl>
                                        <p:attrNameLst>
                                          <p:attrName>style.visibility</p:attrName>
                                        </p:attrNameLst>
                                      </p:cBhvr>
                                      <p:to>
                                        <p:strVal val="visible"/>
                                      </p:to>
                                    </p:set>
                                    <p:animEffect transition="in" filter="wipe(down)">
                                      <p:cBhvr>
                                        <p:cTn id="18" dur="500"/>
                                        <p:tgtEl>
                                          <p:spTgt spid="9">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163</a:t>
            </a:fld>
            <a:r>
              <a:rPr lang="en-US" altLang="zh-CN" smtClean="0"/>
              <a:t>-</a:t>
            </a:r>
            <a:endParaRPr lang="zh-CN" altLang="en-US" dirty="0"/>
          </a:p>
        </p:txBody>
      </p:sp>
      <p:sp>
        <p:nvSpPr>
          <p:cNvPr id="3" name="圆角矩形 2">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考法一</a:t>
            </a:r>
            <a:endParaRPr lang="zh-CN" altLang="en-US" sz="1400" dirty="0">
              <a:solidFill>
                <a:schemeClr val="bg1">
                  <a:lumMod val="65000"/>
                </a:schemeClr>
              </a:solidFill>
              <a:latin typeface="+mj-ea"/>
              <a:ea typeface="+mj-ea"/>
            </a:endParaRPr>
          </a:p>
        </p:txBody>
      </p:sp>
      <p:sp>
        <p:nvSpPr>
          <p:cNvPr id="4" name="圆角矩形 3">
            <a:hlinkClick r:id="rId3"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法二</a:t>
            </a:r>
            <a:endParaRPr lang="zh-CN" altLang="en-US" sz="1400" dirty="0">
              <a:solidFill>
                <a:schemeClr val="bg1">
                  <a:lumMod val="65000"/>
                </a:schemeClr>
              </a:solidFill>
              <a:latin typeface="+mj-ea"/>
              <a:ea typeface="+mj-ea"/>
            </a:endParaRPr>
          </a:p>
        </p:txBody>
      </p:sp>
      <p:sp>
        <p:nvSpPr>
          <p:cNvPr id="5" name="圆角矩形 4">
            <a:hlinkClick r:id="rId4"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法三</a:t>
            </a:r>
            <a:endParaRPr lang="zh-CN" altLang="en-US" sz="1400" dirty="0">
              <a:solidFill>
                <a:schemeClr val="bg1">
                  <a:lumMod val="65000"/>
                </a:schemeClr>
              </a:solidFill>
              <a:latin typeface="+mj-ea"/>
              <a:ea typeface="+mj-ea"/>
            </a:endParaRPr>
          </a:p>
        </p:txBody>
      </p:sp>
      <p:sp>
        <p:nvSpPr>
          <p:cNvPr id="6" name="圆角矩形 5">
            <a:hlinkClick r:id="rId5" action="ppaction://hlinksldjump"/>
          </p:cNvPr>
          <p:cNvSpPr/>
          <p:nvPr/>
        </p:nvSpPr>
        <p:spPr>
          <a:xfrm>
            <a:off x="3469702"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考法四</a:t>
            </a:r>
            <a:endParaRPr lang="zh-CN" altLang="en-US" sz="1400" dirty="0">
              <a:solidFill>
                <a:srgbClr val="E75E22"/>
              </a:solidFill>
              <a:latin typeface="+mj-ea"/>
              <a:ea typeface="+mj-ea"/>
            </a:endParaRPr>
          </a:p>
        </p:txBody>
      </p:sp>
      <p:sp>
        <p:nvSpPr>
          <p:cNvPr id="7" name="圆角矩形 6">
            <a:hlinkClick r:id="rId6" action="ppaction://hlinksldjump"/>
          </p:cNvPr>
          <p:cNvSpPr/>
          <p:nvPr/>
        </p:nvSpPr>
        <p:spPr>
          <a:xfrm>
            <a:off x="449173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审答规范</a:t>
            </a:r>
            <a:endParaRPr lang="zh-CN" altLang="en-US" sz="1400" dirty="0">
              <a:solidFill>
                <a:schemeClr val="bg1">
                  <a:lumMod val="65000"/>
                </a:schemeClr>
              </a:solidFill>
              <a:latin typeface="+mj-ea"/>
              <a:ea typeface="+mj-ea"/>
            </a:endParaRPr>
          </a:p>
        </p:txBody>
      </p:sp>
      <p:sp>
        <p:nvSpPr>
          <p:cNvPr id="8" name="矩形 7"/>
          <p:cNvSpPr>
            <a:spLocks noChangeAspect="1"/>
          </p:cNvSpPr>
          <p:nvPr/>
        </p:nvSpPr>
        <p:spPr>
          <a:xfrm>
            <a:off x="508000" y="1497936"/>
            <a:ext cx="8128000" cy="411612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b="1"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首尾呼应</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阅读下面这首唐诗</a:t>
            </a: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zh-CN" altLang="en-US"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回答</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后面</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的问题。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舟中晓望</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孟浩然</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挂席东南望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青山水国遥。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舳舻争利涉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来往接风潮。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问我今何适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天台访石桥。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坐看霞色晓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疑是赤城标。</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这首诗在结构上很有特点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既开门见山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又首尾呼应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请结合全诗简要分析。</a:t>
            </a:r>
            <a:r>
              <a:rPr lang="en-US" altLang="zh-CN" sz="2200" dirty="0">
                <a:solidFill>
                  <a:srgbClr val="000000"/>
                </a:solidFill>
                <a:latin typeface="Times New Roman" panose="02020603050405020304" pitchFamily="18" charset="0"/>
                <a:cs typeface="Times New Roman" panose="02020603050405020304" pitchFamily="18" charset="0"/>
              </a:rPr>
              <a:t>(6</a:t>
            </a:r>
            <a:r>
              <a:rPr lang="zh-CN" altLang="zh-CN" sz="2200" dirty="0">
                <a:solidFill>
                  <a:srgbClr val="000000"/>
                </a:solidFill>
                <a:latin typeface="Times New Roman" panose="02020603050405020304" pitchFamily="18" charset="0"/>
                <a:cs typeface="Times New Roman" panose="02020603050405020304" pitchFamily="18" charset="0"/>
              </a:rPr>
              <a:t>分</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755336393"/>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16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164</a:t>
            </a:fld>
            <a:r>
              <a:rPr lang="en-US" altLang="zh-CN" smtClean="0"/>
              <a:t>-</a:t>
            </a:r>
            <a:endParaRPr lang="zh-CN" altLang="en-US" dirty="0"/>
          </a:p>
        </p:txBody>
      </p:sp>
      <p:sp>
        <p:nvSpPr>
          <p:cNvPr id="3" name="圆角矩形 2">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考法一</a:t>
            </a:r>
            <a:endParaRPr lang="zh-CN" altLang="en-US" sz="1400" dirty="0">
              <a:solidFill>
                <a:schemeClr val="bg1">
                  <a:lumMod val="65000"/>
                </a:schemeClr>
              </a:solidFill>
              <a:latin typeface="+mj-ea"/>
              <a:ea typeface="+mj-ea"/>
            </a:endParaRPr>
          </a:p>
        </p:txBody>
      </p:sp>
      <p:sp>
        <p:nvSpPr>
          <p:cNvPr id="4" name="圆角矩形 3">
            <a:hlinkClick r:id="rId3"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法二</a:t>
            </a:r>
            <a:endParaRPr lang="zh-CN" altLang="en-US" sz="1400" dirty="0">
              <a:solidFill>
                <a:schemeClr val="bg1">
                  <a:lumMod val="65000"/>
                </a:schemeClr>
              </a:solidFill>
              <a:latin typeface="+mj-ea"/>
              <a:ea typeface="+mj-ea"/>
            </a:endParaRPr>
          </a:p>
        </p:txBody>
      </p:sp>
      <p:sp>
        <p:nvSpPr>
          <p:cNvPr id="5" name="圆角矩形 4">
            <a:hlinkClick r:id="rId4"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法三</a:t>
            </a:r>
            <a:endParaRPr lang="zh-CN" altLang="en-US" sz="1400" dirty="0">
              <a:solidFill>
                <a:schemeClr val="bg1">
                  <a:lumMod val="65000"/>
                </a:schemeClr>
              </a:solidFill>
              <a:latin typeface="+mj-ea"/>
              <a:ea typeface="+mj-ea"/>
            </a:endParaRPr>
          </a:p>
        </p:txBody>
      </p:sp>
      <p:sp>
        <p:nvSpPr>
          <p:cNvPr id="6" name="圆角矩形 5">
            <a:hlinkClick r:id="rId5" action="ppaction://hlinksldjump"/>
          </p:cNvPr>
          <p:cNvSpPr/>
          <p:nvPr/>
        </p:nvSpPr>
        <p:spPr>
          <a:xfrm>
            <a:off x="3469702"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考法四</a:t>
            </a:r>
            <a:endParaRPr lang="zh-CN" altLang="en-US" sz="1400" dirty="0">
              <a:solidFill>
                <a:srgbClr val="E75E22"/>
              </a:solidFill>
              <a:latin typeface="+mj-ea"/>
              <a:ea typeface="+mj-ea"/>
            </a:endParaRPr>
          </a:p>
        </p:txBody>
      </p:sp>
      <p:sp>
        <p:nvSpPr>
          <p:cNvPr id="7" name="圆角矩形 6">
            <a:hlinkClick r:id="rId6" action="ppaction://hlinksldjump"/>
          </p:cNvPr>
          <p:cNvSpPr/>
          <p:nvPr/>
        </p:nvSpPr>
        <p:spPr>
          <a:xfrm>
            <a:off x="449173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审答规范</a:t>
            </a:r>
            <a:endParaRPr lang="zh-CN" altLang="en-US" sz="1400" dirty="0">
              <a:solidFill>
                <a:schemeClr val="bg1">
                  <a:lumMod val="65000"/>
                </a:schemeClr>
              </a:solidFill>
              <a:latin typeface="+mj-ea"/>
              <a:ea typeface="+mj-ea"/>
            </a:endParaRPr>
          </a:p>
        </p:txBody>
      </p:sp>
      <p:sp>
        <p:nvSpPr>
          <p:cNvPr id="9" name="矩形 8"/>
          <p:cNvSpPr>
            <a:spLocks noChangeAspect="1"/>
          </p:cNvSpPr>
          <p:nvPr/>
        </p:nvSpPr>
        <p:spPr>
          <a:xfrm>
            <a:off x="508000" y="1556792"/>
            <a:ext cx="8128000" cy="4522392"/>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【思考角度】</a:t>
            </a:r>
            <a:r>
              <a:rPr lang="zh-CN" altLang="zh-CN" sz="2200">
                <a:solidFill>
                  <a:srgbClr val="000000"/>
                </a:solidFill>
                <a:latin typeface="NEU-BZ-S92"/>
                <a:ea typeface="Arial" panose="020B0604020202020204" pitchFamily="34" charset="0"/>
                <a:cs typeface="Times New Roman" panose="02020603050405020304" pitchFamily="18" charset="0"/>
              </a:rPr>
              <a:t> </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明技巧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开门见山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首尾呼应。</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析运用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这首诗描写了诗人乘船去往天台山途中的所见所感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表达了诗人的愉悦心情。这是一首五律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开篇就提出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以下内容都是望中所见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结尾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坐看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正好与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照应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因此首尾呼应。</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【答案整合】</a:t>
            </a:r>
            <a:r>
              <a:rPr lang="zh-CN" altLang="zh-CN" sz="2200">
                <a:solidFill>
                  <a:srgbClr val="000000"/>
                </a:solidFill>
                <a:latin typeface="NEU-BZ-S92"/>
                <a:ea typeface="Arial" panose="020B0604020202020204" pitchFamily="34"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首联开篇就点出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紧扣诗题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且表现了诗人急于到达目的地的急切心情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是全篇的精神之所在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因此说是开门见山。尾联写诗人坐在船上看见朝霞映红的天际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是那样璀璨美丽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于是想那大约就是赤城山的尖顶所在吧。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坐看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照应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字和次句中的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霞色晓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与诗题中的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相呼应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表明是在一个早晨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这些所表达的都是诗人急切的心情。因此说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全诗开门见山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首尾呼应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结构圆合。</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841916721"/>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9">
                                            <p:txEl>
                                              <p:pRg st="2" end="2"/>
                                            </p:txEl>
                                          </p:spTgt>
                                        </p:tgtEl>
                                        <p:attrNameLst>
                                          <p:attrName>style.visibility</p:attrName>
                                        </p:attrNameLst>
                                      </p:cBhvr>
                                      <p:to>
                                        <p:strVal val="visible"/>
                                      </p:to>
                                    </p:set>
                                    <p:animEffect transition="in" filter="wipe(down)">
                                      <p:cBhvr>
                                        <p:cTn id="7" dur="500"/>
                                        <p:tgtEl>
                                          <p:spTgt spid="9">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165</a:t>
            </a:fld>
            <a:r>
              <a:rPr lang="en-US" altLang="zh-CN" smtClean="0"/>
              <a:t>-</a:t>
            </a:r>
            <a:endParaRPr lang="zh-CN" altLang="en-US" dirty="0"/>
          </a:p>
        </p:txBody>
      </p:sp>
      <p:sp>
        <p:nvSpPr>
          <p:cNvPr id="3" name="圆角矩形 2">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考法一</a:t>
            </a:r>
            <a:endParaRPr lang="zh-CN" altLang="en-US" sz="1400" dirty="0">
              <a:solidFill>
                <a:schemeClr val="bg1">
                  <a:lumMod val="65000"/>
                </a:schemeClr>
              </a:solidFill>
              <a:latin typeface="+mj-ea"/>
              <a:ea typeface="+mj-ea"/>
            </a:endParaRPr>
          </a:p>
        </p:txBody>
      </p:sp>
      <p:sp>
        <p:nvSpPr>
          <p:cNvPr id="4" name="圆角矩形 3">
            <a:hlinkClick r:id="rId3"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法二</a:t>
            </a:r>
            <a:endParaRPr lang="zh-CN" altLang="en-US" sz="1400" dirty="0">
              <a:solidFill>
                <a:schemeClr val="bg1">
                  <a:lumMod val="65000"/>
                </a:schemeClr>
              </a:solidFill>
              <a:latin typeface="+mj-ea"/>
              <a:ea typeface="+mj-ea"/>
            </a:endParaRPr>
          </a:p>
        </p:txBody>
      </p:sp>
      <p:sp>
        <p:nvSpPr>
          <p:cNvPr id="5" name="圆角矩形 4">
            <a:hlinkClick r:id="rId4"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法三</a:t>
            </a:r>
            <a:endParaRPr lang="zh-CN" altLang="en-US" sz="1400" dirty="0">
              <a:solidFill>
                <a:schemeClr val="bg1">
                  <a:lumMod val="65000"/>
                </a:schemeClr>
              </a:solidFill>
              <a:latin typeface="+mj-ea"/>
              <a:ea typeface="+mj-ea"/>
            </a:endParaRPr>
          </a:p>
        </p:txBody>
      </p:sp>
      <p:sp>
        <p:nvSpPr>
          <p:cNvPr id="6" name="圆角矩形 5">
            <a:hlinkClick r:id="rId5" action="ppaction://hlinksldjump"/>
          </p:cNvPr>
          <p:cNvSpPr/>
          <p:nvPr/>
        </p:nvSpPr>
        <p:spPr>
          <a:xfrm>
            <a:off x="3469702"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考法四</a:t>
            </a:r>
            <a:endParaRPr lang="zh-CN" altLang="en-US" sz="1400" dirty="0">
              <a:solidFill>
                <a:srgbClr val="E75E22"/>
              </a:solidFill>
              <a:latin typeface="+mj-ea"/>
              <a:ea typeface="+mj-ea"/>
            </a:endParaRPr>
          </a:p>
        </p:txBody>
      </p:sp>
      <p:sp>
        <p:nvSpPr>
          <p:cNvPr id="7" name="圆角矩形 6">
            <a:hlinkClick r:id="rId6" action="ppaction://hlinksldjump"/>
          </p:cNvPr>
          <p:cNvSpPr/>
          <p:nvPr/>
        </p:nvSpPr>
        <p:spPr>
          <a:xfrm>
            <a:off x="449173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审答规范</a:t>
            </a:r>
            <a:endParaRPr lang="zh-CN" altLang="en-US" sz="1400" dirty="0">
              <a:solidFill>
                <a:schemeClr val="bg1">
                  <a:lumMod val="65000"/>
                </a:schemeClr>
              </a:solidFill>
              <a:latin typeface="+mj-ea"/>
              <a:ea typeface="+mj-ea"/>
            </a:endParaRPr>
          </a:p>
        </p:txBody>
      </p:sp>
      <p:sp>
        <p:nvSpPr>
          <p:cNvPr id="8" name="矩形 7"/>
          <p:cNvSpPr>
            <a:spLocks noChangeAspect="1"/>
          </p:cNvSpPr>
          <p:nvPr/>
        </p:nvSpPr>
        <p:spPr>
          <a:xfrm>
            <a:off x="508000" y="1356080"/>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b="1">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起承转合</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阅读下面这首唐诗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完成后面的问题。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赠钱征君</a:t>
            </a:r>
            <a:r>
              <a:rPr lang="zh-CN" altLang="zh-CN" sz="2200" baseline="30000">
                <a:solidFill>
                  <a:srgbClr val="000000"/>
                </a:solidFill>
                <a:latin typeface="NEU-BZ-S92"/>
                <a:cs typeface="宋体" panose="02010600030101010101" pitchFamily="2" charset="-122"/>
              </a:rPr>
              <a:t>①</a:t>
            </a:r>
            <a:r>
              <a:rPr lang="zh-CN" altLang="zh-CN" sz="2200">
                <a:solidFill>
                  <a:srgbClr val="000000"/>
                </a:solidFill>
                <a:latin typeface="NEU-BZ-S92"/>
                <a:ea typeface="方正宋黑_GBK" panose="03000509000000000000" pitchFamily="65" charset="-122"/>
                <a:cs typeface="Times New Roman" panose="02020603050405020304" pitchFamily="18" charset="0"/>
              </a:rPr>
              <a:t>少阳</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李</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白</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白玉一杯酒</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绿杨三月时。</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春风余几日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两鬓各成丝。</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秉烛惟须饮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投竿也未迟。</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如逢渭水猎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犹可帝王师。</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注</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征君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征士的敬称。曾被朝廷征聘而不肯受职的隐士为征士。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为尊称。</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全诗的结构安排颇为精巧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请从起承转合角度赏析。</a:t>
            </a:r>
            <a:r>
              <a:rPr lang="en-US" altLang="zh-CN" sz="2200">
                <a:solidFill>
                  <a:srgbClr val="000000"/>
                </a:solidFill>
                <a:latin typeface="Times New Roman" panose="02020603050405020304" pitchFamily="18" charset="0"/>
                <a:cs typeface="Times New Roman" panose="02020603050405020304" pitchFamily="18" charset="0"/>
              </a:rPr>
              <a:t>(6</a:t>
            </a:r>
            <a:r>
              <a:rPr lang="zh-CN" altLang="zh-CN" sz="2200">
                <a:solidFill>
                  <a:srgbClr val="000000"/>
                </a:solidFill>
                <a:latin typeface="Times New Roman" panose="02020603050405020304" pitchFamily="18" charset="0"/>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009604859"/>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16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166</a:t>
            </a:fld>
            <a:r>
              <a:rPr lang="en-US" altLang="zh-CN" smtClean="0"/>
              <a:t>-</a:t>
            </a:r>
            <a:endParaRPr lang="zh-CN" altLang="en-US" dirty="0"/>
          </a:p>
        </p:txBody>
      </p:sp>
      <p:sp>
        <p:nvSpPr>
          <p:cNvPr id="3" name="圆角矩形 2">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考法一</a:t>
            </a:r>
            <a:endParaRPr lang="zh-CN" altLang="en-US" sz="1400" dirty="0">
              <a:solidFill>
                <a:schemeClr val="bg1">
                  <a:lumMod val="65000"/>
                </a:schemeClr>
              </a:solidFill>
              <a:latin typeface="+mj-ea"/>
              <a:ea typeface="+mj-ea"/>
            </a:endParaRPr>
          </a:p>
        </p:txBody>
      </p:sp>
      <p:sp>
        <p:nvSpPr>
          <p:cNvPr id="4" name="圆角矩形 3">
            <a:hlinkClick r:id="rId3"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法二</a:t>
            </a:r>
            <a:endParaRPr lang="zh-CN" altLang="en-US" sz="1400" dirty="0">
              <a:solidFill>
                <a:schemeClr val="bg1">
                  <a:lumMod val="65000"/>
                </a:schemeClr>
              </a:solidFill>
              <a:latin typeface="+mj-ea"/>
              <a:ea typeface="+mj-ea"/>
            </a:endParaRPr>
          </a:p>
        </p:txBody>
      </p:sp>
      <p:sp>
        <p:nvSpPr>
          <p:cNvPr id="5" name="圆角矩形 4">
            <a:hlinkClick r:id="rId4"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法三</a:t>
            </a:r>
            <a:endParaRPr lang="zh-CN" altLang="en-US" sz="1400" dirty="0">
              <a:solidFill>
                <a:schemeClr val="bg1">
                  <a:lumMod val="65000"/>
                </a:schemeClr>
              </a:solidFill>
              <a:latin typeface="+mj-ea"/>
              <a:ea typeface="+mj-ea"/>
            </a:endParaRPr>
          </a:p>
        </p:txBody>
      </p:sp>
      <p:sp>
        <p:nvSpPr>
          <p:cNvPr id="6" name="圆角矩形 5">
            <a:hlinkClick r:id="rId5" action="ppaction://hlinksldjump"/>
          </p:cNvPr>
          <p:cNvSpPr/>
          <p:nvPr/>
        </p:nvSpPr>
        <p:spPr>
          <a:xfrm>
            <a:off x="3469702"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考法四</a:t>
            </a:r>
            <a:endParaRPr lang="zh-CN" altLang="en-US" sz="1400" dirty="0">
              <a:solidFill>
                <a:srgbClr val="E75E22"/>
              </a:solidFill>
              <a:latin typeface="+mj-ea"/>
              <a:ea typeface="+mj-ea"/>
            </a:endParaRPr>
          </a:p>
        </p:txBody>
      </p:sp>
      <p:sp>
        <p:nvSpPr>
          <p:cNvPr id="7" name="圆角矩形 6">
            <a:hlinkClick r:id="rId6" action="ppaction://hlinksldjump"/>
          </p:cNvPr>
          <p:cNvSpPr/>
          <p:nvPr/>
        </p:nvSpPr>
        <p:spPr>
          <a:xfrm>
            <a:off x="449173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审答规范</a:t>
            </a:r>
            <a:endParaRPr lang="zh-CN" altLang="en-US" sz="1400" dirty="0">
              <a:solidFill>
                <a:schemeClr val="bg1">
                  <a:lumMod val="65000"/>
                </a:schemeClr>
              </a:solidFill>
              <a:latin typeface="+mj-ea"/>
              <a:ea typeface="+mj-ea"/>
            </a:endParaRPr>
          </a:p>
        </p:txBody>
      </p:sp>
      <p:sp>
        <p:nvSpPr>
          <p:cNvPr id="9" name="矩形 8"/>
          <p:cNvSpPr>
            <a:spLocks noChangeAspect="1"/>
          </p:cNvSpPr>
          <p:nvPr/>
        </p:nvSpPr>
        <p:spPr>
          <a:xfrm>
            <a:off x="508000" y="1368310"/>
            <a:ext cx="8128000" cy="5319854"/>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【思考角度】</a:t>
            </a:r>
            <a:r>
              <a:rPr lang="zh-CN" altLang="zh-CN" sz="2200">
                <a:solidFill>
                  <a:srgbClr val="000000"/>
                </a:solidFill>
                <a:latin typeface="NEU-BZ-S92"/>
                <a:ea typeface="Arial" panose="020B0604020202020204" pitchFamily="34" charset="0"/>
                <a:cs typeface="Times New Roman" panose="02020603050405020304" pitchFamily="18" charset="0"/>
              </a:rPr>
              <a:t> </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确认手法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结构安排的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起承转合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阐释运用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首联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点明时间和事件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颔联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第二句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既说春光将尽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余日无多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又暗示钱少阳已风烛残年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颈联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表达出一种积极投身功名的热情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尾联化用典故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表达出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老骥伏枥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志在千里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的雄心。</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指明效果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诗歌由景入情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由情言理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步步蓄势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最后托出诗歌的主旨。</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【答案整合】</a:t>
            </a:r>
            <a:r>
              <a:rPr lang="zh-CN" altLang="zh-CN" sz="2200">
                <a:solidFill>
                  <a:srgbClr val="000000"/>
                </a:solidFill>
                <a:latin typeface="NEU-BZ-S92"/>
                <a:ea typeface="Arial" panose="020B0604020202020204" pitchFamily="34"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首联中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三月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点明暮春季节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为颔联写感慨进行铺垫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颔联紧承第二句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抒发由暮春和暮年触发的无限感慨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第五句近承颔联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远接首句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渲染及时寻求闲适之乐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第六句写水边钓鱼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牵引出诗末有关吕尚的典故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为诗歌最后出现高潮蓄势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尾联巧妙化用典故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收束全诗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诗旨全出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祝愿钱少阳能遇明君建立功勋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也暗藏李白暮年的雄心壮志。</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331952267"/>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9">
                                            <p:txEl>
                                              <p:pRg st="3" end="3"/>
                                            </p:txEl>
                                          </p:spTgt>
                                        </p:tgtEl>
                                        <p:attrNameLst>
                                          <p:attrName>style.visibility</p:attrName>
                                        </p:attrNameLst>
                                      </p:cBhvr>
                                      <p:to>
                                        <p:strVal val="visible"/>
                                      </p:to>
                                    </p:set>
                                    <p:animEffect transition="in" filter="wipe(down)">
                                      <p:cBhvr>
                                        <p:cTn id="7" dur="500"/>
                                        <p:tgtEl>
                                          <p:spTgt spid="9">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167</a:t>
            </a:fld>
            <a:r>
              <a:rPr lang="en-US" altLang="zh-CN" smtClean="0"/>
              <a:t>-</a:t>
            </a:r>
            <a:endParaRPr lang="zh-CN" altLang="en-US" dirty="0"/>
          </a:p>
        </p:txBody>
      </p:sp>
      <p:sp>
        <p:nvSpPr>
          <p:cNvPr id="3" name="圆角矩形 2">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考法一</a:t>
            </a:r>
            <a:endParaRPr lang="zh-CN" altLang="en-US" sz="1400" dirty="0">
              <a:solidFill>
                <a:schemeClr val="bg1">
                  <a:lumMod val="65000"/>
                </a:schemeClr>
              </a:solidFill>
              <a:latin typeface="+mj-ea"/>
              <a:ea typeface="+mj-ea"/>
            </a:endParaRPr>
          </a:p>
        </p:txBody>
      </p:sp>
      <p:sp>
        <p:nvSpPr>
          <p:cNvPr id="4" name="圆角矩形 3">
            <a:hlinkClick r:id="rId3"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法二</a:t>
            </a:r>
            <a:endParaRPr lang="zh-CN" altLang="en-US" sz="1400" dirty="0">
              <a:solidFill>
                <a:schemeClr val="bg1">
                  <a:lumMod val="65000"/>
                </a:schemeClr>
              </a:solidFill>
              <a:latin typeface="+mj-ea"/>
              <a:ea typeface="+mj-ea"/>
            </a:endParaRPr>
          </a:p>
        </p:txBody>
      </p:sp>
      <p:sp>
        <p:nvSpPr>
          <p:cNvPr id="5" name="圆角矩形 4">
            <a:hlinkClick r:id="rId4"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法三</a:t>
            </a:r>
            <a:endParaRPr lang="zh-CN" altLang="en-US" sz="1400" dirty="0">
              <a:solidFill>
                <a:schemeClr val="bg1">
                  <a:lumMod val="65000"/>
                </a:schemeClr>
              </a:solidFill>
              <a:latin typeface="+mj-ea"/>
              <a:ea typeface="+mj-ea"/>
            </a:endParaRPr>
          </a:p>
        </p:txBody>
      </p:sp>
      <p:sp>
        <p:nvSpPr>
          <p:cNvPr id="6" name="圆角矩形 5">
            <a:hlinkClick r:id="rId5" action="ppaction://hlinksldjump"/>
          </p:cNvPr>
          <p:cNvSpPr/>
          <p:nvPr/>
        </p:nvSpPr>
        <p:spPr>
          <a:xfrm>
            <a:off x="3469702"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考法四</a:t>
            </a:r>
            <a:endParaRPr lang="zh-CN" altLang="en-US" sz="1400" dirty="0">
              <a:solidFill>
                <a:srgbClr val="E75E22"/>
              </a:solidFill>
              <a:latin typeface="+mj-ea"/>
              <a:ea typeface="+mj-ea"/>
            </a:endParaRPr>
          </a:p>
        </p:txBody>
      </p:sp>
      <p:sp>
        <p:nvSpPr>
          <p:cNvPr id="7" name="圆角矩形 6">
            <a:hlinkClick r:id="rId6" action="ppaction://hlinksldjump"/>
          </p:cNvPr>
          <p:cNvSpPr/>
          <p:nvPr/>
        </p:nvSpPr>
        <p:spPr>
          <a:xfrm>
            <a:off x="449173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审答规范</a:t>
            </a:r>
            <a:endParaRPr lang="zh-CN" altLang="en-US" sz="1400" dirty="0">
              <a:solidFill>
                <a:schemeClr val="bg1">
                  <a:lumMod val="65000"/>
                </a:schemeClr>
              </a:solidFill>
              <a:latin typeface="+mj-ea"/>
              <a:ea typeface="+mj-ea"/>
            </a:endParaRPr>
          </a:p>
        </p:txBody>
      </p:sp>
      <p:sp>
        <p:nvSpPr>
          <p:cNvPr id="8" name="矩形 7"/>
          <p:cNvSpPr>
            <a:spLocks noChangeAspect="1"/>
          </p:cNvSpPr>
          <p:nvPr/>
        </p:nvSpPr>
        <p:spPr>
          <a:xfrm>
            <a:off x="508000" y="1340767"/>
            <a:ext cx="8128000" cy="492865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2200" b="1">
                <a:solidFill>
                  <a:srgbClr val="000000"/>
                </a:solidFill>
                <a:latin typeface="Times New Roman" panose="02020603050405020304" pitchFamily="18" charset="0"/>
                <a:cs typeface="Times New Roman" panose="02020603050405020304" pitchFamily="18" charset="0"/>
              </a:rPr>
              <a:t>即学即练</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阅读下面这首词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完成后面的问题。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浣</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NEU-BZ-S92"/>
                <a:ea typeface="方正宋黑_GBK" panose="03000509000000000000" pitchFamily="65" charset="-122"/>
                <a:cs typeface="Times New Roman" panose="02020603050405020304" pitchFamily="18" charset="0"/>
              </a:rPr>
              <a:t>溪</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NEU-BZ-S92"/>
                <a:ea typeface="方正宋黑_GBK" panose="03000509000000000000" pitchFamily="65" charset="-122"/>
                <a:cs typeface="Times New Roman" panose="02020603050405020304" pitchFamily="18" charset="0"/>
              </a:rPr>
              <a:t>沙</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红蓼渡头秋正雨</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五代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薛昭蕴</a:t>
            </a:r>
            <a:r>
              <a:rPr lang="zh-CN" altLang="zh-CN" sz="2200" baseline="30000">
                <a:solidFill>
                  <a:srgbClr val="000000"/>
                </a:solidFill>
                <a:latin typeface="NEU-BZ-S92"/>
                <a:cs typeface="宋体" panose="02010600030101010101" pitchFamily="2" charset="-122"/>
              </a:rPr>
              <a:t>①</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红蓼</a:t>
            </a:r>
            <a:r>
              <a:rPr lang="zh-CN" altLang="zh-CN" sz="2200" baseline="300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渡头秋正雨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印沙鸥迹自成行。整鬟</a:t>
            </a:r>
            <a:r>
              <a:rPr lang="zh-CN" altLang="zh-CN" sz="2200" baseline="300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飘袖野风香。</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不语含颦</a:t>
            </a:r>
            <a:r>
              <a:rPr lang="zh-CN" altLang="zh-CN" sz="2200" baseline="30000">
                <a:solidFill>
                  <a:srgbClr val="000000"/>
                </a:solidFill>
                <a:latin typeface="NEU-BZ-S92"/>
                <a:cs typeface="宋体" panose="02010600030101010101" pitchFamily="2" charset="-122"/>
              </a:rPr>
              <a:t>④</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深浦</a:t>
            </a:r>
            <a:r>
              <a:rPr lang="zh-CN" altLang="zh-CN" sz="2200" baseline="30000">
                <a:solidFill>
                  <a:srgbClr val="000000"/>
                </a:solidFill>
                <a:latin typeface="NEU-BZ-S92"/>
                <a:cs typeface="宋体" panose="02010600030101010101" pitchFamily="2" charset="-122"/>
              </a:rPr>
              <a:t>⑤</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几回愁煞棹船郎。燕归帆尽水茫茫。</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注</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薛昭蕴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五代词人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生卒年不详。</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红蓼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开红花的水蓼。蓼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一年生草本植物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多生于水中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味苦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可作药用。</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整鬟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梳理发鬟。</a:t>
            </a:r>
            <a:r>
              <a:rPr lang="zh-CN" altLang="zh-CN" sz="2200">
                <a:solidFill>
                  <a:srgbClr val="000000"/>
                </a:solidFill>
                <a:latin typeface="NEU-BZ-S92"/>
                <a:cs typeface="宋体" panose="02010600030101010101" pitchFamily="2" charset="-122"/>
              </a:rPr>
              <a:t>④</a:t>
            </a:r>
            <a:r>
              <a:rPr lang="zh-CN" altLang="zh-CN" sz="2200">
                <a:solidFill>
                  <a:srgbClr val="000000"/>
                </a:solidFill>
                <a:latin typeface="Times New Roman" panose="02020603050405020304" pitchFamily="18" charset="0"/>
                <a:cs typeface="Times New Roman" panose="02020603050405020304" pitchFamily="18" charset="0"/>
              </a:rPr>
              <a:t>含颦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愁眉不展。</a:t>
            </a:r>
            <a:r>
              <a:rPr lang="zh-CN" altLang="zh-CN" sz="2200">
                <a:solidFill>
                  <a:srgbClr val="000000"/>
                </a:solidFill>
                <a:latin typeface="NEU-BZ-S92"/>
                <a:cs typeface="宋体" panose="02010600030101010101" pitchFamily="2" charset="-122"/>
              </a:rPr>
              <a:t>⑤</a:t>
            </a:r>
            <a:r>
              <a:rPr lang="zh-CN" altLang="zh-CN" sz="2200">
                <a:solidFill>
                  <a:srgbClr val="000000"/>
                </a:solidFill>
                <a:latin typeface="Times New Roman" panose="02020603050405020304" pitchFamily="18" charset="0"/>
                <a:cs typeface="Times New Roman" panose="02020603050405020304" pitchFamily="18" charset="0"/>
              </a:rPr>
              <a:t>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水滨。</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下片的首句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不语含颦深浦里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在整首词的结构上有什么作用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请简要分析。</a:t>
            </a:r>
            <a:r>
              <a:rPr lang="en-US" altLang="zh-CN" sz="2200">
                <a:solidFill>
                  <a:srgbClr val="000000"/>
                </a:solidFill>
                <a:latin typeface="Times New Roman" panose="02020603050405020304" pitchFamily="18" charset="0"/>
                <a:cs typeface="Times New Roman" panose="02020603050405020304" pitchFamily="18" charset="0"/>
              </a:rPr>
              <a:t>(6</a:t>
            </a:r>
            <a:r>
              <a:rPr lang="zh-CN" altLang="zh-CN" sz="2200">
                <a:solidFill>
                  <a:srgbClr val="000000"/>
                </a:solidFill>
                <a:latin typeface="Times New Roman" panose="02020603050405020304" pitchFamily="18" charset="0"/>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958623071"/>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16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168</a:t>
            </a:fld>
            <a:r>
              <a:rPr lang="en-US" altLang="zh-CN" smtClean="0"/>
              <a:t>-</a:t>
            </a:r>
            <a:endParaRPr lang="zh-CN" altLang="en-US" dirty="0"/>
          </a:p>
        </p:txBody>
      </p:sp>
      <p:sp>
        <p:nvSpPr>
          <p:cNvPr id="3" name="圆角矩形 2">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考法一</a:t>
            </a:r>
            <a:endParaRPr lang="zh-CN" altLang="en-US" sz="1400" dirty="0">
              <a:solidFill>
                <a:schemeClr val="bg1">
                  <a:lumMod val="65000"/>
                </a:schemeClr>
              </a:solidFill>
              <a:latin typeface="+mj-ea"/>
              <a:ea typeface="+mj-ea"/>
            </a:endParaRPr>
          </a:p>
        </p:txBody>
      </p:sp>
      <p:sp>
        <p:nvSpPr>
          <p:cNvPr id="4" name="圆角矩形 3">
            <a:hlinkClick r:id="rId3"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法二</a:t>
            </a:r>
            <a:endParaRPr lang="zh-CN" altLang="en-US" sz="1400" dirty="0">
              <a:solidFill>
                <a:schemeClr val="bg1">
                  <a:lumMod val="65000"/>
                </a:schemeClr>
              </a:solidFill>
              <a:latin typeface="+mj-ea"/>
              <a:ea typeface="+mj-ea"/>
            </a:endParaRPr>
          </a:p>
        </p:txBody>
      </p:sp>
      <p:sp>
        <p:nvSpPr>
          <p:cNvPr id="5" name="圆角矩形 4">
            <a:hlinkClick r:id="rId4"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法三</a:t>
            </a:r>
            <a:endParaRPr lang="zh-CN" altLang="en-US" sz="1400" dirty="0">
              <a:solidFill>
                <a:schemeClr val="bg1">
                  <a:lumMod val="65000"/>
                </a:schemeClr>
              </a:solidFill>
              <a:latin typeface="+mj-ea"/>
              <a:ea typeface="+mj-ea"/>
            </a:endParaRPr>
          </a:p>
        </p:txBody>
      </p:sp>
      <p:sp>
        <p:nvSpPr>
          <p:cNvPr id="6" name="圆角矩形 5">
            <a:hlinkClick r:id="rId5" action="ppaction://hlinksldjump"/>
          </p:cNvPr>
          <p:cNvSpPr/>
          <p:nvPr/>
        </p:nvSpPr>
        <p:spPr>
          <a:xfrm>
            <a:off x="3469702"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考法四</a:t>
            </a:r>
            <a:endParaRPr lang="zh-CN" altLang="en-US" sz="1400" dirty="0">
              <a:solidFill>
                <a:srgbClr val="E75E22"/>
              </a:solidFill>
              <a:latin typeface="+mj-ea"/>
              <a:ea typeface="+mj-ea"/>
            </a:endParaRPr>
          </a:p>
        </p:txBody>
      </p:sp>
      <p:sp>
        <p:nvSpPr>
          <p:cNvPr id="7" name="圆角矩形 6">
            <a:hlinkClick r:id="rId6" action="ppaction://hlinksldjump"/>
          </p:cNvPr>
          <p:cNvSpPr/>
          <p:nvPr/>
        </p:nvSpPr>
        <p:spPr>
          <a:xfrm>
            <a:off x="449173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审答规范</a:t>
            </a:r>
            <a:endParaRPr lang="zh-CN" altLang="en-US" sz="1400" dirty="0">
              <a:solidFill>
                <a:schemeClr val="bg1">
                  <a:lumMod val="65000"/>
                </a:schemeClr>
              </a:solidFill>
              <a:latin typeface="+mj-ea"/>
              <a:ea typeface="+mj-ea"/>
            </a:endParaRPr>
          </a:p>
        </p:txBody>
      </p:sp>
      <p:sp>
        <p:nvSpPr>
          <p:cNvPr id="9" name="矩形 8"/>
          <p:cNvSpPr>
            <a:spLocks noChangeAspect="1"/>
          </p:cNvSpPr>
          <p:nvPr/>
        </p:nvSpPr>
        <p:spPr>
          <a:xfrm>
            <a:off x="508000" y="2310467"/>
            <a:ext cx="8128000" cy="2491067"/>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a:solidFill>
                  <a:srgbClr val="FF0000"/>
                </a:solidFill>
                <a:latin typeface="NEU-BZ-S92"/>
                <a:ea typeface="Arial" panose="020B0604020202020204" pitchFamily="34"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承上启下的作用。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不语含颦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的人就是上片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整鬟飘袖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的佳人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这是承上。为什么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不语含颦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这是启下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也是词人安排的又一个悬念。紧接着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几回愁煞棹船郎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写佳人心事重重地皱着眉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默默地立在渡头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又不要摆渡、放舟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所以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愁煞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船夫。</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FF0000"/>
                </a:solidFill>
                <a:latin typeface="NEU-BZ-S92"/>
                <a:ea typeface="Arial" panose="020B0604020202020204" pitchFamily="34" charset="0"/>
                <a:cs typeface="Times New Roman" panose="02020603050405020304" pitchFamily="18" charset="0"/>
              </a:rPr>
              <a:t> </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不语含颦深浦里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一句在整首词中的位置来分析其在结构方面的作用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分析时要注意指出是如何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承上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启下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89917925"/>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9">
                                            <p:txEl>
                                              <p:pRg st="1" end="1"/>
                                            </p:txEl>
                                          </p:spTgt>
                                        </p:tgtEl>
                                        <p:attrNameLst>
                                          <p:attrName>style.visibility</p:attrName>
                                        </p:attrNameLst>
                                      </p:cBhvr>
                                      <p:to>
                                        <p:strVal val="visible"/>
                                      </p:to>
                                    </p:set>
                                    <p:animEffect transition="in" filter="wipe(down)">
                                      <p:cBhvr>
                                        <p:cTn id="7" dur="500"/>
                                        <p:tgtEl>
                                          <p:spTgt spid="9">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169</a:t>
            </a:fld>
            <a:r>
              <a:rPr lang="en-US" altLang="zh-CN" smtClean="0"/>
              <a:t>-</a:t>
            </a:r>
            <a:endParaRPr lang="zh-CN" altLang="en-US" dirty="0"/>
          </a:p>
        </p:txBody>
      </p:sp>
      <p:sp>
        <p:nvSpPr>
          <p:cNvPr id="3" name="圆角矩形 2">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考法一</a:t>
            </a:r>
            <a:endParaRPr lang="zh-CN" altLang="en-US" sz="1400" dirty="0">
              <a:solidFill>
                <a:schemeClr val="bg1">
                  <a:lumMod val="65000"/>
                </a:schemeClr>
              </a:solidFill>
              <a:latin typeface="+mj-ea"/>
              <a:ea typeface="+mj-ea"/>
            </a:endParaRPr>
          </a:p>
        </p:txBody>
      </p:sp>
      <p:sp>
        <p:nvSpPr>
          <p:cNvPr id="4" name="圆角矩形 3">
            <a:hlinkClick r:id="rId3"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法二</a:t>
            </a:r>
            <a:endParaRPr lang="zh-CN" altLang="en-US" sz="1400" dirty="0">
              <a:solidFill>
                <a:schemeClr val="bg1">
                  <a:lumMod val="65000"/>
                </a:schemeClr>
              </a:solidFill>
              <a:latin typeface="+mj-ea"/>
              <a:ea typeface="+mj-ea"/>
            </a:endParaRPr>
          </a:p>
        </p:txBody>
      </p:sp>
      <p:sp>
        <p:nvSpPr>
          <p:cNvPr id="5" name="圆角矩形 4">
            <a:hlinkClick r:id="rId4"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法三</a:t>
            </a:r>
            <a:endParaRPr lang="zh-CN" altLang="en-US" sz="1400" dirty="0">
              <a:solidFill>
                <a:schemeClr val="bg1">
                  <a:lumMod val="65000"/>
                </a:schemeClr>
              </a:solidFill>
              <a:latin typeface="+mj-ea"/>
              <a:ea typeface="+mj-ea"/>
            </a:endParaRPr>
          </a:p>
        </p:txBody>
      </p:sp>
      <p:sp>
        <p:nvSpPr>
          <p:cNvPr id="6" name="圆角矩形 5">
            <a:hlinkClick r:id="rId5"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法四</a:t>
            </a:r>
            <a:endParaRPr lang="zh-CN" altLang="en-US" sz="1400" dirty="0">
              <a:solidFill>
                <a:schemeClr val="bg1">
                  <a:lumMod val="65000"/>
                </a:schemeClr>
              </a:solidFill>
              <a:latin typeface="+mj-ea"/>
              <a:ea typeface="+mj-ea"/>
            </a:endParaRPr>
          </a:p>
        </p:txBody>
      </p:sp>
      <p:sp>
        <p:nvSpPr>
          <p:cNvPr id="7" name="圆角矩形 6">
            <a:hlinkClick r:id="rId6" action="ppaction://hlinksldjump"/>
          </p:cNvPr>
          <p:cNvSpPr/>
          <p:nvPr/>
        </p:nvSpPr>
        <p:spPr>
          <a:xfrm>
            <a:off x="4491731"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审答规范</a:t>
            </a:r>
            <a:endParaRPr lang="zh-CN" altLang="en-US" sz="1400" dirty="0">
              <a:solidFill>
                <a:srgbClr val="E75E22"/>
              </a:solidFill>
              <a:latin typeface="+mj-ea"/>
              <a:ea typeface="+mj-ea"/>
            </a:endParaRPr>
          </a:p>
        </p:txBody>
      </p:sp>
      <p:sp>
        <p:nvSpPr>
          <p:cNvPr id="9" name="矩形 8"/>
          <p:cNvSpPr>
            <a:spLocks noChangeAspect="1"/>
          </p:cNvSpPr>
          <p:nvPr/>
        </p:nvSpPr>
        <p:spPr>
          <a:xfrm>
            <a:off x="508000" y="2313127"/>
            <a:ext cx="8128000" cy="2485745"/>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a:solidFill>
                  <a:srgbClr val="000000"/>
                </a:solidFill>
                <a:latin typeface="NEU-BZ-S92"/>
                <a:ea typeface="方正正中黑简体"/>
                <a:cs typeface="Times New Roman" panose="02020603050405020304" pitchFamily="18" charset="0"/>
              </a:rPr>
              <a:t>表达技巧类题目的审答规范</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一</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、审题要注意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两审</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表达技巧题的审题有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五审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一审题型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明考型还是暗考型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二审区间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是局部还是整体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三审角度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大角度还是小角度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四审数量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答一个还是多个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五审答法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是只判断还是分析鉴赏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。从近年考生答题失误看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最重要的是两审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审角度和审数量。</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249696003"/>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17</a:t>
            </a:fld>
            <a:r>
              <a:rPr lang="en-US" altLang="zh-CN" dirty="0" smtClean="0"/>
              <a:t>-</a:t>
            </a:r>
            <a:endParaRPr lang="zh-CN" altLang="en-US" dirty="0"/>
          </a:p>
        </p:txBody>
      </p:sp>
      <p:sp>
        <p:nvSpPr>
          <p:cNvPr id="3" name="矩形 2"/>
          <p:cNvSpPr>
            <a:spLocks noChangeAspect="1"/>
          </p:cNvSpPr>
          <p:nvPr/>
        </p:nvSpPr>
        <p:spPr>
          <a:xfrm>
            <a:off x="508000" y="2114868"/>
            <a:ext cx="8128000" cy="2882264"/>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【思考角度】</a:t>
            </a:r>
            <a:r>
              <a:rPr lang="zh-CN" altLang="zh-CN" sz="2200">
                <a:solidFill>
                  <a:srgbClr val="000000"/>
                </a:solidFill>
                <a:latin typeface="NEU-BZ-S92"/>
                <a:ea typeface="Arial" panose="020B0604020202020204" pitchFamily="34"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第一步</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3060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从诗歌的标题看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这首诗是诗人为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中所写的草书而作的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是补充交代创作的缘由、目的之类的文字。</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3060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陆游作此诗时</a:t>
            </a:r>
            <a:r>
              <a:rPr lang="en-US" altLang="zh-CN" sz="2200">
                <a:solidFill>
                  <a:srgbClr val="000000"/>
                </a:solidFill>
                <a:latin typeface="Times New Roman" panose="02020603050405020304" pitchFamily="18" charset="0"/>
                <a:cs typeface="Times New Roman" panose="02020603050405020304" pitchFamily="18" charset="0"/>
              </a:rPr>
              <a:t>52</a:t>
            </a:r>
            <a:r>
              <a:rPr lang="zh-CN" altLang="zh-CN" sz="2200">
                <a:solidFill>
                  <a:srgbClr val="000000"/>
                </a:solidFill>
                <a:latin typeface="Times New Roman" panose="02020603050405020304" pitchFamily="18" charset="0"/>
                <a:cs typeface="Times New Roman" panose="02020603050405020304" pitchFamily="18" charset="0"/>
              </a:rPr>
              <a:t>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在成都范成大幕府。诗人精通书法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尤其擅长草书。诗人由醉中作草书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联想到用兵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宛如临阵杀敌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蓄势、疾书、书成的整个过程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其踌躇满志的神情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分明表现了其报国杀敌的壮志和高昂的爱国热情。</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03574619"/>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17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170</a:t>
            </a:fld>
            <a:r>
              <a:rPr lang="en-US" altLang="zh-CN" smtClean="0"/>
              <a:t>-</a:t>
            </a:r>
            <a:endParaRPr lang="zh-CN" altLang="en-US" dirty="0"/>
          </a:p>
        </p:txBody>
      </p:sp>
      <p:sp>
        <p:nvSpPr>
          <p:cNvPr id="3" name="圆角矩形 2">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考法一</a:t>
            </a:r>
            <a:endParaRPr lang="zh-CN" altLang="en-US" sz="1400" dirty="0">
              <a:solidFill>
                <a:schemeClr val="bg1">
                  <a:lumMod val="65000"/>
                </a:schemeClr>
              </a:solidFill>
              <a:latin typeface="+mj-ea"/>
              <a:ea typeface="+mj-ea"/>
            </a:endParaRPr>
          </a:p>
        </p:txBody>
      </p:sp>
      <p:sp>
        <p:nvSpPr>
          <p:cNvPr id="4" name="圆角矩形 3">
            <a:hlinkClick r:id="rId3"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法二</a:t>
            </a:r>
            <a:endParaRPr lang="zh-CN" altLang="en-US" sz="1400" dirty="0">
              <a:solidFill>
                <a:schemeClr val="bg1">
                  <a:lumMod val="65000"/>
                </a:schemeClr>
              </a:solidFill>
              <a:latin typeface="+mj-ea"/>
              <a:ea typeface="+mj-ea"/>
            </a:endParaRPr>
          </a:p>
        </p:txBody>
      </p:sp>
      <p:sp>
        <p:nvSpPr>
          <p:cNvPr id="5" name="圆角矩形 4">
            <a:hlinkClick r:id="rId4"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法三</a:t>
            </a:r>
            <a:endParaRPr lang="zh-CN" altLang="en-US" sz="1400" dirty="0">
              <a:solidFill>
                <a:schemeClr val="bg1">
                  <a:lumMod val="65000"/>
                </a:schemeClr>
              </a:solidFill>
              <a:latin typeface="+mj-ea"/>
              <a:ea typeface="+mj-ea"/>
            </a:endParaRPr>
          </a:p>
        </p:txBody>
      </p:sp>
      <p:sp>
        <p:nvSpPr>
          <p:cNvPr id="6" name="圆角矩形 5">
            <a:hlinkClick r:id="rId5"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法四</a:t>
            </a:r>
            <a:endParaRPr lang="zh-CN" altLang="en-US" sz="1400" dirty="0">
              <a:solidFill>
                <a:schemeClr val="bg1">
                  <a:lumMod val="65000"/>
                </a:schemeClr>
              </a:solidFill>
              <a:latin typeface="+mj-ea"/>
              <a:ea typeface="+mj-ea"/>
            </a:endParaRPr>
          </a:p>
        </p:txBody>
      </p:sp>
      <p:sp>
        <p:nvSpPr>
          <p:cNvPr id="7" name="圆角矩形 6">
            <a:hlinkClick r:id="rId6" action="ppaction://hlinksldjump"/>
          </p:cNvPr>
          <p:cNvSpPr/>
          <p:nvPr/>
        </p:nvSpPr>
        <p:spPr>
          <a:xfrm>
            <a:off x="4491731"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审答规范</a:t>
            </a:r>
            <a:endParaRPr lang="zh-CN" altLang="en-US" sz="1400" dirty="0">
              <a:solidFill>
                <a:srgbClr val="E75E22"/>
              </a:solidFill>
              <a:latin typeface="+mj-ea"/>
              <a:ea typeface="+mj-ea"/>
            </a:endParaRPr>
          </a:p>
        </p:txBody>
      </p:sp>
      <p:sp>
        <p:nvSpPr>
          <p:cNvPr id="8" name="矩形 7"/>
          <p:cNvSpPr>
            <a:spLocks noChangeAspect="1"/>
          </p:cNvSpPr>
          <p:nvPr/>
        </p:nvSpPr>
        <p:spPr>
          <a:xfrm>
            <a:off x="508000" y="1556792"/>
            <a:ext cx="8128000" cy="450732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审角度。</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此类题的提问角度主要有两种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一种是大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角度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即直接提问表达技巧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艺术技巧、艺术手法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是什么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一种是小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角度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即具体到表达方式、表现手法、修辞手法、结构技巧等方面的某一个角度。分清提问的大小角度是答题的关键。大角度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要从几个角度入手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优先考虑某个角度。小角度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角度很明确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不能混淆概念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答错角度。</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审数量。</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就是审清问的是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哪种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还是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哪些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主要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还是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哪些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。前者只能写出一种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后者可以多写。题目无明确数量的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视为可以多写。如果只要求写出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技巧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而有几个答案都能解答所提问题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这时则要选最主要的、特征鲜明的一种技巧。</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780817153"/>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17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171</a:t>
            </a:fld>
            <a:r>
              <a:rPr lang="en-US" altLang="zh-CN" smtClean="0"/>
              <a:t>-</a:t>
            </a:r>
            <a:endParaRPr lang="zh-CN" altLang="en-US" dirty="0"/>
          </a:p>
        </p:txBody>
      </p:sp>
      <p:sp>
        <p:nvSpPr>
          <p:cNvPr id="3" name="圆角矩形 2">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考法一</a:t>
            </a:r>
            <a:endParaRPr lang="zh-CN" altLang="en-US" sz="1400" dirty="0">
              <a:solidFill>
                <a:schemeClr val="bg1">
                  <a:lumMod val="65000"/>
                </a:schemeClr>
              </a:solidFill>
              <a:latin typeface="+mj-ea"/>
              <a:ea typeface="+mj-ea"/>
            </a:endParaRPr>
          </a:p>
        </p:txBody>
      </p:sp>
      <p:sp>
        <p:nvSpPr>
          <p:cNvPr id="4" name="圆角矩形 3">
            <a:hlinkClick r:id="rId3"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法二</a:t>
            </a:r>
            <a:endParaRPr lang="zh-CN" altLang="en-US" sz="1400" dirty="0">
              <a:solidFill>
                <a:schemeClr val="bg1">
                  <a:lumMod val="65000"/>
                </a:schemeClr>
              </a:solidFill>
              <a:latin typeface="+mj-ea"/>
              <a:ea typeface="+mj-ea"/>
            </a:endParaRPr>
          </a:p>
        </p:txBody>
      </p:sp>
      <p:sp>
        <p:nvSpPr>
          <p:cNvPr id="5" name="圆角矩形 4">
            <a:hlinkClick r:id="rId4"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法三</a:t>
            </a:r>
            <a:endParaRPr lang="zh-CN" altLang="en-US" sz="1400" dirty="0">
              <a:solidFill>
                <a:schemeClr val="bg1">
                  <a:lumMod val="65000"/>
                </a:schemeClr>
              </a:solidFill>
              <a:latin typeface="+mj-ea"/>
              <a:ea typeface="+mj-ea"/>
            </a:endParaRPr>
          </a:p>
        </p:txBody>
      </p:sp>
      <p:sp>
        <p:nvSpPr>
          <p:cNvPr id="6" name="圆角矩形 5">
            <a:hlinkClick r:id="rId5"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法四</a:t>
            </a:r>
            <a:endParaRPr lang="zh-CN" altLang="en-US" sz="1400" dirty="0">
              <a:solidFill>
                <a:schemeClr val="bg1">
                  <a:lumMod val="65000"/>
                </a:schemeClr>
              </a:solidFill>
              <a:latin typeface="+mj-ea"/>
              <a:ea typeface="+mj-ea"/>
            </a:endParaRPr>
          </a:p>
        </p:txBody>
      </p:sp>
      <p:sp>
        <p:nvSpPr>
          <p:cNvPr id="7" name="圆角矩形 6">
            <a:hlinkClick r:id="rId6" action="ppaction://hlinksldjump"/>
          </p:cNvPr>
          <p:cNvSpPr/>
          <p:nvPr/>
        </p:nvSpPr>
        <p:spPr>
          <a:xfrm>
            <a:off x="4491731"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审答规范</a:t>
            </a:r>
            <a:endParaRPr lang="zh-CN" altLang="en-US" sz="1400" dirty="0">
              <a:solidFill>
                <a:srgbClr val="E75E22"/>
              </a:solidFill>
              <a:latin typeface="+mj-ea"/>
              <a:ea typeface="+mj-ea"/>
            </a:endParaRPr>
          </a:p>
        </p:txBody>
      </p:sp>
      <p:sp>
        <p:nvSpPr>
          <p:cNvPr id="8" name="矩形 7"/>
          <p:cNvSpPr>
            <a:spLocks noChangeAspect="1"/>
          </p:cNvSpPr>
          <p:nvPr/>
        </p:nvSpPr>
        <p:spPr>
          <a:xfrm>
            <a:off x="508000" y="2107334"/>
            <a:ext cx="8128000" cy="2897332"/>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二、答题要注意两类</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明考型。即给出鉴赏的是哪一种表达技巧。常采用的格式是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析运用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说效果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暗考型。先明确技巧是什么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表达技巧种类较多时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多中取主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就是说在众多表达技巧中优先考虑那个最主要、特征最明显的技巧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然后再兼顾局部和整体、形式和内容分析。常采用的格式是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明技巧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析运用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说效果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311110717"/>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17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172</a:t>
            </a:fld>
            <a:r>
              <a:rPr lang="en-US" altLang="zh-CN" smtClean="0"/>
              <a:t>-</a:t>
            </a:r>
            <a:endParaRPr lang="zh-CN" altLang="en-US" dirty="0"/>
          </a:p>
        </p:txBody>
      </p:sp>
      <p:sp>
        <p:nvSpPr>
          <p:cNvPr id="3" name="圆角矩形 2">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考法一</a:t>
            </a:r>
            <a:endParaRPr lang="zh-CN" altLang="en-US" sz="1400" dirty="0">
              <a:solidFill>
                <a:schemeClr val="bg1">
                  <a:lumMod val="65000"/>
                </a:schemeClr>
              </a:solidFill>
              <a:latin typeface="+mj-ea"/>
              <a:ea typeface="+mj-ea"/>
            </a:endParaRPr>
          </a:p>
        </p:txBody>
      </p:sp>
      <p:sp>
        <p:nvSpPr>
          <p:cNvPr id="4" name="圆角矩形 3">
            <a:hlinkClick r:id="rId3"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法二</a:t>
            </a:r>
            <a:endParaRPr lang="zh-CN" altLang="en-US" sz="1400" dirty="0">
              <a:solidFill>
                <a:schemeClr val="bg1">
                  <a:lumMod val="65000"/>
                </a:schemeClr>
              </a:solidFill>
              <a:latin typeface="+mj-ea"/>
              <a:ea typeface="+mj-ea"/>
            </a:endParaRPr>
          </a:p>
        </p:txBody>
      </p:sp>
      <p:sp>
        <p:nvSpPr>
          <p:cNvPr id="5" name="圆角矩形 4">
            <a:hlinkClick r:id="rId4"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法三</a:t>
            </a:r>
            <a:endParaRPr lang="zh-CN" altLang="en-US" sz="1400" dirty="0">
              <a:solidFill>
                <a:schemeClr val="bg1">
                  <a:lumMod val="65000"/>
                </a:schemeClr>
              </a:solidFill>
              <a:latin typeface="+mj-ea"/>
              <a:ea typeface="+mj-ea"/>
            </a:endParaRPr>
          </a:p>
        </p:txBody>
      </p:sp>
      <p:sp>
        <p:nvSpPr>
          <p:cNvPr id="6" name="圆角矩形 5">
            <a:hlinkClick r:id="rId5"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法四</a:t>
            </a:r>
            <a:endParaRPr lang="zh-CN" altLang="en-US" sz="1400" dirty="0">
              <a:solidFill>
                <a:schemeClr val="bg1">
                  <a:lumMod val="65000"/>
                </a:schemeClr>
              </a:solidFill>
              <a:latin typeface="+mj-ea"/>
              <a:ea typeface="+mj-ea"/>
            </a:endParaRPr>
          </a:p>
        </p:txBody>
      </p:sp>
      <p:sp>
        <p:nvSpPr>
          <p:cNvPr id="7" name="圆角矩形 6">
            <a:hlinkClick r:id="rId6" action="ppaction://hlinksldjump"/>
          </p:cNvPr>
          <p:cNvSpPr/>
          <p:nvPr/>
        </p:nvSpPr>
        <p:spPr>
          <a:xfrm>
            <a:off x="4491731"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审答规范</a:t>
            </a:r>
            <a:endParaRPr lang="zh-CN" altLang="en-US" sz="1400" dirty="0">
              <a:solidFill>
                <a:srgbClr val="E75E22"/>
              </a:solidFill>
              <a:latin typeface="+mj-ea"/>
              <a:ea typeface="+mj-ea"/>
            </a:endParaRPr>
          </a:p>
        </p:txBody>
      </p:sp>
      <p:pic>
        <p:nvPicPr>
          <p:cNvPr id="8" name="尖子生错题本.eps" descr="id:2147490808;FounderCES"/>
          <p:cNvPicPr>
            <a:picLocks noChangeAspect="1"/>
          </p:cNvPicPr>
          <p:nvPr/>
        </p:nvPicPr>
        <p:blipFill>
          <a:blip r:embed="rId7"/>
          <a:stretch>
            <a:fillRect/>
          </a:stretch>
        </p:blipFill>
        <p:spPr>
          <a:xfrm>
            <a:off x="877455" y="2009703"/>
            <a:ext cx="7389091" cy="417263"/>
          </a:xfrm>
          <a:prstGeom prst="rect">
            <a:avLst/>
          </a:prstGeom>
        </p:spPr>
      </p:pic>
      <p:sp>
        <p:nvSpPr>
          <p:cNvPr id="9" name="矩形 8"/>
          <p:cNvSpPr>
            <a:spLocks noChangeAspect="1"/>
          </p:cNvSpPr>
          <p:nvPr/>
        </p:nvSpPr>
        <p:spPr>
          <a:xfrm>
            <a:off x="508000" y="2456769"/>
            <a:ext cx="8128000" cy="249106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阅读下面这首元曲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完成后面的问题。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【黄钟】人月圆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倪</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瓒</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伤心莫问前朝事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重上越王台。鹧鸪啼处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东风草绿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残照花开。怅然孤啸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青山故国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乔木苍苔。当时明月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依依素影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何处飞来</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这首元曲在写景上很有特色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请简要分析。</a:t>
            </a:r>
            <a:r>
              <a:rPr lang="en-US" altLang="zh-CN" sz="2200">
                <a:solidFill>
                  <a:srgbClr val="000000"/>
                </a:solidFill>
                <a:latin typeface="Times New Roman" panose="02020603050405020304" pitchFamily="18" charset="0"/>
                <a:cs typeface="Times New Roman" panose="02020603050405020304" pitchFamily="18" charset="0"/>
              </a:rPr>
              <a:t>(6</a:t>
            </a:r>
            <a:r>
              <a:rPr lang="zh-CN" altLang="zh-CN" sz="2200">
                <a:solidFill>
                  <a:srgbClr val="000000"/>
                </a:solidFill>
                <a:latin typeface="Times New Roman" panose="02020603050405020304" pitchFamily="18" charset="0"/>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541805709"/>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17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173</a:t>
            </a:fld>
            <a:r>
              <a:rPr lang="en-US" altLang="zh-CN" smtClean="0"/>
              <a:t>-</a:t>
            </a:r>
            <a:endParaRPr lang="zh-CN" altLang="en-US" dirty="0"/>
          </a:p>
        </p:txBody>
      </p:sp>
      <p:sp>
        <p:nvSpPr>
          <p:cNvPr id="3" name="圆角矩形 2">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考法一</a:t>
            </a:r>
            <a:endParaRPr lang="zh-CN" altLang="en-US" sz="1400" dirty="0">
              <a:solidFill>
                <a:schemeClr val="bg1">
                  <a:lumMod val="65000"/>
                </a:schemeClr>
              </a:solidFill>
              <a:latin typeface="+mj-ea"/>
              <a:ea typeface="+mj-ea"/>
            </a:endParaRPr>
          </a:p>
        </p:txBody>
      </p:sp>
      <p:sp>
        <p:nvSpPr>
          <p:cNvPr id="4" name="圆角矩形 3">
            <a:hlinkClick r:id="rId4"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法二</a:t>
            </a:r>
            <a:endParaRPr lang="zh-CN" altLang="en-US" sz="1400" dirty="0">
              <a:solidFill>
                <a:schemeClr val="bg1">
                  <a:lumMod val="65000"/>
                </a:schemeClr>
              </a:solidFill>
              <a:latin typeface="+mj-ea"/>
              <a:ea typeface="+mj-ea"/>
            </a:endParaRPr>
          </a:p>
        </p:txBody>
      </p:sp>
      <p:sp>
        <p:nvSpPr>
          <p:cNvPr id="5" name="圆角矩形 4">
            <a:hlinkClick r:id="rId5"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法三</a:t>
            </a:r>
            <a:endParaRPr lang="zh-CN" altLang="en-US" sz="1400" dirty="0">
              <a:solidFill>
                <a:schemeClr val="bg1">
                  <a:lumMod val="65000"/>
                </a:schemeClr>
              </a:solidFill>
              <a:latin typeface="+mj-ea"/>
              <a:ea typeface="+mj-ea"/>
            </a:endParaRPr>
          </a:p>
        </p:txBody>
      </p:sp>
      <p:sp>
        <p:nvSpPr>
          <p:cNvPr id="6" name="圆角矩形 5">
            <a:hlinkClick r:id="rId6"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法四</a:t>
            </a:r>
            <a:endParaRPr lang="zh-CN" altLang="en-US" sz="1400" dirty="0">
              <a:solidFill>
                <a:schemeClr val="bg1">
                  <a:lumMod val="65000"/>
                </a:schemeClr>
              </a:solidFill>
              <a:latin typeface="+mj-ea"/>
              <a:ea typeface="+mj-ea"/>
            </a:endParaRPr>
          </a:p>
        </p:txBody>
      </p:sp>
      <p:sp>
        <p:nvSpPr>
          <p:cNvPr id="7" name="圆角矩形 6">
            <a:hlinkClick r:id="rId7" action="ppaction://hlinksldjump"/>
          </p:cNvPr>
          <p:cNvSpPr/>
          <p:nvPr/>
        </p:nvSpPr>
        <p:spPr>
          <a:xfrm>
            <a:off x="4491731"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审答规范</a:t>
            </a:r>
            <a:endParaRPr lang="zh-CN" altLang="en-US" sz="1400" dirty="0">
              <a:solidFill>
                <a:srgbClr val="E75E22"/>
              </a:solidFill>
              <a:latin typeface="+mj-ea"/>
              <a:ea typeface="+mj-ea"/>
            </a:endParaRPr>
          </a:p>
        </p:txBody>
      </p:sp>
      <p:graphicFrame>
        <p:nvGraphicFramePr>
          <p:cNvPr id="8" name="对象 7"/>
          <p:cNvGraphicFramePr>
            <a:graphicFrameLocks noChangeAspect="1"/>
          </p:cNvGraphicFramePr>
          <p:nvPr>
            <p:extLst>
              <p:ext uri="{D42A27DB-BD31-4B8C-83A1-F6EECF244321}">
                <p14:modId xmlns:p14="http://schemas.microsoft.com/office/powerpoint/2010/main" xmlns="" val="3445662636"/>
              </p:ext>
            </p:extLst>
          </p:nvPr>
        </p:nvGraphicFramePr>
        <p:xfrm>
          <a:off x="508000" y="1648708"/>
          <a:ext cx="8128000" cy="3814585"/>
        </p:xfrm>
        <a:graphic>
          <a:graphicData uri="http://schemas.openxmlformats.org/presentationml/2006/ole">
            <p:oleObj spid="_x0000_s100354" name="文档" r:id="rId8" imgW="3957084" imgH="1857925" progId="Word.Document.12">
              <p:embed/>
            </p:oleObj>
          </a:graphicData>
        </a:graphic>
      </p:graphicFrame>
    </p:spTree>
    <p:extLst>
      <p:ext uri="{BB962C8B-B14F-4D97-AF65-F5344CB8AC3E}">
        <p14:creationId xmlns:p14="http://schemas.microsoft.com/office/powerpoint/2010/main" xmlns="" val="198226036"/>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17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174</a:t>
            </a:fld>
            <a:r>
              <a:rPr lang="en-US" altLang="zh-CN" smtClean="0"/>
              <a:t>-</a:t>
            </a:r>
            <a:endParaRPr lang="zh-CN" altLang="en-US" dirty="0"/>
          </a:p>
        </p:txBody>
      </p:sp>
      <p:sp>
        <p:nvSpPr>
          <p:cNvPr id="3" name="圆角矩形 2">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考法一</a:t>
            </a:r>
            <a:endParaRPr lang="zh-CN" altLang="en-US" sz="1400" dirty="0">
              <a:solidFill>
                <a:schemeClr val="bg1">
                  <a:lumMod val="65000"/>
                </a:schemeClr>
              </a:solidFill>
              <a:latin typeface="+mj-ea"/>
              <a:ea typeface="+mj-ea"/>
            </a:endParaRPr>
          </a:p>
        </p:txBody>
      </p:sp>
      <p:sp>
        <p:nvSpPr>
          <p:cNvPr id="4" name="圆角矩形 3">
            <a:hlinkClick r:id="rId3"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法二</a:t>
            </a:r>
            <a:endParaRPr lang="zh-CN" altLang="en-US" sz="1400" dirty="0">
              <a:solidFill>
                <a:schemeClr val="bg1">
                  <a:lumMod val="65000"/>
                </a:schemeClr>
              </a:solidFill>
              <a:latin typeface="+mj-ea"/>
              <a:ea typeface="+mj-ea"/>
            </a:endParaRPr>
          </a:p>
        </p:txBody>
      </p:sp>
      <p:sp>
        <p:nvSpPr>
          <p:cNvPr id="5" name="圆角矩形 4">
            <a:hlinkClick r:id="rId4"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法三</a:t>
            </a:r>
            <a:endParaRPr lang="zh-CN" altLang="en-US" sz="1400" dirty="0">
              <a:solidFill>
                <a:schemeClr val="bg1">
                  <a:lumMod val="65000"/>
                </a:schemeClr>
              </a:solidFill>
              <a:latin typeface="+mj-ea"/>
              <a:ea typeface="+mj-ea"/>
            </a:endParaRPr>
          </a:p>
        </p:txBody>
      </p:sp>
      <p:sp>
        <p:nvSpPr>
          <p:cNvPr id="6" name="圆角矩形 5">
            <a:hlinkClick r:id="rId5"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法四</a:t>
            </a:r>
            <a:endParaRPr lang="zh-CN" altLang="en-US" sz="1400" dirty="0">
              <a:solidFill>
                <a:schemeClr val="bg1">
                  <a:lumMod val="65000"/>
                </a:schemeClr>
              </a:solidFill>
              <a:latin typeface="+mj-ea"/>
              <a:ea typeface="+mj-ea"/>
            </a:endParaRPr>
          </a:p>
        </p:txBody>
      </p:sp>
      <p:sp>
        <p:nvSpPr>
          <p:cNvPr id="7" name="圆角矩形 6">
            <a:hlinkClick r:id="rId6" action="ppaction://hlinksldjump"/>
          </p:cNvPr>
          <p:cNvSpPr/>
          <p:nvPr/>
        </p:nvSpPr>
        <p:spPr>
          <a:xfrm>
            <a:off x="4491731"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审答规范</a:t>
            </a:r>
            <a:endParaRPr lang="zh-CN" altLang="en-US" sz="1400" dirty="0">
              <a:solidFill>
                <a:srgbClr val="E75E22"/>
              </a:solidFill>
              <a:latin typeface="+mj-ea"/>
              <a:ea typeface="+mj-ea"/>
            </a:endParaRPr>
          </a:p>
        </p:txBody>
      </p:sp>
      <p:sp>
        <p:nvSpPr>
          <p:cNvPr id="8" name="矩形 7"/>
          <p:cNvSpPr>
            <a:spLocks noChangeAspect="1"/>
          </p:cNvSpPr>
          <p:nvPr/>
        </p:nvSpPr>
        <p:spPr>
          <a:xfrm>
            <a:off x="508000" y="1701069"/>
            <a:ext cx="8128000" cy="370986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错因分析</a:t>
            </a:r>
            <a:r>
              <a:rPr lang="zh-CN" altLang="zh-CN" sz="2200">
                <a:solidFill>
                  <a:srgbClr val="000000"/>
                </a:solidFill>
                <a:latin typeface="Times New Roman" panose="02020603050405020304" pitchFamily="18" charset="0"/>
                <a:cs typeface="Times New Roman" panose="02020603050405020304" pitchFamily="18" charset="0"/>
              </a:rPr>
              <a:t>在这个题目上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我的答案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失误主要有三点。</a:t>
            </a:r>
            <a:r>
              <a:rPr lang="zh-CN" altLang="zh-CN" sz="2200">
                <a:solidFill>
                  <a:srgbClr val="000000"/>
                </a:solidFill>
                <a:latin typeface="NEU-BZ-S92"/>
                <a:cs typeface="宋体" panose="02010600030101010101" pitchFamily="2" charset="-122"/>
              </a:rPr>
              <a:t>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审数量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有问题。这是一个暗考表达技巧的题型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不能只答出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借景抒情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就完了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还要看有无其他技巧。</a:t>
            </a:r>
            <a:r>
              <a:rPr lang="zh-CN" altLang="zh-CN" sz="2200">
                <a:solidFill>
                  <a:srgbClr val="000000"/>
                </a:solidFill>
                <a:latin typeface="NEU-BZ-S92"/>
                <a:cs typeface="宋体" panose="02010600030101010101" pitchFamily="2" charset="-122"/>
              </a:rPr>
              <a:t>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审角度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不准确。题目定向为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写景上很有特色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而不是情感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应从景物是如何表达情感的角度赏析。</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答题不规范。没有采用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明技巧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析运用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说效果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的答题格式。</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思路规范</a:t>
            </a:r>
            <a:r>
              <a:rPr lang="zh-CN" altLang="zh-CN" sz="2200">
                <a:solidFill>
                  <a:srgbClr val="000000"/>
                </a:solidFill>
                <a:latin typeface="Times New Roman" panose="02020603050405020304" pitchFamily="18" charset="0"/>
                <a:cs typeface="Times New Roman" panose="02020603050405020304" pitchFamily="18" charset="0"/>
              </a:rPr>
              <a:t>审题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审题型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审区间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审角度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④</a:t>
            </a:r>
            <a:r>
              <a:rPr lang="zh-CN" altLang="zh-CN" sz="2200">
                <a:solidFill>
                  <a:srgbClr val="000000"/>
                </a:solidFill>
                <a:latin typeface="Times New Roman" panose="02020603050405020304" pitchFamily="18" charset="0"/>
                <a:cs typeface="Times New Roman" panose="02020603050405020304" pitchFamily="18" charset="0"/>
              </a:rPr>
              <a:t>审数量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⑤</a:t>
            </a:r>
            <a:r>
              <a:rPr lang="zh-CN" altLang="zh-CN" sz="2200">
                <a:solidFill>
                  <a:srgbClr val="000000"/>
                </a:solidFill>
                <a:latin typeface="Times New Roman" panose="02020603050405020304" pitchFamily="18" charset="0"/>
                <a:cs typeface="Times New Roman" panose="02020603050405020304" pitchFamily="18" charset="0"/>
              </a:rPr>
              <a:t>审答法。</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答题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明考型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析运用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说效果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暗考型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明技巧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析运用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说效果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826300307"/>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17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175</a:t>
            </a:fld>
            <a:r>
              <a:rPr lang="en-US" altLang="zh-CN" smtClean="0"/>
              <a:t>-</a:t>
            </a:r>
            <a:endParaRPr lang="zh-CN" altLang="en-US" dirty="0"/>
          </a:p>
        </p:txBody>
      </p:sp>
      <p:sp>
        <p:nvSpPr>
          <p:cNvPr id="13" name="圆角矩形 12">
            <a:hlinkClick r:id="rId2"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考法一</a:t>
            </a:r>
            <a:endParaRPr lang="zh-CN" altLang="en-US" sz="1400" dirty="0">
              <a:solidFill>
                <a:srgbClr val="E75E22"/>
              </a:solidFill>
              <a:latin typeface="+mj-ea"/>
              <a:ea typeface="+mj-ea"/>
            </a:endParaRPr>
          </a:p>
        </p:txBody>
      </p:sp>
      <p:sp>
        <p:nvSpPr>
          <p:cNvPr id="14" name="圆角矩形 13">
            <a:hlinkClick r:id="rId3"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法二</a:t>
            </a:r>
            <a:endParaRPr lang="zh-CN" altLang="en-US" sz="1400" dirty="0">
              <a:solidFill>
                <a:schemeClr val="bg1">
                  <a:lumMod val="65000"/>
                </a:schemeClr>
              </a:solidFill>
              <a:latin typeface="+mj-ea"/>
              <a:ea typeface="+mj-ea"/>
            </a:endParaRPr>
          </a:p>
        </p:txBody>
      </p:sp>
      <p:sp>
        <p:nvSpPr>
          <p:cNvPr id="15" name="圆角矩形 14">
            <a:hlinkClick r:id="rId4"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重难特训</a:t>
            </a:r>
            <a:endParaRPr lang="zh-CN" altLang="en-US" sz="1400" dirty="0">
              <a:solidFill>
                <a:schemeClr val="bg1">
                  <a:lumMod val="65000"/>
                </a:schemeClr>
              </a:solidFill>
              <a:latin typeface="+mj-ea"/>
              <a:ea typeface="+mj-ea"/>
            </a:endParaRPr>
          </a:p>
        </p:txBody>
      </p:sp>
      <p:sp>
        <p:nvSpPr>
          <p:cNvPr id="3" name="矩形 2"/>
          <p:cNvSpPr>
            <a:spLocks noChangeAspect="1"/>
          </p:cNvSpPr>
          <p:nvPr/>
        </p:nvSpPr>
        <p:spPr>
          <a:xfrm>
            <a:off x="508000" y="2310467"/>
            <a:ext cx="8128000" cy="2491067"/>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a:solidFill>
                  <a:srgbClr val="000000"/>
                </a:solidFill>
                <a:latin typeface="NEU-BZ-S92"/>
                <a:ea typeface="方正正中黑简体"/>
                <a:cs typeface="Times New Roman" panose="02020603050405020304" pitchFamily="18" charset="0"/>
              </a:rPr>
              <a:t>评价古代诗歌的思想内容和观点态度</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评价诗歌的思想内容和观点态度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就是理解诗歌所表现的生活内容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把握诗人融入其中的思想感情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分析其社会意义及深层内涵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并对主观和客观两方面的元素加以评价。重点把握诗歌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写了什么内容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表现了什么思想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抒发了怎样的感情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体现了怎样的人生态度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125186182"/>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17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176</a:t>
            </a:fld>
            <a:r>
              <a:rPr lang="en-US" altLang="zh-CN" smtClean="0"/>
              <a:t>-</a:t>
            </a:r>
            <a:endParaRPr lang="zh-CN" altLang="en-US" dirty="0"/>
          </a:p>
        </p:txBody>
      </p:sp>
      <p:sp>
        <p:nvSpPr>
          <p:cNvPr id="13" name="圆角矩形 12">
            <a:hlinkClick r:id="rId3"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考法一</a:t>
            </a:r>
            <a:endParaRPr lang="zh-CN" altLang="en-US" sz="1400" dirty="0">
              <a:solidFill>
                <a:srgbClr val="E75E22"/>
              </a:solidFill>
              <a:latin typeface="+mj-ea"/>
              <a:ea typeface="+mj-ea"/>
            </a:endParaRPr>
          </a:p>
        </p:txBody>
      </p:sp>
      <p:sp>
        <p:nvSpPr>
          <p:cNvPr id="14" name="圆角矩形 13">
            <a:hlinkClick r:id="rId4"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法二</a:t>
            </a:r>
            <a:endParaRPr lang="zh-CN" altLang="en-US" sz="1400" dirty="0">
              <a:solidFill>
                <a:schemeClr val="bg1">
                  <a:lumMod val="65000"/>
                </a:schemeClr>
              </a:solidFill>
              <a:latin typeface="+mj-ea"/>
              <a:ea typeface="+mj-ea"/>
            </a:endParaRPr>
          </a:p>
        </p:txBody>
      </p:sp>
      <p:sp>
        <p:nvSpPr>
          <p:cNvPr id="15" name="圆角矩形 14">
            <a:hlinkClick r:id="rId5"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重难特训</a:t>
            </a:r>
            <a:endParaRPr lang="zh-CN" altLang="en-US" sz="1400" dirty="0">
              <a:solidFill>
                <a:schemeClr val="bg1">
                  <a:lumMod val="65000"/>
                </a:schemeClr>
              </a:solidFill>
              <a:latin typeface="+mj-ea"/>
              <a:ea typeface="+mj-ea"/>
            </a:endParaRPr>
          </a:p>
        </p:txBody>
      </p:sp>
      <p:sp>
        <p:nvSpPr>
          <p:cNvPr id="6" name="矩形 5"/>
          <p:cNvSpPr>
            <a:spLocks noChangeAspect="1"/>
          </p:cNvSpPr>
          <p:nvPr/>
        </p:nvSpPr>
        <p:spPr>
          <a:xfrm>
            <a:off x="508000" y="1811756"/>
            <a:ext cx="8128000" cy="1311128"/>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smtClean="0">
                <a:solidFill>
                  <a:srgbClr val="000000"/>
                </a:solidFill>
                <a:latin typeface="NEU-BZ-S92"/>
                <a:ea typeface="方正正黑简体"/>
                <a:cs typeface="Times New Roman" panose="02020603050405020304" pitchFamily="18" charset="0"/>
              </a:rPr>
              <a:t>分析</a:t>
            </a:r>
            <a:r>
              <a:rPr lang="zh-CN" altLang="zh-CN" sz="2200">
                <a:solidFill>
                  <a:srgbClr val="000000"/>
                </a:solidFill>
                <a:latin typeface="NEU-BZ-S92"/>
                <a:ea typeface="方正正黑简体"/>
                <a:cs typeface="Times New Roman" panose="02020603050405020304" pitchFamily="18" charset="0"/>
              </a:rPr>
              <a:t>思想情感</a:t>
            </a:r>
            <a:endParaRPr lang="zh-CN" altLang="zh-CN" sz="2200">
              <a:solidFill>
                <a:srgbClr val="000000"/>
              </a:solidFill>
              <a:latin typeface="NEU-BZ-S92"/>
              <a:ea typeface="方正书宋_GBK"/>
              <a:cs typeface="Times New Roman" panose="02020603050405020304" pitchFamily="18" charset="0"/>
            </a:endParaRPr>
          </a:p>
          <a:p>
            <a:pPr indent="408305">
              <a:lnSpc>
                <a:spcPct val="120000"/>
              </a:lnSpc>
              <a:spcAft>
                <a:spcPts val="0"/>
              </a:spcAft>
              <a:tabLst>
                <a:tab pos="1029335" algn="l"/>
                <a:tab pos="1850390" algn="l"/>
                <a:tab pos="2538095" algn="l"/>
                <a:tab pos="3221990" algn="l"/>
              </a:tabLst>
            </a:pPr>
            <a:r>
              <a:rPr lang="zh-CN" altLang="zh-CN" sz="2200" b="1">
                <a:solidFill>
                  <a:srgbClr val="000000"/>
                </a:solidFill>
                <a:latin typeface="Arial" panose="020B0604020202020204" pitchFamily="34" charset="0"/>
                <a:ea typeface="黑体" panose="02010609060101010101" pitchFamily="49" charset="-122"/>
                <a:cs typeface="Times New Roman" panose="02020603050405020304" pitchFamily="18" charset="0"/>
              </a:rPr>
              <a:t>题点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b="1">
                <a:solidFill>
                  <a:srgbClr val="000000"/>
                </a:solidFill>
                <a:latin typeface="Arial" panose="020B0604020202020204" pitchFamily="34" charset="0"/>
                <a:ea typeface="黑体" panose="02010609060101010101" pitchFamily="49" charset="-122"/>
                <a:cs typeface="Times New Roman" panose="02020603050405020304" pitchFamily="18" charset="0"/>
              </a:rPr>
              <a:t>必备知识</a:t>
            </a:r>
            <a:endParaRPr lang="zh-CN" altLang="zh-CN" sz="2200">
              <a:solidFill>
                <a:srgbClr val="000000"/>
              </a:solidFill>
              <a:latin typeface="NEU-BZ-S92"/>
              <a:ea typeface="方正书宋_GBK"/>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古代诗歌常见情感类型</a:t>
            </a:r>
            <a:endParaRPr lang="zh-CN" altLang="zh-CN" sz="2200">
              <a:solidFill>
                <a:srgbClr val="000000"/>
              </a:solidFill>
              <a:effectLst/>
              <a:latin typeface="NEU-BZ-S92"/>
              <a:ea typeface="方正书宋_GBK"/>
              <a:cs typeface="Times New Roman" panose="02020603050405020304" pitchFamily="18" charset="0"/>
            </a:endParaRPr>
          </a:p>
        </p:txBody>
      </p:sp>
      <p:graphicFrame>
        <p:nvGraphicFramePr>
          <p:cNvPr id="7" name="对象 6"/>
          <p:cNvGraphicFramePr>
            <a:graphicFrameLocks noChangeAspect="1"/>
          </p:cNvGraphicFramePr>
          <p:nvPr>
            <p:extLst>
              <p:ext uri="{D42A27DB-BD31-4B8C-83A1-F6EECF244321}">
                <p14:modId xmlns:p14="http://schemas.microsoft.com/office/powerpoint/2010/main" xmlns="" val="3985865024"/>
              </p:ext>
            </p:extLst>
          </p:nvPr>
        </p:nvGraphicFramePr>
        <p:xfrm>
          <a:off x="508000" y="3068960"/>
          <a:ext cx="8128000" cy="3295312"/>
        </p:xfrm>
        <a:graphic>
          <a:graphicData uri="http://schemas.openxmlformats.org/presentationml/2006/ole">
            <p:oleObj spid="_x0000_s101378" name="文档" r:id="rId6" imgW="3918831" imgH="1588755" progId="Word.Document.12">
              <p:embed/>
            </p:oleObj>
          </a:graphicData>
        </a:graphic>
      </p:graphicFrame>
    </p:spTree>
    <p:extLst>
      <p:ext uri="{BB962C8B-B14F-4D97-AF65-F5344CB8AC3E}">
        <p14:creationId xmlns:p14="http://schemas.microsoft.com/office/powerpoint/2010/main" xmlns="" val="3545748120"/>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17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177</a:t>
            </a:fld>
            <a:r>
              <a:rPr lang="en-US" altLang="zh-CN" smtClean="0"/>
              <a:t>-</a:t>
            </a:r>
            <a:endParaRPr lang="zh-CN" altLang="en-US" dirty="0"/>
          </a:p>
        </p:txBody>
      </p:sp>
      <p:sp>
        <p:nvSpPr>
          <p:cNvPr id="13" name="圆角矩形 12">
            <a:hlinkClick r:id="rId3"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考法一</a:t>
            </a:r>
            <a:endParaRPr lang="zh-CN" altLang="en-US" sz="1400" dirty="0">
              <a:solidFill>
                <a:srgbClr val="E75E22"/>
              </a:solidFill>
              <a:latin typeface="+mj-ea"/>
              <a:ea typeface="+mj-ea"/>
            </a:endParaRPr>
          </a:p>
        </p:txBody>
      </p:sp>
      <p:sp>
        <p:nvSpPr>
          <p:cNvPr id="14" name="圆角矩形 13">
            <a:hlinkClick r:id="rId4"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法二</a:t>
            </a:r>
            <a:endParaRPr lang="zh-CN" altLang="en-US" sz="1400" dirty="0">
              <a:solidFill>
                <a:schemeClr val="bg1">
                  <a:lumMod val="65000"/>
                </a:schemeClr>
              </a:solidFill>
              <a:latin typeface="+mj-ea"/>
              <a:ea typeface="+mj-ea"/>
            </a:endParaRPr>
          </a:p>
        </p:txBody>
      </p:sp>
      <p:sp>
        <p:nvSpPr>
          <p:cNvPr id="15" name="圆角矩形 14">
            <a:hlinkClick r:id="rId5"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重难特训</a:t>
            </a:r>
            <a:endParaRPr lang="zh-CN" altLang="en-US" sz="1400" dirty="0">
              <a:solidFill>
                <a:schemeClr val="bg1">
                  <a:lumMod val="65000"/>
                </a:schemeClr>
              </a:solidFill>
              <a:latin typeface="+mj-ea"/>
              <a:ea typeface="+mj-ea"/>
            </a:endParaRPr>
          </a:p>
        </p:txBody>
      </p:sp>
      <p:graphicFrame>
        <p:nvGraphicFramePr>
          <p:cNvPr id="6" name="对象 5"/>
          <p:cNvGraphicFramePr>
            <a:graphicFrameLocks noChangeAspect="1"/>
          </p:cNvGraphicFramePr>
          <p:nvPr>
            <p:extLst>
              <p:ext uri="{D42A27DB-BD31-4B8C-83A1-F6EECF244321}">
                <p14:modId xmlns:p14="http://schemas.microsoft.com/office/powerpoint/2010/main" xmlns="" val="2393283202"/>
              </p:ext>
            </p:extLst>
          </p:nvPr>
        </p:nvGraphicFramePr>
        <p:xfrm>
          <a:off x="508000" y="1459716"/>
          <a:ext cx="8128000" cy="5497676"/>
        </p:xfrm>
        <a:graphic>
          <a:graphicData uri="http://schemas.openxmlformats.org/presentationml/2006/ole">
            <p:oleObj spid="_x0000_s102402" name="文档" r:id="rId6" imgW="3918831" imgH="2651043" progId="Word.Document.12">
              <p:embed/>
            </p:oleObj>
          </a:graphicData>
        </a:graphic>
      </p:graphicFrame>
    </p:spTree>
    <p:extLst>
      <p:ext uri="{BB962C8B-B14F-4D97-AF65-F5344CB8AC3E}">
        <p14:creationId xmlns:p14="http://schemas.microsoft.com/office/powerpoint/2010/main" xmlns="" val="555099175"/>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17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178</a:t>
            </a:fld>
            <a:r>
              <a:rPr lang="en-US" altLang="zh-CN" smtClean="0"/>
              <a:t>-</a:t>
            </a:r>
            <a:endParaRPr lang="zh-CN" altLang="en-US" dirty="0"/>
          </a:p>
        </p:txBody>
      </p:sp>
      <p:sp>
        <p:nvSpPr>
          <p:cNvPr id="13" name="圆角矩形 12">
            <a:hlinkClick r:id="rId3"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考法一</a:t>
            </a:r>
            <a:endParaRPr lang="zh-CN" altLang="en-US" sz="1400" dirty="0">
              <a:solidFill>
                <a:srgbClr val="E75E22"/>
              </a:solidFill>
              <a:latin typeface="+mj-ea"/>
              <a:ea typeface="+mj-ea"/>
            </a:endParaRPr>
          </a:p>
        </p:txBody>
      </p:sp>
      <p:sp>
        <p:nvSpPr>
          <p:cNvPr id="14" name="圆角矩形 13">
            <a:hlinkClick r:id="rId4"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法二</a:t>
            </a:r>
            <a:endParaRPr lang="zh-CN" altLang="en-US" sz="1400" dirty="0">
              <a:solidFill>
                <a:schemeClr val="bg1">
                  <a:lumMod val="65000"/>
                </a:schemeClr>
              </a:solidFill>
              <a:latin typeface="+mj-ea"/>
              <a:ea typeface="+mj-ea"/>
            </a:endParaRPr>
          </a:p>
        </p:txBody>
      </p:sp>
      <p:sp>
        <p:nvSpPr>
          <p:cNvPr id="15" name="圆角矩形 14">
            <a:hlinkClick r:id="rId5"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重难特训</a:t>
            </a:r>
            <a:endParaRPr lang="zh-CN" altLang="en-US" sz="1400" dirty="0">
              <a:solidFill>
                <a:schemeClr val="bg1">
                  <a:lumMod val="65000"/>
                </a:schemeClr>
              </a:solidFill>
              <a:latin typeface="+mj-ea"/>
              <a:ea typeface="+mj-ea"/>
            </a:endParaRPr>
          </a:p>
        </p:txBody>
      </p:sp>
      <p:graphicFrame>
        <p:nvGraphicFramePr>
          <p:cNvPr id="6" name="对象 5"/>
          <p:cNvGraphicFramePr>
            <a:graphicFrameLocks noChangeAspect="1"/>
          </p:cNvGraphicFramePr>
          <p:nvPr>
            <p:extLst>
              <p:ext uri="{D42A27DB-BD31-4B8C-83A1-F6EECF244321}">
                <p14:modId xmlns:p14="http://schemas.microsoft.com/office/powerpoint/2010/main" xmlns="" val="1789894292"/>
              </p:ext>
            </p:extLst>
          </p:nvPr>
        </p:nvGraphicFramePr>
        <p:xfrm>
          <a:off x="508000" y="1772816"/>
          <a:ext cx="8128000" cy="4701007"/>
        </p:xfrm>
        <a:graphic>
          <a:graphicData uri="http://schemas.openxmlformats.org/presentationml/2006/ole">
            <p:oleObj spid="_x0000_s103426" name="文档" r:id="rId6" imgW="3933266" imgH="2267079" progId="Word.Document.12">
              <p:embed/>
            </p:oleObj>
          </a:graphicData>
        </a:graphic>
      </p:graphicFrame>
    </p:spTree>
    <p:extLst>
      <p:ext uri="{BB962C8B-B14F-4D97-AF65-F5344CB8AC3E}">
        <p14:creationId xmlns:p14="http://schemas.microsoft.com/office/powerpoint/2010/main" xmlns="" val="53088910"/>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17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179</a:t>
            </a:fld>
            <a:r>
              <a:rPr lang="en-US" altLang="zh-CN" smtClean="0"/>
              <a:t>-</a:t>
            </a:r>
            <a:endParaRPr lang="zh-CN" altLang="en-US" dirty="0"/>
          </a:p>
        </p:txBody>
      </p:sp>
      <p:sp>
        <p:nvSpPr>
          <p:cNvPr id="13" name="圆角矩形 12">
            <a:hlinkClick r:id="rId3"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考法一</a:t>
            </a:r>
            <a:endParaRPr lang="zh-CN" altLang="en-US" sz="1400" dirty="0">
              <a:solidFill>
                <a:srgbClr val="E75E22"/>
              </a:solidFill>
              <a:latin typeface="+mj-ea"/>
              <a:ea typeface="+mj-ea"/>
            </a:endParaRPr>
          </a:p>
        </p:txBody>
      </p:sp>
      <p:sp>
        <p:nvSpPr>
          <p:cNvPr id="14" name="圆角矩形 13">
            <a:hlinkClick r:id="rId4"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法二</a:t>
            </a:r>
            <a:endParaRPr lang="zh-CN" altLang="en-US" sz="1400" dirty="0">
              <a:solidFill>
                <a:schemeClr val="bg1">
                  <a:lumMod val="65000"/>
                </a:schemeClr>
              </a:solidFill>
              <a:latin typeface="+mj-ea"/>
              <a:ea typeface="+mj-ea"/>
            </a:endParaRPr>
          </a:p>
        </p:txBody>
      </p:sp>
      <p:sp>
        <p:nvSpPr>
          <p:cNvPr id="15" name="圆角矩形 14">
            <a:hlinkClick r:id="rId5"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重难特训</a:t>
            </a:r>
            <a:endParaRPr lang="zh-CN" altLang="en-US" sz="1400" dirty="0">
              <a:solidFill>
                <a:schemeClr val="bg1">
                  <a:lumMod val="65000"/>
                </a:schemeClr>
              </a:solidFill>
              <a:latin typeface="+mj-ea"/>
              <a:ea typeface="+mj-ea"/>
            </a:endParaRPr>
          </a:p>
        </p:txBody>
      </p:sp>
      <p:graphicFrame>
        <p:nvGraphicFramePr>
          <p:cNvPr id="6" name="对象 5"/>
          <p:cNvGraphicFramePr>
            <a:graphicFrameLocks noChangeAspect="1"/>
          </p:cNvGraphicFramePr>
          <p:nvPr>
            <p:extLst>
              <p:ext uri="{D42A27DB-BD31-4B8C-83A1-F6EECF244321}">
                <p14:modId xmlns:p14="http://schemas.microsoft.com/office/powerpoint/2010/main" xmlns="" val="3887767317"/>
              </p:ext>
            </p:extLst>
          </p:nvPr>
        </p:nvGraphicFramePr>
        <p:xfrm>
          <a:off x="508000" y="1772816"/>
          <a:ext cx="8128000" cy="4437645"/>
        </p:xfrm>
        <a:graphic>
          <a:graphicData uri="http://schemas.openxmlformats.org/presentationml/2006/ole">
            <p:oleObj spid="_x0000_s104450" name="文档" r:id="rId6" imgW="3918831" imgH="2140411" progId="Word.Document.12">
              <p:embed/>
            </p:oleObj>
          </a:graphicData>
        </a:graphic>
      </p:graphicFrame>
    </p:spTree>
    <p:extLst>
      <p:ext uri="{BB962C8B-B14F-4D97-AF65-F5344CB8AC3E}">
        <p14:creationId xmlns:p14="http://schemas.microsoft.com/office/powerpoint/2010/main" xmlns="" val="1439832666"/>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18</a:t>
            </a:fld>
            <a:r>
              <a:rPr lang="en-US" altLang="zh-CN" dirty="0" smtClean="0"/>
              <a:t>-</a:t>
            </a:r>
            <a:endParaRPr lang="zh-CN" altLang="en-US" dirty="0"/>
          </a:p>
        </p:txBody>
      </p:sp>
      <p:sp>
        <p:nvSpPr>
          <p:cNvPr id="2" name="矩形 1"/>
          <p:cNvSpPr>
            <a:spLocks noChangeAspect="1"/>
          </p:cNvSpPr>
          <p:nvPr/>
        </p:nvSpPr>
        <p:spPr>
          <a:xfrm>
            <a:off x="508000" y="1911735"/>
            <a:ext cx="8128000" cy="3288529"/>
          </a:xfrm>
          <a:prstGeom prst="rect">
            <a:avLst/>
          </a:prstGeom>
        </p:spPr>
        <p:txBody>
          <a:bodyPr>
            <a:spAutoFit/>
          </a:bodyPr>
          <a:lstStyle/>
          <a:p>
            <a:pPr indent="3060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抓关键字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诗歌的题目中有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诗中两处有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酒</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再加上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无路空峥嵘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五字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可知诗人借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酒</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报国无门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之愁。</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抓情、景、事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诗中写诗人胸藏五兵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无路空峥嵘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只好以酒为旗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以笔刀为槊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在纸上一番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从天而降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烛光相射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驰骋纵横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才感觉到痛快。</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抓尾联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诗歌的尾联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写诗人在纸上一番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草书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之后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重新把酒临视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顿感有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温酒斩华雄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的痛快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似乎看到了大宋的疆域不再有烽火狼烟。这恰恰反衬了诗人的痛苦。</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392913606"/>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18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180</a:t>
            </a:fld>
            <a:r>
              <a:rPr lang="en-US" altLang="zh-CN" smtClean="0"/>
              <a:t>-</a:t>
            </a:r>
            <a:endParaRPr lang="zh-CN" altLang="en-US" dirty="0"/>
          </a:p>
        </p:txBody>
      </p:sp>
      <p:sp>
        <p:nvSpPr>
          <p:cNvPr id="13" name="圆角矩形 12">
            <a:hlinkClick r:id="rId3"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考法一</a:t>
            </a:r>
            <a:endParaRPr lang="zh-CN" altLang="en-US" sz="1400" dirty="0">
              <a:solidFill>
                <a:srgbClr val="E75E22"/>
              </a:solidFill>
              <a:latin typeface="+mj-ea"/>
              <a:ea typeface="+mj-ea"/>
            </a:endParaRPr>
          </a:p>
        </p:txBody>
      </p:sp>
      <p:sp>
        <p:nvSpPr>
          <p:cNvPr id="14" name="圆角矩形 13">
            <a:hlinkClick r:id="rId4"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法二</a:t>
            </a:r>
            <a:endParaRPr lang="zh-CN" altLang="en-US" sz="1400" dirty="0">
              <a:solidFill>
                <a:schemeClr val="bg1">
                  <a:lumMod val="65000"/>
                </a:schemeClr>
              </a:solidFill>
              <a:latin typeface="+mj-ea"/>
              <a:ea typeface="+mj-ea"/>
            </a:endParaRPr>
          </a:p>
        </p:txBody>
      </p:sp>
      <p:sp>
        <p:nvSpPr>
          <p:cNvPr id="15" name="圆角矩形 14">
            <a:hlinkClick r:id="rId5"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重难特训</a:t>
            </a:r>
            <a:endParaRPr lang="zh-CN" altLang="en-US" sz="1400" dirty="0">
              <a:solidFill>
                <a:schemeClr val="bg1">
                  <a:lumMod val="65000"/>
                </a:schemeClr>
              </a:solidFill>
              <a:latin typeface="+mj-ea"/>
              <a:ea typeface="+mj-ea"/>
            </a:endParaRPr>
          </a:p>
        </p:txBody>
      </p:sp>
      <p:sp>
        <p:nvSpPr>
          <p:cNvPr id="6" name="矩形 5"/>
          <p:cNvSpPr>
            <a:spLocks noChangeAspect="1"/>
          </p:cNvSpPr>
          <p:nvPr/>
        </p:nvSpPr>
        <p:spPr>
          <a:xfrm>
            <a:off x="508000" y="1967501"/>
            <a:ext cx="8128000" cy="866006"/>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2200" b="1">
                <a:solidFill>
                  <a:srgbClr val="000000"/>
                </a:solidFill>
                <a:latin typeface="Arial" panose="020B0604020202020204" pitchFamily="34" charset="0"/>
                <a:ea typeface="黑体" panose="02010609060101010101" pitchFamily="49" charset="-122"/>
                <a:cs typeface="Times New Roman" panose="02020603050405020304" pitchFamily="18" charset="0"/>
              </a:rPr>
              <a:t>备考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b="1">
                <a:solidFill>
                  <a:srgbClr val="000000"/>
                </a:solidFill>
                <a:latin typeface="Arial" panose="020B0604020202020204" pitchFamily="34" charset="0"/>
                <a:ea typeface="黑体" panose="02010609060101010101" pitchFamily="49" charset="-122"/>
                <a:cs typeface="Times New Roman" panose="02020603050405020304" pitchFamily="18" charset="0"/>
              </a:rPr>
              <a:t>关键能力</a:t>
            </a:r>
            <a:endParaRPr lang="zh-CN" altLang="zh-CN" sz="2200">
              <a:solidFill>
                <a:srgbClr val="000000"/>
              </a:solidFill>
              <a:latin typeface="NEU-BZ-S92"/>
              <a:ea typeface="方正书宋_GBK"/>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审题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看清设问方式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思考答题角度</a:t>
            </a:r>
            <a:endParaRPr lang="zh-CN" altLang="zh-CN" sz="2200">
              <a:solidFill>
                <a:srgbClr val="000000"/>
              </a:solidFill>
              <a:effectLst/>
              <a:latin typeface="NEU-BZ-S92"/>
              <a:ea typeface="方正书宋_GBK"/>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1120804427"/>
              </p:ext>
            </p:extLst>
          </p:nvPr>
        </p:nvGraphicFramePr>
        <p:xfrm>
          <a:off x="508000" y="2996952"/>
          <a:ext cx="8128000" cy="3014270"/>
        </p:xfrm>
        <a:graphic>
          <a:graphicData uri="http://schemas.openxmlformats.org/presentationml/2006/ole">
            <p:oleObj spid="_x0000_s105474" name="文档" r:id="rId6" imgW="3921718" imgH="1454529" progId="Word.Document.12">
              <p:embed/>
            </p:oleObj>
          </a:graphicData>
        </a:graphic>
      </p:graphicFrame>
    </p:spTree>
    <p:extLst>
      <p:ext uri="{BB962C8B-B14F-4D97-AF65-F5344CB8AC3E}">
        <p14:creationId xmlns:p14="http://schemas.microsoft.com/office/powerpoint/2010/main" xmlns="" val="4069445172"/>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18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181</a:t>
            </a:fld>
            <a:r>
              <a:rPr lang="en-US" altLang="zh-CN" smtClean="0"/>
              <a:t>-</a:t>
            </a:r>
            <a:endParaRPr lang="zh-CN" altLang="en-US" dirty="0"/>
          </a:p>
        </p:txBody>
      </p:sp>
      <p:sp>
        <p:nvSpPr>
          <p:cNvPr id="13" name="圆角矩形 12">
            <a:hlinkClick r:id="rId2"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考法一</a:t>
            </a:r>
            <a:endParaRPr lang="zh-CN" altLang="en-US" sz="1400" dirty="0">
              <a:solidFill>
                <a:srgbClr val="E75E22"/>
              </a:solidFill>
              <a:latin typeface="+mj-ea"/>
              <a:ea typeface="+mj-ea"/>
            </a:endParaRPr>
          </a:p>
        </p:txBody>
      </p:sp>
      <p:sp>
        <p:nvSpPr>
          <p:cNvPr id="14" name="圆角矩形 13">
            <a:hlinkClick r:id="rId3"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法二</a:t>
            </a:r>
            <a:endParaRPr lang="zh-CN" altLang="en-US" sz="1400" dirty="0">
              <a:solidFill>
                <a:schemeClr val="bg1">
                  <a:lumMod val="65000"/>
                </a:schemeClr>
              </a:solidFill>
              <a:latin typeface="+mj-ea"/>
              <a:ea typeface="+mj-ea"/>
            </a:endParaRPr>
          </a:p>
        </p:txBody>
      </p:sp>
      <p:sp>
        <p:nvSpPr>
          <p:cNvPr id="15" name="圆角矩形 14">
            <a:hlinkClick r:id="rId4"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重难特训</a:t>
            </a:r>
            <a:endParaRPr lang="zh-CN" altLang="en-US" sz="1400" dirty="0">
              <a:solidFill>
                <a:schemeClr val="bg1">
                  <a:lumMod val="65000"/>
                </a:schemeClr>
              </a:solidFill>
              <a:latin typeface="+mj-ea"/>
              <a:ea typeface="+mj-ea"/>
            </a:endParaRPr>
          </a:p>
        </p:txBody>
      </p:sp>
      <p:sp>
        <p:nvSpPr>
          <p:cNvPr id="6" name="矩形 5"/>
          <p:cNvSpPr>
            <a:spLocks noChangeAspect="1"/>
          </p:cNvSpPr>
          <p:nvPr/>
        </p:nvSpPr>
        <p:spPr>
          <a:xfrm>
            <a:off x="508000" y="1438896"/>
            <a:ext cx="8128000" cy="496751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解题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明确答题步骤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找准答题依据</a:t>
            </a:r>
            <a:endParaRPr lang="zh-CN" altLang="zh-CN" sz="2200">
              <a:solidFill>
                <a:srgbClr val="000000"/>
              </a:solidFill>
              <a:latin typeface="NEU-BZ-S92"/>
              <a:ea typeface="方正书宋_GBK"/>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a:solidFill>
                  <a:srgbClr val="000000"/>
                </a:solidFill>
                <a:latin typeface="NEU-BZ-S92"/>
                <a:ea typeface="方正宋黑_GBK"/>
                <a:cs typeface="Times New Roman" panose="02020603050405020304" pitchFamily="18" charset="0"/>
              </a:rPr>
              <a:t>分析情感三法</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看提示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定基调。</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诗歌的标题、作者、注释等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常常为我们理解诗词的情感指明了方向。</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抓意象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挖内涵。</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意象是情感的载体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意象所体现出来的色调是情感的反映。优美闲适、色彩明丽的意象往往表达的是喜悦之情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冷清凄迷、色彩暗淡的意象往往表达的是忧伤之情。</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品词句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悟感情。</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作者在诗词中常常会有情感的流露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这些自然流露的情感往往体现在只言片语上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要善于把握这样的词句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借此领悟情感</a:t>
            </a:r>
            <a:r>
              <a:rPr lang="zh-CN" altLang="zh-CN" sz="2200" smtClean="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xmlns="" val="3056266541"/>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18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182</a:t>
            </a:fld>
            <a:r>
              <a:rPr lang="en-US" altLang="zh-CN" smtClean="0"/>
              <a:t>-</a:t>
            </a:r>
            <a:endParaRPr lang="zh-CN" altLang="en-US" dirty="0"/>
          </a:p>
        </p:txBody>
      </p:sp>
      <p:sp>
        <p:nvSpPr>
          <p:cNvPr id="13" name="圆角矩形 12">
            <a:hlinkClick r:id="rId2"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考法一</a:t>
            </a:r>
            <a:endParaRPr lang="zh-CN" altLang="en-US" sz="1400" dirty="0">
              <a:solidFill>
                <a:srgbClr val="E75E22"/>
              </a:solidFill>
              <a:latin typeface="+mj-ea"/>
              <a:ea typeface="+mj-ea"/>
            </a:endParaRPr>
          </a:p>
        </p:txBody>
      </p:sp>
      <p:sp>
        <p:nvSpPr>
          <p:cNvPr id="14" name="圆角矩形 13">
            <a:hlinkClick r:id="rId3"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法二</a:t>
            </a:r>
            <a:endParaRPr lang="zh-CN" altLang="en-US" sz="1400" dirty="0">
              <a:solidFill>
                <a:schemeClr val="bg1">
                  <a:lumMod val="65000"/>
                </a:schemeClr>
              </a:solidFill>
              <a:latin typeface="+mj-ea"/>
              <a:ea typeface="+mj-ea"/>
            </a:endParaRPr>
          </a:p>
        </p:txBody>
      </p:sp>
      <p:sp>
        <p:nvSpPr>
          <p:cNvPr id="15" name="圆角矩形 14">
            <a:hlinkClick r:id="rId4"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重难特训</a:t>
            </a:r>
            <a:endParaRPr lang="zh-CN" altLang="en-US" sz="1400" dirty="0">
              <a:solidFill>
                <a:schemeClr val="bg1">
                  <a:lumMod val="65000"/>
                </a:schemeClr>
              </a:solidFill>
              <a:latin typeface="+mj-ea"/>
              <a:ea typeface="+mj-ea"/>
            </a:endParaRPr>
          </a:p>
        </p:txBody>
      </p:sp>
      <p:sp>
        <p:nvSpPr>
          <p:cNvPr id="6" name="矩形 5"/>
          <p:cNvSpPr>
            <a:spLocks noChangeAspect="1"/>
          </p:cNvSpPr>
          <p:nvPr/>
        </p:nvSpPr>
        <p:spPr>
          <a:xfrm>
            <a:off x="508000" y="2919864"/>
            <a:ext cx="8128000" cy="1272271"/>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建模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根据要求表述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规范术语作答</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情感题的一般答题模式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诗歌通过描写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诗歌的主要内容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抒发了作者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对情感特点的描述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的感情。</a:t>
            </a:r>
            <a:endParaRPr lang="zh-CN" altLang="zh-CN" sz="2200">
              <a:solidFill>
                <a:srgbClr val="000000"/>
              </a:solidFill>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xmlns="" val="911726719"/>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18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183</a:t>
            </a:fld>
            <a:r>
              <a:rPr lang="en-US" altLang="zh-CN" smtClean="0"/>
              <a:t>-</a:t>
            </a:r>
            <a:endParaRPr lang="zh-CN" altLang="en-US" dirty="0"/>
          </a:p>
        </p:txBody>
      </p:sp>
      <p:sp>
        <p:nvSpPr>
          <p:cNvPr id="13" name="圆角矩形 12">
            <a:hlinkClick r:id="rId2"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考法一</a:t>
            </a:r>
            <a:endParaRPr lang="zh-CN" altLang="en-US" sz="1400" dirty="0">
              <a:solidFill>
                <a:srgbClr val="E75E22"/>
              </a:solidFill>
              <a:latin typeface="+mj-ea"/>
              <a:ea typeface="+mj-ea"/>
            </a:endParaRPr>
          </a:p>
        </p:txBody>
      </p:sp>
      <p:sp>
        <p:nvSpPr>
          <p:cNvPr id="14" name="圆角矩形 13">
            <a:hlinkClick r:id="rId3"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法二</a:t>
            </a:r>
            <a:endParaRPr lang="zh-CN" altLang="en-US" sz="1400" dirty="0">
              <a:solidFill>
                <a:schemeClr val="bg1">
                  <a:lumMod val="65000"/>
                </a:schemeClr>
              </a:solidFill>
              <a:latin typeface="+mj-ea"/>
              <a:ea typeface="+mj-ea"/>
            </a:endParaRPr>
          </a:p>
        </p:txBody>
      </p:sp>
      <p:sp>
        <p:nvSpPr>
          <p:cNvPr id="15" name="圆角矩形 14">
            <a:hlinkClick r:id="rId4"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重难特训</a:t>
            </a:r>
            <a:endParaRPr lang="zh-CN" altLang="en-US" sz="1400" dirty="0">
              <a:solidFill>
                <a:schemeClr val="bg1">
                  <a:lumMod val="65000"/>
                </a:schemeClr>
              </a:solidFill>
              <a:latin typeface="+mj-ea"/>
              <a:ea typeface="+mj-ea"/>
            </a:endParaRPr>
          </a:p>
        </p:txBody>
      </p:sp>
      <p:sp>
        <p:nvSpPr>
          <p:cNvPr id="6" name="矩形 5"/>
          <p:cNvSpPr>
            <a:spLocks noChangeAspect="1"/>
          </p:cNvSpPr>
          <p:nvPr/>
        </p:nvSpPr>
        <p:spPr>
          <a:xfrm>
            <a:off x="508000" y="1465367"/>
            <a:ext cx="8128000" cy="4915961"/>
          </a:xfrm>
          <a:prstGeom prst="rect">
            <a:avLst/>
          </a:prstGeom>
        </p:spPr>
        <p:txBody>
          <a:bodyPr>
            <a:spAutoFit/>
          </a:bodyPr>
          <a:lstStyle/>
          <a:p>
            <a:pPr indent="408305">
              <a:lnSpc>
                <a:spcPts val="2700"/>
              </a:lnSpc>
              <a:spcAft>
                <a:spcPts val="0"/>
              </a:spcAft>
              <a:tabLst>
                <a:tab pos="1029335" algn="l"/>
                <a:tab pos="1850390" algn="l"/>
                <a:tab pos="2538095" algn="l"/>
                <a:tab pos="3221990" algn="l"/>
              </a:tabLst>
            </a:pPr>
            <a:r>
              <a:rPr lang="zh-CN" altLang="zh-CN" sz="2200" b="1">
                <a:solidFill>
                  <a:srgbClr val="000000"/>
                </a:solidFill>
                <a:latin typeface="Arial" panose="020B0604020202020204" pitchFamily="34" charset="0"/>
                <a:ea typeface="黑体" panose="02010609060101010101" pitchFamily="49" charset="-122"/>
                <a:cs typeface="Times New Roman" panose="02020603050405020304" pitchFamily="18" charset="0"/>
              </a:rPr>
              <a:t>典题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b="1">
                <a:solidFill>
                  <a:srgbClr val="000000"/>
                </a:solidFill>
                <a:latin typeface="Arial" panose="020B0604020202020204" pitchFamily="34" charset="0"/>
                <a:ea typeface="黑体" panose="02010609060101010101" pitchFamily="49" charset="-122"/>
                <a:cs typeface="Times New Roman" panose="02020603050405020304" pitchFamily="18" charset="0"/>
              </a:rPr>
              <a:t>满分解构</a:t>
            </a:r>
            <a:endParaRPr lang="zh-CN" altLang="zh-CN" sz="2200">
              <a:solidFill>
                <a:srgbClr val="000000"/>
              </a:solidFill>
              <a:latin typeface="NEU-BZ-S92"/>
              <a:ea typeface="方正书宋_GBK"/>
              <a:cs typeface="Times New Roman" panose="02020603050405020304" pitchFamily="18" charset="0"/>
            </a:endParaRPr>
          </a:p>
          <a:p>
            <a:pPr indent="266700">
              <a:lnSpc>
                <a:spcPts val="27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b="1">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体会思想情感</a:t>
            </a:r>
            <a:endParaRPr lang="zh-CN" altLang="zh-CN" sz="2200">
              <a:solidFill>
                <a:srgbClr val="000000"/>
              </a:solidFill>
              <a:latin typeface="NEU-BZ-S92"/>
              <a:ea typeface="方正书宋_GBK"/>
              <a:cs typeface="Times New Roman" panose="02020603050405020304" pitchFamily="18" charset="0"/>
            </a:endParaRPr>
          </a:p>
          <a:p>
            <a:pPr indent="266700">
              <a:lnSpc>
                <a:spcPts val="27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(2017·</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全国</a:t>
            </a:r>
            <a:r>
              <a:rPr lang="zh-CN" altLang="zh-CN" sz="2200">
                <a:solidFill>
                  <a:srgbClr val="000000"/>
                </a:solidFill>
                <a:latin typeface="Times New Roman" panose="02020603050405020304" pitchFamily="18" charset="0"/>
                <a:cs typeface="Times New Roman" panose="02020603050405020304" pitchFamily="18" charset="0"/>
              </a:rPr>
              <a:t>Ⅲ</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阅读下面这首唐诗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完成后面的问题。</a:t>
            </a:r>
            <a:endParaRPr lang="zh-CN" altLang="zh-CN" sz="2200">
              <a:solidFill>
                <a:srgbClr val="000000"/>
              </a:solidFill>
              <a:latin typeface="NEU-BZ-S92"/>
              <a:ea typeface="方正书宋_GBK"/>
              <a:cs typeface="Times New Roman" panose="02020603050405020304" pitchFamily="18" charset="0"/>
            </a:endParaRPr>
          </a:p>
          <a:p>
            <a:pPr algn="ctr">
              <a:lnSpc>
                <a:spcPts val="2700"/>
              </a:lnSpc>
              <a:spcAft>
                <a:spcPts val="0"/>
              </a:spcAft>
              <a:tabLst>
                <a:tab pos="1029335" algn="l"/>
                <a:tab pos="1850390" algn="l"/>
                <a:tab pos="2538095" algn="l"/>
                <a:tab pos="3221990" algn="l"/>
              </a:tabLst>
            </a:pPr>
            <a:r>
              <a:rPr lang="zh-CN" altLang="zh-CN" sz="2200">
                <a:solidFill>
                  <a:srgbClr val="000000"/>
                </a:solidFill>
                <a:latin typeface="NEU-BZ-S92"/>
                <a:ea typeface="方正宋黑_GBK"/>
                <a:cs typeface="Times New Roman" panose="02020603050405020304" pitchFamily="18" charset="0"/>
              </a:rPr>
              <a:t>编集拙诗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a:cs typeface="Times New Roman" panose="02020603050405020304" pitchFamily="18" charset="0"/>
              </a:rPr>
              <a:t>成一十五卷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a:cs typeface="Times New Roman" panose="02020603050405020304" pitchFamily="18" charset="0"/>
              </a:rPr>
              <a:t>因题卷末</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a:cs typeface="Times New Roman" panose="02020603050405020304" pitchFamily="18" charset="0"/>
            </a:endParaRPr>
          </a:p>
          <a:p>
            <a:pPr algn="ctr">
              <a:lnSpc>
                <a:spcPts val="2700"/>
              </a:lnSpc>
              <a:spcAft>
                <a:spcPts val="0"/>
              </a:spcAft>
              <a:tabLst>
                <a:tab pos="1029335" algn="l"/>
                <a:tab pos="1850390" algn="l"/>
                <a:tab pos="2538095" algn="l"/>
                <a:tab pos="3221990" algn="l"/>
              </a:tabLst>
            </a:pPr>
            <a:r>
              <a:rPr lang="zh-CN" altLang="zh-CN" sz="2200">
                <a:solidFill>
                  <a:srgbClr val="000000"/>
                </a:solidFill>
                <a:latin typeface="NEU-BZ-S92"/>
                <a:ea typeface="方正宋黑_GBK"/>
                <a:cs typeface="Times New Roman" panose="02020603050405020304" pitchFamily="18" charset="0"/>
              </a:rPr>
              <a:t>戏赠元九、李二十</a:t>
            </a:r>
            <a:r>
              <a:rPr lang="zh-CN" altLang="zh-CN" sz="2200" baseline="30000">
                <a:solidFill>
                  <a:srgbClr val="000000"/>
                </a:solidFill>
                <a:latin typeface="Times New Roman" panose="02020603050405020304" pitchFamily="18" charset="0"/>
                <a:cs typeface="Times New Roman" panose="02020603050405020304" pitchFamily="18" charset="0"/>
              </a:rPr>
              <a:t>①</a:t>
            </a:r>
            <a:endParaRPr lang="zh-CN" altLang="zh-CN" sz="2200">
              <a:solidFill>
                <a:srgbClr val="000000"/>
              </a:solidFill>
              <a:latin typeface="NEU-BZ-S92"/>
              <a:ea typeface="方正书宋_GBK"/>
              <a:cs typeface="Times New Roman" panose="02020603050405020304" pitchFamily="18" charset="0"/>
            </a:endParaRPr>
          </a:p>
          <a:p>
            <a:pPr>
              <a:lnSpc>
                <a:spcPts val="27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白居易</a:t>
            </a:r>
            <a:endParaRPr lang="zh-CN" altLang="zh-CN" sz="2200">
              <a:solidFill>
                <a:srgbClr val="000000"/>
              </a:solidFill>
              <a:latin typeface="NEU-BZ-S92"/>
              <a:ea typeface="方正书宋_GBK"/>
              <a:cs typeface="Times New Roman" panose="02020603050405020304" pitchFamily="18" charset="0"/>
            </a:endParaRPr>
          </a:p>
          <a:p>
            <a:pPr algn="ctr">
              <a:lnSpc>
                <a:spcPts val="27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一篇长恨有风情</a:t>
            </a:r>
            <a:r>
              <a:rPr lang="zh-CN" altLang="zh-CN" sz="2200" baseline="30000">
                <a:solidFill>
                  <a:srgbClr val="000000"/>
                </a:solidFill>
                <a:latin typeface="Times New Roman" panose="02020603050405020304" pitchFamily="18" charset="0"/>
                <a:cs typeface="Times New Roman" panose="02020603050405020304" pitchFamily="18" charset="0"/>
              </a:rPr>
              <a:t>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十首秦吟近正声</a:t>
            </a:r>
            <a:r>
              <a:rPr lang="zh-CN" altLang="zh-CN" sz="2200" baseline="30000">
                <a:solidFill>
                  <a:srgbClr val="000000"/>
                </a:solidFill>
                <a:latin typeface="Times New Roman" panose="02020603050405020304" pitchFamily="18" charset="0"/>
                <a:cs typeface="Times New Roman" panose="02020603050405020304" pitchFamily="18" charset="0"/>
              </a:rPr>
              <a:t>③</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latin typeface="NEU-BZ-S92"/>
              <a:ea typeface="方正书宋_GBK"/>
              <a:cs typeface="Times New Roman" panose="02020603050405020304" pitchFamily="18" charset="0"/>
            </a:endParaRPr>
          </a:p>
          <a:p>
            <a:pPr algn="ctr">
              <a:lnSpc>
                <a:spcPts val="27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每被老元偷格律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苦教短李伏歌行</a:t>
            </a:r>
            <a:r>
              <a:rPr lang="zh-CN" altLang="zh-CN" sz="2200" baseline="30000">
                <a:solidFill>
                  <a:srgbClr val="000000"/>
                </a:solidFill>
                <a:latin typeface="Times New Roman" panose="02020603050405020304" pitchFamily="18" charset="0"/>
                <a:cs typeface="Times New Roman" panose="02020603050405020304" pitchFamily="18" charset="0"/>
              </a:rPr>
              <a:t>④</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latin typeface="NEU-BZ-S92"/>
              <a:ea typeface="方正书宋_GBK"/>
              <a:cs typeface="Times New Roman" panose="02020603050405020304" pitchFamily="18" charset="0"/>
            </a:endParaRPr>
          </a:p>
          <a:p>
            <a:pPr algn="ctr">
              <a:lnSpc>
                <a:spcPts val="27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世间富贵应无分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身后文章合有名。</a:t>
            </a:r>
            <a:endParaRPr lang="zh-CN" altLang="zh-CN" sz="2200">
              <a:solidFill>
                <a:srgbClr val="000000"/>
              </a:solidFill>
              <a:latin typeface="NEU-BZ-S92"/>
              <a:ea typeface="方正书宋_GBK"/>
              <a:cs typeface="Times New Roman" panose="02020603050405020304" pitchFamily="18" charset="0"/>
            </a:endParaRPr>
          </a:p>
          <a:p>
            <a:pPr algn="ctr">
              <a:lnSpc>
                <a:spcPts val="27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莫怪气粗言语大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新排十五卷诗成。</a:t>
            </a:r>
            <a:endParaRPr lang="zh-CN" altLang="zh-CN" sz="2200">
              <a:solidFill>
                <a:srgbClr val="000000"/>
              </a:solidFill>
              <a:latin typeface="NEU-BZ-S92"/>
              <a:ea typeface="方正书宋_GBK"/>
              <a:cs typeface="Times New Roman" panose="02020603050405020304" pitchFamily="18" charset="0"/>
            </a:endParaRPr>
          </a:p>
          <a:p>
            <a:pPr indent="266700">
              <a:lnSpc>
                <a:spcPts val="27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注</a:t>
            </a:r>
            <a:r>
              <a:rPr lang="zh-CN" altLang="zh-CN" sz="2200">
                <a:solidFill>
                  <a:srgbClr val="000000"/>
                </a:solidFill>
                <a:latin typeface="Times New Roman" panose="02020603050405020304" pitchFamily="18" charset="0"/>
                <a:cs typeface="Times New Roman" panose="02020603050405020304" pitchFamily="18" charset="0"/>
              </a:rPr>
              <a:t>①</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元九、李二十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smtClean="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分</a:t>
            </a:r>
            <a:r>
              <a:rPr lang="zh-CN" altLang="en-US"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别</a:t>
            </a:r>
            <a:r>
              <a:rPr lang="zh-CN" altLang="zh-CN" sz="2200" smtClean="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指</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作者的朋友元稹、李绅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即诗中的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老元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短李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。李绅身材矮小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时称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短李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②</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长恨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指作者的长诗《长恨歌》。</a:t>
            </a:r>
            <a:r>
              <a:rPr lang="zh-CN" altLang="zh-CN" sz="2200">
                <a:solidFill>
                  <a:srgbClr val="000000"/>
                </a:solidFill>
                <a:latin typeface="Times New Roman" panose="02020603050405020304" pitchFamily="18" charset="0"/>
                <a:cs typeface="Times New Roman" panose="02020603050405020304" pitchFamily="18" charset="0"/>
              </a:rPr>
              <a:t>③</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秦吟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指作者的讽喻组诗《秦中吟》。正声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雅正的诗篇。</a:t>
            </a:r>
            <a:r>
              <a:rPr lang="zh-CN" altLang="zh-CN" sz="2200">
                <a:solidFill>
                  <a:srgbClr val="000000"/>
                </a:solidFill>
                <a:latin typeface="Times New Roman" panose="02020603050405020304" pitchFamily="18" charset="0"/>
                <a:cs typeface="Times New Roman" panose="02020603050405020304" pitchFamily="18" charset="0"/>
              </a:rPr>
              <a:t>④</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服气。</a:t>
            </a:r>
            <a:endParaRPr lang="zh-CN" altLang="zh-CN" sz="2200">
              <a:solidFill>
                <a:srgbClr val="000000"/>
              </a:solidFill>
              <a:effectLst/>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xmlns="" val="3895449136"/>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18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184</a:t>
            </a:fld>
            <a:r>
              <a:rPr lang="en-US" altLang="zh-CN" smtClean="0"/>
              <a:t>-</a:t>
            </a:r>
            <a:endParaRPr lang="zh-CN" altLang="en-US" dirty="0"/>
          </a:p>
        </p:txBody>
      </p:sp>
      <p:sp>
        <p:nvSpPr>
          <p:cNvPr id="13" name="圆角矩形 12">
            <a:hlinkClick r:id="rId2"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考法一</a:t>
            </a:r>
            <a:endParaRPr lang="zh-CN" altLang="en-US" sz="1400" dirty="0">
              <a:solidFill>
                <a:srgbClr val="E75E22"/>
              </a:solidFill>
              <a:latin typeface="+mj-ea"/>
              <a:ea typeface="+mj-ea"/>
            </a:endParaRPr>
          </a:p>
        </p:txBody>
      </p:sp>
      <p:sp>
        <p:nvSpPr>
          <p:cNvPr id="14" name="圆角矩形 13">
            <a:hlinkClick r:id="rId3"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法二</a:t>
            </a:r>
            <a:endParaRPr lang="zh-CN" altLang="en-US" sz="1400" dirty="0">
              <a:solidFill>
                <a:schemeClr val="bg1">
                  <a:lumMod val="65000"/>
                </a:schemeClr>
              </a:solidFill>
              <a:latin typeface="+mj-ea"/>
              <a:ea typeface="+mj-ea"/>
            </a:endParaRPr>
          </a:p>
        </p:txBody>
      </p:sp>
      <p:sp>
        <p:nvSpPr>
          <p:cNvPr id="15" name="圆角矩形 14">
            <a:hlinkClick r:id="rId4"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重难特训</a:t>
            </a:r>
            <a:endParaRPr lang="zh-CN" altLang="en-US" sz="1400" dirty="0">
              <a:solidFill>
                <a:schemeClr val="bg1">
                  <a:lumMod val="65000"/>
                </a:schemeClr>
              </a:solidFill>
              <a:latin typeface="+mj-ea"/>
              <a:ea typeface="+mj-ea"/>
            </a:endParaRPr>
          </a:p>
        </p:txBody>
      </p:sp>
      <p:sp>
        <p:nvSpPr>
          <p:cNvPr id="6" name="矩形 5"/>
          <p:cNvSpPr>
            <a:spLocks noChangeAspect="1"/>
          </p:cNvSpPr>
          <p:nvPr/>
        </p:nvSpPr>
        <p:spPr>
          <a:xfrm>
            <a:off x="508000" y="1484784"/>
            <a:ext cx="8128000" cy="498598"/>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smtClean="0">
                <a:solidFill>
                  <a:srgbClr val="000000"/>
                </a:solidFill>
                <a:latin typeface="Times New Roman" panose="02020603050405020304" pitchFamily="18" charset="0"/>
                <a:cs typeface="Times New Roman" panose="02020603050405020304" pitchFamily="18" charset="0"/>
              </a:rPr>
              <a:t>请</a:t>
            </a:r>
            <a:r>
              <a:rPr lang="zh-CN" altLang="zh-CN" sz="2200">
                <a:solidFill>
                  <a:srgbClr val="000000"/>
                </a:solidFill>
                <a:latin typeface="Times New Roman" panose="02020603050405020304" pitchFamily="18" charset="0"/>
                <a:cs typeface="Times New Roman" panose="02020603050405020304" pitchFamily="18" charset="0"/>
              </a:rPr>
              <a:t>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戏赠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入手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结合全诗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分析作者表达的情感态度。</a:t>
            </a:r>
            <a:r>
              <a:rPr lang="en-US" altLang="zh-CN" sz="2200">
                <a:solidFill>
                  <a:srgbClr val="000000"/>
                </a:solidFill>
                <a:latin typeface="Times New Roman" panose="02020603050405020304" pitchFamily="18" charset="0"/>
                <a:cs typeface="Times New Roman" panose="02020603050405020304" pitchFamily="18" charset="0"/>
              </a:rPr>
              <a:t>(6</a:t>
            </a:r>
            <a:r>
              <a:rPr lang="zh-CN" altLang="zh-CN" sz="2200">
                <a:solidFill>
                  <a:srgbClr val="000000"/>
                </a:solidFill>
                <a:latin typeface="Times New Roman" panose="02020603050405020304" pitchFamily="18" charset="0"/>
                <a:cs typeface="Times New Roman" panose="02020603050405020304" pitchFamily="18" charset="0"/>
              </a:rPr>
              <a:t>分</a:t>
            </a:r>
            <a:r>
              <a:rPr lang="en-US" altLang="zh-CN" sz="2200" smtClean="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a:cs typeface="Times New Roman" panose="02020603050405020304" pitchFamily="18" charset="0"/>
            </a:endParaRPr>
          </a:p>
        </p:txBody>
      </p:sp>
      <p:sp>
        <p:nvSpPr>
          <p:cNvPr id="7" name="矩形 6"/>
          <p:cNvSpPr>
            <a:spLocks noChangeAspect="1"/>
          </p:cNvSpPr>
          <p:nvPr/>
        </p:nvSpPr>
        <p:spPr>
          <a:xfrm>
            <a:off x="508000" y="1955296"/>
            <a:ext cx="8128000" cy="4507324"/>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【思考角度】</a:t>
            </a:r>
            <a:r>
              <a:rPr lang="zh-CN" altLang="zh-CN" sz="2200">
                <a:solidFill>
                  <a:srgbClr val="FF0000"/>
                </a:solidFill>
                <a:latin typeface="NEU-BZ-S92"/>
                <a:ea typeface="Arial" panose="020B0604020202020204" pitchFamily="34"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①看提示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定基调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题目要求从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戏赠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入手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戏赠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的意思是戏谑、赠送给两位老友。可见诗歌中会有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调侃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意味。结合注释可知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老元偷格律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短李伏歌行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正是这种写法。</a:t>
            </a:r>
            <a:endParaRPr lang="zh-CN" altLang="zh-CN" sz="2200">
              <a:solidFill>
                <a:srgbClr val="000000"/>
              </a:solidFill>
              <a:latin typeface="NEU-BZ-S92"/>
              <a:ea typeface="方正书宋_GBK"/>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②抓意象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挖内涵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由于这是一首序跋性质的小诗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不是写景抒情的诗歌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没有意象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但可以根据诗中写到的人和事分析。</a:t>
            </a:r>
            <a:endParaRPr lang="zh-CN" altLang="zh-CN" sz="2200">
              <a:solidFill>
                <a:srgbClr val="000000"/>
              </a:solidFill>
              <a:latin typeface="NEU-BZ-S92"/>
              <a:ea typeface="方正书宋_GBK"/>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③品词句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悟感情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应无分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合有名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。按照常理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自己应能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赢得生前身后名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表明应该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但现实恰恰未能如愿。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气粗言语大</a:t>
            </a:r>
            <a:r>
              <a:rPr lang="en-US"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是对自己前文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海口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的评价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有自嘲之意。</a:t>
            </a:r>
            <a:endParaRPr lang="zh-CN" altLang="zh-CN" sz="2200">
              <a:solidFill>
                <a:srgbClr val="000000"/>
              </a:solidFill>
              <a:latin typeface="NEU-BZ-S92"/>
              <a:ea typeface="方正书宋_GBK"/>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【答案整合】</a:t>
            </a:r>
            <a:r>
              <a:rPr lang="zh-CN" altLang="zh-CN" sz="2200">
                <a:solidFill>
                  <a:srgbClr val="000000"/>
                </a:solidFill>
                <a:latin typeface="NEU-BZ-S92"/>
                <a:ea typeface="Arial" panose="020B0604020202020204" pitchFamily="34"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①诗人戏谑友人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夸耀自己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通过诙谐的态度表现出对文学成就的自得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②诗歌并非全是戏言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也透露出一丝对自己现实境况的无奈与自嘲。</a:t>
            </a:r>
            <a:endParaRPr lang="zh-CN" altLang="zh-CN" sz="2200">
              <a:solidFill>
                <a:srgbClr val="000000"/>
              </a:solidFill>
              <a:effectLst/>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xmlns="" val="4226900379"/>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wipe(down)">
                                      <p:cBhvr>
                                        <p:cTn id="7" dur="500"/>
                                        <p:tgtEl>
                                          <p:spTgt spid="7">
                                            <p:txEl>
                                              <p:pRg st="0" end="0"/>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7">
                                            <p:txEl>
                                              <p:pRg st="1" end="1"/>
                                            </p:txEl>
                                          </p:spTgt>
                                        </p:tgtEl>
                                        <p:attrNameLst>
                                          <p:attrName>style.visibility</p:attrName>
                                        </p:attrNameLst>
                                      </p:cBhvr>
                                      <p:to>
                                        <p:strVal val="visible"/>
                                      </p:to>
                                    </p:set>
                                    <p:animEffect transition="in" filter="wipe(down)">
                                      <p:cBhvr>
                                        <p:cTn id="10" dur="500"/>
                                        <p:tgtEl>
                                          <p:spTgt spid="7">
                                            <p:txEl>
                                              <p:pRg st="1" end="1"/>
                                            </p:txEl>
                                          </p:spTgt>
                                        </p:tgtEl>
                                      </p:cBhvr>
                                    </p:animEffect>
                                  </p:childTnLst>
                                </p:cTn>
                              </p:par>
                              <p:par>
                                <p:cTn id="11" presetID="22" presetClass="entr" presetSubtype="4" fill="hold" nodeType="withEffect">
                                  <p:stCondLst>
                                    <p:cond delay="0"/>
                                  </p:stCondLst>
                                  <p:childTnLst>
                                    <p:set>
                                      <p:cBhvr>
                                        <p:cTn id="12" dur="1" fill="hold">
                                          <p:stCondLst>
                                            <p:cond delay="0"/>
                                          </p:stCondLst>
                                        </p:cTn>
                                        <p:tgtEl>
                                          <p:spTgt spid="7">
                                            <p:txEl>
                                              <p:pRg st="2" end="2"/>
                                            </p:txEl>
                                          </p:spTgt>
                                        </p:tgtEl>
                                        <p:attrNameLst>
                                          <p:attrName>style.visibility</p:attrName>
                                        </p:attrNameLst>
                                      </p:cBhvr>
                                      <p:to>
                                        <p:strVal val="visible"/>
                                      </p:to>
                                    </p:set>
                                    <p:animEffect transition="in" filter="wipe(down)">
                                      <p:cBhvr>
                                        <p:cTn id="13" dur="500"/>
                                        <p:tgtEl>
                                          <p:spTgt spid="7">
                                            <p:txEl>
                                              <p:pRg st="2" end="2"/>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4" fill="hold" nodeType="clickEffect">
                                  <p:stCondLst>
                                    <p:cond delay="0"/>
                                  </p:stCondLst>
                                  <p:childTnLst>
                                    <p:set>
                                      <p:cBhvr>
                                        <p:cTn id="17" dur="1" fill="hold">
                                          <p:stCondLst>
                                            <p:cond delay="0"/>
                                          </p:stCondLst>
                                        </p:cTn>
                                        <p:tgtEl>
                                          <p:spTgt spid="7">
                                            <p:txEl>
                                              <p:pRg st="3" end="3"/>
                                            </p:txEl>
                                          </p:spTgt>
                                        </p:tgtEl>
                                        <p:attrNameLst>
                                          <p:attrName>style.visibility</p:attrName>
                                        </p:attrNameLst>
                                      </p:cBhvr>
                                      <p:to>
                                        <p:strVal val="visible"/>
                                      </p:to>
                                    </p:set>
                                    <p:animEffect transition="in" filter="wipe(down)">
                                      <p:cBhvr>
                                        <p:cTn id="18" dur="500"/>
                                        <p:tgtEl>
                                          <p:spTgt spid="7">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185</a:t>
            </a:fld>
            <a:r>
              <a:rPr lang="en-US" altLang="zh-CN" smtClean="0"/>
              <a:t>-</a:t>
            </a:r>
            <a:endParaRPr lang="zh-CN" altLang="en-US" dirty="0"/>
          </a:p>
        </p:txBody>
      </p:sp>
      <p:sp>
        <p:nvSpPr>
          <p:cNvPr id="13" name="圆角矩形 12">
            <a:hlinkClick r:id="rId2"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考法一</a:t>
            </a:r>
            <a:endParaRPr lang="zh-CN" altLang="en-US" sz="1400" dirty="0">
              <a:solidFill>
                <a:srgbClr val="E75E22"/>
              </a:solidFill>
              <a:latin typeface="+mj-ea"/>
              <a:ea typeface="+mj-ea"/>
            </a:endParaRPr>
          </a:p>
        </p:txBody>
      </p:sp>
      <p:sp>
        <p:nvSpPr>
          <p:cNvPr id="14" name="圆角矩形 13">
            <a:hlinkClick r:id="rId3"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法二</a:t>
            </a:r>
            <a:endParaRPr lang="zh-CN" altLang="en-US" sz="1400" dirty="0">
              <a:solidFill>
                <a:schemeClr val="bg1">
                  <a:lumMod val="65000"/>
                </a:schemeClr>
              </a:solidFill>
              <a:latin typeface="+mj-ea"/>
              <a:ea typeface="+mj-ea"/>
            </a:endParaRPr>
          </a:p>
        </p:txBody>
      </p:sp>
      <p:sp>
        <p:nvSpPr>
          <p:cNvPr id="15" name="圆角矩形 14">
            <a:hlinkClick r:id="rId4"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重难特训</a:t>
            </a:r>
            <a:endParaRPr lang="zh-CN" altLang="en-US" sz="1400" dirty="0">
              <a:solidFill>
                <a:schemeClr val="bg1">
                  <a:lumMod val="65000"/>
                </a:schemeClr>
              </a:solidFill>
              <a:latin typeface="+mj-ea"/>
              <a:ea typeface="+mj-ea"/>
            </a:endParaRPr>
          </a:p>
        </p:txBody>
      </p:sp>
      <p:sp>
        <p:nvSpPr>
          <p:cNvPr id="7" name="矩形 6"/>
          <p:cNvSpPr>
            <a:spLocks noChangeAspect="1"/>
          </p:cNvSpPr>
          <p:nvPr/>
        </p:nvSpPr>
        <p:spPr>
          <a:xfrm>
            <a:off x="508000" y="2583677"/>
            <a:ext cx="8128000" cy="4116127"/>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【思考角度】</a:t>
            </a:r>
            <a:r>
              <a:rPr lang="zh-CN" altLang="zh-CN" sz="2200">
                <a:solidFill>
                  <a:srgbClr val="FF0000"/>
                </a:solidFill>
                <a:latin typeface="NEU-BZ-S92"/>
                <a:ea typeface="Arial" panose="020B0604020202020204" pitchFamily="34"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①看提示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定基调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这是一首元曲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题目是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舟中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可初步推知是写舟中所见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属于写景抒情的诗歌。</a:t>
            </a:r>
            <a:endParaRPr lang="zh-CN" altLang="zh-CN" sz="2200">
              <a:solidFill>
                <a:srgbClr val="000000"/>
              </a:solidFill>
              <a:latin typeface="NEU-BZ-S92"/>
              <a:ea typeface="方正书宋_GBK"/>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②抓意象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挖内涵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前三句写孤舟夜泊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灯火独对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北风吹雪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是凄凉景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孤单情。接下来的四句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写诗人情因雪激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雪片与风鏖战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诗和雪缴缠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既豪迈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又悲壮。结尾一句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一笑琅然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乐观之情自现。</a:t>
            </a:r>
            <a:endParaRPr lang="zh-CN" altLang="zh-CN" sz="2200">
              <a:solidFill>
                <a:srgbClr val="000000"/>
              </a:solidFill>
              <a:latin typeface="NEU-BZ-S92"/>
              <a:ea typeface="方正书宋_GBK"/>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③品词句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悟感情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前三句中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孤舟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夜泊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灯火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客船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表现孤独、漂泊、羁旅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朔风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梅花片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雪花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表现凄凉、寒冷。</a:t>
            </a:r>
            <a:endParaRPr lang="zh-CN" altLang="zh-CN" sz="2200">
              <a:solidFill>
                <a:srgbClr val="000000"/>
              </a:solidFill>
              <a:latin typeface="NEU-BZ-S92"/>
              <a:ea typeface="方正书宋_GBK"/>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中间四句中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诗豪与风雪争先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雪片与风鏖战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可见惊喜、诗兴大发。</a:t>
            </a:r>
            <a:endParaRPr lang="zh-CN" altLang="zh-CN" sz="2200">
              <a:solidFill>
                <a:srgbClr val="000000"/>
              </a:solidFill>
              <a:latin typeface="NEU-BZ-S92"/>
              <a:ea typeface="方正书宋_GBK"/>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最后一句中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一笑琅然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可见愉悦、豪迈、旷达。</a:t>
            </a:r>
            <a:endParaRPr lang="zh-CN" altLang="zh-CN" sz="2200">
              <a:solidFill>
                <a:srgbClr val="000000"/>
              </a:solidFill>
              <a:effectLst/>
              <a:latin typeface="NEU-BZ-S92"/>
              <a:ea typeface="方正书宋_GBK"/>
              <a:cs typeface="Times New Roman" panose="02020603050405020304" pitchFamily="18" charset="0"/>
            </a:endParaRPr>
          </a:p>
        </p:txBody>
      </p:sp>
      <p:sp>
        <p:nvSpPr>
          <p:cNvPr id="3" name="矩形 2"/>
          <p:cNvSpPr>
            <a:spLocks noChangeAspect="1"/>
          </p:cNvSpPr>
          <p:nvPr/>
        </p:nvSpPr>
        <p:spPr>
          <a:xfrm>
            <a:off x="508000" y="1351159"/>
            <a:ext cx="8128000" cy="127227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b="1"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分析情感变化</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问题</a:t>
            </a:r>
            <a:r>
              <a:rPr lang="en-US" altLang="zh-CN" sz="2200" dirty="0">
                <a:solidFill>
                  <a:srgbClr val="000000"/>
                </a:solidFill>
                <a:latin typeface="Times New Roman" panose="02020603050405020304" pitchFamily="18" charset="0"/>
                <a:cs typeface="Times New Roman" panose="02020603050405020304" pitchFamily="18" charset="0"/>
              </a:rPr>
              <a:t>(2016·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山东卷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原诗《水仙子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舟中》见学习案三中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考法一</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鉴赏修辞手法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部分例</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结合作品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简要分析作者的感情变化。</a:t>
            </a: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分</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998336415"/>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8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186</a:t>
            </a:fld>
            <a:r>
              <a:rPr lang="en-US" altLang="zh-CN" smtClean="0"/>
              <a:t>-</a:t>
            </a:r>
            <a:endParaRPr lang="zh-CN" altLang="en-US" dirty="0"/>
          </a:p>
        </p:txBody>
      </p:sp>
      <p:sp>
        <p:nvSpPr>
          <p:cNvPr id="13" name="圆角矩形 12">
            <a:hlinkClick r:id="rId2"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考法一</a:t>
            </a:r>
            <a:endParaRPr lang="zh-CN" altLang="en-US" sz="1400" dirty="0">
              <a:solidFill>
                <a:srgbClr val="E75E22"/>
              </a:solidFill>
              <a:latin typeface="+mj-ea"/>
              <a:ea typeface="+mj-ea"/>
            </a:endParaRPr>
          </a:p>
        </p:txBody>
      </p:sp>
      <p:sp>
        <p:nvSpPr>
          <p:cNvPr id="14" name="圆角矩形 13">
            <a:hlinkClick r:id="rId3"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法二</a:t>
            </a:r>
            <a:endParaRPr lang="zh-CN" altLang="en-US" sz="1400" dirty="0">
              <a:solidFill>
                <a:schemeClr val="bg1">
                  <a:lumMod val="65000"/>
                </a:schemeClr>
              </a:solidFill>
              <a:latin typeface="+mj-ea"/>
              <a:ea typeface="+mj-ea"/>
            </a:endParaRPr>
          </a:p>
        </p:txBody>
      </p:sp>
      <p:sp>
        <p:nvSpPr>
          <p:cNvPr id="15" name="圆角矩形 14">
            <a:hlinkClick r:id="rId4"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重难特训</a:t>
            </a:r>
            <a:endParaRPr lang="zh-CN" altLang="en-US" sz="1400" dirty="0">
              <a:solidFill>
                <a:schemeClr val="bg1">
                  <a:lumMod val="65000"/>
                </a:schemeClr>
              </a:solidFill>
              <a:latin typeface="+mj-ea"/>
              <a:ea typeface="+mj-ea"/>
            </a:endParaRPr>
          </a:p>
        </p:txBody>
      </p:sp>
      <p:sp>
        <p:nvSpPr>
          <p:cNvPr id="6" name="矩形 5"/>
          <p:cNvSpPr>
            <a:spLocks noChangeAspect="1"/>
          </p:cNvSpPr>
          <p:nvPr/>
        </p:nvSpPr>
        <p:spPr>
          <a:xfrm>
            <a:off x="508000" y="2716732"/>
            <a:ext cx="8128000" cy="1678536"/>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【答案整合】</a:t>
            </a:r>
            <a:r>
              <a:rPr lang="zh-CN" altLang="zh-CN" sz="2200">
                <a:solidFill>
                  <a:srgbClr val="000000"/>
                </a:solidFill>
                <a:latin typeface="NEU-BZ-S92"/>
                <a:ea typeface="Arial" panose="020B0604020202020204" pitchFamily="34"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孤舟夜泊、青荧客船、朔风等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表现了作者的孤独之感、羁旅之思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漫天飞雪激发了作者的创作豪情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风雪鏖战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诗豪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与风雪争先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又与雪缴缠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表现了作者啸傲孤独与风雪的豪迈气概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一笑琅然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抒发了作者战胜困境的快意和乐观旷达的情怀。</a:t>
            </a:r>
            <a:endParaRPr lang="zh-CN" altLang="zh-CN" sz="2200">
              <a:solidFill>
                <a:srgbClr val="000000"/>
              </a:solidFill>
              <a:effectLst/>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xmlns="" val="1496548913"/>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18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187</a:t>
            </a:fld>
            <a:r>
              <a:rPr lang="en-US" altLang="zh-CN" smtClean="0"/>
              <a:t>-</a:t>
            </a:r>
            <a:endParaRPr lang="zh-CN" altLang="en-US" dirty="0"/>
          </a:p>
        </p:txBody>
      </p:sp>
      <p:sp>
        <p:nvSpPr>
          <p:cNvPr id="13" name="圆角矩形 12">
            <a:hlinkClick r:id="rId2"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考法一</a:t>
            </a:r>
            <a:endParaRPr lang="zh-CN" altLang="en-US" sz="1400" dirty="0">
              <a:solidFill>
                <a:srgbClr val="E75E22"/>
              </a:solidFill>
              <a:latin typeface="+mj-ea"/>
              <a:ea typeface="+mj-ea"/>
            </a:endParaRPr>
          </a:p>
        </p:txBody>
      </p:sp>
      <p:sp>
        <p:nvSpPr>
          <p:cNvPr id="14" name="圆角矩形 13">
            <a:hlinkClick r:id="rId3"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法二</a:t>
            </a:r>
            <a:endParaRPr lang="zh-CN" altLang="en-US" sz="1400" dirty="0">
              <a:solidFill>
                <a:schemeClr val="bg1">
                  <a:lumMod val="65000"/>
                </a:schemeClr>
              </a:solidFill>
              <a:latin typeface="+mj-ea"/>
              <a:ea typeface="+mj-ea"/>
            </a:endParaRPr>
          </a:p>
        </p:txBody>
      </p:sp>
      <p:sp>
        <p:nvSpPr>
          <p:cNvPr id="15" name="圆角矩形 14">
            <a:hlinkClick r:id="rId4"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重难特训</a:t>
            </a:r>
            <a:endParaRPr lang="zh-CN" altLang="en-US" sz="1400" dirty="0">
              <a:solidFill>
                <a:schemeClr val="bg1">
                  <a:lumMod val="65000"/>
                </a:schemeClr>
              </a:solidFill>
              <a:latin typeface="+mj-ea"/>
              <a:ea typeface="+mj-ea"/>
            </a:endParaRPr>
          </a:p>
        </p:txBody>
      </p:sp>
      <p:sp>
        <p:nvSpPr>
          <p:cNvPr id="3" name="矩形 2"/>
          <p:cNvSpPr>
            <a:spLocks noChangeAspect="1"/>
          </p:cNvSpPr>
          <p:nvPr/>
        </p:nvSpPr>
        <p:spPr>
          <a:xfrm>
            <a:off x="508000" y="1340767"/>
            <a:ext cx="8312472" cy="5373779"/>
          </a:xfrm>
          <a:prstGeom prst="rect">
            <a:avLst/>
          </a:prstGeom>
        </p:spPr>
        <p:txBody>
          <a:bodyPr wrap="square">
            <a:spAutoFit/>
          </a:bodyPr>
          <a:lstStyle/>
          <a:p>
            <a:pPr indent="267970">
              <a:lnSpc>
                <a:spcPct val="120000"/>
              </a:lnSpc>
              <a:spcAft>
                <a:spcPts val="0"/>
              </a:spcAft>
              <a:tabLst>
                <a:tab pos="1029335" algn="l"/>
                <a:tab pos="1850390" algn="l"/>
                <a:tab pos="2538095" algn="l"/>
                <a:tab pos="3221990" algn="l"/>
              </a:tabLst>
            </a:pPr>
            <a:r>
              <a:rPr lang="zh-CN" altLang="zh-CN" sz="2200" b="1">
                <a:solidFill>
                  <a:srgbClr val="000000"/>
                </a:solidFill>
                <a:latin typeface="Times New Roman" panose="02020603050405020304" pitchFamily="18" charset="0"/>
                <a:cs typeface="Times New Roman" panose="02020603050405020304" pitchFamily="18" charset="0"/>
              </a:rPr>
              <a:t>即学即练</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阅读下面的宋词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完成后面的问题。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蝶恋花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密州上元</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苏</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轼</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灯火钱塘三五夜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明月如霜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照见人如画。帐底吹笙香吐麝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更无一点尘随马。</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寂寞山城人老也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击鼓吹箫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却入农桑社。火冷灯稀霜露下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昏昏雪意云垂野。</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注</a:t>
            </a:r>
            <a:r>
              <a:rPr lang="zh-CN" altLang="zh-CN" sz="2200">
                <a:solidFill>
                  <a:srgbClr val="000000"/>
                </a:solidFill>
                <a:latin typeface="Times New Roman" panose="02020603050405020304" pitchFamily="18" charset="0"/>
                <a:cs typeface="Times New Roman" panose="02020603050405020304" pitchFamily="18" charset="0"/>
              </a:rPr>
              <a:t>苏轼于宋神宗熙宁七年</a:t>
            </a:r>
            <a:r>
              <a:rPr lang="en-US" altLang="zh-CN" sz="2200">
                <a:solidFill>
                  <a:srgbClr val="000000"/>
                </a:solidFill>
                <a:latin typeface="Times New Roman" panose="02020603050405020304" pitchFamily="18" charset="0"/>
                <a:cs typeface="Times New Roman" panose="02020603050405020304" pitchFamily="18" charset="0"/>
              </a:rPr>
              <a:t>(1074)</a:t>
            </a:r>
            <a:r>
              <a:rPr lang="zh-CN" altLang="zh-CN" sz="2200">
                <a:solidFill>
                  <a:srgbClr val="000000"/>
                </a:solidFill>
                <a:latin typeface="Times New Roman" panose="02020603050405020304" pitchFamily="18" charset="0"/>
                <a:cs typeface="Times New Roman" panose="02020603050405020304" pitchFamily="18" charset="0"/>
              </a:rPr>
              <a:t>九月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由杭州通判调知密州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十一月三日到任。次年上元写下这首词。写完这首词后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他在《超然台记》中追述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始至之日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岁比不登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盗贼满野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狱讼充斥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而斋厨索然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日食杞菊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人固疑余之不乐也。</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有人评价苏轼这首《蝶恋花》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确是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有境界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之作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写出了对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凡耳目之所接者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的真实感受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请结合诗句分析诗人的情感变化。</a:t>
            </a:r>
            <a:r>
              <a:rPr lang="en-US" altLang="zh-CN" sz="2200">
                <a:solidFill>
                  <a:srgbClr val="000000"/>
                </a:solidFill>
                <a:latin typeface="Times New Roman" panose="02020603050405020304" pitchFamily="18" charset="0"/>
                <a:cs typeface="Times New Roman" panose="02020603050405020304" pitchFamily="18" charset="0"/>
              </a:rPr>
              <a:t>(6</a:t>
            </a:r>
            <a:r>
              <a:rPr lang="zh-CN" altLang="zh-CN" sz="2200">
                <a:solidFill>
                  <a:srgbClr val="000000"/>
                </a:solidFill>
                <a:latin typeface="Times New Roman" panose="02020603050405020304" pitchFamily="18" charset="0"/>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553827766"/>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18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188</a:t>
            </a:fld>
            <a:r>
              <a:rPr lang="en-US" altLang="zh-CN" smtClean="0"/>
              <a:t>-</a:t>
            </a:r>
            <a:endParaRPr lang="zh-CN" altLang="en-US" dirty="0"/>
          </a:p>
        </p:txBody>
      </p:sp>
      <p:sp>
        <p:nvSpPr>
          <p:cNvPr id="13" name="圆角矩形 12">
            <a:hlinkClick r:id="rId2"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考法一</a:t>
            </a:r>
            <a:endParaRPr lang="zh-CN" altLang="en-US" sz="1400" dirty="0">
              <a:solidFill>
                <a:srgbClr val="E75E22"/>
              </a:solidFill>
              <a:latin typeface="+mj-ea"/>
              <a:ea typeface="+mj-ea"/>
            </a:endParaRPr>
          </a:p>
        </p:txBody>
      </p:sp>
      <p:sp>
        <p:nvSpPr>
          <p:cNvPr id="14" name="圆角矩形 13">
            <a:hlinkClick r:id="rId3"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法二</a:t>
            </a:r>
            <a:endParaRPr lang="zh-CN" altLang="en-US" sz="1400" dirty="0">
              <a:solidFill>
                <a:schemeClr val="bg1">
                  <a:lumMod val="65000"/>
                </a:schemeClr>
              </a:solidFill>
              <a:latin typeface="+mj-ea"/>
              <a:ea typeface="+mj-ea"/>
            </a:endParaRPr>
          </a:p>
        </p:txBody>
      </p:sp>
      <p:sp>
        <p:nvSpPr>
          <p:cNvPr id="15" name="圆角矩形 14">
            <a:hlinkClick r:id="rId4"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重难特训</a:t>
            </a:r>
            <a:endParaRPr lang="zh-CN" altLang="en-US" sz="1400" dirty="0">
              <a:solidFill>
                <a:schemeClr val="bg1">
                  <a:lumMod val="65000"/>
                </a:schemeClr>
              </a:solidFill>
              <a:latin typeface="+mj-ea"/>
              <a:ea typeface="+mj-ea"/>
            </a:endParaRPr>
          </a:p>
        </p:txBody>
      </p:sp>
      <p:sp>
        <p:nvSpPr>
          <p:cNvPr id="4" name="矩形 3"/>
          <p:cNvSpPr>
            <a:spLocks noChangeAspect="1"/>
          </p:cNvSpPr>
          <p:nvPr/>
        </p:nvSpPr>
        <p:spPr>
          <a:xfrm>
            <a:off x="508000" y="1340767"/>
            <a:ext cx="8128000" cy="5334922"/>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a:solidFill>
                  <a:srgbClr val="FF0000"/>
                </a:solidFill>
                <a:latin typeface="NEU-BZ-S92"/>
                <a:ea typeface="Arial" panose="020B0604020202020204" pitchFamily="34" charset="0"/>
                <a:cs typeface="Times New Roman" panose="02020603050405020304" pitchFamily="18" charset="0"/>
              </a:rPr>
              <a:t> </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对杭州的思念之情。这首词题为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密州上元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词却从钱塘的上元夜写起。诗人写灯、写月、写人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声色交错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渲染杭州元宵节的热闹、繁荣景象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表达对杭州的思念。</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初来密州时的寂寞心情。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寂寞山城人老也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寂寞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二字写出了密州上元的寂寞冷清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表现了内心的落寞感。</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对国计民生的忧患和对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瑞雪兆丰年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的喜悦之情。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昏昏雪意云垂野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表面上意象凄惨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却写出了他心中的希望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有一种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瑞雪兆丰年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的喜悦之情。</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FF0000"/>
                </a:solidFill>
                <a:latin typeface="NEU-BZ-S92"/>
                <a:ea typeface="Arial" panose="020B0604020202020204" pitchFamily="34" charset="0"/>
                <a:cs typeface="Times New Roman" panose="02020603050405020304" pitchFamily="18" charset="0"/>
              </a:rPr>
              <a:t> </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上片描写杭州元宵景致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词句虽不多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却也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有声有色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寂寞山城人老也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是一句过片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寂寞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二字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将前面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钱塘三五夜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的热闹景象全部移来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为密州上元之景作反衬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写出了密州上元的寂寞冷清。他在这上元之夜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随意闲行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听到箫鼓之声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走去一看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原来是村民正在举行社祭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祈求丰年。而郊外彤云四垂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阴霾欲雪。这首词表面上意象凄惨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但写出了他心中的希望。</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97135767"/>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animEffect transition="in" filter="wipe(down)">
                                      <p:cBhvr>
                                        <p:cTn id="7" dur="5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189</a:t>
            </a:fld>
            <a:r>
              <a:rPr lang="en-US" altLang="zh-CN" smtClean="0"/>
              <a:t>-</a:t>
            </a:r>
            <a:endParaRPr lang="zh-CN" altLang="en-US" dirty="0"/>
          </a:p>
        </p:txBody>
      </p:sp>
      <p:sp>
        <p:nvSpPr>
          <p:cNvPr id="23" name="圆角矩形 22">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考法一</a:t>
            </a:r>
            <a:endParaRPr lang="zh-CN" altLang="en-US" sz="1400" dirty="0">
              <a:solidFill>
                <a:schemeClr val="bg1">
                  <a:lumMod val="65000"/>
                </a:schemeClr>
              </a:solidFill>
              <a:latin typeface="+mj-ea"/>
              <a:ea typeface="+mj-ea"/>
            </a:endParaRPr>
          </a:p>
        </p:txBody>
      </p:sp>
      <p:sp>
        <p:nvSpPr>
          <p:cNvPr id="24" name="圆角矩形 23">
            <a:hlinkClick r:id="rId3"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考法二</a:t>
            </a:r>
            <a:endParaRPr lang="zh-CN" altLang="en-US" sz="1400" dirty="0">
              <a:solidFill>
                <a:srgbClr val="E75E22"/>
              </a:solidFill>
              <a:latin typeface="+mj-ea"/>
              <a:ea typeface="+mj-ea"/>
            </a:endParaRPr>
          </a:p>
        </p:txBody>
      </p:sp>
      <p:sp>
        <p:nvSpPr>
          <p:cNvPr id="25" name="圆角矩形 24">
            <a:hlinkClick r:id="rId4"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重难特训</a:t>
            </a:r>
            <a:endParaRPr lang="zh-CN" altLang="en-US" sz="1400" dirty="0">
              <a:solidFill>
                <a:schemeClr val="bg1">
                  <a:lumMod val="65000"/>
                </a:schemeClr>
              </a:solidFill>
              <a:latin typeface="+mj-ea"/>
              <a:ea typeface="+mj-ea"/>
            </a:endParaRPr>
          </a:p>
        </p:txBody>
      </p:sp>
      <p:sp>
        <p:nvSpPr>
          <p:cNvPr id="11" name="矩形 10"/>
          <p:cNvSpPr>
            <a:spLocks noChangeAspect="1"/>
          </p:cNvSpPr>
          <p:nvPr/>
        </p:nvSpPr>
        <p:spPr>
          <a:xfrm>
            <a:off x="508000" y="2066875"/>
            <a:ext cx="8128000" cy="2978251"/>
          </a:xfrm>
          <a:prstGeom prst="rect">
            <a:avLst/>
          </a:prstGeom>
        </p:spPr>
        <p:txBody>
          <a:bodyPr>
            <a:spAutoFit/>
          </a:bodyPr>
          <a:lstStyle/>
          <a:p>
            <a:pPr indent="457200" algn="ctr">
              <a:lnSpc>
                <a:spcPct val="120000"/>
              </a:lnSpc>
              <a:spcAft>
                <a:spcPts val="0"/>
              </a:spcAft>
              <a:tabLst>
                <a:tab pos="1029335" algn="l"/>
                <a:tab pos="1850390" algn="l"/>
                <a:tab pos="2538095" algn="l"/>
                <a:tab pos="3221990" algn="l"/>
              </a:tabLst>
            </a:pPr>
            <a:r>
              <a:rPr lang="zh-CN" altLang="zh-CN" sz="2200" smtClean="0">
                <a:solidFill>
                  <a:srgbClr val="000000"/>
                </a:solidFill>
                <a:latin typeface="NEU-BZ-S92"/>
                <a:ea typeface="方正正黑简体"/>
                <a:cs typeface="Times New Roman" panose="02020603050405020304" pitchFamily="18" charset="0"/>
              </a:rPr>
              <a:t>评价</a:t>
            </a:r>
            <a:r>
              <a:rPr lang="zh-CN" altLang="zh-CN" sz="2200">
                <a:solidFill>
                  <a:srgbClr val="000000"/>
                </a:solidFill>
                <a:latin typeface="NEU-BZ-S92"/>
                <a:ea typeface="方正正黑简体"/>
                <a:cs typeface="Times New Roman" panose="02020603050405020304" pitchFamily="18" charset="0"/>
              </a:rPr>
              <a:t>观点态度</a:t>
            </a:r>
            <a:endParaRPr lang="zh-CN" altLang="zh-CN" sz="2200">
              <a:solidFill>
                <a:srgbClr val="000000"/>
              </a:solidFill>
              <a:latin typeface="NEU-BZ-S92"/>
              <a:ea typeface="方正书宋_GBK"/>
              <a:cs typeface="Times New Roman" panose="02020603050405020304" pitchFamily="18" charset="0"/>
            </a:endParaRPr>
          </a:p>
          <a:p>
            <a:pPr indent="408305">
              <a:lnSpc>
                <a:spcPct val="120000"/>
              </a:lnSpc>
              <a:spcAft>
                <a:spcPts val="0"/>
              </a:spcAft>
              <a:tabLst>
                <a:tab pos="1029335" algn="l"/>
                <a:tab pos="1850390" algn="l"/>
                <a:tab pos="2538095" algn="l"/>
                <a:tab pos="3221990" algn="l"/>
              </a:tabLst>
            </a:pPr>
            <a:r>
              <a:rPr lang="zh-CN" altLang="zh-CN" sz="2200" b="1">
                <a:solidFill>
                  <a:srgbClr val="000000"/>
                </a:solidFill>
                <a:latin typeface="Arial" panose="020B0604020202020204" pitchFamily="34" charset="0"/>
                <a:ea typeface="黑体" panose="02010609060101010101" pitchFamily="49" charset="-122"/>
                <a:cs typeface="Times New Roman" panose="02020603050405020304" pitchFamily="18" charset="0"/>
              </a:rPr>
              <a:t>题点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b="1">
                <a:solidFill>
                  <a:srgbClr val="000000"/>
                </a:solidFill>
                <a:latin typeface="Arial" panose="020B0604020202020204" pitchFamily="34" charset="0"/>
                <a:ea typeface="黑体" panose="02010609060101010101" pitchFamily="49" charset="-122"/>
                <a:cs typeface="Times New Roman" panose="02020603050405020304" pitchFamily="18" charset="0"/>
              </a:rPr>
              <a:t>必备知识</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作者的态度包括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对事物、人物的态度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对社会现实的态度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对历史事件、历史人物的态度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对人生感悟的倾吐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等等。态度往往是抽象的、概括的</a:t>
            </a:r>
            <a:r>
              <a:rPr lang="en-US" altLang="zh-CN" sz="2200" smtClean="0">
                <a:solidFill>
                  <a:srgbClr val="000000"/>
                </a:solidFill>
                <a:latin typeface="Times New Roman" panose="02020603050405020304" pitchFamily="18" charset="0"/>
                <a:cs typeface="Times New Roman" panose="02020603050405020304" pitchFamily="18" charset="0"/>
              </a:rPr>
              <a:t>,</a:t>
            </a:r>
            <a:r>
              <a:rPr lang="zh-CN" altLang="en-US" sz="2200">
                <a:solidFill>
                  <a:srgbClr val="000000"/>
                </a:solidFill>
                <a:latin typeface="Times New Roman" panose="02020603050405020304" pitchFamily="18" charset="0"/>
                <a:cs typeface="Times New Roman" panose="02020603050405020304" pitchFamily="18" charset="0"/>
              </a:rPr>
              <a:t>作者</a:t>
            </a:r>
            <a:r>
              <a:rPr lang="zh-CN" altLang="zh-CN" sz="2200" smtClean="0">
                <a:solidFill>
                  <a:srgbClr val="000000"/>
                </a:solidFill>
                <a:latin typeface="Times New Roman" panose="02020603050405020304" pitchFamily="18" charset="0"/>
                <a:cs typeface="Times New Roman" panose="02020603050405020304" pitchFamily="18" charset="0"/>
              </a:rPr>
              <a:t>或者</a:t>
            </a:r>
            <a:r>
              <a:rPr lang="zh-CN" altLang="zh-CN" sz="2200">
                <a:solidFill>
                  <a:srgbClr val="000000"/>
                </a:solidFill>
                <a:latin typeface="Times New Roman" panose="02020603050405020304" pitchFamily="18" charset="0"/>
                <a:cs typeface="Times New Roman" panose="02020603050405020304" pitchFamily="18" charset="0"/>
              </a:rPr>
              <a:t>用某一诗句直抒胸臆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直接表达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或者借景抒情来表达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或者托物言志来表达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或者融志于事来体现。</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effectLst/>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xmlns="" val="602181398"/>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19</a:t>
            </a:fld>
            <a:r>
              <a:rPr lang="en-US" altLang="zh-CN" dirty="0" smtClean="0"/>
              <a:t>-</a:t>
            </a:r>
            <a:endParaRPr lang="zh-CN" altLang="en-US" dirty="0"/>
          </a:p>
        </p:txBody>
      </p:sp>
      <p:sp>
        <p:nvSpPr>
          <p:cNvPr id="2" name="矩形 1"/>
          <p:cNvSpPr>
            <a:spLocks noChangeAspect="1"/>
          </p:cNvSpPr>
          <p:nvPr/>
        </p:nvSpPr>
        <p:spPr>
          <a:xfrm>
            <a:off x="508000" y="1535863"/>
            <a:ext cx="1409360" cy="498598"/>
          </a:xfrm>
          <a:prstGeom prst="rect">
            <a:avLst/>
          </a:prstGeom>
        </p:spPr>
        <p:txBody>
          <a:bodyPr wrap="none">
            <a:spAutoFit/>
          </a:bodyPr>
          <a:lstStyle/>
          <a:p>
            <a:pPr indent="3048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第二</a:t>
            </a:r>
            <a:r>
              <a:rPr lang="zh-CN" altLang="zh-CN" sz="2200" smtClean="0">
                <a:solidFill>
                  <a:srgbClr val="000000"/>
                </a:solidFill>
                <a:latin typeface="Times New Roman" panose="02020603050405020304" pitchFamily="18" charset="0"/>
                <a:cs typeface="Times New Roman" panose="02020603050405020304" pitchFamily="18" charset="0"/>
              </a:rPr>
              <a:t>步</a:t>
            </a:r>
            <a:r>
              <a:rPr lang="en-US" altLang="zh-CN" sz="2200" smtClean="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1163230052"/>
              </p:ext>
            </p:extLst>
          </p:nvPr>
        </p:nvGraphicFramePr>
        <p:xfrm>
          <a:off x="508000" y="2060848"/>
          <a:ext cx="8128000" cy="3527742"/>
        </p:xfrm>
        <a:graphic>
          <a:graphicData uri="http://schemas.openxmlformats.org/presentationml/2006/ole">
            <p:oleObj spid="_x0000_s58370" name="文档" r:id="rId4" imgW="3910530" imgH="1697790" progId="Word.Document.12">
              <p:embed/>
            </p:oleObj>
          </a:graphicData>
        </a:graphic>
      </p:graphicFrame>
    </p:spTree>
    <p:extLst>
      <p:ext uri="{BB962C8B-B14F-4D97-AF65-F5344CB8AC3E}">
        <p14:creationId xmlns:p14="http://schemas.microsoft.com/office/powerpoint/2010/main" xmlns="" val="1111778616"/>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19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190</a:t>
            </a:fld>
            <a:r>
              <a:rPr lang="en-US" altLang="zh-CN" smtClean="0"/>
              <a:t>-</a:t>
            </a:r>
            <a:endParaRPr lang="zh-CN" altLang="en-US" dirty="0"/>
          </a:p>
        </p:txBody>
      </p:sp>
      <p:sp>
        <p:nvSpPr>
          <p:cNvPr id="23" name="圆角矩形 22">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考法一</a:t>
            </a:r>
            <a:endParaRPr lang="zh-CN" altLang="en-US" sz="1400" dirty="0">
              <a:solidFill>
                <a:schemeClr val="bg1">
                  <a:lumMod val="65000"/>
                </a:schemeClr>
              </a:solidFill>
              <a:latin typeface="+mj-ea"/>
              <a:ea typeface="+mj-ea"/>
            </a:endParaRPr>
          </a:p>
        </p:txBody>
      </p:sp>
      <p:sp>
        <p:nvSpPr>
          <p:cNvPr id="24" name="圆角矩形 23">
            <a:hlinkClick r:id="rId4"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考法二</a:t>
            </a:r>
            <a:endParaRPr lang="zh-CN" altLang="en-US" sz="1400" dirty="0">
              <a:solidFill>
                <a:srgbClr val="E75E22"/>
              </a:solidFill>
              <a:latin typeface="+mj-ea"/>
              <a:ea typeface="+mj-ea"/>
            </a:endParaRPr>
          </a:p>
        </p:txBody>
      </p:sp>
      <p:sp>
        <p:nvSpPr>
          <p:cNvPr id="25" name="圆角矩形 24">
            <a:hlinkClick r:id="rId5"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重难特训</a:t>
            </a:r>
            <a:endParaRPr lang="zh-CN" altLang="en-US" sz="1400" dirty="0">
              <a:solidFill>
                <a:schemeClr val="bg1">
                  <a:lumMod val="65000"/>
                </a:schemeClr>
              </a:solidFill>
              <a:latin typeface="+mj-ea"/>
              <a:ea typeface="+mj-ea"/>
            </a:endParaRPr>
          </a:p>
        </p:txBody>
      </p:sp>
      <p:sp>
        <p:nvSpPr>
          <p:cNvPr id="6" name="矩形 5"/>
          <p:cNvSpPr>
            <a:spLocks noChangeAspect="1"/>
          </p:cNvSpPr>
          <p:nvPr/>
        </p:nvSpPr>
        <p:spPr>
          <a:xfrm>
            <a:off x="508000" y="1554882"/>
            <a:ext cx="8128000" cy="866006"/>
          </a:xfrm>
          <a:prstGeom prst="rect">
            <a:avLst/>
          </a:prstGeom>
        </p:spPr>
        <p:txBody>
          <a:bodyPr>
            <a:spAutoFit/>
          </a:bodyPr>
          <a:lstStyle/>
          <a:p>
            <a:pPr indent="408305">
              <a:lnSpc>
                <a:spcPct val="120000"/>
              </a:lnSpc>
              <a:spcAft>
                <a:spcPts val="0"/>
              </a:spcAft>
              <a:tabLst>
                <a:tab pos="1029335" algn="l"/>
                <a:tab pos="1850390" algn="l"/>
                <a:tab pos="2538095" algn="l"/>
                <a:tab pos="3221990" algn="l"/>
              </a:tabLst>
            </a:pPr>
            <a:r>
              <a:rPr lang="zh-CN" altLang="zh-CN" sz="2200" b="1">
                <a:solidFill>
                  <a:srgbClr val="000000"/>
                </a:solidFill>
                <a:latin typeface="Arial" panose="020B0604020202020204" pitchFamily="34" charset="0"/>
                <a:ea typeface="黑体" panose="02010609060101010101" pitchFamily="49" charset="-122"/>
                <a:cs typeface="Times New Roman" panose="02020603050405020304" pitchFamily="18" charset="0"/>
              </a:rPr>
              <a:t>备考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b="1">
                <a:solidFill>
                  <a:srgbClr val="000000"/>
                </a:solidFill>
                <a:latin typeface="Arial" panose="020B0604020202020204" pitchFamily="34" charset="0"/>
                <a:ea typeface="黑体" panose="02010609060101010101" pitchFamily="49" charset="-122"/>
                <a:cs typeface="Times New Roman" panose="02020603050405020304" pitchFamily="18" charset="0"/>
              </a:rPr>
              <a:t>关键能力</a:t>
            </a:r>
            <a:endParaRPr lang="zh-CN" altLang="zh-CN" sz="2200">
              <a:solidFill>
                <a:srgbClr val="000000"/>
              </a:solidFill>
              <a:latin typeface="NEU-BZ-S92"/>
              <a:ea typeface="方正书宋_GBK"/>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审题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看清设问方式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思考答题角度</a:t>
            </a:r>
            <a:endParaRPr lang="zh-CN" altLang="zh-CN" sz="2200">
              <a:solidFill>
                <a:srgbClr val="000000"/>
              </a:solidFill>
              <a:effectLst/>
              <a:latin typeface="NEU-BZ-S92"/>
              <a:ea typeface="方正书宋_GBK"/>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1781388396"/>
              </p:ext>
            </p:extLst>
          </p:nvPr>
        </p:nvGraphicFramePr>
        <p:xfrm>
          <a:off x="508000" y="2387675"/>
          <a:ext cx="8128000" cy="3850105"/>
        </p:xfrm>
        <a:graphic>
          <a:graphicData uri="http://schemas.openxmlformats.org/presentationml/2006/ole">
            <p:oleObj spid="_x0000_s106498" name="文档" r:id="rId6" imgW="3921718" imgH="1857925" progId="Word.Document.12">
              <p:embed/>
            </p:oleObj>
          </a:graphicData>
        </a:graphic>
      </p:graphicFrame>
    </p:spTree>
    <p:extLst>
      <p:ext uri="{BB962C8B-B14F-4D97-AF65-F5344CB8AC3E}">
        <p14:creationId xmlns:p14="http://schemas.microsoft.com/office/powerpoint/2010/main" xmlns="" val="1351153519"/>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19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191</a:t>
            </a:fld>
            <a:r>
              <a:rPr lang="en-US" altLang="zh-CN" smtClean="0"/>
              <a:t>-</a:t>
            </a:r>
            <a:endParaRPr lang="zh-CN" altLang="en-US" dirty="0"/>
          </a:p>
        </p:txBody>
      </p:sp>
      <p:sp>
        <p:nvSpPr>
          <p:cNvPr id="23" name="圆角矩形 22">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考法一</a:t>
            </a:r>
            <a:endParaRPr lang="zh-CN" altLang="en-US" sz="1400" dirty="0">
              <a:solidFill>
                <a:schemeClr val="bg1">
                  <a:lumMod val="65000"/>
                </a:schemeClr>
              </a:solidFill>
              <a:latin typeface="+mj-ea"/>
              <a:ea typeface="+mj-ea"/>
            </a:endParaRPr>
          </a:p>
        </p:txBody>
      </p:sp>
      <p:sp>
        <p:nvSpPr>
          <p:cNvPr id="24" name="圆角矩形 23">
            <a:hlinkClick r:id="rId3"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考法二</a:t>
            </a:r>
            <a:endParaRPr lang="zh-CN" altLang="en-US" sz="1400" dirty="0">
              <a:solidFill>
                <a:srgbClr val="E75E22"/>
              </a:solidFill>
              <a:latin typeface="+mj-ea"/>
              <a:ea typeface="+mj-ea"/>
            </a:endParaRPr>
          </a:p>
        </p:txBody>
      </p:sp>
      <p:sp>
        <p:nvSpPr>
          <p:cNvPr id="25" name="圆角矩形 24">
            <a:hlinkClick r:id="rId4"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重难特训</a:t>
            </a:r>
            <a:endParaRPr lang="zh-CN" altLang="en-US" sz="1400" dirty="0">
              <a:solidFill>
                <a:schemeClr val="bg1">
                  <a:lumMod val="65000"/>
                </a:schemeClr>
              </a:solidFill>
              <a:latin typeface="+mj-ea"/>
              <a:ea typeface="+mj-ea"/>
            </a:endParaRPr>
          </a:p>
        </p:txBody>
      </p:sp>
      <p:sp>
        <p:nvSpPr>
          <p:cNvPr id="6" name="矩形 5"/>
          <p:cNvSpPr>
            <a:spLocks noChangeAspect="1"/>
          </p:cNvSpPr>
          <p:nvPr/>
        </p:nvSpPr>
        <p:spPr>
          <a:xfrm>
            <a:off x="363984" y="1351159"/>
            <a:ext cx="8384480" cy="4967514"/>
          </a:xfrm>
          <a:prstGeom prst="rect">
            <a:avLst/>
          </a:prstGeom>
        </p:spPr>
        <p:txBody>
          <a:bodyPr wrap="square">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解题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明确答题步骤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找准答题依据</a:t>
            </a:r>
            <a:endParaRPr lang="zh-CN" altLang="zh-CN" sz="2200">
              <a:solidFill>
                <a:srgbClr val="000000"/>
              </a:solidFill>
              <a:latin typeface="NEU-BZ-S92"/>
              <a:ea typeface="方正书宋_GBK"/>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a:solidFill>
                  <a:srgbClr val="000000"/>
                </a:solidFill>
                <a:latin typeface="NEU-BZ-S92"/>
                <a:ea typeface="方正宋黑_GBK"/>
                <a:cs typeface="Times New Roman" panose="02020603050405020304" pitchFamily="18" charset="0"/>
              </a:rPr>
              <a:t>评价作者观点态度要注意四点</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观点要明确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体悟要深入。</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分析评价作者的观点态度一定要由表及里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透过形象、语言、表达技巧等外在的形式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结合标题、注释、意象等暗示信息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深入体悟诗歌的思想内容和作者的观点态度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这是分析评价的前提条件。</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分析要细致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延伸要具体。</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①要紧扣原诗的内容。对作者观点态度的评价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必须引用原诗中的相关词句来具体分析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千万不要脱离原诗泛泛而谈。②要注意点面结合。既要有面上的整体把握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也要有点上的细致解剖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避免架空分析。③注意把观点态度的评价和表达技巧的分析结合起来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从内容和形式两个方面回答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既要分析表达了什么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也要分析是怎样表达的。</a:t>
            </a:r>
            <a:endParaRPr lang="zh-CN" altLang="zh-CN" sz="2200">
              <a:solidFill>
                <a:srgbClr val="000000"/>
              </a:solidFill>
              <a:effectLst/>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xmlns="" val="1673120964"/>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19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192</a:t>
            </a:fld>
            <a:r>
              <a:rPr lang="en-US" altLang="zh-CN" smtClean="0"/>
              <a:t>-</a:t>
            </a:r>
            <a:endParaRPr lang="zh-CN" altLang="en-US" dirty="0"/>
          </a:p>
        </p:txBody>
      </p:sp>
      <p:sp>
        <p:nvSpPr>
          <p:cNvPr id="23" name="圆角矩形 22">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考法一</a:t>
            </a:r>
            <a:endParaRPr lang="zh-CN" altLang="en-US" sz="1400" dirty="0">
              <a:solidFill>
                <a:schemeClr val="bg1">
                  <a:lumMod val="65000"/>
                </a:schemeClr>
              </a:solidFill>
              <a:latin typeface="+mj-ea"/>
              <a:ea typeface="+mj-ea"/>
            </a:endParaRPr>
          </a:p>
        </p:txBody>
      </p:sp>
      <p:sp>
        <p:nvSpPr>
          <p:cNvPr id="24" name="圆角矩形 23">
            <a:hlinkClick r:id="rId3"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考法二</a:t>
            </a:r>
            <a:endParaRPr lang="zh-CN" altLang="en-US" sz="1400" dirty="0">
              <a:solidFill>
                <a:srgbClr val="E75E22"/>
              </a:solidFill>
              <a:latin typeface="+mj-ea"/>
              <a:ea typeface="+mj-ea"/>
            </a:endParaRPr>
          </a:p>
        </p:txBody>
      </p:sp>
      <p:sp>
        <p:nvSpPr>
          <p:cNvPr id="25" name="圆角矩形 24">
            <a:hlinkClick r:id="rId4"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重难特训</a:t>
            </a:r>
            <a:endParaRPr lang="zh-CN" altLang="en-US" sz="1400" dirty="0">
              <a:solidFill>
                <a:schemeClr val="bg1">
                  <a:lumMod val="65000"/>
                </a:schemeClr>
              </a:solidFill>
              <a:latin typeface="+mj-ea"/>
              <a:ea typeface="+mj-ea"/>
            </a:endParaRPr>
          </a:p>
        </p:txBody>
      </p:sp>
      <p:sp>
        <p:nvSpPr>
          <p:cNvPr id="6" name="矩形 5"/>
          <p:cNvSpPr>
            <a:spLocks noChangeAspect="1"/>
          </p:cNvSpPr>
          <p:nvPr/>
        </p:nvSpPr>
        <p:spPr>
          <a:xfrm>
            <a:off x="508000" y="1681641"/>
            <a:ext cx="8128000" cy="374871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归纳要全面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体察要细致。</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概括分析时要注意完整性、全面性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诗词中作者的观点态度所包含的几个方面都要概括到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避免出现以偏概全的错误。</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(4)</a:t>
            </a:r>
            <a:r>
              <a:rPr lang="zh-CN" altLang="zh-CN" sz="2200">
                <a:solidFill>
                  <a:srgbClr val="000000"/>
                </a:solidFill>
                <a:latin typeface="Times New Roman" panose="02020603050405020304" pitchFamily="18" charset="0"/>
                <a:cs typeface="Times New Roman" panose="02020603050405020304" pitchFamily="18" charset="0"/>
              </a:rPr>
              <a:t>评价要准确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分寸要把握。</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评价要准确、恰当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不夸大、不缩小、不绝对化。要注意避免以下两个方面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一要避免先入为主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用固有的认知代替对具体诗歌的解读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二要避免没有分寸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不是用正确的历史观去分析评价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而是想当然地用自己的眼光去要求古人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结果要么无限拔高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要么片面否定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这样对作者观点的评价都是有失公允的</a:t>
            </a:r>
            <a:r>
              <a:rPr lang="zh-CN" altLang="zh-CN" sz="2200" smtClean="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xmlns="" val="2353793208"/>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19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193</a:t>
            </a:fld>
            <a:r>
              <a:rPr lang="en-US" altLang="zh-CN" smtClean="0"/>
              <a:t>-</a:t>
            </a:r>
            <a:endParaRPr lang="zh-CN" altLang="en-US" dirty="0"/>
          </a:p>
        </p:txBody>
      </p:sp>
      <p:sp>
        <p:nvSpPr>
          <p:cNvPr id="23" name="圆角矩形 22">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考法一</a:t>
            </a:r>
            <a:endParaRPr lang="zh-CN" altLang="en-US" sz="1400" dirty="0">
              <a:solidFill>
                <a:schemeClr val="bg1">
                  <a:lumMod val="65000"/>
                </a:schemeClr>
              </a:solidFill>
              <a:latin typeface="+mj-ea"/>
              <a:ea typeface="+mj-ea"/>
            </a:endParaRPr>
          </a:p>
        </p:txBody>
      </p:sp>
      <p:sp>
        <p:nvSpPr>
          <p:cNvPr id="24" name="圆角矩形 23">
            <a:hlinkClick r:id="rId3"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考法二</a:t>
            </a:r>
            <a:endParaRPr lang="zh-CN" altLang="en-US" sz="1400" dirty="0">
              <a:solidFill>
                <a:srgbClr val="E75E22"/>
              </a:solidFill>
              <a:latin typeface="+mj-ea"/>
              <a:ea typeface="+mj-ea"/>
            </a:endParaRPr>
          </a:p>
        </p:txBody>
      </p:sp>
      <p:sp>
        <p:nvSpPr>
          <p:cNvPr id="25" name="圆角矩形 24">
            <a:hlinkClick r:id="rId4"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重难特训</a:t>
            </a:r>
            <a:endParaRPr lang="zh-CN" altLang="en-US" sz="1400" dirty="0">
              <a:solidFill>
                <a:schemeClr val="bg1">
                  <a:lumMod val="65000"/>
                </a:schemeClr>
              </a:solidFill>
              <a:latin typeface="+mj-ea"/>
              <a:ea typeface="+mj-ea"/>
            </a:endParaRPr>
          </a:p>
        </p:txBody>
      </p:sp>
      <p:sp>
        <p:nvSpPr>
          <p:cNvPr id="3" name="矩形 2"/>
          <p:cNvSpPr>
            <a:spLocks noChangeAspect="1"/>
          </p:cNvSpPr>
          <p:nvPr/>
        </p:nvSpPr>
        <p:spPr>
          <a:xfrm>
            <a:off x="508000" y="2114868"/>
            <a:ext cx="8128000" cy="288226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建模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根据要求表述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规范术语作答</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第一步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明确观点。明确表明自己的观点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或通过对相关诗句的分析来概括作者的观点态度。</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第二步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具体分析。结合相关的诗句进行分析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阐明理由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或用历史的眼光、辩证的方法对作者的观点给予中肯的评价。</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第三步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归纳总结。扣住题目要求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照应前面分析的要点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重申观点态度。</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82415226"/>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19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194</a:t>
            </a:fld>
            <a:r>
              <a:rPr lang="en-US" altLang="zh-CN" smtClean="0"/>
              <a:t>-</a:t>
            </a:r>
            <a:endParaRPr lang="zh-CN" altLang="en-US" dirty="0"/>
          </a:p>
        </p:txBody>
      </p:sp>
      <p:sp>
        <p:nvSpPr>
          <p:cNvPr id="23" name="圆角矩形 22">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考法一</a:t>
            </a:r>
            <a:endParaRPr lang="zh-CN" altLang="en-US" sz="1400" dirty="0">
              <a:solidFill>
                <a:schemeClr val="bg1">
                  <a:lumMod val="65000"/>
                </a:schemeClr>
              </a:solidFill>
              <a:latin typeface="+mj-ea"/>
              <a:ea typeface="+mj-ea"/>
            </a:endParaRPr>
          </a:p>
        </p:txBody>
      </p:sp>
      <p:sp>
        <p:nvSpPr>
          <p:cNvPr id="24" name="圆角矩形 23">
            <a:hlinkClick r:id="rId3"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考法二</a:t>
            </a:r>
            <a:endParaRPr lang="zh-CN" altLang="en-US" sz="1400" dirty="0">
              <a:solidFill>
                <a:srgbClr val="E75E22"/>
              </a:solidFill>
              <a:latin typeface="+mj-ea"/>
              <a:ea typeface="+mj-ea"/>
            </a:endParaRPr>
          </a:p>
        </p:txBody>
      </p:sp>
      <p:sp>
        <p:nvSpPr>
          <p:cNvPr id="25" name="圆角矩形 24">
            <a:hlinkClick r:id="rId4"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重难特训</a:t>
            </a:r>
            <a:endParaRPr lang="zh-CN" altLang="en-US" sz="1400" dirty="0">
              <a:solidFill>
                <a:schemeClr val="bg1">
                  <a:lumMod val="65000"/>
                </a:schemeClr>
              </a:solidFill>
              <a:latin typeface="+mj-ea"/>
              <a:ea typeface="+mj-ea"/>
            </a:endParaRPr>
          </a:p>
        </p:txBody>
      </p:sp>
      <p:sp>
        <p:nvSpPr>
          <p:cNvPr id="3" name="矩形 2"/>
          <p:cNvSpPr>
            <a:spLocks noChangeAspect="1"/>
          </p:cNvSpPr>
          <p:nvPr/>
        </p:nvSpPr>
        <p:spPr>
          <a:xfrm>
            <a:off x="508000" y="2513599"/>
            <a:ext cx="8128000" cy="2084801"/>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2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典题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满分解构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b="1"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评价作者观点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(2017·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山东卷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原诗《早上五盘岭》见学习案二中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考法一</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品味</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炼字</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之妙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部分例</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蜀道历来以艰险著称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为什么诗人却说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不觉蜀道难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请结合全诗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谈谈你的理解。</a:t>
            </a: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分</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463394393"/>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19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195</a:t>
            </a:fld>
            <a:r>
              <a:rPr lang="en-US" altLang="zh-CN" smtClean="0"/>
              <a:t>-</a:t>
            </a:r>
            <a:endParaRPr lang="zh-CN" altLang="en-US" dirty="0"/>
          </a:p>
        </p:txBody>
      </p:sp>
      <p:sp>
        <p:nvSpPr>
          <p:cNvPr id="23" name="圆角矩形 22">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考法一</a:t>
            </a:r>
            <a:endParaRPr lang="zh-CN" altLang="en-US" sz="1400" dirty="0">
              <a:solidFill>
                <a:schemeClr val="bg1">
                  <a:lumMod val="65000"/>
                </a:schemeClr>
              </a:solidFill>
              <a:latin typeface="+mj-ea"/>
              <a:ea typeface="+mj-ea"/>
            </a:endParaRPr>
          </a:p>
        </p:txBody>
      </p:sp>
      <p:sp>
        <p:nvSpPr>
          <p:cNvPr id="24" name="圆角矩形 23">
            <a:hlinkClick r:id="rId4"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考法二</a:t>
            </a:r>
            <a:endParaRPr lang="zh-CN" altLang="en-US" sz="1400" dirty="0">
              <a:solidFill>
                <a:srgbClr val="E75E22"/>
              </a:solidFill>
              <a:latin typeface="+mj-ea"/>
              <a:ea typeface="+mj-ea"/>
            </a:endParaRPr>
          </a:p>
        </p:txBody>
      </p:sp>
      <p:sp>
        <p:nvSpPr>
          <p:cNvPr id="25" name="圆角矩形 24">
            <a:hlinkClick r:id="rId5"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重难特训</a:t>
            </a:r>
            <a:endParaRPr lang="zh-CN" altLang="en-US" sz="1400" dirty="0">
              <a:solidFill>
                <a:schemeClr val="bg1">
                  <a:lumMod val="65000"/>
                </a:schemeClr>
              </a:solidFill>
              <a:latin typeface="+mj-ea"/>
              <a:ea typeface="+mj-ea"/>
            </a:endParaRPr>
          </a:p>
        </p:txBody>
      </p:sp>
      <p:graphicFrame>
        <p:nvGraphicFramePr>
          <p:cNvPr id="6" name="对象 5"/>
          <p:cNvGraphicFramePr>
            <a:graphicFrameLocks noChangeAspect="1"/>
          </p:cNvGraphicFramePr>
          <p:nvPr>
            <p:extLst>
              <p:ext uri="{D42A27DB-BD31-4B8C-83A1-F6EECF244321}">
                <p14:modId xmlns:p14="http://schemas.microsoft.com/office/powerpoint/2010/main" xmlns="" val="459078205"/>
              </p:ext>
            </p:extLst>
          </p:nvPr>
        </p:nvGraphicFramePr>
        <p:xfrm>
          <a:off x="508000" y="1637432"/>
          <a:ext cx="8116888" cy="4887912"/>
        </p:xfrm>
        <a:graphic>
          <a:graphicData uri="http://schemas.openxmlformats.org/presentationml/2006/ole">
            <p:oleObj spid="_x0000_s107522" name="文档" r:id="rId6" imgW="3971520" imgH="2382592" progId="Word.Document.12">
              <p:embed/>
            </p:oleObj>
          </a:graphicData>
        </a:graphic>
      </p:graphicFrame>
      <p:sp>
        <p:nvSpPr>
          <p:cNvPr id="7" name="矩形 6"/>
          <p:cNvSpPr>
            <a:spLocks noChangeAspect="1"/>
          </p:cNvSpPr>
          <p:nvPr/>
        </p:nvSpPr>
        <p:spPr>
          <a:xfrm>
            <a:off x="1331640" y="2401098"/>
            <a:ext cx="6984776" cy="1107996"/>
          </a:xfrm>
          <a:prstGeom prst="rect">
            <a:avLst/>
          </a:prstGeom>
        </p:spPr>
        <p:txBody>
          <a:bodyPr wrap="square">
            <a:spAutoFit/>
          </a:bodyPr>
          <a:lstStyle/>
          <a:p>
            <a:r>
              <a:rPr lang="zh-CN" altLang="zh-CN" sz="2200">
                <a:solidFill>
                  <a:srgbClr val="FF0000"/>
                </a:solidFill>
                <a:latin typeface="Times New Roman" panose="02020603050405020304" pitchFamily="18" charset="0"/>
                <a:cs typeface="Times New Roman" panose="02020603050405020304" pitchFamily="18" charset="0"/>
              </a:rPr>
              <a:t>根据注释①可知</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这是岑参作为僚属随剑南四川节度使杜鸿渐入蜀平乱</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途经五盘岭时作。根据诗歌的最后两句可知</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此行为知己</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a:t>
            </a:r>
            <a:endParaRPr lang="zh-CN" altLang="en-US" sz="2200"/>
          </a:p>
        </p:txBody>
      </p:sp>
      <p:sp>
        <p:nvSpPr>
          <p:cNvPr id="8" name="矩形 7"/>
          <p:cNvSpPr>
            <a:spLocks noChangeAspect="1"/>
          </p:cNvSpPr>
          <p:nvPr/>
        </p:nvSpPr>
        <p:spPr>
          <a:xfrm>
            <a:off x="1331640" y="3501766"/>
            <a:ext cx="6984776" cy="1107996"/>
          </a:xfrm>
          <a:prstGeom prst="rect">
            <a:avLst/>
          </a:prstGeom>
        </p:spPr>
        <p:txBody>
          <a:bodyPr wrap="square">
            <a:spAutoFit/>
          </a:bodyPr>
          <a:lstStyle/>
          <a:p>
            <a:r>
              <a:rPr lang="zh-CN" altLang="en-US" sz="2200">
                <a:solidFill>
                  <a:srgbClr val="FF0000"/>
                </a:solidFill>
                <a:latin typeface="Times New Roman" panose="02020603050405020304" pitchFamily="18" charset="0"/>
                <a:cs typeface="Times New Roman" panose="02020603050405020304" pitchFamily="18" charset="0"/>
              </a:rPr>
              <a:t>从诗句中“驱驷马”“出五盘”“两崖斗”“群峰攒”“苍翠烟景”“森沉云树”“松疏”“花密”等雄奇、壮观的景物看</a:t>
            </a:r>
            <a:r>
              <a:rPr lang="en-US" altLang="zh-CN" sz="2200">
                <a:solidFill>
                  <a:srgbClr val="FF0000"/>
                </a:solidFill>
                <a:latin typeface="Times New Roman" panose="02020603050405020304" pitchFamily="18" charset="0"/>
                <a:cs typeface="Times New Roman" panose="02020603050405020304" pitchFamily="18" charset="0"/>
              </a:rPr>
              <a:t>,</a:t>
            </a:r>
            <a:r>
              <a:rPr lang="zh-CN" altLang="en-US" sz="2200">
                <a:solidFill>
                  <a:srgbClr val="FF0000"/>
                </a:solidFill>
                <a:latin typeface="Times New Roman" panose="02020603050405020304" pitchFamily="18" charset="0"/>
                <a:cs typeface="Times New Roman" panose="02020603050405020304" pitchFamily="18" charset="0"/>
              </a:rPr>
              <a:t>诗人的心情是愉悦和激动的。</a:t>
            </a:r>
            <a:endParaRPr lang="zh-CN" altLang="en-US" sz="2200"/>
          </a:p>
        </p:txBody>
      </p:sp>
      <p:sp>
        <p:nvSpPr>
          <p:cNvPr id="9" name="矩形 8"/>
          <p:cNvSpPr>
            <a:spLocks noChangeAspect="1"/>
          </p:cNvSpPr>
          <p:nvPr/>
        </p:nvSpPr>
        <p:spPr>
          <a:xfrm>
            <a:off x="1331640" y="4623072"/>
            <a:ext cx="6984776" cy="1107996"/>
          </a:xfrm>
          <a:prstGeom prst="rect">
            <a:avLst/>
          </a:prstGeom>
        </p:spPr>
        <p:txBody>
          <a:bodyPr wrap="square">
            <a:spAutoFit/>
          </a:bodyPr>
          <a:lstStyle/>
          <a:p>
            <a:r>
              <a:rPr lang="zh-CN" altLang="en-US" sz="2200">
                <a:solidFill>
                  <a:srgbClr val="FF0000"/>
                </a:solidFill>
                <a:latin typeface="Times New Roman" panose="02020603050405020304" pitchFamily="18" charset="0"/>
                <a:cs typeface="Times New Roman" panose="02020603050405020304" pitchFamily="18" charset="0"/>
              </a:rPr>
              <a:t>根据首联的“旷然”</a:t>
            </a:r>
            <a:r>
              <a:rPr lang="en-US" altLang="zh-CN" sz="2200">
                <a:solidFill>
                  <a:srgbClr val="FF0000"/>
                </a:solidFill>
                <a:latin typeface="Times New Roman" panose="02020603050405020304" pitchFamily="18" charset="0"/>
                <a:cs typeface="Times New Roman" panose="02020603050405020304" pitchFamily="18" charset="0"/>
              </a:rPr>
              <a:t>,</a:t>
            </a:r>
            <a:r>
              <a:rPr lang="zh-CN" altLang="en-US" sz="2200">
                <a:solidFill>
                  <a:srgbClr val="FF0000"/>
                </a:solidFill>
                <a:latin typeface="Times New Roman" panose="02020603050405020304" pitchFamily="18" charset="0"/>
                <a:cs typeface="Times New Roman" panose="02020603050405020304" pitchFamily="18" charset="0"/>
              </a:rPr>
              <a:t>尾联的“此行为知己”可知</a:t>
            </a:r>
            <a:r>
              <a:rPr lang="en-US" altLang="zh-CN" sz="2200">
                <a:solidFill>
                  <a:srgbClr val="FF0000"/>
                </a:solidFill>
                <a:latin typeface="Times New Roman" panose="02020603050405020304" pitchFamily="18" charset="0"/>
                <a:cs typeface="Times New Roman" panose="02020603050405020304" pitchFamily="18" charset="0"/>
              </a:rPr>
              <a:t>,</a:t>
            </a:r>
            <a:r>
              <a:rPr lang="zh-CN" altLang="en-US" sz="2200">
                <a:solidFill>
                  <a:srgbClr val="FF0000"/>
                </a:solidFill>
                <a:latin typeface="Times New Roman" panose="02020603050405020304" pitchFamily="18" charset="0"/>
                <a:cs typeface="Times New Roman" panose="02020603050405020304" pitchFamily="18" charset="0"/>
              </a:rPr>
              <a:t>诗人把自己将要见到知己的愉悦之情赋予对蜀道崇山峻岭的描写与赞美之中</a:t>
            </a:r>
            <a:r>
              <a:rPr lang="en-US" altLang="zh-CN" sz="2200">
                <a:solidFill>
                  <a:srgbClr val="FF0000"/>
                </a:solidFill>
                <a:latin typeface="Times New Roman" panose="02020603050405020304" pitchFamily="18" charset="0"/>
                <a:cs typeface="Times New Roman" panose="02020603050405020304" pitchFamily="18" charset="0"/>
              </a:rPr>
              <a:t>,</a:t>
            </a:r>
            <a:r>
              <a:rPr lang="zh-CN" altLang="en-US" sz="2200">
                <a:solidFill>
                  <a:srgbClr val="FF0000"/>
                </a:solidFill>
                <a:latin typeface="Times New Roman" panose="02020603050405020304" pitchFamily="18" charset="0"/>
                <a:cs typeface="Times New Roman" panose="02020603050405020304" pitchFamily="18" charset="0"/>
              </a:rPr>
              <a:t>因此“不觉蜀道难”。</a:t>
            </a:r>
            <a:endParaRPr lang="zh-CN" altLang="en-US" sz="2200"/>
          </a:p>
        </p:txBody>
      </p:sp>
    </p:spTree>
    <p:extLst>
      <p:ext uri="{BB962C8B-B14F-4D97-AF65-F5344CB8AC3E}">
        <p14:creationId xmlns:p14="http://schemas.microsoft.com/office/powerpoint/2010/main" xmlns="" val="1231224772"/>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ipe(down)">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wipe(down)">
                                      <p:cBhvr>
                                        <p:cTn id="1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Lst>
  </p:timing>
</p:sld>
</file>

<file path=ppt/slides/slide19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196</a:t>
            </a:fld>
            <a:r>
              <a:rPr lang="en-US" altLang="zh-CN" smtClean="0"/>
              <a:t>-</a:t>
            </a:r>
            <a:endParaRPr lang="zh-CN" altLang="en-US" dirty="0"/>
          </a:p>
        </p:txBody>
      </p:sp>
      <p:sp>
        <p:nvSpPr>
          <p:cNvPr id="23" name="圆角矩形 22">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考法一</a:t>
            </a:r>
            <a:endParaRPr lang="zh-CN" altLang="en-US" sz="1400" dirty="0">
              <a:solidFill>
                <a:schemeClr val="bg1">
                  <a:lumMod val="65000"/>
                </a:schemeClr>
              </a:solidFill>
              <a:latin typeface="+mj-ea"/>
              <a:ea typeface="+mj-ea"/>
            </a:endParaRPr>
          </a:p>
        </p:txBody>
      </p:sp>
      <p:sp>
        <p:nvSpPr>
          <p:cNvPr id="24" name="圆角矩形 23">
            <a:hlinkClick r:id="rId3"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考法二</a:t>
            </a:r>
            <a:endParaRPr lang="zh-CN" altLang="en-US" sz="1400" dirty="0">
              <a:solidFill>
                <a:srgbClr val="E75E22"/>
              </a:solidFill>
              <a:latin typeface="+mj-ea"/>
              <a:ea typeface="+mj-ea"/>
            </a:endParaRPr>
          </a:p>
        </p:txBody>
      </p:sp>
      <p:sp>
        <p:nvSpPr>
          <p:cNvPr id="25" name="圆角矩形 24">
            <a:hlinkClick r:id="rId4"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重难特训</a:t>
            </a:r>
            <a:endParaRPr lang="zh-CN" altLang="en-US" sz="1400" dirty="0">
              <a:solidFill>
                <a:schemeClr val="bg1">
                  <a:lumMod val="65000"/>
                </a:schemeClr>
              </a:solidFill>
              <a:latin typeface="+mj-ea"/>
              <a:ea typeface="+mj-ea"/>
            </a:endParaRPr>
          </a:p>
        </p:txBody>
      </p:sp>
      <p:sp>
        <p:nvSpPr>
          <p:cNvPr id="6" name="矩形 5"/>
          <p:cNvSpPr>
            <a:spLocks noChangeAspect="1"/>
          </p:cNvSpPr>
          <p:nvPr/>
        </p:nvSpPr>
        <p:spPr>
          <a:xfrm>
            <a:off x="508000" y="2919864"/>
            <a:ext cx="8128000" cy="1272271"/>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【答案整合】</a:t>
            </a:r>
            <a:r>
              <a:rPr lang="zh-CN" altLang="zh-CN" sz="2200">
                <a:solidFill>
                  <a:srgbClr val="000000"/>
                </a:solidFill>
                <a:latin typeface="NEU-BZ-S92"/>
                <a:ea typeface="Arial" panose="020B0604020202020204" pitchFamily="34"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①诗人入蜀是为报知己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为平蜀乱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虽然途中山峦重叠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险滩暗藏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但不觉艰难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②诗人登上山顶后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心旷神怡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因此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所观之景虽奇险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但他感觉富有情趣。</a:t>
            </a:r>
            <a:endParaRPr lang="zh-CN" altLang="zh-CN" sz="2200">
              <a:solidFill>
                <a:srgbClr val="000000"/>
              </a:solidFill>
              <a:effectLst/>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xmlns="" val="4226272439"/>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19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197</a:t>
            </a:fld>
            <a:r>
              <a:rPr lang="en-US" altLang="zh-CN" smtClean="0"/>
              <a:t>-</a:t>
            </a:r>
            <a:endParaRPr lang="zh-CN" altLang="en-US" dirty="0"/>
          </a:p>
        </p:txBody>
      </p:sp>
      <p:sp>
        <p:nvSpPr>
          <p:cNvPr id="23" name="圆角矩形 22">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考法一</a:t>
            </a:r>
            <a:endParaRPr lang="zh-CN" altLang="en-US" sz="1400" dirty="0">
              <a:solidFill>
                <a:schemeClr val="bg1">
                  <a:lumMod val="65000"/>
                </a:schemeClr>
              </a:solidFill>
              <a:latin typeface="+mj-ea"/>
              <a:ea typeface="+mj-ea"/>
            </a:endParaRPr>
          </a:p>
        </p:txBody>
      </p:sp>
      <p:sp>
        <p:nvSpPr>
          <p:cNvPr id="24" name="圆角矩形 23">
            <a:hlinkClick r:id="rId3"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考法二</a:t>
            </a:r>
            <a:endParaRPr lang="zh-CN" altLang="en-US" sz="1400" dirty="0">
              <a:solidFill>
                <a:srgbClr val="E75E22"/>
              </a:solidFill>
              <a:latin typeface="+mj-ea"/>
              <a:ea typeface="+mj-ea"/>
            </a:endParaRPr>
          </a:p>
        </p:txBody>
      </p:sp>
      <p:sp>
        <p:nvSpPr>
          <p:cNvPr id="25" name="圆角矩形 24">
            <a:hlinkClick r:id="rId4"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重难特训</a:t>
            </a:r>
            <a:endParaRPr lang="zh-CN" altLang="en-US" sz="1400" dirty="0">
              <a:solidFill>
                <a:schemeClr val="bg1">
                  <a:lumMod val="65000"/>
                </a:schemeClr>
              </a:solidFill>
              <a:latin typeface="+mj-ea"/>
              <a:ea typeface="+mj-ea"/>
            </a:endParaRPr>
          </a:p>
        </p:txBody>
      </p:sp>
      <p:sp>
        <p:nvSpPr>
          <p:cNvPr id="6" name="矩形 5"/>
          <p:cNvSpPr>
            <a:spLocks noChangeAspect="1"/>
          </p:cNvSpPr>
          <p:nvPr/>
        </p:nvSpPr>
        <p:spPr>
          <a:xfrm>
            <a:off x="508000" y="1497936"/>
            <a:ext cx="8128000" cy="411612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b="1">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分析作者态度</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(2014·</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江西卷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阅读下面一首宋诗</a:t>
            </a:r>
            <a:r>
              <a:rPr lang="en-US" altLang="zh-CN" sz="2200" smtClean="0">
                <a:solidFill>
                  <a:srgbClr val="000000"/>
                </a:solidFill>
                <a:latin typeface="Times New Roman" panose="02020603050405020304" pitchFamily="18" charset="0"/>
                <a:cs typeface="Times New Roman" panose="02020603050405020304" pitchFamily="18" charset="0"/>
              </a:rPr>
              <a:t>,</a:t>
            </a:r>
            <a:r>
              <a:rPr lang="zh-CN" altLang="en-US" sz="2200">
                <a:solidFill>
                  <a:srgbClr val="000000"/>
                </a:solidFill>
                <a:latin typeface="Times New Roman" panose="02020603050405020304" pitchFamily="18" charset="0"/>
                <a:cs typeface="Times New Roman" panose="02020603050405020304" pitchFamily="18" charset="0"/>
              </a:rPr>
              <a:t>完成后面的</a:t>
            </a:r>
            <a:r>
              <a:rPr lang="zh-CN" altLang="zh-CN" sz="2200" smtClean="0">
                <a:solidFill>
                  <a:srgbClr val="000000"/>
                </a:solidFill>
                <a:latin typeface="Times New Roman" panose="02020603050405020304" pitchFamily="18" charset="0"/>
                <a:cs typeface="Times New Roman" panose="02020603050405020304" pitchFamily="18" charset="0"/>
              </a:rPr>
              <a:t>问题</a:t>
            </a:r>
            <a:r>
              <a:rPr lang="zh-CN"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a:solidFill>
                  <a:srgbClr val="000000"/>
                </a:solidFill>
                <a:latin typeface="NEU-BZ-S92"/>
                <a:ea typeface="方正宋黑_GBK"/>
                <a:cs typeface="Times New Roman" panose="02020603050405020304" pitchFamily="18" charset="0"/>
              </a:rPr>
              <a:t>被酒独行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a:cs typeface="Times New Roman" panose="02020603050405020304" pitchFamily="18" charset="0"/>
              </a:rPr>
              <a:t>遍至子云、威、徽、先觉四黎之舍三首</a:t>
            </a:r>
            <a:r>
              <a:rPr lang="zh-CN" altLang="zh-CN" sz="2200" baseline="30000">
                <a:solidFill>
                  <a:srgbClr val="000000"/>
                </a:solidFill>
                <a:latin typeface="Times New Roman" panose="02020603050405020304" pitchFamily="18" charset="0"/>
                <a:cs typeface="Times New Roman" panose="02020603050405020304" pitchFamily="18" charset="0"/>
              </a:rPr>
              <a:t>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a:cs typeface="Times New Roman" panose="02020603050405020304" pitchFamily="18" charset="0"/>
              </a:rPr>
              <a:t>其二</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苏</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轼</a:t>
            </a:r>
            <a:endParaRPr lang="zh-CN" altLang="zh-CN" sz="2200">
              <a:solidFill>
                <a:srgbClr val="000000"/>
              </a:solidFill>
              <a:latin typeface="NEU-BZ-S92"/>
              <a:ea typeface="方正书宋_GBK"/>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总角黎家三四童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口吹葱叶送迎翁</a:t>
            </a:r>
            <a:r>
              <a:rPr lang="zh-CN" altLang="zh-CN" sz="2200" baseline="30000">
                <a:solidFill>
                  <a:srgbClr val="000000"/>
                </a:solidFill>
                <a:latin typeface="Times New Roman" panose="02020603050405020304" pitchFamily="18" charset="0"/>
                <a:cs typeface="Times New Roman" panose="02020603050405020304" pitchFamily="18" charset="0"/>
              </a:rPr>
              <a:t>②</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latin typeface="NEU-BZ-S92"/>
              <a:ea typeface="方正书宋_GBK"/>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莫作天涯万里意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溪边自有舞雩风。</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注</a:t>
            </a:r>
            <a:r>
              <a:rPr lang="zh-CN" altLang="zh-CN" sz="2200">
                <a:solidFill>
                  <a:srgbClr val="000000"/>
                </a:solidFill>
                <a:latin typeface="Times New Roman" panose="02020603050405020304" pitchFamily="18" charset="0"/>
                <a:cs typeface="Times New Roman" panose="02020603050405020304" pitchFamily="18" charset="0"/>
              </a:rPr>
              <a:t>①</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被酒</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刚喝过酒</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带着醉意。四黎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子云、威、徽、先觉四人都是海南黎族人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姓黎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故称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四黎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②</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苏轼自称。</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smtClean="0">
                <a:solidFill>
                  <a:srgbClr val="000000"/>
                </a:solidFill>
                <a:latin typeface="Times New Roman" panose="02020603050405020304" pitchFamily="18" charset="0"/>
                <a:cs typeface="Times New Roman" panose="02020603050405020304" pitchFamily="18" charset="0"/>
              </a:rPr>
              <a:t>请</a:t>
            </a:r>
            <a:r>
              <a:rPr lang="zh-CN" altLang="zh-CN" sz="2200">
                <a:solidFill>
                  <a:srgbClr val="000000"/>
                </a:solidFill>
                <a:latin typeface="Times New Roman" panose="02020603050405020304" pitchFamily="18" charset="0"/>
                <a:cs typeface="Times New Roman" panose="02020603050405020304" pitchFamily="18" charset="0"/>
              </a:rPr>
              <a:t>结合作者的思想和本诗内容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分析这首诗表现了作者怎样的人生态度。</a:t>
            </a:r>
            <a:r>
              <a:rPr lang="en-US" altLang="zh-CN" sz="2200">
                <a:solidFill>
                  <a:srgbClr val="000000"/>
                </a:solidFill>
                <a:latin typeface="Times New Roman" panose="02020603050405020304" pitchFamily="18" charset="0"/>
                <a:cs typeface="Times New Roman" panose="02020603050405020304" pitchFamily="18" charset="0"/>
              </a:rPr>
              <a:t>(6</a:t>
            </a:r>
            <a:r>
              <a:rPr lang="zh-CN" altLang="zh-CN" sz="2200">
                <a:solidFill>
                  <a:srgbClr val="000000"/>
                </a:solidFill>
                <a:latin typeface="Times New Roman" panose="02020603050405020304" pitchFamily="18" charset="0"/>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xmlns="" val="2065299164"/>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19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198</a:t>
            </a:fld>
            <a:r>
              <a:rPr lang="en-US" altLang="zh-CN" smtClean="0"/>
              <a:t>-</a:t>
            </a:r>
            <a:endParaRPr lang="zh-CN" altLang="en-US" dirty="0"/>
          </a:p>
        </p:txBody>
      </p:sp>
      <p:sp>
        <p:nvSpPr>
          <p:cNvPr id="23" name="圆角矩形 22">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考法一</a:t>
            </a:r>
            <a:endParaRPr lang="zh-CN" altLang="en-US" sz="1400" dirty="0">
              <a:solidFill>
                <a:schemeClr val="bg1">
                  <a:lumMod val="65000"/>
                </a:schemeClr>
              </a:solidFill>
              <a:latin typeface="+mj-ea"/>
              <a:ea typeface="+mj-ea"/>
            </a:endParaRPr>
          </a:p>
        </p:txBody>
      </p:sp>
      <p:sp>
        <p:nvSpPr>
          <p:cNvPr id="24" name="圆角矩形 23">
            <a:hlinkClick r:id="rId4"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考法二</a:t>
            </a:r>
            <a:endParaRPr lang="zh-CN" altLang="en-US" sz="1400" dirty="0">
              <a:solidFill>
                <a:srgbClr val="E75E22"/>
              </a:solidFill>
              <a:latin typeface="+mj-ea"/>
              <a:ea typeface="+mj-ea"/>
            </a:endParaRPr>
          </a:p>
        </p:txBody>
      </p:sp>
      <p:sp>
        <p:nvSpPr>
          <p:cNvPr id="25" name="圆角矩形 24">
            <a:hlinkClick r:id="rId5"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重难特训</a:t>
            </a:r>
            <a:endParaRPr lang="zh-CN" altLang="en-US" sz="1400" dirty="0">
              <a:solidFill>
                <a:schemeClr val="bg1">
                  <a:lumMod val="65000"/>
                </a:schemeClr>
              </a:solidFill>
              <a:latin typeface="+mj-ea"/>
              <a:ea typeface="+mj-ea"/>
            </a:endParaRPr>
          </a:p>
        </p:txBody>
      </p:sp>
      <p:graphicFrame>
        <p:nvGraphicFramePr>
          <p:cNvPr id="6" name="对象 5"/>
          <p:cNvGraphicFramePr>
            <a:graphicFrameLocks noChangeAspect="1"/>
          </p:cNvGraphicFramePr>
          <p:nvPr>
            <p:extLst>
              <p:ext uri="{D42A27DB-BD31-4B8C-83A1-F6EECF244321}">
                <p14:modId xmlns:p14="http://schemas.microsoft.com/office/powerpoint/2010/main" xmlns="" val="2086999041"/>
              </p:ext>
            </p:extLst>
          </p:nvPr>
        </p:nvGraphicFramePr>
        <p:xfrm>
          <a:off x="508000" y="1484784"/>
          <a:ext cx="8116888" cy="3544887"/>
        </p:xfrm>
        <a:graphic>
          <a:graphicData uri="http://schemas.openxmlformats.org/presentationml/2006/ole">
            <p:oleObj spid="_x0000_s108546" name="文档" r:id="rId6" imgW="3971520" imgH="1727658" progId="Word.Document.12">
              <p:embed/>
            </p:oleObj>
          </a:graphicData>
        </a:graphic>
      </p:graphicFrame>
      <p:sp>
        <p:nvSpPr>
          <p:cNvPr id="7" name="矩形 6"/>
          <p:cNvSpPr>
            <a:spLocks noChangeAspect="1"/>
          </p:cNvSpPr>
          <p:nvPr/>
        </p:nvSpPr>
        <p:spPr>
          <a:xfrm>
            <a:off x="1907704" y="1859136"/>
            <a:ext cx="5865708" cy="498598"/>
          </a:xfrm>
          <a:prstGeom prst="rect">
            <a:avLst/>
          </a:prstGeom>
        </p:spPr>
        <p:txBody>
          <a:bodyPr wrap="none">
            <a:spAutoFit/>
          </a:bodyPr>
          <a:lstStyle/>
          <a:p>
            <a:pPr>
              <a:lnSpc>
                <a:spcPct val="120000"/>
              </a:lnSpc>
            </a:pPr>
            <a:r>
              <a:rPr lang="zh-CN" altLang="zh-CN" sz="2200">
                <a:solidFill>
                  <a:srgbClr val="FF0000"/>
                </a:solidFill>
                <a:latin typeface="Times New Roman" panose="02020603050405020304" pitchFamily="18" charset="0"/>
                <a:cs typeface="Times New Roman" panose="02020603050405020304" pitchFamily="18" charset="0"/>
              </a:rPr>
              <a:t>题干要求分析</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表现了作者怎样的人生态度</a:t>
            </a:r>
            <a:r>
              <a:rPr lang="en-US" altLang="zh-CN" sz="2200">
                <a:solidFill>
                  <a:srgbClr val="FF0000"/>
                </a:solidFill>
                <a:latin typeface="Times New Roman" panose="02020603050405020304" pitchFamily="18" charset="0"/>
              </a:rPr>
              <a:t>”</a:t>
            </a:r>
            <a:r>
              <a:rPr lang="zh-CN" altLang="zh-CN" sz="2200" smtClean="0">
                <a:solidFill>
                  <a:srgbClr val="FF0000"/>
                </a:solidFill>
                <a:latin typeface="Times New Roman" panose="02020603050405020304" pitchFamily="18" charset="0"/>
                <a:cs typeface="Times New Roman" panose="02020603050405020304" pitchFamily="18" charset="0"/>
              </a:rPr>
              <a:t>。</a:t>
            </a:r>
            <a:r>
              <a:rPr lang="en-US" altLang="zh-CN" sz="2200" smtClean="0">
                <a:solidFill>
                  <a:srgbClr val="FF0000"/>
                </a:solidFill>
                <a:latin typeface="Times New Roman" panose="02020603050405020304" pitchFamily="18" charset="0"/>
                <a:cs typeface="Times New Roman" panose="02020603050405020304" pitchFamily="18" charset="0"/>
              </a:rPr>
              <a:t> </a:t>
            </a:r>
            <a:endParaRPr lang="zh-CN" altLang="en-US" sz="2200"/>
          </a:p>
        </p:txBody>
      </p:sp>
      <p:sp>
        <p:nvSpPr>
          <p:cNvPr id="8" name="矩形 7"/>
          <p:cNvSpPr>
            <a:spLocks noChangeAspect="1"/>
          </p:cNvSpPr>
          <p:nvPr/>
        </p:nvSpPr>
        <p:spPr>
          <a:xfrm>
            <a:off x="1889063" y="2435200"/>
            <a:ext cx="6571369" cy="904863"/>
          </a:xfrm>
          <a:prstGeom prst="rect">
            <a:avLst/>
          </a:prstGeom>
        </p:spPr>
        <p:txBody>
          <a:bodyPr wrap="square">
            <a:spAutoFit/>
          </a:bodyPr>
          <a:lstStyle/>
          <a:p>
            <a:pPr>
              <a:lnSpc>
                <a:spcPct val="120000"/>
              </a:lnSpc>
            </a:pPr>
            <a:r>
              <a:rPr lang="zh-CN" altLang="zh-CN" sz="2200">
                <a:solidFill>
                  <a:srgbClr val="FF0000"/>
                </a:solidFill>
                <a:latin typeface="Times New Roman" panose="02020603050405020304" pitchFamily="18" charset="0"/>
                <a:cs typeface="Times New Roman" panose="02020603050405020304" pitchFamily="18" charset="0"/>
              </a:rPr>
              <a:t>苏轼身在</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天涯万里</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宦海漂泊</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人生遭受重大挫折</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黎族青年的热情相待</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他感到了无限的欣慰。</a:t>
            </a:r>
            <a:endParaRPr lang="zh-CN" altLang="en-US" sz="2200"/>
          </a:p>
        </p:txBody>
      </p:sp>
      <p:sp>
        <p:nvSpPr>
          <p:cNvPr id="9" name="矩形 8"/>
          <p:cNvSpPr>
            <a:spLocks noChangeAspect="1"/>
          </p:cNvSpPr>
          <p:nvPr/>
        </p:nvSpPr>
        <p:spPr>
          <a:xfrm>
            <a:off x="1889063" y="3433038"/>
            <a:ext cx="6571369" cy="866006"/>
          </a:xfrm>
          <a:prstGeom prst="rect">
            <a:avLst/>
          </a:prstGeom>
        </p:spPr>
        <p:txBody>
          <a:bodyPr wrap="square">
            <a:spAutoFit/>
          </a:bodyPr>
          <a:lstStyle/>
          <a:p>
            <a:pPr>
              <a:lnSpc>
                <a:spcPct val="120000"/>
              </a:lnSpc>
            </a:pPr>
            <a:r>
              <a:rPr lang="zh-CN" altLang="en-US" sz="2200">
                <a:solidFill>
                  <a:srgbClr val="FF0000"/>
                </a:solidFill>
                <a:latin typeface="Times New Roman" panose="02020603050405020304" pitchFamily="18" charset="0"/>
                <a:cs typeface="Times New Roman" panose="02020603050405020304" pitchFamily="18" charset="0"/>
              </a:rPr>
              <a:t>运用</a:t>
            </a:r>
            <a:r>
              <a:rPr lang="en-US" altLang="zh-CN" sz="2200">
                <a:solidFill>
                  <a:srgbClr val="FF0000"/>
                </a:solidFill>
                <a:latin typeface="Times New Roman" panose="02020603050405020304" pitchFamily="18" charset="0"/>
                <a:cs typeface="Times New Roman" panose="02020603050405020304" pitchFamily="18" charset="0"/>
              </a:rPr>
              <a:t>《</a:t>
            </a:r>
            <a:r>
              <a:rPr lang="zh-CN" altLang="en-US" sz="2200">
                <a:solidFill>
                  <a:srgbClr val="FF0000"/>
                </a:solidFill>
                <a:latin typeface="Times New Roman" panose="02020603050405020304" pitchFamily="18" charset="0"/>
                <a:cs typeface="Times New Roman" panose="02020603050405020304" pitchFamily="18" charset="0"/>
              </a:rPr>
              <a:t>论语</a:t>
            </a:r>
            <a:r>
              <a:rPr lang="en-US" altLang="zh-CN" sz="2200">
                <a:solidFill>
                  <a:srgbClr val="FF0000"/>
                </a:solidFill>
                <a:latin typeface="Times New Roman" panose="02020603050405020304" pitchFamily="18" charset="0"/>
                <a:cs typeface="Times New Roman" panose="02020603050405020304" pitchFamily="18" charset="0"/>
              </a:rPr>
              <a:t>》</a:t>
            </a:r>
            <a:r>
              <a:rPr lang="zh-CN" altLang="en-US" sz="2200">
                <a:solidFill>
                  <a:srgbClr val="FF0000"/>
                </a:solidFill>
                <a:latin typeface="Times New Roman" panose="02020603050405020304" pitchFamily="18" charset="0"/>
                <a:cs typeface="Times New Roman" panose="02020603050405020304" pitchFamily="18" charset="0"/>
              </a:rPr>
              <a:t>中曾皙言志的典故</a:t>
            </a:r>
            <a:r>
              <a:rPr lang="en-US" altLang="zh-CN" sz="2200">
                <a:solidFill>
                  <a:srgbClr val="FF0000"/>
                </a:solidFill>
                <a:latin typeface="Times New Roman" panose="02020603050405020304" pitchFamily="18" charset="0"/>
                <a:cs typeface="Times New Roman" panose="02020603050405020304" pitchFamily="18" charset="0"/>
              </a:rPr>
              <a:t>,</a:t>
            </a:r>
            <a:r>
              <a:rPr lang="zh-CN" altLang="en-US" sz="2200">
                <a:solidFill>
                  <a:srgbClr val="FF0000"/>
                </a:solidFill>
                <a:latin typeface="Times New Roman" panose="02020603050405020304" pitchFamily="18" charset="0"/>
                <a:cs typeface="Times New Roman" panose="02020603050405020304" pitchFamily="18" charset="0"/>
              </a:rPr>
              <a:t>借曾皙的志向说出自己现时的逍遥自在、随遇而安的感受。</a:t>
            </a:r>
            <a:endParaRPr lang="zh-CN" altLang="en-US" sz="2200"/>
          </a:p>
        </p:txBody>
      </p:sp>
      <p:sp>
        <p:nvSpPr>
          <p:cNvPr id="10" name="矩形 9"/>
          <p:cNvSpPr>
            <a:spLocks noChangeAspect="1"/>
          </p:cNvSpPr>
          <p:nvPr/>
        </p:nvSpPr>
        <p:spPr>
          <a:xfrm>
            <a:off x="508000" y="4401686"/>
            <a:ext cx="8384480" cy="2123658"/>
          </a:xfrm>
          <a:prstGeom prst="rect">
            <a:avLst/>
          </a:prstGeom>
        </p:spPr>
        <p:txBody>
          <a:bodyPr wrap="square">
            <a:spAutoFit/>
          </a:bodyPr>
          <a:lstStyle/>
          <a:p>
            <a:pPr>
              <a:lnSpc>
                <a:spcPct val="120000"/>
              </a:lnSpc>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【答案整合】</a:t>
            </a:r>
            <a:r>
              <a:rPr lang="zh-CN" altLang="zh-CN" sz="2200">
                <a:solidFill>
                  <a:srgbClr val="000000"/>
                </a:solidFill>
                <a:ea typeface="Arial" panose="020B0604020202020204" pitchFamily="34"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诗人被流放到万里之遥的天涯</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海南</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处境艰难</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但由于受到佛道思想的影响和黎族百姓的欢迎</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因此表现出曾点曾经具有的那种逍遥自在、随遇而安的人生态度。或</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诗人被流放到万里之遥的天涯</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海南</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处境艰难</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但由于受到儒家思想影响和黎族百姓的欢迎</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因此仍然向往曾点描述的礼乐之治</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表现出积极乐观的人生态度。</a:t>
            </a:r>
            <a:endParaRPr lang="zh-CN" altLang="en-US" sz="2200"/>
          </a:p>
        </p:txBody>
      </p:sp>
    </p:spTree>
    <p:extLst>
      <p:ext uri="{BB962C8B-B14F-4D97-AF65-F5344CB8AC3E}">
        <p14:creationId xmlns:p14="http://schemas.microsoft.com/office/powerpoint/2010/main" xmlns="" val="2178946874"/>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ipe(down)">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wipe(down)">
                                      <p:cBhvr>
                                        <p:cTn id="17" dur="5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wipe(down)">
                                      <p:cBhvr>
                                        <p:cTn id="2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P spid="10" grpId="0"/>
    </p:bldLst>
  </p:timing>
</p:sld>
</file>

<file path=ppt/slides/slide19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199</a:t>
            </a:fld>
            <a:r>
              <a:rPr lang="en-US" altLang="zh-CN" smtClean="0"/>
              <a:t>-</a:t>
            </a:r>
            <a:endParaRPr lang="zh-CN" altLang="en-US" dirty="0"/>
          </a:p>
        </p:txBody>
      </p:sp>
      <p:sp>
        <p:nvSpPr>
          <p:cNvPr id="23" name="圆角矩形 22">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考法一</a:t>
            </a:r>
            <a:endParaRPr lang="zh-CN" altLang="en-US" sz="1400" dirty="0">
              <a:solidFill>
                <a:schemeClr val="bg1">
                  <a:lumMod val="65000"/>
                </a:schemeClr>
              </a:solidFill>
              <a:latin typeface="+mj-ea"/>
              <a:ea typeface="+mj-ea"/>
            </a:endParaRPr>
          </a:p>
        </p:txBody>
      </p:sp>
      <p:sp>
        <p:nvSpPr>
          <p:cNvPr id="24" name="圆角矩形 23">
            <a:hlinkClick r:id="rId3"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考法二</a:t>
            </a:r>
            <a:endParaRPr lang="zh-CN" altLang="en-US" sz="1400" dirty="0">
              <a:solidFill>
                <a:srgbClr val="E75E22"/>
              </a:solidFill>
              <a:latin typeface="+mj-ea"/>
              <a:ea typeface="+mj-ea"/>
            </a:endParaRPr>
          </a:p>
        </p:txBody>
      </p:sp>
      <p:sp>
        <p:nvSpPr>
          <p:cNvPr id="25" name="圆角矩形 24">
            <a:hlinkClick r:id="rId4"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重难特训</a:t>
            </a:r>
            <a:endParaRPr lang="zh-CN" altLang="en-US" sz="1400" dirty="0">
              <a:solidFill>
                <a:schemeClr val="bg1">
                  <a:lumMod val="65000"/>
                </a:schemeClr>
              </a:solidFill>
              <a:latin typeface="+mj-ea"/>
              <a:ea typeface="+mj-ea"/>
            </a:endParaRPr>
          </a:p>
        </p:txBody>
      </p:sp>
      <p:sp>
        <p:nvSpPr>
          <p:cNvPr id="3" name="矩形 2"/>
          <p:cNvSpPr>
            <a:spLocks noChangeAspect="1"/>
          </p:cNvSpPr>
          <p:nvPr/>
        </p:nvSpPr>
        <p:spPr>
          <a:xfrm>
            <a:off x="508000" y="1340767"/>
            <a:ext cx="8128000" cy="492865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2200" b="1">
                <a:solidFill>
                  <a:srgbClr val="000000"/>
                </a:solidFill>
                <a:latin typeface="Times New Roman" panose="02020603050405020304" pitchFamily="18" charset="0"/>
                <a:cs typeface="Times New Roman" panose="02020603050405020304" pitchFamily="18" charset="0"/>
              </a:rPr>
              <a:t>即学即练</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阅读下面这首唐诗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完成后面的问题。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有感五首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其三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baseline="30000">
                <a:solidFill>
                  <a:srgbClr val="000000"/>
                </a:solidFill>
                <a:latin typeface="NEU-BZ-S92"/>
                <a:cs typeface="宋体" panose="02010600030101010101" pitchFamily="2" charset="-122"/>
              </a:rPr>
              <a:t>①</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杜</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甫</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洛下舟车入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天中</a:t>
            </a:r>
            <a:r>
              <a:rPr lang="zh-CN" altLang="zh-CN" sz="2200" baseline="300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贡赋均。</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日闻红粟腐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寒待翠华</a:t>
            </a:r>
            <a:r>
              <a:rPr lang="zh-CN" altLang="zh-CN" sz="2200" baseline="300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春。</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莫取金汤固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长令宇宙新。</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不过行俭德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盗贼本王臣。</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注</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本诗作于唐代宗广德元年</a:t>
            </a:r>
            <a:r>
              <a:rPr lang="en-US" altLang="zh-CN" sz="2200">
                <a:solidFill>
                  <a:srgbClr val="000000"/>
                </a:solidFill>
                <a:latin typeface="Times New Roman" panose="02020603050405020304" pitchFamily="18" charset="0"/>
                <a:cs typeface="Times New Roman" panose="02020603050405020304" pitchFamily="18" charset="0"/>
              </a:rPr>
              <a:t>(763)</a:t>
            </a:r>
            <a:r>
              <a:rPr lang="zh-CN" altLang="zh-CN" sz="2200">
                <a:solidFill>
                  <a:srgbClr val="000000"/>
                </a:solidFill>
                <a:latin typeface="Times New Roman" panose="02020603050405020304" pitchFamily="18" charset="0"/>
                <a:cs typeface="Times New Roman" panose="02020603050405020304" pitchFamily="18" charset="0"/>
              </a:rPr>
              <a:t>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当时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受粮食和吐蕃进扰等因素影响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因此朝中有迁都之议。</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天中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指洛阳。</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翠华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指天子之旗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这里指代皇帝。</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结合全诗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简要分析诗人对迁都的观点态度。</a:t>
            </a:r>
            <a:r>
              <a:rPr lang="en-US" altLang="zh-CN" sz="2200">
                <a:solidFill>
                  <a:srgbClr val="000000"/>
                </a:solidFill>
                <a:latin typeface="Times New Roman" panose="02020603050405020304" pitchFamily="18" charset="0"/>
                <a:cs typeface="Times New Roman" panose="02020603050405020304" pitchFamily="18" charset="0"/>
              </a:rPr>
              <a:t>(6</a:t>
            </a:r>
            <a:r>
              <a:rPr lang="zh-CN" altLang="zh-CN" sz="2200">
                <a:solidFill>
                  <a:srgbClr val="000000"/>
                </a:solidFill>
                <a:latin typeface="Times New Roman" panose="02020603050405020304" pitchFamily="18" charset="0"/>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918534125"/>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a:t>
            </a:fld>
            <a:r>
              <a:rPr lang="en-US" altLang="zh-CN" dirty="0" smtClean="0"/>
              <a:t>-</a:t>
            </a:r>
            <a:endParaRPr lang="zh-CN" altLang="en-US" dirty="0"/>
          </a:p>
        </p:txBody>
      </p:sp>
      <p:graphicFrame>
        <p:nvGraphicFramePr>
          <p:cNvPr id="3" name="对象 2"/>
          <p:cNvGraphicFramePr>
            <a:graphicFrameLocks noChangeAspect="1"/>
          </p:cNvGraphicFramePr>
          <p:nvPr>
            <p:extLst>
              <p:ext uri="{D42A27DB-BD31-4B8C-83A1-F6EECF244321}">
                <p14:modId xmlns:p14="http://schemas.microsoft.com/office/powerpoint/2010/main" xmlns="" val="2371242111"/>
              </p:ext>
            </p:extLst>
          </p:nvPr>
        </p:nvGraphicFramePr>
        <p:xfrm>
          <a:off x="508000" y="1390185"/>
          <a:ext cx="8128000" cy="4331630"/>
        </p:xfrm>
        <a:graphic>
          <a:graphicData uri="http://schemas.openxmlformats.org/presentationml/2006/ole">
            <p:oleObj spid="_x0000_s54274" name="文档" r:id="rId4" imgW="3905117" imgH="2081395" progId="Word.Document.12">
              <p:embed/>
            </p:oleObj>
          </a:graphicData>
        </a:graphic>
      </p:graphicFrame>
    </p:spTree>
    <p:extLst>
      <p:ext uri="{BB962C8B-B14F-4D97-AF65-F5344CB8AC3E}">
        <p14:creationId xmlns:p14="http://schemas.microsoft.com/office/powerpoint/2010/main" xmlns="" val="472528580"/>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20</a:t>
            </a:fld>
            <a:r>
              <a:rPr lang="en-US" altLang="zh-CN" dirty="0" smtClean="0"/>
              <a:t>-</a:t>
            </a:r>
            <a:endParaRPr lang="zh-CN" altLang="en-US" dirty="0"/>
          </a:p>
        </p:txBody>
      </p:sp>
      <p:graphicFrame>
        <p:nvGraphicFramePr>
          <p:cNvPr id="2" name="对象 1"/>
          <p:cNvGraphicFramePr>
            <a:graphicFrameLocks noChangeAspect="1"/>
          </p:cNvGraphicFramePr>
          <p:nvPr>
            <p:extLst>
              <p:ext uri="{D42A27DB-BD31-4B8C-83A1-F6EECF244321}">
                <p14:modId xmlns:p14="http://schemas.microsoft.com/office/powerpoint/2010/main" xmlns="" val="1861257612"/>
              </p:ext>
            </p:extLst>
          </p:nvPr>
        </p:nvGraphicFramePr>
        <p:xfrm>
          <a:off x="508000" y="1612277"/>
          <a:ext cx="8128000" cy="3887447"/>
        </p:xfrm>
        <a:graphic>
          <a:graphicData uri="http://schemas.openxmlformats.org/presentationml/2006/ole">
            <p:oleObj spid="_x0000_s59394" name="文档" r:id="rId4" imgW="3910530" imgH="1870520" progId="Word.Document.12">
              <p:embed/>
            </p:oleObj>
          </a:graphicData>
        </a:graphic>
      </p:graphicFrame>
      <p:sp>
        <p:nvSpPr>
          <p:cNvPr id="3" name="矩形 2"/>
          <p:cNvSpPr>
            <a:spLocks noChangeAspect="1"/>
          </p:cNvSpPr>
          <p:nvPr/>
        </p:nvSpPr>
        <p:spPr>
          <a:xfrm>
            <a:off x="107504" y="5157192"/>
            <a:ext cx="2600392" cy="459741"/>
          </a:xfrm>
          <a:prstGeom prst="rect">
            <a:avLst/>
          </a:prstGeom>
        </p:spPr>
        <p:txBody>
          <a:bodyPr wrap="none">
            <a:spAutoFit/>
          </a:bodyPr>
          <a:lstStyle/>
          <a:p>
            <a:pPr indent="3048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【答案整合】</a:t>
            </a:r>
            <a:r>
              <a:rPr lang="zh-CN" altLang="zh-CN" sz="2200">
                <a:solidFill>
                  <a:srgbClr val="000000"/>
                </a:solidFill>
                <a:latin typeface="NEU-BZ-S92"/>
                <a:ea typeface="Arial" panose="020B0604020202020204" pitchFamily="34" charset="0"/>
                <a:cs typeface="Times New Roman" panose="02020603050405020304" pitchFamily="18" charset="0"/>
              </a:rPr>
              <a:t> </a:t>
            </a:r>
            <a:r>
              <a:rPr lang="en-US" altLang="zh-CN" sz="2200" smtClean="0">
                <a:solidFill>
                  <a:srgbClr val="000000"/>
                </a:solidFill>
                <a:latin typeface="Times New Roman" panose="02020603050405020304" pitchFamily="18" charset="0"/>
                <a:cs typeface="Times New Roman" panose="02020603050405020304" pitchFamily="18" charset="0"/>
              </a:rPr>
              <a:t>D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193201368"/>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0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200</a:t>
            </a:fld>
            <a:r>
              <a:rPr lang="en-US" altLang="zh-CN" smtClean="0"/>
              <a:t>-</a:t>
            </a:r>
            <a:endParaRPr lang="zh-CN" altLang="en-US" dirty="0"/>
          </a:p>
        </p:txBody>
      </p:sp>
      <p:sp>
        <p:nvSpPr>
          <p:cNvPr id="23" name="圆角矩形 22">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考法一</a:t>
            </a:r>
            <a:endParaRPr lang="zh-CN" altLang="en-US" sz="1400" dirty="0">
              <a:solidFill>
                <a:schemeClr val="bg1">
                  <a:lumMod val="65000"/>
                </a:schemeClr>
              </a:solidFill>
              <a:latin typeface="+mj-ea"/>
              <a:ea typeface="+mj-ea"/>
            </a:endParaRPr>
          </a:p>
        </p:txBody>
      </p:sp>
      <p:sp>
        <p:nvSpPr>
          <p:cNvPr id="24" name="圆角矩形 23">
            <a:hlinkClick r:id="rId3"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考法二</a:t>
            </a:r>
            <a:endParaRPr lang="zh-CN" altLang="en-US" sz="1400" dirty="0">
              <a:solidFill>
                <a:srgbClr val="E75E22"/>
              </a:solidFill>
              <a:latin typeface="+mj-ea"/>
              <a:ea typeface="+mj-ea"/>
            </a:endParaRPr>
          </a:p>
        </p:txBody>
      </p:sp>
      <p:sp>
        <p:nvSpPr>
          <p:cNvPr id="25" name="圆角矩形 24">
            <a:hlinkClick r:id="rId4"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重难特训</a:t>
            </a:r>
            <a:endParaRPr lang="zh-CN" altLang="en-US" sz="1400" dirty="0">
              <a:solidFill>
                <a:schemeClr val="bg1">
                  <a:lumMod val="65000"/>
                </a:schemeClr>
              </a:solidFill>
              <a:latin typeface="+mj-ea"/>
              <a:ea typeface="+mj-ea"/>
            </a:endParaRPr>
          </a:p>
        </p:txBody>
      </p:sp>
      <p:sp>
        <p:nvSpPr>
          <p:cNvPr id="3" name="矩形 2"/>
          <p:cNvSpPr>
            <a:spLocks noChangeAspect="1"/>
          </p:cNvSpPr>
          <p:nvPr/>
        </p:nvSpPr>
        <p:spPr>
          <a:xfrm>
            <a:off x="508000" y="1497936"/>
            <a:ext cx="8128000" cy="4116127"/>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a:solidFill>
                  <a:srgbClr val="FF0000"/>
                </a:solidFill>
                <a:latin typeface="NEU-BZ-S92"/>
                <a:ea typeface="Arial" panose="020B0604020202020204" pitchFamily="34"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对于迁都一事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诗人是持否定态度的。诗歌中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诗人委婉含蓄地表达了这一态度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颈联两句通过对比点明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对巩固国家政权来说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最根本的是不断革新政治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使人们安居乐业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尾联进一步说明了皇帝躬行俭德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减少靡费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减轻人民负担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才能实现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长令宇宙新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FF0000"/>
                </a:solidFill>
                <a:latin typeface="NEU-BZ-S92"/>
                <a:ea typeface="Arial" panose="020B0604020202020204" pitchFamily="34" charset="0"/>
                <a:cs typeface="Times New Roman" panose="02020603050405020304" pitchFamily="18" charset="0"/>
              </a:rPr>
              <a:t> </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分析作者的态度要通览全诗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把握内容。首联先从洛阳所处的优越地理位置写起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用肯定的口吻说洛阳确有建都的优越条件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但他旁敲侧击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天中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只不过提供了苛敛之便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莫取金汤固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长令宇宙新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莫取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是反对迁都洛阳的直接体现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尾联一针见血地揭示了官逼民反的事实。全诗思想深刻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感情深沉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语言直白尖锐。</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625111699"/>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wipe(down)">
                                      <p:cBhvr>
                                        <p:cTn id="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201</a:t>
            </a:fld>
            <a:r>
              <a:rPr lang="en-US" altLang="zh-CN" smtClean="0"/>
              <a:t>-</a:t>
            </a:r>
            <a:endParaRPr lang="zh-CN" altLang="en-US" dirty="0"/>
          </a:p>
        </p:txBody>
      </p:sp>
      <p:sp>
        <p:nvSpPr>
          <p:cNvPr id="16" name="圆角矩形 15">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考法一</a:t>
            </a:r>
            <a:endParaRPr lang="zh-CN" altLang="en-US" sz="1400" dirty="0">
              <a:solidFill>
                <a:schemeClr val="bg1">
                  <a:lumMod val="65000"/>
                </a:schemeClr>
              </a:solidFill>
              <a:latin typeface="+mj-ea"/>
              <a:ea typeface="+mj-ea"/>
            </a:endParaRPr>
          </a:p>
        </p:txBody>
      </p:sp>
      <p:sp>
        <p:nvSpPr>
          <p:cNvPr id="17" name="圆角矩形 16">
            <a:hlinkClick r:id="rId3"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法二</a:t>
            </a:r>
            <a:endParaRPr lang="zh-CN" altLang="en-US" sz="1400" dirty="0">
              <a:solidFill>
                <a:schemeClr val="bg1">
                  <a:lumMod val="65000"/>
                </a:schemeClr>
              </a:solidFill>
              <a:latin typeface="+mj-ea"/>
              <a:ea typeface="+mj-ea"/>
            </a:endParaRPr>
          </a:p>
        </p:txBody>
      </p:sp>
      <p:sp>
        <p:nvSpPr>
          <p:cNvPr id="18" name="圆角矩形 17">
            <a:hlinkClick r:id="rId4" action="ppaction://hlinksldjump"/>
          </p:cNvPr>
          <p:cNvSpPr/>
          <p:nvPr/>
        </p:nvSpPr>
        <p:spPr>
          <a:xfrm>
            <a:off x="2447671"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重难特训</a:t>
            </a:r>
            <a:endParaRPr lang="zh-CN" altLang="en-US" sz="1400" dirty="0">
              <a:solidFill>
                <a:srgbClr val="E75E22"/>
              </a:solidFill>
              <a:latin typeface="+mj-ea"/>
              <a:ea typeface="+mj-ea"/>
            </a:endParaRPr>
          </a:p>
        </p:txBody>
      </p:sp>
      <p:sp>
        <p:nvSpPr>
          <p:cNvPr id="10" name="矩形 9"/>
          <p:cNvSpPr>
            <a:spLocks noChangeAspect="1"/>
          </p:cNvSpPr>
          <p:nvPr/>
        </p:nvSpPr>
        <p:spPr>
          <a:xfrm>
            <a:off x="508000" y="1911735"/>
            <a:ext cx="8128000" cy="3288529"/>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重难特训</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古代诗歌的对比鉴赏</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古代诗歌的鉴赏题目中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比较鉴赏更加有利于考查思辨能力和比较分析能力。命题者往往选取两首主题、风格、题材、体裁、作者等方面相同或相近的诗歌进行比较。其比较点往往是两首诗歌的相同点或相异点。</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古代诗歌比较鉴赏题表面看来较难把握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实则有规律可循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都是从诗歌的形象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意象、意境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、语言、表达技巧和情感方面设置题目。</a:t>
            </a:r>
            <a:endParaRPr lang="zh-CN" altLang="zh-CN" sz="2200">
              <a:solidFill>
                <a:srgbClr val="000000"/>
              </a:solidFill>
              <a:effectLst/>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xmlns="" val="1408353174"/>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20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202</a:t>
            </a:fld>
            <a:r>
              <a:rPr lang="en-US" altLang="zh-CN" smtClean="0"/>
              <a:t>-</a:t>
            </a:r>
            <a:endParaRPr lang="zh-CN" altLang="en-US" dirty="0"/>
          </a:p>
        </p:txBody>
      </p:sp>
      <p:sp>
        <p:nvSpPr>
          <p:cNvPr id="16" name="圆角矩形 15">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考法一</a:t>
            </a:r>
            <a:endParaRPr lang="zh-CN" altLang="en-US" sz="1400" dirty="0">
              <a:solidFill>
                <a:schemeClr val="bg1">
                  <a:lumMod val="65000"/>
                </a:schemeClr>
              </a:solidFill>
              <a:latin typeface="+mj-ea"/>
              <a:ea typeface="+mj-ea"/>
            </a:endParaRPr>
          </a:p>
        </p:txBody>
      </p:sp>
      <p:sp>
        <p:nvSpPr>
          <p:cNvPr id="17" name="圆角矩形 16">
            <a:hlinkClick r:id="rId3"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法二</a:t>
            </a:r>
            <a:endParaRPr lang="zh-CN" altLang="en-US" sz="1400" dirty="0">
              <a:solidFill>
                <a:schemeClr val="bg1">
                  <a:lumMod val="65000"/>
                </a:schemeClr>
              </a:solidFill>
              <a:latin typeface="+mj-ea"/>
              <a:ea typeface="+mj-ea"/>
            </a:endParaRPr>
          </a:p>
        </p:txBody>
      </p:sp>
      <p:sp>
        <p:nvSpPr>
          <p:cNvPr id="18" name="圆角矩形 17">
            <a:hlinkClick r:id="rId4" action="ppaction://hlinksldjump"/>
          </p:cNvPr>
          <p:cNvSpPr/>
          <p:nvPr/>
        </p:nvSpPr>
        <p:spPr>
          <a:xfrm>
            <a:off x="2447671"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重难特训</a:t>
            </a:r>
            <a:endParaRPr lang="zh-CN" altLang="en-US" sz="1400" dirty="0">
              <a:solidFill>
                <a:srgbClr val="E75E22"/>
              </a:solidFill>
              <a:latin typeface="+mj-ea"/>
              <a:ea typeface="+mj-ea"/>
            </a:endParaRPr>
          </a:p>
        </p:txBody>
      </p:sp>
      <p:sp>
        <p:nvSpPr>
          <p:cNvPr id="3" name="矩形 2"/>
          <p:cNvSpPr>
            <a:spLocks noChangeAspect="1"/>
          </p:cNvSpPr>
          <p:nvPr/>
        </p:nvSpPr>
        <p:spPr>
          <a:xfrm>
            <a:off x="508000" y="2107334"/>
            <a:ext cx="8128000" cy="2897332"/>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一、形象角度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意境意象的比较</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这个角度往往是考查对不同诗歌中相同意象或同一描写对象的比较。</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一般来说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意象与词句相关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意境则与全篇对应。离开意象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无以谈意境。故在古典诗词中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意象是切入点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意境是落脚点。比较鉴赏时要注意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a:t>
            </a:r>
            <a:r>
              <a:rPr lang="en-US" altLang="zh-CN" sz="2200">
                <a:solidFill>
                  <a:srgbClr val="000000"/>
                </a:solidFill>
                <a:latin typeface="Times New Roman" panose="02020603050405020304" pitchFamily="18" charset="0"/>
                <a:cs typeface="Times New Roman" panose="02020603050405020304" pitchFamily="18" charset="0"/>
              </a:rPr>
              <a:t>,2015</a:t>
            </a:r>
            <a:r>
              <a:rPr lang="zh-CN" altLang="zh-CN" sz="2200">
                <a:solidFill>
                  <a:srgbClr val="000000"/>
                </a:solidFill>
                <a:latin typeface="Times New Roman" panose="02020603050405020304" pitchFamily="18" charset="0"/>
                <a:cs typeface="Times New Roman" panose="02020603050405020304" pitchFamily="18" charset="0"/>
              </a:rPr>
              <a:t>全国</a:t>
            </a:r>
            <a:r>
              <a:rPr lang="zh-CN" altLang="zh-CN" sz="2200">
                <a:solidFill>
                  <a:srgbClr val="000000"/>
                </a:solidFill>
                <a:latin typeface="NEU-BZ-S92"/>
                <a:cs typeface="宋体" panose="02010600030101010101" pitchFamily="2" charset="-122"/>
              </a:rPr>
              <a:t>Ⅰ</a:t>
            </a:r>
            <a:r>
              <a:rPr lang="zh-CN" altLang="zh-CN" sz="2200">
                <a:solidFill>
                  <a:srgbClr val="000000"/>
                </a:solidFill>
                <a:latin typeface="Times New Roman" panose="02020603050405020304" pitchFamily="18" charset="0"/>
                <a:cs typeface="Times New Roman" panose="02020603050405020304" pitchFamily="18" charset="0"/>
              </a:rPr>
              <a:t>卷《发临洮将赴北庭留别》的第</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小题就是对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塞外景物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的比较。</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05616196"/>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20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203</a:t>
            </a:fld>
            <a:r>
              <a:rPr lang="en-US" altLang="zh-CN" smtClean="0"/>
              <a:t>-</a:t>
            </a:r>
            <a:endParaRPr lang="zh-CN" altLang="en-US" dirty="0"/>
          </a:p>
        </p:txBody>
      </p:sp>
      <p:sp>
        <p:nvSpPr>
          <p:cNvPr id="16" name="圆角矩形 15">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考法一</a:t>
            </a:r>
            <a:endParaRPr lang="zh-CN" altLang="en-US" sz="1400" dirty="0">
              <a:solidFill>
                <a:schemeClr val="bg1">
                  <a:lumMod val="65000"/>
                </a:schemeClr>
              </a:solidFill>
              <a:latin typeface="+mj-ea"/>
              <a:ea typeface="+mj-ea"/>
            </a:endParaRPr>
          </a:p>
        </p:txBody>
      </p:sp>
      <p:sp>
        <p:nvSpPr>
          <p:cNvPr id="17" name="圆角矩形 16">
            <a:hlinkClick r:id="rId3"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法二</a:t>
            </a:r>
            <a:endParaRPr lang="zh-CN" altLang="en-US" sz="1400" dirty="0">
              <a:solidFill>
                <a:schemeClr val="bg1">
                  <a:lumMod val="65000"/>
                </a:schemeClr>
              </a:solidFill>
              <a:latin typeface="+mj-ea"/>
              <a:ea typeface="+mj-ea"/>
            </a:endParaRPr>
          </a:p>
        </p:txBody>
      </p:sp>
      <p:sp>
        <p:nvSpPr>
          <p:cNvPr id="18" name="圆角矩形 17">
            <a:hlinkClick r:id="rId4" action="ppaction://hlinksldjump"/>
          </p:cNvPr>
          <p:cNvSpPr/>
          <p:nvPr/>
        </p:nvSpPr>
        <p:spPr>
          <a:xfrm>
            <a:off x="2447671"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重难特训</a:t>
            </a:r>
            <a:endParaRPr lang="zh-CN" altLang="en-US" sz="1400" dirty="0">
              <a:solidFill>
                <a:srgbClr val="E75E22"/>
              </a:solidFill>
              <a:latin typeface="+mj-ea"/>
              <a:ea typeface="+mj-ea"/>
            </a:endParaRPr>
          </a:p>
        </p:txBody>
      </p:sp>
      <p:sp>
        <p:nvSpPr>
          <p:cNvPr id="3" name="矩形 2"/>
          <p:cNvSpPr>
            <a:spLocks noChangeAspect="1"/>
          </p:cNvSpPr>
          <p:nvPr/>
        </p:nvSpPr>
        <p:spPr>
          <a:xfrm>
            <a:off x="508000" y="1556792"/>
            <a:ext cx="8128000" cy="1717393"/>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(2014·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山东卷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原诗《寻诗两绝句》</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见</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学习</a:t>
            </a:r>
            <a:r>
              <a:rPr lang="zh-CN" altLang="en-US"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案</a:t>
            </a:r>
            <a:r>
              <a:rPr lang="zh-CN" altLang="en-US"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考法一</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鉴赏人物形象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部分例</a:t>
            </a:r>
            <a:r>
              <a:rPr lang="en-US" altLang="zh-CN" sz="2200" dirty="0">
                <a:solidFill>
                  <a:srgbClr val="000000"/>
                </a:solidFill>
                <a:latin typeface="Times New Roman" panose="02020603050405020304" pitchFamily="18" charset="0"/>
                <a:cs typeface="Times New Roman" panose="02020603050405020304" pitchFamily="18" charset="0"/>
              </a:rPr>
              <a:t>2)</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园花经雨百般红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乔木峥嵘明月中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两句所描写的景色特点有何不同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请简要分析。</a:t>
            </a: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分</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508000" y="3218070"/>
            <a:ext cx="8128000" cy="2475999"/>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a:solidFill>
                  <a:srgbClr val="FF0000"/>
                </a:solidFill>
                <a:latin typeface="NEU-BZ-S92"/>
                <a:ea typeface="Arial" panose="020B0604020202020204" pitchFamily="34" charset="0"/>
                <a:cs typeface="Times New Roman" panose="02020603050405020304" pitchFamily="18" charset="0"/>
              </a:rPr>
              <a:t> </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艳丽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清幽。</a:t>
            </a:r>
            <a:r>
              <a:rPr lang="zh-CN" altLang="zh-CN" sz="2200">
                <a:solidFill>
                  <a:srgbClr val="000000"/>
                </a:solidFill>
                <a:latin typeface="NEU-BZ-S92"/>
                <a:cs typeface="宋体" panose="02010600030101010101" pitchFamily="2" charset="-122"/>
              </a:rPr>
              <a:t>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园花经雨百般红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描写的是雨后园林的美景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一场雨后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园中姹紫嫣红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色彩艳丽。</a:t>
            </a:r>
            <a:r>
              <a:rPr lang="zh-CN" altLang="zh-CN" sz="2200">
                <a:solidFill>
                  <a:srgbClr val="000000"/>
                </a:solidFill>
                <a:latin typeface="NEU-BZ-S92"/>
                <a:cs typeface="宋体" panose="02010600030101010101" pitchFamily="2" charset="-122"/>
              </a:rPr>
              <a:t>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乔木峥嵘明月中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描写的是月夜下的美景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明月高照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树木高耸峭拔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意境清幽。</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FF0000"/>
                </a:solidFill>
                <a:latin typeface="NEU-BZ-S92"/>
                <a:ea typeface="Arial" panose="020B0604020202020204" pitchFamily="34" charset="0"/>
                <a:cs typeface="Times New Roman" panose="02020603050405020304" pitchFamily="18" charset="0"/>
              </a:rPr>
              <a:t> </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抓住这两句诗写的景物的色彩、表现的意境进行对比分析即可。前者是白天、雨后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色彩鲜艳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后者是夜晚、月下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景色清幽。</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530951711"/>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wipe(down)">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wipe(down)">
                                      <p:cBhvr>
                                        <p:cTn id="12" dur="5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204</a:t>
            </a:fld>
            <a:r>
              <a:rPr lang="en-US" altLang="zh-CN" smtClean="0"/>
              <a:t>-</a:t>
            </a:r>
            <a:endParaRPr lang="zh-CN" altLang="en-US" dirty="0"/>
          </a:p>
        </p:txBody>
      </p:sp>
      <p:sp>
        <p:nvSpPr>
          <p:cNvPr id="16" name="圆角矩形 15">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考法一</a:t>
            </a:r>
            <a:endParaRPr lang="zh-CN" altLang="en-US" sz="1400" dirty="0">
              <a:solidFill>
                <a:schemeClr val="bg1">
                  <a:lumMod val="65000"/>
                </a:schemeClr>
              </a:solidFill>
              <a:latin typeface="+mj-ea"/>
              <a:ea typeface="+mj-ea"/>
            </a:endParaRPr>
          </a:p>
        </p:txBody>
      </p:sp>
      <p:sp>
        <p:nvSpPr>
          <p:cNvPr id="17" name="圆角矩形 16">
            <a:hlinkClick r:id="rId3"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法二</a:t>
            </a:r>
            <a:endParaRPr lang="zh-CN" altLang="en-US" sz="1400" dirty="0">
              <a:solidFill>
                <a:schemeClr val="bg1">
                  <a:lumMod val="65000"/>
                </a:schemeClr>
              </a:solidFill>
              <a:latin typeface="+mj-ea"/>
              <a:ea typeface="+mj-ea"/>
            </a:endParaRPr>
          </a:p>
        </p:txBody>
      </p:sp>
      <p:sp>
        <p:nvSpPr>
          <p:cNvPr id="18" name="圆角矩形 17">
            <a:hlinkClick r:id="rId4" action="ppaction://hlinksldjump"/>
          </p:cNvPr>
          <p:cNvSpPr/>
          <p:nvPr/>
        </p:nvSpPr>
        <p:spPr>
          <a:xfrm>
            <a:off x="2447671"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重难特训</a:t>
            </a:r>
            <a:endParaRPr lang="zh-CN" altLang="en-US" sz="1400" dirty="0">
              <a:solidFill>
                <a:srgbClr val="E75E22"/>
              </a:solidFill>
              <a:latin typeface="+mj-ea"/>
              <a:ea typeface="+mj-ea"/>
            </a:endParaRPr>
          </a:p>
        </p:txBody>
      </p:sp>
      <p:sp>
        <p:nvSpPr>
          <p:cNvPr id="6" name="矩形 5"/>
          <p:cNvSpPr>
            <a:spLocks noChangeAspect="1"/>
          </p:cNvSpPr>
          <p:nvPr/>
        </p:nvSpPr>
        <p:spPr>
          <a:xfrm>
            <a:off x="395536" y="1484784"/>
            <a:ext cx="8307844" cy="4967514"/>
          </a:xfrm>
          <a:prstGeom prst="rect">
            <a:avLst/>
          </a:prstGeom>
        </p:spPr>
        <p:txBody>
          <a:bodyPr wrap="square">
            <a:spAutoFit/>
          </a:bodyPr>
          <a:lstStyle/>
          <a:p>
            <a:pPr indent="254000">
              <a:lnSpc>
                <a:spcPct val="120000"/>
              </a:lnSpc>
              <a:spcAft>
                <a:spcPts val="0"/>
              </a:spcAft>
              <a:tabLst>
                <a:tab pos="1029335" algn="l"/>
                <a:tab pos="1850390" algn="l"/>
                <a:tab pos="2538095" algn="l"/>
                <a:tab pos="3221990" algn="l"/>
              </a:tabLst>
            </a:pPr>
            <a:r>
              <a:rPr lang="zh-CN" altLang="zh-CN" sz="2200" b="1">
                <a:solidFill>
                  <a:srgbClr val="000000"/>
                </a:solidFill>
                <a:latin typeface="Times New Roman" panose="02020603050405020304" pitchFamily="18" charset="0"/>
                <a:cs typeface="Times New Roman" panose="02020603050405020304" pitchFamily="18" charset="0"/>
              </a:rPr>
              <a:t>即学即练</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阅读下面两首唐诗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完成后面</a:t>
            </a:r>
            <a:r>
              <a:rPr lang="zh-CN" altLang="zh-CN" sz="2200" smtClean="0">
                <a:solidFill>
                  <a:srgbClr val="000000"/>
                </a:solidFill>
                <a:latin typeface="Times New Roman" panose="02020603050405020304" pitchFamily="18" charset="0"/>
                <a:cs typeface="Times New Roman" panose="02020603050405020304" pitchFamily="18" charset="0"/>
              </a:rPr>
              <a:t>的</a:t>
            </a:r>
            <a:r>
              <a:rPr lang="zh-CN" altLang="en-US" sz="2200">
                <a:solidFill>
                  <a:srgbClr val="000000"/>
                </a:solidFill>
                <a:latin typeface="Times New Roman" panose="02020603050405020304" pitchFamily="18" charset="0"/>
                <a:cs typeface="Times New Roman" panose="02020603050405020304" pitchFamily="18" charset="0"/>
              </a:rPr>
              <a:t>问题</a:t>
            </a:r>
            <a:r>
              <a:rPr lang="zh-CN" altLang="zh-CN" sz="2200" smtClean="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a:solidFill>
                  <a:srgbClr val="000000"/>
                </a:solidFill>
                <a:latin typeface="NEU-BZ-S92"/>
                <a:ea typeface="方正宋黑_GBK"/>
                <a:cs typeface="Times New Roman" panose="02020603050405020304" pitchFamily="18" charset="0"/>
              </a:rPr>
              <a:t>秋</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NEU-BZ-S92"/>
                <a:ea typeface="方正宋黑_GBK"/>
                <a:cs typeface="Times New Roman" panose="02020603050405020304" pitchFamily="18" charset="0"/>
              </a:rPr>
              <a:t>夜</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NEU-BZ-S92"/>
                <a:ea typeface="方正宋黑_GBK"/>
                <a:cs typeface="Times New Roman" panose="02020603050405020304" pitchFamily="18" charset="0"/>
              </a:rPr>
              <a:t>曲</a:t>
            </a:r>
            <a:endParaRPr lang="zh-CN" altLang="zh-CN" sz="220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张仲素</a:t>
            </a:r>
            <a:endParaRPr lang="zh-CN" altLang="zh-CN" sz="2200">
              <a:solidFill>
                <a:srgbClr val="000000"/>
              </a:solidFill>
              <a:latin typeface="NEU-BZ-S92"/>
              <a:ea typeface="方正书宋_GBK"/>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丁丁漏水夜何长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漫漫轻云露月光。</a:t>
            </a:r>
            <a:endParaRPr lang="zh-CN" altLang="zh-CN" sz="2200">
              <a:solidFill>
                <a:srgbClr val="000000"/>
              </a:solidFill>
              <a:latin typeface="NEU-BZ-S92"/>
              <a:ea typeface="方正书宋_GBK"/>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秋逼暗虫通夕响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征衣未寄莫飞霜。</a:t>
            </a:r>
            <a:endParaRPr lang="zh-CN" altLang="zh-CN" sz="2200">
              <a:solidFill>
                <a:srgbClr val="000000"/>
              </a:solidFill>
              <a:latin typeface="NEU-BZ-S92"/>
              <a:ea typeface="方正书宋_GBK"/>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a:solidFill>
                  <a:srgbClr val="000000"/>
                </a:solidFill>
                <a:latin typeface="NEU-BZ-S92"/>
                <a:ea typeface="方正宋黑_GBK"/>
                <a:cs typeface="Times New Roman" panose="02020603050405020304" pitchFamily="18" charset="0"/>
              </a:rPr>
              <a:t>秋思赠远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a:cs typeface="Times New Roman" panose="02020603050405020304" pitchFamily="18" charset="0"/>
              </a:rPr>
              <a:t>其一</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王</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涯</a:t>
            </a:r>
            <a:endParaRPr lang="zh-CN" altLang="zh-CN" sz="2200">
              <a:solidFill>
                <a:srgbClr val="000000"/>
              </a:solidFill>
              <a:latin typeface="NEU-BZ-S92"/>
              <a:ea typeface="方正书宋_GBK"/>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当年只自守空帷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梦里关山觉别离。</a:t>
            </a:r>
            <a:endParaRPr lang="zh-CN" altLang="zh-CN" sz="2200">
              <a:solidFill>
                <a:srgbClr val="000000"/>
              </a:solidFill>
              <a:latin typeface="NEU-BZ-S92"/>
              <a:ea typeface="方正书宋_GBK"/>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不见乡书传雁足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唯看新月吐蛾眉。</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漫漫轻云露月光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唯看新月吐蛾眉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都写到月亮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各有什么作用</a:t>
            </a:r>
            <a:r>
              <a:rPr lang="en-US" altLang="zh-CN" sz="2200" smtClean="0">
                <a:solidFill>
                  <a:srgbClr val="000000"/>
                </a:solidFill>
                <a:latin typeface="Times New Roman" panose="02020603050405020304" pitchFamily="18" charset="0"/>
                <a:cs typeface="Times New Roman" panose="02020603050405020304" pitchFamily="18" charset="0"/>
              </a:rPr>
              <a:t>?</a:t>
            </a: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NEU-BZ-S92"/>
                <a:ea typeface="方正书宋_GBK"/>
                <a:cs typeface="Times New Roman" panose="02020603050405020304" pitchFamily="18" charset="0"/>
              </a:rPr>
              <a:t>(6</a:t>
            </a:r>
            <a:r>
              <a:rPr lang="zh-CN" altLang="en-US" sz="2200">
                <a:solidFill>
                  <a:srgbClr val="000000"/>
                </a:solidFill>
                <a:latin typeface="NEU-BZ-S92"/>
                <a:ea typeface="方正书宋_GBK"/>
                <a:cs typeface="Times New Roman" panose="02020603050405020304" pitchFamily="18" charset="0"/>
              </a:rPr>
              <a:t>分</a:t>
            </a:r>
            <a:r>
              <a:rPr lang="en-US" altLang="zh-CN" sz="2200">
                <a:solidFill>
                  <a:srgbClr val="000000"/>
                </a:solidFill>
                <a:latin typeface="NEU-BZ-S92"/>
                <a:ea typeface="方正书宋_GBK"/>
                <a:cs typeface="Times New Roman" panose="02020603050405020304" pitchFamily="18" charset="0"/>
              </a:rPr>
              <a:t>)</a:t>
            </a:r>
            <a:endParaRPr lang="zh-CN" altLang="zh-CN" sz="2200">
              <a:solidFill>
                <a:srgbClr val="000000"/>
              </a:solidFill>
              <a:effectLst/>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xmlns="" val="1909229116"/>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20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205</a:t>
            </a:fld>
            <a:r>
              <a:rPr lang="en-US" altLang="zh-CN" smtClean="0"/>
              <a:t>-</a:t>
            </a:r>
            <a:endParaRPr lang="zh-CN" altLang="en-US" dirty="0"/>
          </a:p>
        </p:txBody>
      </p:sp>
      <p:sp>
        <p:nvSpPr>
          <p:cNvPr id="16" name="圆角矩形 15">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考法一</a:t>
            </a:r>
            <a:endParaRPr lang="zh-CN" altLang="en-US" sz="1400" dirty="0">
              <a:solidFill>
                <a:schemeClr val="bg1">
                  <a:lumMod val="65000"/>
                </a:schemeClr>
              </a:solidFill>
              <a:latin typeface="+mj-ea"/>
              <a:ea typeface="+mj-ea"/>
            </a:endParaRPr>
          </a:p>
        </p:txBody>
      </p:sp>
      <p:sp>
        <p:nvSpPr>
          <p:cNvPr id="17" name="圆角矩形 16">
            <a:hlinkClick r:id="rId3"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法二</a:t>
            </a:r>
            <a:endParaRPr lang="zh-CN" altLang="en-US" sz="1400" dirty="0">
              <a:solidFill>
                <a:schemeClr val="bg1">
                  <a:lumMod val="65000"/>
                </a:schemeClr>
              </a:solidFill>
              <a:latin typeface="+mj-ea"/>
              <a:ea typeface="+mj-ea"/>
            </a:endParaRPr>
          </a:p>
        </p:txBody>
      </p:sp>
      <p:sp>
        <p:nvSpPr>
          <p:cNvPr id="18" name="圆角矩形 17">
            <a:hlinkClick r:id="rId4" action="ppaction://hlinksldjump"/>
          </p:cNvPr>
          <p:cNvSpPr/>
          <p:nvPr/>
        </p:nvSpPr>
        <p:spPr>
          <a:xfrm>
            <a:off x="2447671"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重难特训</a:t>
            </a:r>
            <a:endParaRPr lang="zh-CN" altLang="en-US" sz="1400" dirty="0">
              <a:solidFill>
                <a:srgbClr val="E75E22"/>
              </a:solidFill>
              <a:latin typeface="+mj-ea"/>
              <a:ea typeface="+mj-ea"/>
            </a:endParaRPr>
          </a:p>
        </p:txBody>
      </p:sp>
      <p:sp>
        <p:nvSpPr>
          <p:cNvPr id="7" name="矩形 6"/>
          <p:cNvSpPr>
            <a:spLocks noChangeAspect="1"/>
          </p:cNvSpPr>
          <p:nvPr/>
        </p:nvSpPr>
        <p:spPr>
          <a:xfrm>
            <a:off x="508000" y="2107334"/>
            <a:ext cx="8128000" cy="2897332"/>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a:solidFill>
                  <a:srgbClr val="FF0000"/>
                </a:solidFill>
                <a:latin typeface="NEU-BZ-S92"/>
                <a:ea typeface="Arial" panose="020B0604020202020204" pitchFamily="34"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漫漫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句渲染了朦胧幽静的氛围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衬托出孤枕难眠的思妇形象。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唯看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句由新月联想到远方的妻子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也写出了思念和无可奈何的怅惘。</a:t>
            </a:r>
            <a:endParaRPr lang="zh-CN" altLang="zh-CN" sz="2200">
              <a:solidFill>
                <a:srgbClr val="000000"/>
              </a:solidFill>
              <a:latin typeface="NEU-BZ-S92"/>
              <a:ea typeface="方正书宋_GBK"/>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FF0000"/>
                </a:solidFill>
                <a:latin typeface="NEU-BZ-S92"/>
                <a:ea typeface="Arial" panose="020B0604020202020204" pitchFamily="34" charset="0"/>
                <a:cs typeface="Times New Roman" panose="02020603050405020304" pitchFamily="18" charset="0"/>
              </a:rPr>
              <a:t> </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这两处均为景物描写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景物描写一般具有渲染气氛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烘托人物心情或表达情感的作用。答题时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可结合着具体语句分析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漫漫轻云露月光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借哀景写哀情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衬托人物的心情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唯看新月吐蛾眉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直接写人物的活动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借此来抒情。月光和新月都有寄托思念的作用。</a:t>
            </a:r>
            <a:endParaRPr lang="zh-CN" altLang="zh-CN" sz="2200">
              <a:solidFill>
                <a:srgbClr val="000000"/>
              </a:solidFill>
              <a:effectLst/>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xmlns="" val="744916975"/>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7">
                                            <p:txEl>
                                              <p:pRg st="1" end="1"/>
                                            </p:txEl>
                                          </p:spTgt>
                                        </p:tgtEl>
                                        <p:attrNameLst>
                                          <p:attrName>style.visibility</p:attrName>
                                        </p:attrNameLst>
                                      </p:cBhvr>
                                      <p:to>
                                        <p:strVal val="visible"/>
                                      </p:to>
                                    </p:set>
                                    <p:animEffect transition="in" filter="wipe(down)">
                                      <p:cBhvr>
                                        <p:cTn id="7" dur="500"/>
                                        <p:tgtEl>
                                          <p:spTgt spid="7">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206</a:t>
            </a:fld>
            <a:r>
              <a:rPr lang="en-US" altLang="zh-CN" smtClean="0"/>
              <a:t>-</a:t>
            </a:r>
            <a:endParaRPr lang="zh-CN" altLang="en-US" dirty="0"/>
          </a:p>
        </p:txBody>
      </p:sp>
      <p:sp>
        <p:nvSpPr>
          <p:cNvPr id="16" name="圆角矩形 15">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考法一</a:t>
            </a:r>
            <a:endParaRPr lang="zh-CN" altLang="en-US" sz="1400" dirty="0">
              <a:solidFill>
                <a:schemeClr val="bg1">
                  <a:lumMod val="65000"/>
                </a:schemeClr>
              </a:solidFill>
              <a:latin typeface="+mj-ea"/>
              <a:ea typeface="+mj-ea"/>
            </a:endParaRPr>
          </a:p>
        </p:txBody>
      </p:sp>
      <p:sp>
        <p:nvSpPr>
          <p:cNvPr id="17" name="圆角矩形 16">
            <a:hlinkClick r:id="rId3"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法二</a:t>
            </a:r>
            <a:endParaRPr lang="zh-CN" altLang="en-US" sz="1400" dirty="0">
              <a:solidFill>
                <a:schemeClr val="bg1">
                  <a:lumMod val="65000"/>
                </a:schemeClr>
              </a:solidFill>
              <a:latin typeface="+mj-ea"/>
              <a:ea typeface="+mj-ea"/>
            </a:endParaRPr>
          </a:p>
        </p:txBody>
      </p:sp>
      <p:sp>
        <p:nvSpPr>
          <p:cNvPr id="18" name="圆角矩形 17">
            <a:hlinkClick r:id="rId4" action="ppaction://hlinksldjump"/>
          </p:cNvPr>
          <p:cNvSpPr/>
          <p:nvPr/>
        </p:nvSpPr>
        <p:spPr>
          <a:xfrm>
            <a:off x="2447671"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重难特训</a:t>
            </a:r>
            <a:endParaRPr lang="zh-CN" altLang="en-US" sz="1400" dirty="0">
              <a:solidFill>
                <a:srgbClr val="E75E22"/>
              </a:solidFill>
              <a:latin typeface="+mj-ea"/>
              <a:ea typeface="+mj-ea"/>
            </a:endParaRPr>
          </a:p>
        </p:txBody>
      </p:sp>
      <p:sp>
        <p:nvSpPr>
          <p:cNvPr id="3" name="矩形 2"/>
          <p:cNvSpPr>
            <a:spLocks noChangeAspect="1"/>
          </p:cNvSpPr>
          <p:nvPr/>
        </p:nvSpPr>
        <p:spPr>
          <a:xfrm>
            <a:off x="508000" y="2318000"/>
            <a:ext cx="8128000" cy="2475999"/>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二、语言角度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用词风格的比较</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语言比较鉴赏主要分为微观语言比较题和整体风格比较题两类。其中微观语言比较题主要是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炼字题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即在单首诗歌内进行字、词替换前后的比较。风格类试题主要是就诗歌、诗人的整体风貌而言。</a:t>
            </a:r>
            <a:r>
              <a:rPr lang="en-US" altLang="zh-CN" sz="2200">
                <a:solidFill>
                  <a:srgbClr val="000000"/>
                </a:solidFill>
                <a:latin typeface="Times New Roman" panose="02020603050405020304" pitchFamily="18" charset="0"/>
                <a:cs typeface="Times New Roman" panose="02020603050405020304" pitchFamily="18" charset="0"/>
              </a:rPr>
              <a:t>2016</a:t>
            </a:r>
            <a:r>
              <a:rPr lang="zh-CN" altLang="zh-CN" sz="2200">
                <a:solidFill>
                  <a:srgbClr val="000000"/>
                </a:solidFill>
                <a:latin typeface="Times New Roman" panose="02020603050405020304" pitchFamily="18" charset="0"/>
                <a:cs typeface="Times New Roman" panose="02020603050405020304" pitchFamily="18" charset="0"/>
              </a:rPr>
              <a:t>全国</a:t>
            </a:r>
            <a:r>
              <a:rPr lang="zh-CN" altLang="zh-CN" sz="2200">
                <a:solidFill>
                  <a:srgbClr val="000000"/>
                </a:solidFill>
                <a:latin typeface="NEU-BZ-S92"/>
                <a:cs typeface="宋体" panose="02010600030101010101" pitchFamily="2" charset="-122"/>
              </a:rPr>
              <a:t>Ⅲ</a:t>
            </a:r>
            <a:r>
              <a:rPr lang="zh-CN" altLang="zh-CN" sz="2200">
                <a:solidFill>
                  <a:srgbClr val="000000"/>
                </a:solidFill>
                <a:latin typeface="Times New Roman" panose="02020603050405020304" pitchFamily="18" charset="0"/>
                <a:cs typeface="Times New Roman" panose="02020603050405020304" pitchFamily="18" charset="0"/>
              </a:rPr>
              <a:t>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《内宴奉诏作》的第</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小题就是从微观角度对炼字的比较考查。</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959219863"/>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20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207</a:t>
            </a:fld>
            <a:r>
              <a:rPr lang="en-US" altLang="zh-CN" smtClean="0"/>
              <a:t>-</a:t>
            </a:r>
            <a:endParaRPr lang="zh-CN" altLang="en-US" dirty="0"/>
          </a:p>
        </p:txBody>
      </p:sp>
      <p:sp>
        <p:nvSpPr>
          <p:cNvPr id="16" name="圆角矩形 15">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考法一</a:t>
            </a:r>
            <a:endParaRPr lang="zh-CN" altLang="en-US" sz="1400" dirty="0">
              <a:solidFill>
                <a:schemeClr val="bg1">
                  <a:lumMod val="65000"/>
                </a:schemeClr>
              </a:solidFill>
              <a:latin typeface="+mj-ea"/>
              <a:ea typeface="+mj-ea"/>
            </a:endParaRPr>
          </a:p>
        </p:txBody>
      </p:sp>
      <p:sp>
        <p:nvSpPr>
          <p:cNvPr id="17" name="圆角矩形 16">
            <a:hlinkClick r:id="rId3"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法二</a:t>
            </a:r>
            <a:endParaRPr lang="zh-CN" altLang="en-US" sz="1400" dirty="0">
              <a:solidFill>
                <a:schemeClr val="bg1">
                  <a:lumMod val="65000"/>
                </a:schemeClr>
              </a:solidFill>
              <a:latin typeface="+mj-ea"/>
              <a:ea typeface="+mj-ea"/>
            </a:endParaRPr>
          </a:p>
        </p:txBody>
      </p:sp>
      <p:sp>
        <p:nvSpPr>
          <p:cNvPr id="18" name="圆角矩形 17">
            <a:hlinkClick r:id="rId4" action="ppaction://hlinksldjump"/>
          </p:cNvPr>
          <p:cNvSpPr/>
          <p:nvPr/>
        </p:nvSpPr>
        <p:spPr>
          <a:xfrm>
            <a:off x="2447671"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重难特训</a:t>
            </a:r>
            <a:endParaRPr lang="zh-CN" altLang="en-US" sz="1400" dirty="0">
              <a:solidFill>
                <a:srgbClr val="E75E22"/>
              </a:solidFill>
              <a:latin typeface="+mj-ea"/>
              <a:ea typeface="+mj-ea"/>
            </a:endParaRPr>
          </a:p>
        </p:txBody>
      </p:sp>
      <p:sp>
        <p:nvSpPr>
          <p:cNvPr id="8" name="矩形 7"/>
          <p:cNvSpPr>
            <a:spLocks noChangeAspect="1"/>
          </p:cNvSpPr>
          <p:nvPr/>
        </p:nvSpPr>
        <p:spPr>
          <a:xfrm>
            <a:off x="508000" y="1484784"/>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(2014·</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福建卷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阅读下面这首元曲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完成后面</a:t>
            </a:r>
            <a:r>
              <a:rPr lang="zh-CN" altLang="zh-CN" sz="2200" smtClean="0">
                <a:solidFill>
                  <a:srgbClr val="000000"/>
                </a:solidFill>
                <a:latin typeface="Times New Roman" panose="02020603050405020304" pitchFamily="18" charset="0"/>
                <a:cs typeface="Times New Roman" panose="02020603050405020304" pitchFamily="18" charset="0"/>
              </a:rPr>
              <a:t>的</a:t>
            </a:r>
            <a:r>
              <a:rPr lang="zh-CN" altLang="en-US" sz="2200">
                <a:solidFill>
                  <a:srgbClr val="000000"/>
                </a:solidFill>
                <a:latin typeface="Times New Roman" panose="02020603050405020304" pitchFamily="18" charset="0"/>
                <a:cs typeface="Times New Roman" panose="02020603050405020304" pitchFamily="18" charset="0"/>
              </a:rPr>
              <a:t>问题</a:t>
            </a:r>
            <a:r>
              <a:rPr lang="zh-CN" altLang="zh-CN" sz="2200" smtClean="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a:solidFill>
                  <a:srgbClr val="000000"/>
                </a:solidFill>
                <a:latin typeface="NEU-BZ-S92"/>
                <a:ea typeface="方正宋黑_GBK"/>
                <a:cs typeface="Times New Roman" panose="02020603050405020304" pitchFamily="18" charset="0"/>
              </a:rPr>
              <a:t>【双调】蟾宫曲</a:t>
            </a:r>
            <a:endParaRPr lang="zh-CN" altLang="zh-CN" sz="2200">
              <a:solidFill>
                <a:srgbClr val="000000"/>
              </a:solidFill>
              <a:latin typeface="NEU-BZ-S92"/>
              <a:ea typeface="方正书宋_GBK"/>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自</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乐</a:t>
            </a:r>
            <a:endParaRPr lang="zh-CN" altLang="zh-CN" sz="220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孙周卿</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草团标</a:t>
            </a:r>
            <a:r>
              <a:rPr lang="zh-CN" altLang="zh-CN" sz="2200" baseline="30000">
                <a:solidFill>
                  <a:srgbClr val="000000"/>
                </a:solidFill>
                <a:latin typeface="Times New Roman" panose="02020603050405020304" pitchFamily="18" charset="0"/>
                <a:cs typeface="Times New Roman" panose="02020603050405020304" pitchFamily="18" charset="0"/>
              </a:rPr>
              <a:t>①</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正对山凹。山竹炊粳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山水煎茶。山芋山薯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山葱山韭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山果山花。山溜响</a:t>
            </a:r>
            <a:r>
              <a:rPr lang="zh-CN" altLang="zh-CN" sz="2200" baseline="30000">
                <a:solidFill>
                  <a:srgbClr val="000000"/>
                </a:solidFill>
                <a:latin typeface="Times New Roman" panose="02020603050405020304" pitchFamily="18" charset="0"/>
                <a:cs typeface="Times New Roman" panose="02020603050405020304" pitchFamily="18" charset="0"/>
              </a:rPr>
              <a:t>②</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冰敲月牙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扫山云惊散林鸦。山色元佳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山景堪夸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山外晴霞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山下人家。</a:t>
            </a:r>
            <a:endParaRPr lang="zh-CN" altLang="zh-CN" sz="2200">
              <a:solidFill>
                <a:srgbClr val="000000"/>
              </a:solidFill>
              <a:latin typeface="NEU-BZ-S92"/>
              <a:ea typeface="方正书宋_GBK"/>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选自《太平乐府》</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注</a:t>
            </a:r>
            <a:r>
              <a:rPr lang="zh-CN" altLang="zh-CN" sz="2200">
                <a:solidFill>
                  <a:srgbClr val="000000"/>
                </a:solidFill>
                <a:latin typeface="Times New Roman" panose="02020603050405020304" pitchFamily="18" charset="0"/>
                <a:cs typeface="Times New Roman" panose="02020603050405020304" pitchFamily="18" charset="0"/>
              </a:rPr>
              <a:t>①</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草团标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茅屋。</a:t>
            </a:r>
            <a:r>
              <a:rPr lang="zh-CN" altLang="zh-CN" sz="2200">
                <a:solidFill>
                  <a:srgbClr val="000000"/>
                </a:solidFill>
                <a:latin typeface="Times New Roman" panose="02020603050405020304" pitchFamily="18" charset="0"/>
                <a:cs typeface="Times New Roman" panose="02020603050405020304" pitchFamily="18" charset="0"/>
              </a:rPr>
              <a:t>②</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山溜响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山间泉流叮咚作响。溜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小股水流。</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扫山云惊散林鸦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月出惊山鸟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王维《鸟鸣涧》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两句中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的起因各是什么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有什么相同的表达效果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请简要分析。</a:t>
            </a: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xmlns="" val="1244082827"/>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20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208</a:t>
            </a:fld>
            <a:r>
              <a:rPr lang="en-US" altLang="zh-CN" smtClean="0"/>
              <a:t>-</a:t>
            </a:r>
            <a:endParaRPr lang="zh-CN" altLang="en-US" dirty="0"/>
          </a:p>
        </p:txBody>
      </p:sp>
      <p:sp>
        <p:nvSpPr>
          <p:cNvPr id="16" name="圆角矩形 15">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考法一</a:t>
            </a:r>
            <a:endParaRPr lang="zh-CN" altLang="en-US" sz="1400" dirty="0">
              <a:solidFill>
                <a:schemeClr val="bg1">
                  <a:lumMod val="65000"/>
                </a:schemeClr>
              </a:solidFill>
              <a:latin typeface="+mj-ea"/>
              <a:ea typeface="+mj-ea"/>
            </a:endParaRPr>
          </a:p>
        </p:txBody>
      </p:sp>
      <p:sp>
        <p:nvSpPr>
          <p:cNvPr id="17" name="圆角矩形 16">
            <a:hlinkClick r:id="rId3"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法二</a:t>
            </a:r>
            <a:endParaRPr lang="zh-CN" altLang="en-US" sz="1400" dirty="0">
              <a:solidFill>
                <a:schemeClr val="bg1">
                  <a:lumMod val="65000"/>
                </a:schemeClr>
              </a:solidFill>
              <a:latin typeface="+mj-ea"/>
              <a:ea typeface="+mj-ea"/>
            </a:endParaRPr>
          </a:p>
        </p:txBody>
      </p:sp>
      <p:sp>
        <p:nvSpPr>
          <p:cNvPr id="18" name="圆角矩形 17">
            <a:hlinkClick r:id="rId4" action="ppaction://hlinksldjump"/>
          </p:cNvPr>
          <p:cNvSpPr/>
          <p:nvPr/>
        </p:nvSpPr>
        <p:spPr>
          <a:xfrm>
            <a:off x="2447671"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重难特训</a:t>
            </a:r>
            <a:endParaRPr lang="zh-CN" altLang="en-US" sz="1400" dirty="0">
              <a:solidFill>
                <a:srgbClr val="E75E22"/>
              </a:solidFill>
              <a:latin typeface="+mj-ea"/>
              <a:ea typeface="+mj-ea"/>
            </a:endParaRPr>
          </a:p>
        </p:txBody>
      </p:sp>
      <p:sp>
        <p:nvSpPr>
          <p:cNvPr id="7" name="矩形 6"/>
          <p:cNvSpPr>
            <a:spLocks noChangeAspect="1"/>
          </p:cNvSpPr>
          <p:nvPr/>
        </p:nvSpPr>
        <p:spPr>
          <a:xfrm>
            <a:off x="508000" y="2107334"/>
            <a:ext cx="8128000" cy="2897332"/>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a:solidFill>
                  <a:srgbClr val="FF0000"/>
                </a:solidFill>
                <a:latin typeface="NEU-BZ-S92"/>
                <a:ea typeface="Arial" panose="020B0604020202020204" pitchFamily="34"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第一问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孙曲中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的起因是云朵掠过山林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扫山发出声响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王诗中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的起因是月亮升起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月光照射过来。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第二问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反衬出山间的幽静。</a:t>
            </a:r>
            <a:endParaRPr lang="zh-CN" altLang="zh-CN" sz="2200">
              <a:solidFill>
                <a:srgbClr val="000000"/>
              </a:solidFill>
              <a:latin typeface="NEU-BZ-S92"/>
              <a:ea typeface="方正书宋_GBK"/>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FF0000"/>
                </a:solidFill>
                <a:latin typeface="NEU-BZ-S92"/>
                <a:ea typeface="Arial" panose="020B0604020202020204" pitchFamily="34" charset="0"/>
                <a:cs typeface="Times New Roman" panose="02020603050405020304" pitchFamily="18" charset="0"/>
              </a:rPr>
              <a:t> </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此题考查对比鉴赏语句的内涵。要从内容和手法两方面分析。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扫山云惊散林鸦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通过写因云朵掠过山林而受惊四散的林鸦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反衬了树林的寂静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属于以动衬静。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月出惊山鸟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写月亮刚出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惊动了山林中的小鸟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也是以动衬静。</a:t>
            </a:r>
            <a:endParaRPr lang="zh-CN" altLang="zh-CN" sz="2200">
              <a:solidFill>
                <a:srgbClr val="000000"/>
              </a:solidFill>
              <a:effectLst/>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xmlns="" val="377017218"/>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7">
                                            <p:txEl>
                                              <p:pRg st="1" end="1"/>
                                            </p:txEl>
                                          </p:spTgt>
                                        </p:tgtEl>
                                        <p:attrNameLst>
                                          <p:attrName>style.visibility</p:attrName>
                                        </p:attrNameLst>
                                      </p:cBhvr>
                                      <p:to>
                                        <p:strVal val="visible"/>
                                      </p:to>
                                    </p:set>
                                    <p:animEffect transition="in" filter="wipe(down)">
                                      <p:cBhvr>
                                        <p:cTn id="7" dur="500"/>
                                        <p:tgtEl>
                                          <p:spTgt spid="7">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209</a:t>
            </a:fld>
            <a:r>
              <a:rPr lang="en-US" altLang="zh-CN" smtClean="0"/>
              <a:t>-</a:t>
            </a:r>
            <a:endParaRPr lang="zh-CN" altLang="en-US" dirty="0"/>
          </a:p>
        </p:txBody>
      </p:sp>
      <p:sp>
        <p:nvSpPr>
          <p:cNvPr id="16" name="圆角矩形 15">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考法一</a:t>
            </a:r>
            <a:endParaRPr lang="zh-CN" altLang="en-US" sz="1400" dirty="0">
              <a:solidFill>
                <a:schemeClr val="bg1">
                  <a:lumMod val="65000"/>
                </a:schemeClr>
              </a:solidFill>
              <a:latin typeface="+mj-ea"/>
              <a:ea typeface="+mj-ea"/>
            </a:endParaRPr>
          </a:p>
        </p:txBody>
      </p:sp>
      <p:sp>
        <p:nvSpPr>
          <p:cNvPr id="17" name="圆角矩形 16">
            <a:hlinkClick r:id="rId3"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法二</a:t>
            </a:r>
            <a:endParaRPr lang="zh-CN" altLang="en-US" sz="1400" dirty="0">
              <a:solidFill>
                <a:schemeClr val="bg1">
                  <a:lumMod val="65000"/>
                </a:schemeClr>
              </a:solidFill>
              <a:latin typeface="+mj-ea"/>
              <a:ea typeface="+mj-ea"/>
            </a:endParaRPr>
          </a:p>
        </p:txBody>
      </p:sp>
      <p:sp>
        <p:nvSpPr>
          <p:cNvPr id="18" name="圆角矩形 17">
            <a:hlinkClick r:id="rId4" action="ppaction://hlinksldjump"/>
          </p:cNvPr>
          <p:cNvSpPr/>
          <p:nvPr/>
        </p:nvSpPr>
        <p:spPr>
          <a:xfrm>
            <a:off x="2447671"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重难特训</a:t>
            </a:r>
            <a:endParaRPr lang="zh-CN" altLang="en-US" sz="1400" dirty="0">
              <a:solidFill>
                <a:srgbClr val="E75E22"/>
              </a:solidFill>
              <a:latin typeface="+mj-ea"/>
              <a:ea typeface="+mj-ea"/>
            </a:endParaRPr>
          </a:p>
        </p:txBody>
      </p:sp>
      <p:sp>
        <p:nvSpPr>
          <p:cNvPr id="6" name="矩形 5"/>
          <p:cNvSpPr>
            <a:spLocks noChangeAspect="1"/>
          </p:cNvSpPr>
          <p:nvPr/>
        </p:nvSpPr>
        <p:spPr>
          <a:xfrm>
            <a:off x="508000" y="1701069"/>
            <a:ext cx="8128000" cy="374871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2200" b="1">
                <a:solidFill>
                  <a:srgbClr val="000000"/>
                </a:solidFill>
                <a:latin typeface="Times New Roman" panose="02020603050405020304" pitchFamily="18" charset="0"/>
                <a:cs typeface="Times New Roman" panose="02020603050405020304" pitchFamily="18" charset="0"/>
              </a:rPr>
              <a:t>即学即练</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阅读下面这首唐诗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完成后面</a:t>
            </a:r>
            <a:r>
              <a:rPr lang="zh-CN" altLang="zh-CN" sz="2200" smtClean="0">
                <a:solidFill>
                  <a:srgbClr val="000000"/>
                </a:solidFill>
                <a:latin typeface="Times New Roman" panose="02020603050405020304" pitchFamily="18" charset="0"/>
                <a:cs typeface="Times New Roman" panose="02020603050405020304" pitchFamily="18" charset="0"/>
              </a:rPr>
              <a:t>的</a:t>
            </a:r>
            <a:r>
              <a:rPr lang="zh-CN" altLang="en-US" sz="2200">
                <a:solidFill>
                  <a:srgbClr val="000000"/>
                </a:solidFill>
                <a:latin typeface="Times New Roman" panose="02020603050405020304" pitchFamily="18" charset="0"/>
                <a:cs typeface="Times New Roman" panose="02020603050405020304" pitchFamily="18" charset="0"/>
              </a:rPr>
              <a:t>问题</a:t>
            </a:r>
            <a:r>
              <a:rPr lang="zh-CN" altLang="zh-CN" sz="2200" smtClean="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a:solidFill>
                  <a:srgbClr val="000000"/>
                </a:solidFill>
                <a:latin typeface="NEU-BZ-S92"/>
                <a:ea typeface="方正宋黑_GBK"/>
                <a:cs typeface="Times New Roman" panose="02020603050405020304" pitchFamily="18" charset="0"/>
              </a:rPr>
              <a:t>长</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NEU-BZ-S92"/>
                <a:ea typeface="方正宋黑_GBK"/>
                <a:cs typeface="Times New Roman" panose="02020603050405020304" pitchFamily="18" charset="0"/>
              </a:rPr>
              <a:t>门</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NEU-BZ-S92"/>
                <a:ea typeface="方正宋黑_GBK"/>
                <a:cs typeface="Times New Roman" panose="02020603050405020304" pitchFamily="18" charset="0"/>
              </a:rPr>
              <a:t>怨</a:t>
            </a:r>
            <a:endParaRPr lang="zh-CN" altLang="zh-CN" sz="220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齐</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浣</a:t>
            </a:r>
            <a:endParaRPr lang="zh-CN" altLang="zh-CN" sz="2200">
              <a:solidFill>
                <a:srgbClr val="000000"/>
              </a:solidFill>
              <a:latin typeface="NEU-BZ-S92"/>
              <a:ea typeface="方正书宋_GBK"/>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宫殿沉沉月欲分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昭阳</a:t>
            </a:r>
            <a:r>
              <a:rPr lang="zh-CN" altLang="zh-CN" sz="2200" baseline="30000">
                <a:solidFill>
                  <a:srgbClr val="000000"/>
                </a:solidFill>
                <a:latin typeface="Times New Roman" panose="02020603050405020304" pitchFamily="18" charset="0"/>
                <a:cs typeface="Times New Roman" panose="02020603050405020304" pitchFamily="18" charset="0"/>
              </a:rPr>
              <a:t>①</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更漏</a:t>
            </a:r>
            <a:r>
              <a:rPr lang="zh-CN" altLang="zh-CN" sz="2200" baseline="30000">
                <a:solidFill>
                  <a:srgbClr val="000000"/>
                </a:solidFill>
                <a:latin typeface="Times New Roman" panose="02020603050405020304" pitchFamily="18" charset="0"/>
                <a:cs typeface="Times New Roman" panose="02020603050405020304" pitchFamily="18" charset="0"/>
              </a:rPr>
              <a:t>②</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不堪闻。</a:t>
            </a:r>
            <a:endParaRPr lang="zh-CN" altLang="zh-CN" sz="2200">
              <a:solidFill>
                <a:srgbClr val="000000"/>
              </a:solidFill>
              <a:latin typeface="NEU-BZ-S92"/>
              <a:ea typeface="方正书宋_GBK"/>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珊瑚枕上千行泪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不是思君是恨君。</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注</a:t>
            </a:r>
            <a:r>
              <a:rPr lang="zh-CN" altLang="zh-CN" sz="2200">
                <a:solidFill>
                  <a:srgbClr val="000000"/>
                </a:solidFill>
                <a:latin typeface="Times New Roman" panose="02020603050405020304" pitchFamily="18" charset="0"/>
                <a:cs typeface="Times New Roman" panose="02020603050405020304" pitchFamily="18" charset="0"/>
              </a:rPr>
              <a:t>①</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昭阳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宫殿名。</a:t>
            </a:r>
            <a:r>
              <a:rPr lang="zh-CN" altLang="zh-CN" sz="2200">
                <a:solidFill>
                  <a:srgbClr val="000000"/>
                </a:solidFill>
                <a:latin typeface="Times New Roman" panose="02020603050405020304" pitchFamily="18" charset="0"/>
                <a:cs typeface="Times New Roman" panose="02020603050405020304" pitchFamily="18" charset="0"/>
              </a:rPr>
              <a:t>②</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更漏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报时的漏壶。</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不是思君是恨君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一句有的版本作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半是思君半恨君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。你认为哪一句更好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请结合全诗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谈谈你的看法</a:t>
            </a:r>
            <a:r>
              <a:rPr lang="zh-CN" altLang="zh-CN" sz="2200" smtClean="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(6</a:t>
            </a:r>
            <a:r>
              <a:rPr lang="zh-CN" altLang="en-US" sz="2200">
                <a:solidFill>
                  <a:srgbClr val="000000"/>
                </a:solidFill>
                <a:latin typeface="Times New Roman" panose="02020603050405020304" pitchFamily="18" charset="0"/>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xmlns="" val="1002547104"/>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圆角矩形 8">
            <a:hlinkClick r:id="rId3"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考法一</a:t>
            </a:r>
            <a:endParaRPr lang="zh-CN" altLang="en-US" sz="1400" dirty="0">
              <a:solidFill>
                <a:srgbClr val="E75E22"/>
              </a:solidFill>
              <a:latin typeface="+mj-ea"/>
              <a:ea typeface="+mj-ea"/>
            </a:endParaRPr>
          </a:p>
        </p:txBody>
      </p:sp>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21</a:t>
            </a:fld>
            <a:r>
              <a:rPr lang="en-US" altLang="zh-CN" dirty="0" smtClean="0"/>
              <a:t>-</a:t>
            </a:r>
            <a:endParaRPr lang="zh-CN" altLang="en-US" dirty="0"/>
          </a:p>
        </p:txBody>
      </p:sp>
      <p:sp>
        <p:nvSpPr>
          <p:cNvPr id="10" name="圆角矩形 9">
            <a:hlinkClick r:id="rId4"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法二</a:t>
            </a:r>
            <a:endParaRPr lang="zh-CN" altLang="en-US" sz="1400" dirty="0">
              <a:solidFill>
                <a:schemeClr val="bg1">
                  <a:lumMod val="65000"/>
                </a:schemeClr>
              </a:solidFill>
              <a:latin typeface="+mj-ea"/>
              <a:ea typeface="+mj-ea"/>
            </a:endParaRPr>
          </a:p>
        </p:txBody>
      </p:sp>
      <p:sp>
        <p:nvSpPr>
          <p:cNvPr id="11" name="圆角矩形 10">
            <a:hlinkClick r:id="rId5"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法三</a:t>
            </a:r>
            <a:endParaRPr lang="zh-CN" altLang="en-US" sz="1400" dirty="0">
              <a:solidFill>
                <a:schemeClr val="bg1">
                  <a:lumMod val="65000"/>
                </a:schemeClr>
              </a:solidFill>
              <a:latin typeface="+mj-ea"/>
              <a:ea typeface="+mj-ea"/>
            </a:endParaRPr>
          </a:p>
        </p:txBody>
      </p:sp>
      <p:sp>
        <p:nvSpPr>
          <p:cNvPr id="12" name="圆角矩形 11">
            <a:hlinkClick r:id="rId6"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重难特训　</a:t>
            </a:r>
            <a:endParaRPr lang="zh-CN" altLang="en-US" sz="1400" dirty="0">
              <a:solidFill>
                <a:schemeClr val="bg1">
                  <a:lumMod val="65000"/>
                </a:schemeClr>
              </a:solidFill>
              <a:latin typeface="+mj-ea"/>
              <a:ea typeface="+mj-ea"/>
            </a:endParaRPr>
          </a:p>
        </p:txBody>
      </p:sp>
      <p:sp>
        <p:nvSpPr>
          <p:cNvPr id="2" name="矩形 1"/>
          <p:cNvSpPr>
            <a:spLocks noChangeAspect="1"/>
          </p:cNvSpPr>
          <p:nvPr/>
        </p:nvSpPr>
        <p:spPr>
          <a:xfrm>
            <a:off x="508000" y="1911735"/>
            <a:ext cx="8128000" cy="3288529"/>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a:solidFill>
                  <a:srgbClr val="000000"/>
                </a:solidFill>
                <a:latin typeface="NEU-BZ-S92"/>
                <a:ea typeface="方正正中黑简体"/>
                <a:cs typeface="Times New Roman" panose="02020603050405020304" pitchFamily="18" charset="0"/>
              </a:rPr>
              <a:t>鉴赏古代诗歌的形象</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诗歌的形象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指的是诗人根据现实生活中各种现象加以艺术概括形成的具有一定思想内容和艺术感染力的具体生动的人、物或自然景象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并借以寄寓作者的生活理想或思想感情的艺术形象。对于叙事诗而言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诗中的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是形象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对于写景诗、状物诗而言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诗中的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是形象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对于抒情诗而言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诗中的抒情主人公就是形象。因此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对诗歌形象的鉴赏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要注意三个考查角度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人物形象、景物形象、事物形象。</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987262272"/>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2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210</a:t>
            </a:fld>
            <a:r>
              <a:rPr lang="en-US" altLang="zh-CN" smtClean="0"/>
              <a:t>-</a:t>
            </a:r>
            <a:endParaRPr lang="zh-CN" altLang="en-US" dirty="0"/>
          </a:p>
        </p:txBody>
      </p:sp>
      <p:sp>
        <p:nvSpPr>
          <p:cNvPr id="16" name="圆角矩形 15">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考法一</a:t>
            </a:r>
            <a:endParaRPr lang="zh-CN" altLang="en-US" sz="1400" dirty="0">
              <a:solidFill>
                <a:schemeClr val="bg1">
                  <a:lumMod val="65000"/>
                </a:schemeClr>
              </a:solidFill>
              <a:latin typeface="+mj-ea"/>
              <a:ea typeface="+mj-ea"/>
            </a:endParaRPr>
          </a:p>
        </p:txBody>
      </p:sp>
      <p:sp>
        <p:nvSpPr>
          <p:cNvPr id="17" name="圆角矩形 16">
            <a:hlinkClick r:id="rId3"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法二</a:t>
            </a:r>
            <a:endParaRPr lang="zh-CN" altLang="en-US" sz="1400" dirty="0">
              <a:solidFill>
                <a:schemeClr val="bg1">
                  <a:lumMod val="65000"/>
                </a:schemeClr>
              </a:solidFill>
              <a:latin typeface="+mj-ea"/>
              <a:ea typeface="+mj-ea"/>
            </a:endParaRPr>
          </a:p>
        </p:txBody>
      </p:sp>
      <p:sp>
        <p:nvSpPr>
          <p:cNvPr id="18" name="圆角矩形 17">
            <a:hlinkClick r:id="rId4" action="ppaction://hlinksldjump"/>
          </p:cNvPr>
          <p:cNvSpPr/>
          <p:nvPr/>
        </p:nvSpPr>
        <p:spPr>
          <a:xfrm>
            <a:off x="2447671"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重难特训</a:t>
            </a:r>
            <a:endParaRPr lang="zh-CN" altLang="en-US" sz="1400" dirty="0">
              <a:solidFill>
                <a:srgbClr val="E75E22"/>
              </a:solidFill>
              <a:latin typeface="+mj-ea"/>
              <a:ea typeface="+mj-ea"/>
            </a:endParaRPr>
          </a:p>
        </p:txBody>
      </p:sp>
      <p:sp>
        <p:nvSpPr>
          <p:cNvPr id="6" name="矩形 5"/>
          <p:cNvSpPr>
            <a:spLocks noChangeAspect="1"/>
          </p:cNvSpPr>
          <p:nvPr/>
        </p:nvSpPr>
        <p:spPr>
          <a:xfrm>
            <a:off x="508000" y="2107334"/>
            <a:ext cx="8128000" cy="2897332"/>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a:solidFill>
                  <a:srgbClr val="FF0000"/>
                </a:solidFill>
                <a:latin typeface="NEU-BZ-S92"/>
                <a:ea typeface="Arial" panose="020B0604020202020204" pitchFamily="34"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不是思君是恨君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一句好。由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珊瑚枕上千行泪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可知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不思君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其真意恰恰是思念甚深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至于生出怨恨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这是以恨写爱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更能表现爱之深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恨君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也与标题中的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相照应。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认为后一句更好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能言之成理亦可</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FF0000"/>
                </a:solidFill>
                <a:latin typeface="NEU-BZ-S92"/>
                <a:ea typeface="Arial" panose="020B0604020202020204" pitchFamily="34" charset="0"/>
                <a:cs typeface="Times New Roman" panose="02020603050405020304" pitchFamily="18" charset="0"/>
              </a:rPr>
              <a:t> </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解答此题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要抓住诗歌的主题分析。诗歌的题目是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长门怨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字是全诗的情感所在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而诗歌中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千行泪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正是思念的表现。所以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不是思君是恨君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是正话反说。</a:t>
            </a:r>
            <a:endParaRPr lang="zh-CN" altLang="zh-CN" sz="2200">
              <a:solidFill>
                <a:srgbClr val="000000"/>
              </a:solidFill>
              <a:effectLst/>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xmlns="" val="2574821899"/>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animEffect transition="in" filter="wipe(down)">
                                      <p:cBhvr>
                                        <p:cTn id="7" dur="500"/>
                                        <p:tgtEl>
                                          <p:spTgt spid="6">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211</a:t>
            </a:fld>
            <a:r>
              <a:rPr lang="en-US" altLang="zh-CN" smtClean="0"/>
              <a:t>-</a:t>
            </a:r>
            <a:endParaRPr lang="zh-CN" altLang="en-US" dirty="0"/>
          </a:p>
        </p:txBody>
      </p:sp>
      <p:sp>
        <p:nvSpPr>
          <p:cNvPr id="16" name="圆角矩形 15">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考法一</a:t>
            </a:r>
            <a:endParaRPr lang="zh-CN" altLang="en-US" sz="1400" dirty="0">
              <a:solidFill>
                <a:schemeClr val="bg1">
                  <a:lumMod val="65000"/>
                </a:schemeClr>
              </a:solidFill>
              <a:latin typeface="+mj-ea"/>
              <a:ea typeface="+mj-ea"/>
            </a:endParaRPr>
          </a:p>
        </p:txBody>
      </p:sp>
      <p:sp>
        <p:nvSpPr>
          <p:cNvPr id="17" name="圆角矩形 16">
            <a:hlinkClick r:id="rId3"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法二</a:t>
            </a:r>
            <a:endParaRPr lang="zh-CN" altLang="en-US" sz="1400" dirty="0">
              <a:solidFill>
                <a:schemeClr val="bg1">
                  <a:lumMod val="65000"/>
                </a:schemeClr>
              </a:solidFill>
              <a:latin typeface="+mj-ea"/>
              <a:ea typeface="+mj-ea"/>
            </a:endParaRPr>
          </a:p>
        </p:txBody>
      </p:sp>
      <p:sp>
        <p:nvSpPr>
          <p:cNvPr id="18" name="圆角矩形 17">
            <a:hlinkClick r:id="rId4" action="ppaction://hlinksldjump"/>
          </p:cNvPr>
          <p:cNvSpPr/>
          <p:nvPr/>
        </p:nvSpPr>
        <p:spPr>
          <a:xfrm>
            <a:off x="2447671"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重难特训</a:t>
            </a:r>
            <a:endParaRPr lang="zh-CN" altLang="en-US" sz="1400" dirty="0">
              <a:solidFill>
                <a:srgbClr val="E75E22"/>
              </a:solidFill>
              <a:latin typeface="+mj-ea"/>
              <a:ea typeface="+mj-ea"/>
            </a:endParaRPr>
          </a:p>
        </p:txBody>
      </p:sp>
      <p:sp>
        <p:nvSpPr>
          <p:cNvPr id="6" name="矩形 5"/>
          <p:cNvSpPr>
            <a:spLocks noChangeAspect="1"/>
          </p:cNvSpPr>
          <p:nvPr/>
        </p:nvSpPr>
        <p:spPr>
          <a:xfrm>
            <a:off x="508000" y="2107334"/>
            <a:ext cx="8128000" cy="1717393"/>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三、技巧角度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手法效果比较</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smtClean="0">
                <a:solidFill>
                  <a:srgbClr val="000000"/>
                </a:solidFill>
                <a:latin typeface="Times New Roman" panose="02020603050405020304" pitchFamily="18" charset="0"/>
                <a:cs typeface="Times New Roman" panose="02020603050405020304" pitchFamily="18" charset="0"/>
              </a:rPr>
              <a:t>在</a:t>
            </a:r>
            <a:r>
              <a:rPr lang="zh-CN" altLang="zh-CN" sz="2200">
                <a:solidFill>
                  <a:srgbClr val="000000"/>
                </a:solidFill>
                <a:latin typeface="Times New Roman" panose="02020603050405020304" pitchFamily="18" charset="0"/>
                <a:cs typeface="Times New Roman" panose="02020603050405020304" pitchFamily="18" charset="0"/>
              </a:rPr>
              <a:t>对表达技巧的考查中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对表现手法的考查居多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有的没有点明表现手法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需要辨别相关手法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有的点明了表现手法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但要求结合作品分析、比较</a:t>
            </a:r>
            <a:r>
              <a:rPr lang="zh-CN" altLang="zh-CN" sz="2200" smtClean="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xmlns="" val="1355525217"/>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2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212</a:t>
            </a:fld>
            <a:r>
              <a:rPr lang="en-US" altLang="zh-CN" smtClean="0"/>
              <a:t>-</a:t>
            </a:r>
            <a:endParaRPr lang="zh-CN" altLang="en-US" dirty="0"/>
          </a:p>
        </p:txBody>
      </p:sp>
      <p:sp>
        <p:nvSpPr>
          <p:cNvPr id="16" name="圆角矩形 15">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考法一</a:t>
            </a:r>
            <a:endParaRPr lang="zh-CN" altLang="en-US" sz="1400" dirty="0">
              <a:solidFill>
                <a:schemeClr val="bg1">
                  <a:lumMod val="65000"/>
                </a:schemeClr>
              </a:solidFill>
              <a:latin typeface="+mj-ea"/>
              <a:ea typeface="+mj-ea"/>
            </a:endParaRPr>
          </a:p>
        </p:txBody>
      </p:sp>
      <p:sp>
        <p:nvSpPr>
          <p:cNvPr id="17" name="圆角矩形 16">
            <a:hlinkClick r:id="rId3"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法二</a:t>
            </a:r>
            <a:endParaRPr lang="zh-CN" altLang="en-US" sz="1400" dirty="0">
              <a:solidFill>
                <a:schemeClr val="bg1">
                  <a:lumMod val="65000"/>
                </a:schemeClr>
              </a:solidFill>
              <a:latin typeface="+mj-ea"/>
              <a:ea typeface="+mj-ea"/>
            </a:endParaRPr>
          </a:p>
        </p:txBody>
      </p:sp>
      <p:sp>
        <p:nvSpPr>
          <p:cNvPr id="18" name="圆角矩形 17">
            <a:hlinkClick r:id="rId4" action="ppaction://hlinksldjump"/>
          </p:cNvPr>
          <p:cNvSpPr/>
          <p:nvPr/>
        </p:nvSpPr>
        <p:spPr>
          <a:xfrm>
            <a:off x="2447671"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重难特训</a:t>
            </a:r>
            <a:endParaRPr lang="zh-CN" altLang="en-US" sz="1400" dirty="0">
              <a:solidFill>
                <a:srgbClr val="E75E22"/>
              </a:solidFill>
              <a:latin typeface="+mj-ea"/>
              <a:ea typeface="+mj-ea"/>
            </a:endParaRPr>
          </a:p>
        </p:txBody>
      </p:sp>
      <p:sp>
        <p:nvSpPr>
          <p:cNvPr id="3" name="矩形 2"/>
          <p:cNvSpPr>
            <a:spLocks noChangeAspect="1"/>
          </p:cNvSpPr>
          <p:nvPr/>
        </p:nvSpPr>
        <p:spPr>
          <a:xfrm>
            <a:off x="508000" y="1497936"/>
            <a:ext cx="8128000" cy="411612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(2016·</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浙江卷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阅读下面两首诗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完成后面的问题。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北来人二首</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刘克庄</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试说东都</a:t>
            </a:r>
            <a:r>
              <a:rPr lang="zh-CN" altLang="zh-CN" sz="2200" baseline="300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添人白发多。</a:t>
            </a:r>
            <a:r>
              <a:rPr lang="zh-CN" altLang="zh-CN" sz="2200" u="sng">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寝园残石马</a:t>
            </a:r>
            <a:r>
              <a:rPr lang="en-US" altLang="zh-CN" sz="2200" u="sng">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废殿泣铜驼。</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胡运占难久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边情听易讹。凄凉旧京女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妆髻尚宣和</a:t>
            </a:r>
            <a:r>
              <a:rPr lang="zh-CN" altLang="zh-CN" sz="2200" baseline="300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十口同离仳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今成独雁飞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饥锄荒寺菜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贫著陷蕃衣。</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甲第歌钟沸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沙场探骑稀。老身闽地死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不见翠銮归</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注</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东都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指北宋都城汴梁。</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宣和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宋徽宗年号。</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这两首诗在叙事上有何特色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试简要分析。</a:t>
            </a:r>
            <a:r>
              <a:rPr lang="en-US" altLang="zh-CN" sz="2200">
                <a:solidFill>
                  <a:srgbClr val="000000"/>
                </a:solidFill>
                <a:latin typeface="Times New Roman" panose="02020603050405020304" pitchFamily="18" charset="0"/>
                <a:cs typeface="Times New Roman" panose="02020603050405020304" pitchFamily="18" charset="0"/>
              </a:rPr>
              <a:t>(6</a:t>
            </a:r>
            <a:r>
              <a:rPr lang="zh-CN" altLang="zh-CN" sz="2200">
                <a:solidFill>
                  <a:srgbClr val="000000"/>
                </a:solidFill>
                <a:latin typeface="Times New Roman" panose="02020603050405020304" pitchFamily="18" charset="0"/>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922234521"/>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2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213</a:t>
            </a:fld>
            <a:r>
              <a:rPr lang="en-US" altLang="zh-CN" smtClean="0"/>
              <a:t>-</a:t>
            </a:r>
            <a:endParaRPr lang="zh-CN" altLang="en-US" dirty="0"/>
          </a:p>
        </p:txBody>
      </p:sp>
      <p:sp>
        <p:nvSpPr>
          <p:cNvPr id="16" name="圆角矩形 15">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考法一</a:t>
            </a:r>
            <a:endParaRPr lang="zh-CN" altLang="en-US" sz="1400" dirty="0">
              <a:solidFill>
                <a:schemeClr val="bg1">
                  <a:lumMod val="65000"/>
                </a:schemeClr>
              </a:solidFill>
              <a:latin typeface="+mj-ea"/>
              <a:ea typeface="+mj-ea"/>
            </a:endParaRPr>
          </a:p>
        </p:txBody>
      </p:sp>
      <p:sp>
        <p:nvSpPr>
          <p:cNvPr id="17" name="圆角矩形 16">
            <a:hlinkClick r:id="rId3"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法二</a:t>
            </a:r>
            <a:endParaRPr lang="zh-CN" altLang="en-US" sz="1400" dirty="0">
              <a:solidFill>
                <a:schemeClr val="bg1">
                  <a:lumMod val="65000"/>
                </a:schemeClr>
              </a:solidFill>
              <a:latin typeface="+mj-ea"/>
              <a:ea typeface="+mj-ea"/>
            </a:endParaRPr>
          </a:p>
        </p:txBody>
      </p:sp>
      <p:sp>
        <p:nvSpPr>
          <p:cNvPr id="18" name="圆角矩形 17">
            <a:hlinkClick r:id="rId4" action="ppaction://hlinksldjump"/>
          </p:cNvPr>
          <p:cNvSpPr/>
          <p:nvPr/>
        </p:nvSpPr>
        <p:spPr>
          <a:xfrm>
            <a:off x="2447671"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重难特训</a:t>
            </a:r>
            <a:endParaRPr lang="zh-CN" altLang="en-US" sz="1400" dirty="0">
              <a:solidFill>
                <a:srgbClr val="E75E22"/>
              </a:solidFill>
              <a:latin typeface="+mj-ea"/>
              <a:ea typeface="+mj-ea"/>
            </a:endParaRPr>
          </a:p>
        </p:txBody>
      </p:sp>
      <p:sp>
        <p:nvSpPr>
          <p:cNvPr id="4" name="矩形 3"/>
          <p:cNvSpPr>
            <a:spLocks noChangeAspect="1"/>
          </p:cNvSpPr>
          <p:nvPr/>
        </p:nvSpPr>
        <p:spPr>
          <a:xfrm>
            <a:off x="508000" y="1505471"/>
            <a:ext cx="8128000" cy="4101059"/>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a:solidFill>
                  <a:srgbClr val="FF0000"/>
                </a:solidFill>
                <a:latin typeface="NEU-BZ-S92"/>
                <a:ea typeface="Arial" panose="020B0604020202020204" pitchFamily="34" charset="0"/>
                <a:cs typeface="Times New Roman" panose="02020603050405020304" pitchFamily="18" charset="0"/>
              </a:rPr>
              <a:t> </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以对比加强叙事的抒情效果。用权贵歌舞宴饮、不问军情与百姓心系故国做对比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表达忧国忧民之情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以主人公一家亡国前后境况的对比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表现百姓流离之苦。</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北来人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的口吻叙事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表达情感显得更真实、自然。</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叙事中流露出个人的情感。如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今成独雁飞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流露了主人公家破人散的凄凉与孤独。</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FF0000"/>
                </a:solidFill>
                <a:latin typeface="NEU-BZ-S92"/>
                <a:ea typeface="Arial" panose="020B0604020202020204" pitchFamily="34" charset="0"/>
                <a:cs typeface="Times New Roman" panose="02020603050405020304" pitchFamily="18" charset="0"/>
              </a:rPr>
              <a:t> </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本题从比较鉴赏的角度考查诗歌的叙事特色。叙事特色一般要考虑叙事的视角、叙事的顺序、叙事的手法等。从叙事视角看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都以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北来人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的口吻叙事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从叙事手法看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都在叙事中抒情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都运用了对比手法。</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467339527"/>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xEl>
                                              <p:pRg st="3" end="3"/>
                                            </p:txEl>
                                          </p:spTgt>
                                        </p:tgtEl>
                                        <p:attrNameLst>
                                          <p:attrName>style.visibility</p:attrName>
                                        </p:attrNameLst>
                                      </p:cBhvr>
                                      <p:to>
                                        <p:strVal val="visible"/>
                                      </p:to>
                                    </p:set>
                                    <p:animEffect transition="in" filter="wipe(down)">
                                      <p:cBhvr>
                                        <p:cTn id="7" dur="500"/>
                                        <p:tgtEl>
                                          <p:spTgt spid="4">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214</a:t>
            </a:fld>
            <a:r>
              <a:rPr lang="en-US" altLang="zh-CN" smtClean="0"/>
              <a:t>-</a:t>
            </a:r>
            <a:endParaRPr lang="zh-CN" altLang="en-US" dirty="0"/>
          </a:p>
        </p:txBody>
      </p:sp>
      <p:sp>
        <p:nvSpPr>
          <p:cNvPr id="16" name="圆角矩形 15">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考法一</a:t>
            </a:r>
            <a:endParaRPr lang="zh-CN" altLang="en-US" sz="1400" dirty="0">
              <a:solidFill>
                <a:schemeClr val="bg1">
                  <a:lumMod val="65000"/>
                </a:schemeClr>
              </a:solidFill>
              <a:latin typeface="+mj-ea"/>
              <a:ea typeface="+mj-ea"/>
            </a:endParaRPr>
          </a:p>
        </p:txBody>
      </p:sp>
      <p:sp>
        <p:nvSpPr>
          <p:cNvPr id="17" name="圆角矩形 16">
            <a:hlinkClick r:id="rId3"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法二</a:t>
            </a:r>
            <a:endParaRPr lang="zh-CN" altLang="en-US" sz="1400" dirty="0">
              <a:solidFill>
                <a:schemeClr val="bg1">
                  <a:lumMod val="65000"/>
                </a:schemeClr>
              </a:solidFill>
              <a:latin typeface="+mj-ea"/>
              <a:ea typeface="+mj-ea"/>
            </a:endParaRPr>
          </a:p>
        </p:txBody>
      </p:sp>
      <p:sp>
        <p:nvSpPr>
          <p:cNvPr id="18" name="圆角矩形 17">
            <a:hlinkClick r:id="rId4" action="ppaction://hlinksldjump"/>
          </p:cNvPr>
          <p:cNvSpPr/>
          <p:nvPr/>
        </p:nvSpPr>
        <p:spPr>
          <a:xfrm>
            <a:off x="2447671"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重难特训</a:t>
            </a:r>
            <a:endParaRPr lang="zh-CN" altLang="en-US" sz="1400" dirty="0">
              <a:solidFill>
                <a:srgbClr val="E75E22"/>
              </a:solidFill>
              <a:latin typeface="+mj-ea"/>
              <a:ea typeface="+mj-ea"/>
            </a:endParaRPr>
          </a:p>
        </p:txBody>
      </p:sp>
      <p:sp>
        <p:nvSpPr>
          <p:cNvPr id="6" name="矩形 5"/>
          <p:cNvSpPr>
            <a:spLocks noChangeAspect="1"/>
          </p:cNvSpPr>
          <p:nvPr/>
        </p:nvSpPr>
        <p:spPr>
          <a:xfrm>
            <a:off x="508000" y="1484784"/>
            <a:ext cx="8128000" cy="492865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2200" b="1">
                <a:solidFill>
                  <a:srgbClr val="000000"/>
                </a:solidFill>
                <a:latin typeface="Times New Roman" panose="02020603050405020304" pitchFamily="18" charset="0"/>
                <a:cs typeface="Times New Roman" panose="02020603050405020304" pitchFamily="18" charset="0"/>
              </a:rPr>
              <a:t>即学即练</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阅读下面两首唐诗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完成后面</a:t>
            </a:r>
            <a:r>
              <a:rPr lang="zh-CN" altLang="zh-CN" sz="2200" smtClean="0">
                <a:solidFill>
                  <a:srgbClr val="000000"/>
                </a:solidFill>
                <a:latin typeface="Times New Roman" panose="02020603050405020304" pitchFamily="18" charset="0"/>
                <a:cs typeface="Times New Roman" panose="02020603050405020304" pitchFamily="18" charset="0"/>
              </a:rPr>
              <a:t>的</a:t>
            </a:r>
            <a:r>
              <a:rPr lang="zh-CN" altLang="en-US" sz="2200">
                <a:solidFill>
                  <a:srgbClr val="000000"/>
                </a:solidFill>
                <a:latin typeface="Times New Roman" panose="02020603050405020304" pitchFamily="18" charset="0"/>
                <a:cs typeface="Times New Roman" panose="02020603050405020304" pitchFamily="18" charset="0"/>
              </a:rPr>
              <a:t>问题</a:t>
            </a:r>
            <a:r>
              <a:rPr lang="zh-CN" altLang="zh-CN" sz="2200" smtClean="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a:solidFill>
                  <a:srgbClr val="000000"/>
                </a:solidFill>
                <a:latin typeface="NEU-BZ-S92"/>
                <a:ea typeface="方正宋黑_GBK"/>
                <a:cs typeface="Times New Roman" panose="02020603050405020304" pitchFamily="18" charset="0"/>
              </a:rPr>
              <a:t>栾</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NEU-BZ-S92"/>
                <a:ea typeface="方正宋黑_GBK"/>
                <a:cs typeface="Times New Roman" panose="02020603050405020304" pitchFamily="18" charset="0"/>
              </a:rPr>
              <a:t>家</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NEU-BZ-S92"/>
                <a:ea typeface="方正宋黑_GBK"/>
                <a:cs typeface="Times New Roman" panose="02020603050405020304" pitchFamily="18" charset="0"/>
              </a:rPr>
              <a:t>濑</a:t>
            </a:r>
            <a:endParaRPr lang="zh-CN" altLang="zh-CN" sz="220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王</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维</a:t>
            </a:r>
            <a:endParaRPr lang="zh-CN" altLang="zh-CN" sz="2200">
              <a:solidFill>
                <a:srgbClr val="000000"/>
              </a:solidFill>
              <a:latin typeface="NEU-BZ-S92"/>
              <a:ea typeface="方正书宋_GBK"/>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飒飒秋雨中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浅浅石溜泻。</a:t>
            </a:r>
            <a:endParaRPr lang="zh-CN" altLang="zh-CN" sz="2200">
              <a:solidFill>
                <a:srgbClr val="000000"/>
              </a:solidFill>
              <a:latin typeface="NEU-BZ-S92"/>
              <a:ea typeface="方正书宋_GBK"/>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跳波自相溅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白鹭惊复下。</a:t>
            </a:r>
            <a:endParaRPr lang="zh-CN" altLang="zh-CN" sz="2200">
              <a:solidFill>
                <a:srgbClr val="000000"/>
              </a:solidFill>
              <a:latin typeface="NEU-BZ-S92"/>
              <a:ea typeface="方正书宋_GBK"/>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a:solidFill>
                  <a:srgbClr val="000000"/>
                </a:solidFill>
                <a:latin typeface="NEU-BZ-S92"/>
                <a:ea typeface="方正宋黑_GBK"/>
                <a:cs typeface="Times New Roman" panose="02020603050405020304" pitchFamily="18" charset="0"/>
              </a:rPr>
              <a:t>白</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NEU-BZ-S92"/>
                <a:ea typeface="方正宋黑_GBK"/>
                <a:cs typeface="Times New Roman" panose="02020603050405020304" pitchFamily="18" charset="0"/>
              </a:rPr>
              <a:t>石</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NEU-BZ-S92"/>
                <a:ea typeface="方正宋黑_GBK"/>
                <a:cs typeface="Times New Roman" panose="02020603050405020304" pitchFamily="18" charset="0"/>
              </a:rPr>
              <a:t>滩</a:t>
            </a:r>
            <a:endParaRPr lang="zh-CN" altLang="zh-CN" sz="220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王</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维</a:t>
            </a:r>
            <a:endParaRPr lang="zh-CN" altLang="zh-CN" sz="2200">
              <a:solidFill>
                <a:srgbClr val="000000"/>
              </a:solidFill>
              <a:latin typeface="NEU-BZ-S92"/>
              <a:ea typeface="方正书宋_GBK"/>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清浅白石滩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绿蒲向堪把。</a:t>
            </a:r>
            <a:endParaRPr lang="zh-CN" altLang="zh-CN" sz="2200">
              <a:solidFill>
                <a:srgbClr val="000000"/>
              </a:solidFill>
              <a:latin typeface="NEU-BZ-S92"/>
              <a:ea typeface="方正书宋_GBK"/>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家住水东西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浣纱明月下。</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这两首诗的尾句都运用了什么描写手法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在营造的意境上有何异同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请简要回答。</a:t>
            </a:r>
            <a:endParaRPr lang="zh-CN" altLang="zh-CN" sz="2200">
              <a:solidFill>
                <a:srgbClr val="000000"/>
              </a:solidFill>
              <a:effectLst/>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xmlns="" val="23477239"/>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2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215</a:t>
            </a:fld>
            <a:r>
              <a:rPr lang="en-US" altLang="zh-CN" smtClean="0"/>
              <a:t>-</a:t>
            </a:r>
            <a:endParaRPr lang="zh-CN" altLang="en-US" dirty="0"/>
          </a:p>
        </p:txBody>
      </p:sp>
      <p:sp>
        <p:nvSpPr>
          <p:cNvPr id="16" name="圆角矩形 15">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考法一</a:t>
            </a:r>
            <a:endParaRPr lang="zh-CN" altLang="en-US" sz="1400" dirty="0">
              <a:solidFill>
                <a:schemeClr val="bg1">
                  <a:lumMod val="65000"/>
                </a:schemeClr>
              </a:solidFill>
              <a:latin typeface="+mj-ea"/>
              <a:ea typeface="+mj-ea"/>
            </a:endParaRPr>
          </a:p>
        </p:txBody>
      </p:sp>
      <p:sp>
        <p:nvSpPr>
          <p:cNvPr id="17" name="圆角矩形 16">
            <a:hlinkClick r:id="rId3"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法二</a:t>
            </a:r>
            <a:endParaRPr lang="zh-CN" altLang="en-US" sz="1400" dirty="0">
              <a:solidFill>
                <a:schemeClr val="bg1">
                  <a:lumMod val="65000"/>
                </a:schemeClr>
              </a:solidFill>
              <a:latin typeface="+mj-ea"/>
              <a:ea typeface="+mj-ea"/>
            </a:endParaRPr>
          </a:p>
        </p:txBody>
      </p:sp>
      <p:sp>
        <p:nvSpPr>
          <p:cNvPr id="18" name="圆角矩形 17">
            <a:hlinkClick r:id="rId4" action="ppaction://hlinksldjump"/>
          </p:cNvPr>
          <p:cNvSpPr/>
          <p:nvPr/>
        </p:nvSpPr>
        <p:spPr>
          <a:xfrm>
            <a:off x="2447671"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重难特训</a:t>
            </a:r>
            <a:endParaRPr lang="zh-CN" altLang="en-US" sz="1400" dirty="0">
              <a:solidFill>
                <a:srgbClr val="E75E22"/>
              </a:solidFill>
              <a:latin typeface="+mj-ea"/>
              <a:ea typeface="+mj-ea"/>
            </a:endParaRPr>
          </a:p>
        </p:txBody>
      </p:sp>
      <p:sp>
        <p:nvSpPr>
          <p:cNvPr id="7" name="矩形 6"/>
          <p:cNvSpPr>
            <a:spLocks noChangeAspect="1"/>
          </p:cNvSpPr>
          <p:nvPr/>
        </p:nvSpPr>
        <p:spPr>
          <a:xfrm>
            <a:off x="508000" y="2114868"/>
            <a:ext cx="8128000" cy="2882264"/>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a:solidFill>
                  <a:srgbClr val="FF0000"/>
                </a:solidFill>
                <a:latin typeface="NEU-BZ-S92"/>
                <a:ea typeface="Arial" panose="020B0604020202020204" pitchFamily="34"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共同的描写手法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以动衬静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反衬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。意境的相同点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都具有灵动的生命气息。不同点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白鹭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句有世外自然的空灵自在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浣纱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句有田园生活的清新纯美。</a:t>
            </a:r>
            <a:endParaRPr lang="zh-CN" altLang="zh-CN" sz="2200">
              <a:solidFill>
                <a:srgbClr val="000000"/>
              </a:solidFill>
              <a:latin typeface="NEU-BZ-S92"/>
              <a:ea typeface="方正书宋_GBK"/>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FF0000"/>
                </a:solidFill>
                <a:latin typeface="NEU-BZ-S92"/>
                <a:ea typeface="Arial" panose="020B0604020202020204" pitchFamily="34" charset="0"/>
                <a:cs typeface="Times New Roman" panose="02020603050405020304" pitchFamily="18" charset="0"/>
              </a:rPr>
              <a:t> </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第一问直接问描写手法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两首诗整体的环境都是静的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第一首诗中写白鹭受惊发出声响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第二首诗写浣纱女夜晚浣纱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很明显都运用了反衬、以动衬静的手法。第二问问意境的异同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这要结合两首诗的题材来辨别。</a:t>
            </a:r>
            <a:endParaRPr lang="zh-CN" altLang="zh-CN" sz="2200">
              <a:solidFill>
                <a:srgbClr val="000000"/>
              </a:solidFill>
              <a:effectLst/>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xmlns="" val="3614882303"/>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7">
                                            <p:txEl>
                                              <p:pRg st="1" end="1"/>
                                            </p:txEl>
                                          </p:spTgt>
                                        </p:tgtEl>
                                        <p:attrNameLst>
                                          <p:attrName>style.visibility</p:attrName>
                                        </p:attrNameLst>
                                      </p:cBhvr>
                                      <p:to>
                                        <p:strVal val="visible"/>
                                      </p:to>
                                    </p:set>
                                    <p:animEffect transition="in" filter="wipe(down)">
                                      <p:cBhvr>
                                        <p:cTn id="7" dur="500"/>
                                        <p:tgtEl>
                                          <p:spTgt spid="7">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216</a:t>
            </a:fld>
            <a:r>
              <a:rPr lang="en-US" altLang="zh-CN" smtClean="0"/>
              <a:t>-</a:t>
            </a:r>
            <a:endParaRPr lang="zh-CN" altLang="en-US" dirty="0"/>
          </a:p>
        </p:txBody>
      </p:sp>
      <p:sp>
        <p:nvSpPr>
          <p:cNvPr id="16" name="圆角矩形 15">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考法一</a:t>
            </a:r>
            <a:endParaRPr lang="zh-CN" altLang="en-US" sz="1400" dirty="0">
              <a:solidFill>
                <a:schemeClr val="bg1">
                  <a:lumMod val="65000"/>
                </a:schemeClr>
              </a:solidFill>
              <a:latin typeface="+mj-ea"/>
              <a:ea typeface="+mj-ea"/>
            </a:endParaRPr>
          </a:p>
        </p:txBody>
      </p:sp>
      <p:sp>
        <p:nvSpPr>
          <p:cNvPr id="17" name="圆角矩形 16">
            <a:hlinkClick r:id="rId3"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法二</a:t>
            </a:r>
            <a:endParaRPr lang="zh-CN" altLang="en-US" sz="1400" dirty="0">
              <a:solidFill>
                <a:schemeClr val="bg1">
                  <a:lumMod val="65000"/>
                </a:schemeClr>
              </a:solidFill>
              <a:latin typeface="+mj-ea"/>
              <a:ea typeface="+mj-ea"/>
            </a:endParaRPr>
          </a:p>
        </p:txBody>
      </p:sp>
      <p:sp>
        <p:nvSpPr>
          <p:cNvPr id="18" name="圆角矩形 17">
            <a:hlinkClick r:id="rId4" action="ppaction://hlinksldjump"/>
          </p:cNvPr>
          <p:cNvSpPr/>
          <p:nvPr/>
        </p:nvSpPr>
        <p:spPr>
          <a:xfrm>
            <a:off x="2447671"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重难特训</a:t>
            </a:r>
            <a:endParaRPr lang="zh-CN" altLang="en-US" sz="1400" dirty="0">
              <a:solidFill>
                <a:srgbClr val="E75E22"/>
              </a:solidFill>
              <a:latin typeface="+mj-ea"/>
              <a:ea typeface="+mj-ea"/>
            </a:endParaRPr>
          </a:p>
        </p:txBody>
      </p:sp>
      <p:sp>
        <p:nvSpPr>
          <p:cNvPr id="3" name="矩形 2"/>
          <p:cNvSpPr>
            <a:spLocks noChangeAspect="1"/>
          </p:cNvSpPr>
          <p:nvPr/>
        </p:nvSpPr>
        <p:spPr>
          <a:xfrm>
            <a:off x="508000" y="1701069"/>
            <a:ext cx="8128000" cy="3709862"/>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四、思想情感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内容感情的比较</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内容感情的比较是指对不同的诗歌所表达的思想感情进行比较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或对同一诗人的不同作品所表达的思想感情进行比较。读懂诗词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理解内容、把握情感是前提。另外要注意以下几种方法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读诗的题目。题目往往点明了诗的主要内容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定下了感情基调。</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了解作者身世及所处的朝代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即知人论世。同样的景物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因诗人境遇、心情不同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往往会寓含截然不同的情感。</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注意诗中的意象。诗歌要借助意象来表情达意。</a:t>
            </a:r>
            <a:r>
              <a:rPr lang="zh-CN" altLang="zh-CN" sz="2200">
                <a:solidFill>
                  <a:srgbClr val="000000"/>
                </a:solidFill>
                <a:latin typeface="NEU-BZ-S92"/>
                <a:cs typeface="宋体" panose="02010600030101010101" pitchFamily="2" charset="-122"/>
              </a:rPr>
              <a:t>④</a:t>
            </a:r>
            <a:r>
              <a:rPr lang="zh-CN" altLang="zh-CN" sz="2200">
                <a:solidFill>
                  <a:srgbClr val="000000"/>
                </a:solidFill>
                <a:latin typeface="Times New Roman" panose="02020603050405020304" pitchFamily="18" charset="0"/>
                <a:cs typeface="Times New Roman" panose="02020603050405020304" pitchFamily="18" charset="0"/>
              </a:rPr>
              <a:t>注意诗的最后两句。古人写诗常常卒章显志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点明主旨。</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340449339"/>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2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217</a:t>
            </a:fld>
            <a:r>
              <a:rPr lang="en-US" altLang="zh-CN" smtClean="0"/>
              <a:t>-</a:t>
            </a:r>
            <a:endParaRPr lang="zh-CN" altLang="en-US" dirty="0"/>
          </a:p>
        </p:txBody>
      </p:sp>
      <p:sp>
        <p:nvSpPr>
          <p:cNvPr id="16" name="圆角矩形 15">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考法一</a:t>
            </a:r>
            <a:endParaRPr lang="zh-CN" altLang="en-US" sz="1400" dirty="0">
              <a:solidFill>
                <a:schemeClr val="bg1">
                  <a:lumMod val="65000"/>
                </a:schemeClr>
              </a:solidFill>
              <a:latin typeface="+mj-ea"/>
              <a:ea typeface="+mj-ea"/>
            </a:endParaRPr>
          </a:p>
        </p:txBody>
      </p:sp>
      <p:sp>
        <p:nvSpPr>
          <p:cNvPr id="17" name="圆角矩形 16">
            <a:hlinkClick r:id="rId3"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法二</a:t>
            </a:r>
            <a:endParaRPr lang="zh-CN" altLang="en-US" sz="1400" dirty="0">
              <a:solidFill>
                <a:schemeClr val="bg1">
                  <a:lumMod val="65000"/>
                </a:schemeClr>
              </a:solidFill>
              <a:latin typeface="+mj-ea"/>
              <a:ea typeface="+mj-ea"/>
            </a:endParaRPr>
          </a:p>
        </p:txBody>
      </p:sp>
      <p:sp>
        <p:nvSpPr>
          <p:cNvPr id="18" name="圆角矩形 17">
            <a:hlinkClick r:id="rId4" action="ppaction://hlinksldjump"/>
          </p:cNvPr>
          <p:cNvSpPr/>
          <p:nvPr/>
        </p:nvSpPr>
        <p:spPr>
          <a:xfrm>
            <a:off x="2447671"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重难特训</a:t>
            </a:r>
            <a:endParaRPr lang="zh-CN" altLang="en-US" sz="1400" dirty="0">
              <a:solidFill>
                <a:srgbClr val="E75E22"/>
              </a:solidFill>
              <a:latin typeface="+mj-ea"/>
              <a:ea typeface="+mj-ea"/>
            </a:endParaRPr>
          </a:p>
        </p:txBody>
      </p:sp>
      <p:sp>
        <p:nvSpPr>
          <p:cNvPr id="6" name="矩形 5"/>
          <p:cNvSpPr>
            <a:spLocks noChangeAspect="1"/>
          </p:cNvSpPr>
          <p:nvPr/>
        </p:nvSpPr>
        <p:spPr>
          <a:xfrm>
            <a:off x="467544" y="1485822"/>
            <a:ext cx="8168456" cy="4967514"/>
          </a:xfrm>
          <a:prstGeom prst="rect">
            <a:avLst/>
          </a:prstGeom>
        </p:spPr>
        <p:txBody>
          <a:bodyPr wrap="square">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b="1">
                <a:solidFill>
                  <a:srgbClr val="000000"/>
                </a:solidFill>
                <a:latin typeface="Times New Roman" panose="02020603050405020304" pitchFamily="18" charset="0"/>
                <a:cs typeface="Times New Roman" panose="02020603050405020304" pitchFamily="18" charset="0"/>
              </a:rPr>
              <a:t>4</a:t>
            </a:r>
            <a:r>
              <a:rPr lang="en-US" altLang="zh-CN" sz="2200">
                <a:solidFill>
                  <a:srgbClr val="000000"/>
                </a:solidFill>
                <a:latin typeface="Times New Roman" panose="02020603050405020304" pitchFamily="18" charset="0"/>
                <a:cs typeface="Times New Roman" panose="02020603050405020304" pitchFamily="18" charset="0"/>
              </a:rPr>
              <a:t>(2016·</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北京卷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阅读下面这首宋诗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完成后面的题目。</a:t>
            </a:r>
            <a:endParaRPr lang="zh-CN" altLang="zh-CN" sz="2200">
              <a:solidFill>
                <a:srgbClr val="000000"/>
              </a:solidFill>
              <a:latin typeface="NEU-BZ-S92"/>
              <a:ea typeface="方正书宋_GBK"/>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a:solidFill>
                  <a:srgbClr val="000000"/>
                </a:solidFill>
                <a:latin typeface="NEU-BZ-S92"/>
                <a:ea typeface="方正宋黑_GBK"/>
                <a:cs typeface="Times New Roman" panose="02020603050405020304" pitchFamily="18" charset="0"/>
              </a:rPr>
              <a:t>西</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NEU-BZ-S92"/>
                <a:ea typeface="方正宋黑_GBK"/>
                <a:cs typeface="Times New Roman" panose="02020603050405020304" pitchFamily="18" charset="0"/>
              </a:rPr>
              <a:t>村</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陆</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游</a:t>
            </a:r>
            <a:endParaRPr lang="zh-CN" altLang="zh-CN" sz="2200">
              <a:solidFill>
                <a:srgbClr val="000000"/>
              </a:solidFill>
              <a:latin typeface="NEU-BZ-S92"/>
              <a:ea typeface="方正书宋_GBK"/>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乱山深处小桃源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往岁求浆忆叩门。</a:t>
            </a:r>
            <a:endParaRPr lang="zh-CN" altLang="zh-CN" sz="2200">
              <a:solidFill>
                <a:srgbClr val="000000"/>
              </a:solidFill>
              <a:latin typeface="NEU-BZ-S92"/>
              <a:ea typeface="方正书宋_GBK"/>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高柳簇桥初转马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数家临水自成村。</a:t>
            </a:r>
            <a:endParaRPr lang="zh-CN" altLang="zh-CN" sz="2200">
              <a:solidFill>
                <a:srgbClr val="000000"/>
              </a:solidFill>
              <a:latin typeface="NEU-BZ-S92"/>
              <a:ea typeface="方正书宋_GBK"/>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茂林风送幽禽语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坏壁苔侵醉墨痕。</a:t>
            </a:r>
            <a:endParaRPr lang="zh-CN" altLang="zh-CN" sz="2200">
              <a:solidFill>
                <a:srgbClr val="000000"/>
              </a:solidFill>
              <a:latin typeface="NEU-BZ-S92"/>
              <a:ea typeface="方正书宋_GBK"/>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一首清诗记今夕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细云新月耿</a:t>
            </a:r>
            <a:r>
              <a:rPr lang="zh-CN" altLang="zh-CN" sz="2200" baseline="30000">
                <a:solidFill>
                  <a:srgbClr val="000000"/>
                </a:solidFill>
                <a:latin typeface="Times New Roman" panose="02020603050405020304" pitchFamily="18" charset="0"/>
                <a:cs typeface="Times New Roman" panose="02020603050405020304" pitchFamily="18" charset="0"/>
              </a:rPr>
              <a:t>①</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黄昏。</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注</a:t>
            </a:r>
            <a:r>
              <a:rPr lang="zh-CN" altLang="zh-CN" sz="2200">
                <a:solidFill>
                  <a:srgbClr val="000000"/>
                </a:solidFill>
                <a:latin typeface="Times New Roman" panose="02020603050405020304" pitchFamily="18" charset="0"/>
                <a:cs typeface="Times New Roman" panose="02020603050405020304" pitchFamily="18" charset="0"/>
              </a:rPr>
              <a:t>①</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微明的样子。</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莫笑农家腊酒浑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丰年留客足鸡豚。山重水复疑无路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柳暗花明又一村。箫鼓追随春社近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衣冠简朴古风存。从今若许闲乘月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拄杖无时夜叩门。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这是陆游的另一首记游诗《游山西村》。结合具体诗句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比较这首诗和《西村》在内容上的相同点与不同点。</a:t>
            </a:r>
            <a:r>
              <a:rPr lang="en-US" altLang="zh-CN" sz="2200">
                <a:solidFill>
                  <a:srgbClr val="000000"/>
                </a:solidFill>
                <a:latin typeface="Times New Roman" panose="02020603050405020304" pitchFamily="18" charset="0"/>
                <a:cs typeface="Times New Roman" panose="02020603050405020304" pitchFamily="18" charset="0"/>
              </a:rPr>
              <a:t>(6</a:t>
            </a:r>
            <a:r>
              <a:rPr lang="zh-CN" altLang="zh-CN" sz="2200">
                <a:solidFill>
                  <a:srgbClr val="000000"/>
                </a:solidFill>
                <a:latin typeface="Times New Roman" panose="02020603050405020304" pitchFamily="18" charset="0"/>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xmlns="" val="1297993407"/>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2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218</a:t>
            </a:fld>
            <a:r>
              <a:rPr lang="en-US" altLang="zh-CN" smtClean="0"/>
              <a:t>-</a:t>
            </a:r>
            <a:endParaRPr lang="zh-CN" altLang="en-US" dirty="0"/>
          </a:p>
        </p:txBody>
      </p:sp>
      <p:sp>
        <p:nvSpPr>
          <p:cNvPr id="16" name="圆角矩形 15">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考法一</a:t>
            </a:r>
            <a:endParaRPr lang="zh-CN" altLang="en-US" sz="1400" dirty="0">
              <a:solidFill>
                <a:schemeClr val="bg1">
                  <a:lumMod val="65000"/>
                </a:schemeClr>
              </a:solidFill>
              <a:latin typeface="+mj-ea"/>
              <a:ea typeface="+mj-ea"/>
            </a:endParaRPr>
          </a:p>
        </p:txBody>
      </p:sp>
      <p:sp>
        <p:nvSpPr>
          <p:cNvPr id="17" name="圆角矩形 16">
            <a:hlinkClick r:id="rId3"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法二</a:t>
            </a:r>
            <a:endParaRPr lang="zh-CN" altLang="en-US" sz="1400" dirty="0">
              <a:solidFill>
                <a:schemeClr val="bg1">
                  <a:lumMod val="65000"/>
                </a:schemeClr>
              </a:solidFill>
              <a:latin typeface="+mj-ea"/>
              <a:ea typeface="+mj-ea"/>
            </a:endParaRPr>
          </a:p>
        </p:txBody>
      </p:sp>
      <p:sp>
        <p:nvSpPr>
          <p:cNvPr id="18" name="圆角矩形 17">
            <a:hlinkClick r:id="rId4" action="ppaction://hlinksldjump"/>
          </p:cNvPr>
          <p:cNvSpPr/>
          <p:nvPr/>
        </p:nvSpPr>
        <p:spPr>
          <a:xfrm>
            <a:off x="2447671"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重难特训</a:t>
            </a:r>
            <a:endParaRPr lang="zh-CN" altLang="en-US" sz="1400" dirty="0">
              <a:solidFill>
                <a:srgbClr val="E75E22"/>
              </a:solidFill>
              <a:latin typeface="+mj-ea"/>
              <a:ea typeface="+mj-ea"/>
            </a:endParaRPr>
          </a:p>
        </p:txBody>
      </p:sp>
      <p:sp>
        <p:nvSpPr>
          <p:cNvPr id="6" name="矩形 5"/>
          <p:cNvSpPr>
            <a:spLocks noChangeAspect="1"/>
          </p:cNvSpPr>
          <p:nvPr/>
        </p:nvSpPr>
        <p:spPr>
          <a:xfrm>
            <a:off x="508000" y="1484784"/>
            <a:ext cx="8128000" cy="4913589"/>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a:solidFill>
                  <a:srgbClr val="FF0000"/>
                </a:solidFill>
                <a:latin typeface="NEU-BZ-S92"/>
                <a:ea typeface="Arial" panose="020B0604020202020204" pitchFamily="34"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相同点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都写乡村风光和对乡村的热爱之情。</a:t>
            </a:r>
            <a:endParaRPr lang="zh-CN" altLang="zh-CN" sz="2200">
              <a:solidFill>
                <a:srgbClr val="000000"/>
              </a:solidFill>
              <a:latin typeface="NEU-BZ-S92"/>
              <a:ea typeface="方正书宋_GBK"/>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不同点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①《西村》侧重写自然风光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《游山西村》侧重写乡村人情和古风民俗。②《游山西村》还体现出深刻的哲理。</a:t>
            </a:r>
            <a:endParaRPr lang="zh-CN" altLang="zh-CN" sz="2200">
              <a:solidFill>
                <a:srgbClr val="000000"/>
              </a:solidFill>
              <a:latin typeface="NEU-BZ-S92"/>
              <a:ea typeface="方正书宋_GBK"/>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FF0000"/>
                </a:solidFill>
                <a:latin typeface="NEU-BZ-S92"/>
                <a:ea typeface="Arial" panose="020B0604020202020204" pitchFamily="34" charset="0"/>
                <a:cs typeface="Times New Roman" panose="02020603050405020304" pitchFamily="18" charset="0"/>
              </a:rPr>
              <a:t> </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本题考查对诗歌内容与情感的比较鉴赏。《西村》一诗记叙了陆游在清风吹拂、新月初现的黄昏时分重游乱山深处的西村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并回忆过去曾经到此处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叩门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求浆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的经历。表达了对西村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高柳簇桥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数家邻水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的幽静、自然的乡村环境的喜爱和赞美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赞美西山仿佛是一个与世隔绝的世外桃源。《游山西村》一诗记叙了陆游在山阴的一个村庄游玩的经历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细致描写了诗人一路走向山阴时所见到的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千岩竞秀、万壑争流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的自然环境特点以及农家淳朴自然、热情好客的人文特点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表达了诗人对战胜困难、终致成功的人生哲理的思考以及对农家朴素平和的生活的喜爱和向往。</a:t>
            </a:r>
            <a:endParaRPr lang="zh-CN" altLang="zh-CN" sz="2200">
              <a:solidFill>
                <a:srgbClr val="000000"/>
              </a:solidFill>
              <a:effectLst/>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xmlns="" val="3446541026"/>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6">
                                            <p:txEl>
                                              <p:pRg st="2" end="2"/>
                                            </p:txEl>
                                          </p:spTgt>
                                        </p:tgtEl>
                                        <p:attrNameLst>
                                          <p:attrName>style.visibility</p:attrName>
                                        </p:attrNameLst>
                                      </p:cBhvr>
                                      <p:to>
                                        <p:strVal val="visible"/>
                                      </p:to>
                                    </p:set>
                                    <p:animEffect transition="in" filter="wipe(down)">
                                      <p:cBhvr>
                                        <p:cTn id="7" dur="500"/>
                                        <p:tgtEl>
                                          <p:spTgt spid="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219</a:t>
            </a:fld>
            <a:r>
              <a:rPr lang="en-US" altLang="zh-CN" smtClean="0"/>
              <a:t>-</a:t>
            </a:r>
            <a:endParaRPr lang="zh-CN" altLang="en-US" dirty="0"/>
          </a:p>
        </p:txBody>
      </p:sp>
      <p:sp>
        <p:nvSpPr>
          <p:cNvPr id="16" name="圆角矩形 15">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考法一</a:t>
            </a:r>
            <a:endParaRPr lang="zh-CN" altLang="en-US" sz="1400" dirty="0">
              <a:solidFill>
                <a:schemeClr val="bg1">
                  <a:lumMod val="65000"/>
                </a:schemeClr>
              </a:solidFill>
              <a:latin typeface="+mj-ea"/>
              <a:ea typeface="+mj-ea"/>
            </a:endParaRPr>
          </a:p>
        </p:txBody>
      </p:sp>
      <p:sp>
        <p:nvSpPr>
          <p:cNvPr id="17" name="圆角矩形 16">
            <a:hlinkClick r:id="rId3"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法二</a:t>
            </a:r>
            <a:endParaRPr lang="zh-CN" altLang="en-US" sz="1400" dirty="0">
              <a:solidFill>
                <a:schemeClr val="bg1">
                  <a:lumMod val="65000"/>
                </a:schemeClr>
              </a:solidFill>
              <a:latin typeface="+mj-ea"/>
              <a:ea typeface="+mj-ea"/>
            </a:endParaRPr>
          </a:p>
        </p:txBody>
      </p:sp>
      <p:sp>
        <p:nvSpPr>
          <p:cNvPr id="18" name="圆角矩形 17">
            <a:hlinkClick r:id="rId4" action="ppaction://hlinksldjump"/>
          </p:cNvPr>
          <p:cNvSpPr/>
          <p:nvPr/>
        </p:nvSpPr>
        <p:spPr>
          <a:xfrm>
            <a:off x="2447671"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重难特训</a:t>
            </a:r>
            <a:endParaRPr lang="zh-CN" altLang="en-US" sz="1400" dirty="0">
              <a:solidFill>
                <a:srgbClr val="E75E22"/>
              </a:solidFill>
              <a:latin typeface="+mj-ea"/>
              <a:ea typeface="+mj-ea"/>
            </a:endParaRPr>
          </a:p>
        </p:txBody>
      </p:sp>
      <p:sp>
        <p:nvSpPr>
          <p:cNvPr id="3" name="矩形 2"/>
          <p:cNvSpPr>
            <a:spLocks noChangeAspect="1"/>
          </p:cNvSpPr>
          <p:nvPr/>
        </p:nvSpPr>
        <p:spPr>
          <a:xfrm>
            <a:off x="508000" y="1701069"/>
            <a:ext cx="8128000" cy="370986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2200" b="1">
                <a:solidFill>
                  <a:srgbClr val="000000"/>
                </a:solidFill>
                <a:latin typeface="Times New Roman" panose="02020603050405020304" pitchFamily="18" charset="0"/>
                <a:cs typeface="Times New Roman" panose="02020603050405020304" pitchFamily="18" charset="0"/>
              </a:rPr>
              <a:t>即学即练</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阅读下面这首宋诗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完成后面的问题。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湖州歌九十八首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其六</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汪元量</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北望燕云不尽头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大江东去水悠悠。</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夕阳一片寒鸦外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目断东南四百州。</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注</a:t>
            </a:r>
            <a:r>
              <a:rPr lang="zh-CN" altLang="zh-CN" sz="2200">
                <a:solidFill>
                  <a:srgbClr val="000000"/>
                </a:solidFill>
                <a:latin typeface="Times New Roman" panose="02020603050405020304" pitchFamily="18" charset="0"/>
                <a:cs typeface="Times New Roman" panose="02020603050405020304" pitchFamily="18" charset="0"/>
              </a:rPr>
              <a:t>此诗是元灭南宋时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作者被元军押解北上途中所作。</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简析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大江东去水悠悠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与苏东坡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大江东去浪淘尽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千古风流人物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表达的不同情感。</a:t>
            </a:r>
            <a:r>
              <a:rPr lang="en-US" altLang="zh-CN" sz="2200">
                <a:solidFill>
                  <a:srgbClr val="000000"/>
                </a:solidFill>
                <a:latin typeface="Times New Roman" panose="02020603050405020304" pitchFamily="18" charset="0"/>
                <a:cs typeface="Times New Roman" panose="02020603050405020304" pitchFamily="18" charset="0"/>
              </a:rPr>
              <a:t>(6</a:t>
            </a:r>
            <a:r>
              <a:rPr lang="zh-CN" altLang="zh-CN" sz="2200">
                <a:solidFill>
                  <a:srgbClr val="000000"/>
                </a:solidFill>
                <a:latin typeface="Times New Roman" panose="02020603050405020304" pitchFamily="18" charset="0"/>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836439418"/>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圆角矩形 8">
            <a:hlinkClick r:id="rId3"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考法一</a:t>
            </a:r>
            <a:endParaRPr lang="zh-CN" altLang="en-US" sz="1400" dirty="0">
              <a:solidFill>
                <a:srgbClr val="E75E22"/>
              </a:solidFill>
              <a:latin typeface="+mj-ea"/>
              <a:ea typeface="+mj-ea"/>
            </a:endParaRPr>
          </a:p>
        </p:txBody>
      </p:sp>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22</a:t>
            </a:fld>
            <a:r>
              <a:rPr lang="en-US" altLang="zh-CN" dirty="0" smtClean="0"/>
              <a:t>-</a:t>
            </a:r>
            <a:endParaRPr lang="zh-CN" altLang="en-US" dirty="0"/>
          </a:p>
        </p:txBody>
      </p:sp>
      <p:sp>
        <p:nvSpPr>
          <p:cNvPr id="10" name="圆角矩形 9">
            <a:hlinkClick r:id="rId4"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法二</a:t>
            </a:r>
            <a:endParaRPr lang="zh-CN" altLang="en-US" sz="1400" dirty="0">
              <a:solidFill>
                <a:schemeClr val="bg1">
                  <a:lumMod val="65000"/>
                </a:schemeClr>
              </a:solidFill>
              <a:latin typeface="+mj-ea"/>
              <a:ea typeface="+mj-ea"/>
            </a:endParaRPr>
          </a:p>
        </p:txBody>
      </p:sp>
      <p:sp>
        <p:nvSpPr>
          <p:cNvPr id="11" name="圆角矩形 10">
            <a:hlinkClick r:id="rId5"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法三</a:t>
            </a:r>
            <a:endParaRPr lang="zh-CN" altLang="en-US" sz="1400" dirty="0">
              <a:solidFill>
                <a:schemeClr val="bg1">
                  <a:lumMod val="65000"/>
                </a:schemeClr>
              </a:solidFill>
              <a:latin typeface="+mj-ea"/>
              <a:ea typeface="+mj-ea"/>
            </a:endParaRPr>
          </a:p>
        </p:txBody>
      </p:sp>
      <p:sp>
        <p:nvSpPr>
          <p:cNvPr id="12" name="圆角矩形 11">
            <a:hlinkClick r:id="rId6"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重难特训　</a:t>
            </a:r>
            <a:endParaRPr lang="zh-CN" altLang="en-US" sz="1400" dirty="0">
              <a:solidFill>
                <a:schemeClr val="bg1">
                  <a:lumMod val="65000"/>
                </a:schemeClr>
              </a:solidFill>
              <a:latin typeface="+mj-ea"/>
              <a:ea typeface="+mj-ea"/>
            </a:endParaRPr>
          </a:p>
        </p:txBody>
      </p:sp>
      <p:sp>
        <p:nvSpPr>
          <p:cNvPr id="2" name="矩形 1"/>
          <p:cNvSpPr>
            <a:spLocks noChangeAspect="1"/>
          </p:cNvSpPr>
          <p:nvPr/>
        </p:nvSpPr>
        <p:spPr>
          <a:xfrm>
            <a:off x="508000" y="1484784"/>
            <a:ext cx="8128000" cy="4507324"/>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a:solidFill>
                  <a:srgbClr val="000000"/>
                </a:solidFill>
                <a:latin typeface="NEU-BZ-S92"/>
                <a:ea typeface="方正正中黑简体"/>
                <a:cs typeface="Times New Roman" panose="02020603050405020304" pitchFamily="18" charset="0"/>
              </a:rPr>
              <a:t>鉴赏人物形象</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408305">
              <a:lnSpc>
                <a:spcPct val="120000"/>
              </a:lnSpc>
              <a:spcAft>
                <a:spcPts val="0"/>
              </a:spcAft>
              <a:tabLst>
                <a:tab pos="1029335" algn="l"/>
                <a:tab pos="1850390" algn="l"/>
                <a:tab pos="2538095" algn="l"/>
                <a:tab pos="3221990" algn="l"/>
              </a:tabLst>
            </a:pPr>
            <a:r>
              <a:rPr lang="zh-CN" altLang="zh-CN" sz="2200" b="1">
                <a:solidFill>
                  <a:srgbClr val="000000"/>
                </a:solidFill>
                <a:latin typeface="Arial" panose="020B0604020202020204" pitchFamily="34" charset="0"/>
                <a:ea typeface="黑体" panose="02010609060101010101" pitchFamily="49" charset="-122"/>
                <a:cs typeface="Times New Roman" panose="02020603050405020304" pitchFamily="18" charset="0"/>
              </a:rPr>
              <a:t>题点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b="1">
                <a:solidFill>
                  <a:srgbClr val="000000"/>
                </a:solidFill>
                <a:latin typeface="Arial" panose="020B0604020202020204" pitchFamily="34" charset="0"/>
                <a:ea typeface="黑体" panose="02010609060101010101" pitchFamily="49" charset="-122"/>
                <a:cs typeface="Times New Roman" panose="02020603050405020304" pitchFamily="18" charset="0"/>
              </a:rPr>
              <a:t>必备知识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诗歌是通过塑造形象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反映社会生活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表达情感的文学艺术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对诗歌中人物形象的鉴赏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是诗歌鉴赏的重要内容。诗歌中的人物形象分两类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一是诗人的自我形象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二是诗中刻画的除诗人外的其他人物形象。</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中国古代诗歌中常见的人物形象类型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不慕权贵、豪放洒脱、傲岸不羁、心忧天下、</a:t>
            </a:r>
            <a:r>
              <a:rPr lang="zh-CN" altLang="zh-CN" sz="2200">
                <a:solidFill>
                  <a:srgbClr val="000000"/>
                </a:solidFill>
                <a:latin typeface="NEU-BZ-S92"/>
                <a:ea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忧国忧民、寄情山水、归隐田园、怀才不遇、壮志难酬、慷慨愤世、矢志报国、报国无门、建功立业、友人送别、思念故乡、献身边塞、反对征伐、爱恨情愁、悯农怜农、热爱山川、怀古伤今等。</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75833390"/>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2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220</a:t>
            </a:fld>
            <a:r>
              <a:rPr lang="en-US" altLang="zh-CN" smtClean="0"/>
              <a:t>-</a:t>
            </a:r>
            <a:endParaRPr lang="zh-CN" altLang="en-US" dirty="0"/>
          </a:p>
        </p:txBody>
      </p:sp>
      <p:sp>
        <p:nvSpPr>
          <p:cNvPr id="16" name="圆角矩形 15">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考法一</a:t>
            </a:r>
            <a:endParaRPr lang="zh-CN" altLang="en-US" sz="1400" dirty="0">
              <a:solidFill>
                <a:schemeClr val="bg1">
                  <a:lumMod val="65000"/>
                </a:schemeClr>
              </a:solidFill>
              <a:latin typeface="+mj-ea"/>
              <a:ea typeface="+mj-ea"/>
            </a:endParaRPr>
          </a:p>
        </p:txBody>
      </p:sp>
      <p:sp>
        <p:nvSpPr>
          <p:cNvPr id="17" name="圆角矩形 16">
            <a:hlinkClick r:id="rId3"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法二</a:t>
            </a:r>
            <a:endParaRPr lang="zh-CN" altLang="en-US" sz="1400" dirty="0">
              <a:solidFill>
                <a:schemeClr val="bg1">
                  <a:lumMod val="65000"/>
                </a:schemeClr>
              </a:solidFill>
              <a:latin typeface="+mj-ea"/>
              <a:ea typeface="+mj-ea"/>
            </a:endParaRPr>
          </a:p>
        </p:txBody>
      </p:sp>
      <p:sp>
        <p:nvSpPr>
          <p:cNvPr id="18" name="圆角矩形 17">
            <a:hlinkClick r:id="rId4" action="ppaction://hlinksldjump"/>
          </p:cNvPr>
          <p:cNvSpPr/>
          <p:nvPr/>
        </p:nvSpPr>
        <p:spPr>
          <a:xfrm>
            <a:off x="2447671"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重难特训</a:t>
            </a:r>
            <a:endParaRPr lang="zh-CN" altLang="en-US" sz="1400" dirty="0">
              <a:solidFill>
                <a:srgbClr val="E75E22"/>
              </a:solidFill>
              <a:latin typeface="+mj-ea"/>
              <a:ea typeface="+mj-ea"/>
            </a:endParaRPr>
          </a:p>
        </p:txBody>
      </p:sp>
      <p:sp>
        <p:nvSpPr>
          <p:cNvPr id="3" name="矩形 2"/>
          <p:cNvSpPr>
            <a:spLocks noChangeAspect="1"/>
          </p:cNvSpPr>
          <p:nvPr/>
        </p:nvSpPr>
        <p:spPr>
          <a:xfrm>
            <a:off x="508000" y="1701069"/>
            <a:ext cx="8128000" cy="3709862"/>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a:solidFill>
                  <a:srgbClr val="FF0000"/>
                </a:solidFill>
                <a:latin typeface="NEU-BZ-S92"/>
                <a:ea typeface="Arial" panose="020B0604020202020204" pitchFamily="34"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汪元量的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大江东去水悠悠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抒发了作者身处国家衰亡不可挽救之时的悲痛心情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侧重现实。苏轼的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大江东去浪淘尽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千古风流人物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表达了对历史流转、英雄不再的感慨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侧重怀古。</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FF0000"/>
                </a:solidFill>
                <a:latin typeface="NEU-BZ-S92"/>
                <a:ea typeface="Arial" panose="020B0604020202020204" pitchFamily="34" charset="0"/>
                <a:cs typeface="Times New Roman" panose="02020603050405020304" pitchFamily="18" charset="0"/>
              </a:rPr>
              <a:t> </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注释往往是解读诗歌的钥匙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此题可联系诗后的注释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以及诗中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夕阳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寒鸦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目断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等词语来理解全诗表达的感情。元灭南宋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作者被元军押解北上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其心情可想而知。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大江东去水悠悠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象征南宋的国运一去不复返了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表达的是词人作为俘虏的亡国之恨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感情沉痛。苏轼的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大江东去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表达的是词人对历史流转、英雄不再的感慨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高亢壮阔。</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386447176"/>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wipe(down)">
                                      <p:cBhvr>
                                        <p:cTn id="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圆角矩形 8">
            <a:hlinkClick r:id="rId4"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考法一</a:t>
            </a:r>
            <a:endParaRPr lang="zh-CN" altLang="en-US" sz="1400" dirty="0">
              <a:solidFill>
                <a:srgbClr val="E75E22"/>
              </a:solidFill>
              <a:latin typeface="+mj-ea"/>
              <a:ea typeface="+mj-ea"/>
            </a:endParaRPr>
          </a:p>
        </p:txBody>
      </p:sp>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23</a:t>
            </a:fld>
            <a:r>
              <a:rPr lang="en-US" altLang="zh-CN" dirty="0" smtClean="0"/>
              <a:t>-</a:t>
            </a:r>
            <a:endParaRPr lang="zh-CN" altLang="en-US" dirty="0"/>
          </a:p>
        </p:txBody>
      </p:sp>
      <p:sp>
        <p:nvSpPr>
          <p:cNvPr id="10" name="圆角矩形 9">
            <a:hlinkClick r:id="rId5"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法二</a:t>
            </a:r>
            <a:endParaRPr lang="zh-CN" altLang="en-US" sz="1400" dirty="0">
              <a:solidFill>
                <a:schemeClr val="bg1">
                  <a:lumMod val="65000"/>
                </a:schemeClr>
              </a:solidFill>
              <a:latin typeface="+mj-ea"/>
              <a:ea typeface="+mj-ea"/>
            </a:endParaRPr>
          </a:p>
        </p:txBody>
      </p:sp>
      <p:sp>
        <p:nvSpPr>
          <p:cNvPr id="11" name="圆角矩形 10">
            <a:hlinkClick r:id="rId6"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法三</a:t>
            </a:r>
            <a:endParaRPr lang="zh-CN" altLang="en-US" sz="1400" dirty="0">
              <a:solidFill>
                <a:schemeClr val="bg1">
                  <a:lumMod val="65000"/>
                </a:schemeClr>
              </a:solidFill>
              <a:latin typeface="+mj-ea"/>
              <a:ea typeface="+mj-ea"/>
            </a:endParaRPr>
          </a:p>
        </p:txBody>
      </p:sp>
      <p:sp>
        <p:nvSpPr>
          <p:cNvPr id="12" name="圆角矩形 11">
            <a:hlinkClick r:id="rId7"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重难特训　</a:t>
            </a:r>
            <a:endParaRPr lang="zh-CN" altLang="en-US" sz="1400" dirty="0">
              <a:solidFill>
                <a:schemeClr val="bg1">
                  <a:lumMod val="65000"/>
                </a:schemeClr>
              </a:solidFill>
              <a:latin typeface="+mj-ea"/>
              <a:ea typeface="+mj-ea"/>
            </a:endParaRPr>
          </a:p>
        </p:txBody>
      </p:sp>
      <p:sp>
        <p:nvSpPr>
          <p:cNvPr id="2" name="矩形 1"/>
          <p:cNvSpPr>
            <a:spLocks noChangeAspect="1"/>
          </p:cNvSpPr>
          <p:nvPr/>
        </p:nvSpPr>
        <p:spPr>
          <a:xfrm>
            <a:off x="508000" y="2114885"/>
            <a:ext cx="8128000" cy="866006"/>
          </a:xfrm>
          <a:prstGeom prst="rect">
            <a:avLst/>
          </a:prstGeom>
        </p:spPr>
        <p:txBody>
          <a:bodyPr>
            <a:spAutoFit/>
          </a:bodyPr>
          <a:lstStyle/>
          <a:p>
            <a:pPr indent="408305">
              <a:lnSpc>
                <a:spcPct val="120000"/>
              </a:lnSpc>
              <a:spcAft>
                <a:spcPts val="0"/>
              </a:spcAft>
              <a:tabLst>
                <a:tab pos="1029335" algn="l"/>
                <a:tab pos="1850390" algn="l"/>
                <a:tab pos="2538095" algn="l"/>
                <a:tab pos="3221990" algn="l"/>
              </a:tabLst>
            </a:pPr>
            <a:r>
              <a:rPr lang="zh-CN" altLang="zh-CN" sz="2200" b="1">
                <a:solidFill>
                  <a:srgbClr val="000000"/>
                </a:solidFill>
                <a:latin typeface="Arial" panose="020B0604020202020204" pitchFamily="34" charset="0"/>
                <a:ea typeface="黑体" panose="02010609060101010101" pitchFamily="49" charset="-122"/>
                <a:cs typeface="Times New Roman" panose="02020603050405020304" pitchFamily="18" charset="0"/>
              </a:rPr>
              <a:t>备考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b="1">
                <a:solidFill>
                  <a:srgbClr val="000000"/>
                </a:solidFill>
                <a:latin typeface="Arial" panose="020B0604020202020204" pitchFamily="34" charset="0"/>
                <a:ea typeface="黑体" panose="02010609060101010101" pitchFamily="49" charset="-122"/>
                <a:cs typeface="Times New Roman" panose="02020603050405020304" pitchFamily="18" charset="0"/>
              </a:rPr>
              <a:t>关键能力</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审题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看清设问方式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思考答题角度</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2007336724"/>
              </p:ext>
            </p:extLst>
          </p:nvPr>
        </p:nvGraphicFramePr>
        <p:xfrm>
          <a:off x="508000" y="3140968"/>
          <a:ext cx="8128000" cy="2418657"/>
        </p:xfrm>
        <a:graphic>
          <a:graphicData uri="http://schemas.openxmlformats.org/presentationml/2006/ole">
            <p:oleObj spid="_x0000_s60418" name="文档" r:id="rId8" imgW="3921718" imgH="1166286" progId="Word.Document.12">
              <p:embed/>
            </p:oleObj>
          </a:graphicData>
        </a:graphic>
      </p:graphicFrame>
    </p:spTree>
    <p:extLst>
      <p:ext uri="{BB962C8B-B14F-4D97-AF65-F5344CB8AC3E}">
        <p14:creationId xmlns:p14="http://schemas.microsoft.com/office/powerpoint/2010/main" xmlns="" val="1466531097"/>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圆角矩形 8">
            <a:hlinkClick r:id="rId4"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考法一</a:t>
            </a:r>
            <a:endParaRPr lang="zh-CN" altLang="en-US" sz="1400" dirty="0">
              <a:solidFill>
                <a:srgbClr val="E75E22"/>
              </a:solidFill>
              <a:latin typeface="+mj-ea"/>
              <a:ea typeface="+mj-ea"/>
            </a:endParaRPr>
          </a:p>
        </p:txBody>
      </p:sp>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24</a:t>
            </a:fld>
            <a:r>
              <a:rPr lang="en-US" altLang="zh-CN" dirty="0" smtClean="0"/>
              <a:t>-</a:t>
            </a:r>
            <a:endParaRPr lang="zh-CN" altLang="en-US" dirty="0"/>
          </a:p>
        </p:txBody>
      </p:sp>
      <p:sp>
        <p:nvSpPr>
          <p:cNvPr id="10" name="圆角矩形 9">
            <a:hlinkClick r:id="rId5"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法二</a:t>
            </a:r>
            <a:endParaRPr lang="zh-CN" altLang="en-US" sz="1400" dirty="0">
              <a:solidFill>
                <a:schemeClr val="bg1">
                  <a:lumMod val="65000"/>
                </a:schemeClr>
              </a:solidFill>
              <a:latin typeface="+mj-ea"/>
              <a:ea typeface="+mj-ea"/>
            </a:endParaRPr>
          </a:p>
        </p:txBody>
      </p:sp>
      <p:sp>
        <p:nvSpPr>
          <p:cNvPr id="11" name="圆角矩形 10">
            <a:hlinkClick r:id="rId6"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法三</a:t>
            </a:r>
            <a:endParaRPr lang="zh-CN" altLang="en-US" sz="1400" dirty="0">
              <a:solidFill>
                <a:schemeClr val="bg1">
                  <a:lumMod val="65000"/>
                </a:schemeClr>
              </a:solidFill>
              <a:latin typeface="+mj-ea"/>
              <a:ea typeface="+mj-ea"/>
            </a:endParaRPr>
          </a:p>
        </p:txBody>
      </p:sp>
      <p:sp>
        <p:nvSpPr>
          <p:cNvPr id="12" name="圆角矩形 11">
            <a:hlinkClick r:id="rId7"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重难特训　</a:t>
            </a:r>
            <a:endParaRPr lang="zh-CN" altLang="en-US" sz="1400" dirty="0">
              <a:solidFill>
                <a:schemeClr val="bg1">
                  <a:lumMod val="65000"/>
                </a:schemeClr>
              </a:solidFill>
              <a:latin typeface="+mj-ea"/>
              <a:ea typeface="+mj-ea"/>
            </a:endParaRPr>
          </a:p>
        </p:txBody>
      </p:sp>
      <p:sp>
        <p:nvSpPr>
          <p:cNvPr id="2" name="矩形 1"/>
          <p:cNvSpPr>
            <a:spLocks noChangeAspect="1"/>
          </p:cNvSpPr>
          <p:nvPr/>
        </p:nvSpPr>
        <p:spPr>
          <a:xfrm>
            <a:off x="508000" y="1445541"/>
            <a:ext cx="8128000" cy="876330"/>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解题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明确答题步骤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找准答题依据</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鉴赏诗歌中人物形象的三个角度</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3022039990"/>
              </p:ext>
            </p:extLst>
          </p:nvPr>
        </p:nvGraphicFramePr>
        <p:xfrm>
          <a:off x="508000" y="2348880"/>
          <a:ext cx="8128000" cy="3886285"/>
        </p:xfrm>
        <a:graphic>
          <a:graphicData uri="http://schemas.openxmlformats.org/presentationml/2006/ole">
            <p:oleObj spid="_x0000_s61442" name="文档" r:id="rId8" imgW="3847376" imgH="1840293" progId="Word.Document.12">
              <p:embed/>
            </p:oleObj>
          </a:graphicData>
        </a:graphic>
      </p:graphicFrame>
    </p:spTree>
    <p:extLst>
      <p:ext uri="{BB962C8B-B14F-4D97-AF65-F5344CB8AC3E}">
        <p14:creationId xmlns:p14="http://schemas.microsoft.com/office/powerpoint/2010/main" xmlns="" val="2977586899"/>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圆角矩形 8">
            <a:hlinkClick r:id="rId3"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考法一</a:t>
            </a:r>
            <a:endParaRPr lang="zh-CN" altLang="en-US" sz="1400" dirty="0">
              <a:solidFill>
                <a:srgbClr val="E75E22"/>
              </a:solidFill>
              <a:latin typeface="+mj-ea"/>
              <a:ea typeface="+mj-ea"/>
            </a:endParaRPr>
          </a:p>
        </p:txBody>
      </p:sp>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25</a:t>
            </a:fld>
            <a:r>
              <a:rPr lang="en-US" altLang="zh-CN" dirty="0" smtClean="0"/>
              <a:t>-</a:t>
            </a:r>
            <a:endParaRPr lang="zh-CN" altLang="en-US" dirty="0"/>
          </a:p>
        </p:txBody>
      </p:sp>
      <p:sp>
        <p:nvSpPr>
          <p:cNvPr id="10" name="圆角矩形 9">
            <a:hlinkClick r:id="rId4"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法二</a:t>
            </a:r>
            <a:endParaRPr lang="zh-CN" altLang="en-US" sz="1400" dirty="0">
              <a:solidFill>
                <a:schemeClr val="bg1">
                  <a:lumMod val="65000"/>
                </a:schemeClr>
              </a:solidFill>
              <a:latin typeface="+mj-ea"/>
              <a:ea typeface="+mj-ea"/>
            </a:endParaRPr>
          </a:p>
        </p:txBody>
      </p:sp>
      <p:sp>
        <p:nvSpPr>
          <p:cNvPr id="11" name="圆角矩形 10">
            <a:hlinkClick r:id="rId5"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法三</a:t>
            </a:r>
            <a:endParaRPr lang="zh-CN" altLang="en-US" sz="1400" dirty="0">
              <a:solidFill>
                <a:schemeClr val="bg1">
                  <a:lumMod val="65000"/>
                </a:schemeClr>
              </a:solidFill>
              <a:latin typeface="+mj-ea"/>
              <a:ea typeface="+mj-ea"/>
            </a:endParaRPr>
          </a:p>
        </p:txBody>
      </p:sp>
      <p:sp>
        <p:nvSpPr>
          <p:cNvPr id="12" name="圆角矩形 11">
            <a:hlinkClick r:id="rId6"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重难特训　</a:t>
            </a:r>
            <a:endParaRPr lang="zh-CN" altLang="en-US" sz="1400" dirty="0">
              <a:solidFill>
                <a:schemeClr val="bg1">
                  <a:lumMod val="65000"/>
                </a:schemeClr>
              </a:solidFill>
              <a:latin typeface="+mj-ea"/>
              <a:ea typeface="+mj-ea"/>
            </a:endParaRPr>
          </a:p>
        </p:txBody>
      </p:sp>
      <p:sp>
        <p:nvSpPr>
          <p:cNvPr id="2" name="矩形 1"/>
          <p:cNvSpPr>
            <a:spLocks noChangeAspect="1"/>
          </p:cNvSpPr>
          <p:nvPr/>
        </p:nvSpPr>
        <p:spPr>
          <a:xfrm>
            <a:off x="508000" y="2513599"/>
            <a:ext cx="8128000" cy="2084801"/>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建模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根据要求表述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规范术语作答</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人物形象题的答题模式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人物性格特征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身份特征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分析。</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概说诗歌塑造的人物形象的性格特征。</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结合诗句内容或表达技巧具体分析这些特征。</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揭示形象表现的意义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情感、理想、追求、品性等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168682766"/>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圆角矩形 8">
            <a:hlinkClick r:id="rId3"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考法一</a:t>
            </a:r>
            <a:endParaRPr lang="zh-CN" altLang="en-US" sz="1400" dirty="0">
              <a:solidFill>
                <a:srgbClr val="E75E22"/>
              </a:solidFill>
              <a:latin typeface="+mj-ea"/>
              <a:ea typeface="+mj-ea"/>
            </a:endParaRPr>
          </a:p>
        </p:txBody>
      </p:sp>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26</a:t>
            </a:fld>
            <a:r>
              <a:rPr lang="en-US" altLang="zh-CN" dirty="0" smtClean="0"/>
              <a:t>-</a:t>
            </a:r>
            <a:endParaRPr lang="zh-CN" altLang="en-US" dirty="0"/>
          </a:p>
        </p:txBody>
      </p:sp>
      <p:sp>
        <p:nvSpPr>
          <p:cNvPr id="10" name="圆角矩形 9">
            <a:hlinkClick r:id="rId4"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法二</a:t>
            </a:r>
            <a:endParaRPr lang="zh-CN" altLang="en-US" sz="1400" dirty="0">
              <a:solidFill>
                <a:schemeClr val="bg1">
                  <a:lumMod val="65000"/>
                </a:schemeClr>
              </a:solidFill>
              <a:latin typeface="+mj-ea"/>
              <a:ea typeface="+mj-ea"/>
            </a:endParaRPr>
          </a:p>
        </p:txBody>
      </p:sp>
      <p:sp>
        <p:nvSpPr>
          <p:cNvPr id="11" name="圆角矩形 10">
            <a:hlinkClick r:id="rId5"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法三</a:t>
            </a:r>
            <a:endParaRPr lang="zh-CN" altLang="en-US" sz="1400" dirty="0">
              <a:solidFill>
                <a:schemeClr val="bg1">
                  <a:lumMod val="65000"/>
                </a:schemeClr>
              </a:solidFill>
              <a:latin typeface="+mj-ea"/>
              <a:ea typeface="+mj-ea"/>
            </a:endParaRPr>
          </a:p>
        </p:txBody>
      </p:sp>
      <p:sp>
        <p:nvSpPr>
          <p:cNvPr id="12" name="圆角矩形 11">
            <a:hlinkClick r:id="rId6"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重难特训　</a:t>
            </a:r>
            <a:endParaRPr lang="zh-CN" altLang="en-US" sz="1400" dirty="0">
              <a:solidFill>
                <a:schemeClr val="bg1">
                  <a:lumMod val="65000"/>
                </a:schemeClr>
              </a:solidFill>
              <a:latin typeface="+mj-ea"/>
              <a:ea typeface="+mj-ea"/>
            </a:endParaRPr>
          </a:p>
        </p:txBody>
      </p:sp>
      <p:sp>
        <p:nvSpPr>
          <p:cNvPr id="2" name="矩形 1"/>
          <p:cNvSpPr>
            <a:spLocks noChangeAspect="1"/>
          </p:cNvSpPr>
          <p:nvPr/>
        </p:nvSpPr>
        <p:spPr>
          <a:xfrm>
            <a:off x="508000" y="1340767"/>
            <a:ext cx="8128000" cy="5298886"/>
          </a:xfrm>
          <a:prstGeom prst="rect">
            <a:avLst/>
          </a:prstGeom>
        </p:spPr>
        <p:txBody>
          <a:bodyPr>
            <a:spAutoFit/>
          </a:bodyPr>
          <a:lstStyle/>
          <a:p>
            <a:pPr indent="408305">
              <a:lnSpc>
                <a:spcPts val="2900"/>
              </a:lnSpc>
              <a:spcAft>
                <a:spcPts val="0"/>
              </a:spcAft>
              <a:tabLst>
                <a:tab pos="1029335" algn="l"/>
                <a:tab pos="1850390" algn="l"/>
                <a:tab pos="2538095" algn="l"/>
                <a:tab pos="3221990" algn="l"/>
              </a:tabLst>
            </a:pPr>
            <a:r>
              <a:rPr lang="zh-CN" altLang="zh-CN" sz="2200" b="1">
                <a:solidFill>
                  <a:srgbClr val="000000"/>
                </a:solidFill>
                <a:latin typeface="Arial" panose="020B0604020202020204" pitchFamily="34" charset="0"/>
                <a:ea typeface="黑体" panose="02010609060101010101" pitchFamily="49" charset="-122"/>
                <a:cs typeface="Times New Roman" panose="02020603050405020304" pitchFamily="18" charset="0"/>
              </a:rPr>
              <a:t>典题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b="1">
                <a:solidFill>
                  <a:srgbClr val="000000"/>
                </a:solidFill>
                <a:latin typeface="Arial" panose="020B0604020202020204" pitchFamily="34" charset="0"/>
                <a:ea typeface="黑体" panose="02010609060101010101" pitchFamily="49" charset="-122"/>
                <a:cs typeface="Times New Roman" panose="02020603050405020304" pitchFamily="18" charset="0"/>
              </a:rPr>
              <a:t>满分解构</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29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b="1">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诗人的形象</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29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(2017·</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全国</a:t>
            </a:r>
            <a:r>
              <a:rPr lang="zh-CN" altLang="zh-CN" sz="2200">
                <a:solidFill>
                  <a:srgbClr val="000000"/>
                </a:solidFill>
                <a:latin typeface="NEU-BZ-S92"/>
                <a:cs typeface="宋体" panose="02010600030101010101" pitchFamily="2" charset="-122"/>
              </a:rPr>
              <a:t>Ⅱ</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阅读下面这首宋诗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完成后面的问题。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ts val="2900"/>
              </a:lnSpc>
              <a:spcAft>
                <a:spcPts val="0"/>
              </a:spcAft>
              <a:tabLst>
                <a:tab pos="1029335" algn="l"/>
                <a:tab pos="1850390" algn="l"/>
                <a:tab pos="2538095" algn="l"/>
                <a:tab pos="3221990" algn="l"/>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送子由使契丹</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ts val="29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苏</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轼</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ts val="29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云海相望寄此身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那因远适更沾巾。</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ts val="29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不辞驿骑凌风雪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要使天骄识凤麟。</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ts val="29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沙漠回看清禁</a:t>
            </a:r>
            <a:r>
              <a:rPr lang="zh-CN" altLang="zh-CN" sz="2200" baseline="300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湖山应梦武林</a:t>
            </a:r>
            <a:r>
              <a:rPr lang="zh-CN" altLang="zh-CN" sz="2200" baseline="300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春。</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ts val="29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单于若问君家世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莫道中朝第一人</a:t>
            </a:r>
            <a:r>
              <a:rPr lang="zh-CN" altLang="zh-CN" sz="2200" baseline="300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29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注</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清禁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皇宫。苏辙时任翰林学士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常出入宫禁。</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武林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杭州的别称。苏轼时知杭州。</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唐代李揆被皇帝誉为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门地、人物、文学皆当世第一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。后来入吐蕃会盟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酋长问他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闻唐有第一人李揆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公是否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李揆怕被扣留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骗他说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彼李揆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安肯来邪</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29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本诗首联表现了诗人什么样的性格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请加以分析。</a:t>
            </a:r>
            <a:r>
              <a:rPr lang="en-US" altLang="zh-CN" sz="2200">
                <a:solidFill>
                  <a:srgbClr val="000000"/>
                </a:solidFill>
                <a:latin typeface="Times New Roman" panose="02020603050405020304" pitchFamily="18" charset="0"/>
                <a:cs typeface="Times New Roman" panose="02020603050405020304" pitchFamily="18" charset="0"/>
              </a:rPr>
              <a:t>(6</a:t>
            </a:r>
            <a:r>
              <a:rPr lang="zh-CN" altLang="zh-CN" sz="2200">
                <a:solidFill>
                  <a:srgbClr val="000000"/>
                </a:solidFill>
                <a:latin typeface="Times New Roman" panose="02020603050405020304" pitchFamily="18" charset="0"/>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187104542"/>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圆角矩形 8">
            <a:hlinkClick r:id="rId3"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考法一</a:t>
            </a:r>
            <a:endParaRPr lang="zh-CN" altLang="en-US" sz="1400" dirty="0">
              <a:solidFill>
                <a:srgbClr val="E75E22"/>
              </a:solidFill>
              <a:latin typeface="+mj-ea"/>
              <a:ea typeface="+mj-ea"/>
            </a:endParaRPr>
          </a:p>
        </p:txBody>
      </p:sp>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27</a:t>
            </a:fld>
            <a:r>
              <a:rPr lang="en-US" altLang="zh-CN" dirty="0" smtClean="0"/>
              <a:t>-</a:t>
            </a:r>
            <a:endParaRPr lang="zh-CN" altLang="en-US" dirty="0"/>
          </a:p>
        </p:txBody>
      </p:sp>
      <p:sp>
        <p:nvSpPr>
          <p:cNvPr id="10" name="圆角矩形 9">
            <a:hlinkClick r:id="rId4"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法二</a:t>
            </a:r>
            <a:endParaRPr lang="zh-CN" altLang="en-US" sz="1400" dirty="0">
              <a:solidFill>
                <a:schemeClr val="bg1">
                  <a:lumMod val="65000"/>
                </a:schemeClr>
              </a:solidFill>
              <a:latin typeface="+mj-ea"/>
              <a:ea typeface="+mj-ea"/>
            </a:endParaRPr>
          </a:p>
        </p:txBody>
      </p:sp>
      <p:sp>
        <p:nvSpPr>
          <p:cNvPr id="11" name="圆角矩形 10">
            <a:hlinkClick r:id="rId5"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法三</a:t>
            </a:r>
            <a:endParaRPr lang="zh-CN" altLang="en-US" sz="1400" dirty="0">
              <a:solidFill>
                <a:schemeClr val="bg1">
                  <a:lumMod val="65000"/>
                </a:schemeClr>
              </a:solidFill>
              <a:latin typeface="+mj-ea"/>
              <a:ea typeface="+mj-ea"/>
            </a:endParaRPr>
          </a:p>
        </p:txBody>
      </p:sp>
      <p:sp>
        <p:nvSpPr>
          <p:cNvPr id="12" name="圆角矩形 11">
            <a:hlinkClick r:id="rId6"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重难特训　</a:t>
            </a:r>
            <a:endParaRPr lang="zh-CN" altLang="en-US" sz="1400" dirty="0">
              <a:solidFill>
                <a:schemeClr val="bg1">
                  <a:lumMod val="65000"/>
                </a:schemeClr>
              </a:solidFill>
              <a:latin typeface="+mj-ea"/>
              <a:ea typeface="+mj-ea"/>
            </a:endParaRPr>
          </a:p>
        </p:txBody>
      </p:sp>
      <p:sp>
        <p:nvSpPr>
          <p:cNvPr id="3" name="矩形 2"/>
          <p:cNvSpPr>
            <a:spLocks noChangeAspect="1"/>
          </p:cNvSpPr>
          <p:nvPr/>
        </p:nvSpPr>
        <p:spPr>
          <a:xfrm>
            <a:off x="508000" y="1497936"/>
            <a:ext cx="8128000" cy="4116127"/>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【思考角度】</a:t>
            </a:r>
            <a:r>
              <a:rPr lang="zh-CN" altLang="zh-CN" sz="2200">
                <a:solidFill>
                  <a:srgbClr val="000000"/>
                </a:solidFill>
                <a:latin typeface="NEU-BZ-S92"/>
                <a:ea typeface="Arial" panose="020B0604020202020204" pitchFamily="34" charset="0"/>
                <a:cs typeface="Times New Roman" panose="02020603050405020304" pitchFamily="18" charset="0"/>
              </a:rPr>
              <a:t> </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从背景看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由注释</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可知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苏辙时任翰林学士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常出入宫禁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苏轼时知杭州。兄弟相隔千里。从题目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送子由使契丹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可知写此诗是为弟弟壮行。</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从描写看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云海相望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那因远适更沾巾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。虽天各一方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无法送行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但不会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沾巾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显得乐观。</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从意图看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苏轼是豪放派词人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首联中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那因远适更沾巾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表现了其豁达、超脱的人生态度。</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【答案整合】</a:t>
            </a:r>
            <a:r>
              <a:rPr lang="zh-CN" altLang="zh-CN" sz="2200">
                <a:solidFill>
                  <a:srgbClr val="000000"/>
                </a:solidFill>
                <a:latin typeface="NEU-BZ-S92"/>
                <a:ea typeface="Arial" panose="020B0604020202020204" pitchFamily="34"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表现了诗人旷达的性格。苏轼兄弟情谊深厚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但诗人远在杭州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与在京城的苏辙已是天各一方。这次虽是远别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诗人表示也不会作儿女之态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悲伤落泪。</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941155762"/>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animEffect transition="in" filter="wipe(down)">
                                      <p:cBhvr>
                                        <p:cTn id="7"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圆角矩形 8">
            <a:hlinkClick r:id="rId3"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考法一</a:t>
            </a:r>
            <a:endParaRPr lang="zh-CN" altLang="en-US" sz="1400" dirty="0">
              <a:solidFill>
                <a:srgbClr val="E75E22"/>
              </a:solidFill>
              <a:latin typeface="+mj-ea"/>
              <a:ea typeface="+mj-ea"/>
            </a:endParaRPr>
          </a:p>
        </p:txBody>
      </p:sp>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28</a:t>
            </a:fld>
            <a:r>
              <a:rPr lang="en-US" altLang="zh-CN" dirty="0" smtClean="0"/>
              <a:t>-</a:t>
            </a:r>
            <a:endParaRPr lang="zh-CN" altLang="en-US" dirty="0"/>
          </a:p>
        </p:txBody>
      </p:sp>
      <p:sp>
        <p:nvSpPr>
          <p:cNvPr id="10" name="圆角矩形 9">
            <a:hlinkClick r:id="rId4"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法二</a:t>
            </a:r>
            <a:endParaRPr lang="zh-CN" altLang="en-US" sz="1400" dirty="0">
              <a:solidFill>
                <a:schemeClr val="bg1">
                  <a:lumMod val="65000"/>
                </a:schemeClr>
              </a:solidFill>
              <a:latin typeface="+mj-ea"/>
              <a:ea typeface="+mj-ea"/>
            </a:endParaRPr>
          </a:p>
        </p:txBody>
      </p:sp>
      <p:sp>
        <p:nvSpPr>
          <p:cNvPr id="11" name="圆角矩形 10">
            <a:hlinkClick r:id="rId5"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法三</a:t>
            </a:r>
            <a:endParaRPr lang="zh-CN" altLang="en-US" sz="1400" dirty="0">
              <a:solidFill>
                <a:schemeClr val="bg1">
                  <a:lumMod val="65000"/>
                </a:schemeClr>
              </a:solidFill>
              <a:latin typeface="+mj-ea"/>
              <a:ea typeface="+mj-ea"/>
            </a:endParaRPr>
          </a:p>
        </p:txBody>
      </p:sp>
      <p:sp>
        <p:nvSpPr>
          <p:cNvPr id="12" name="圆角矩形 11">
            <a:hlinkClick r:id="rId6"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重难特训　</a:t>
            </a:r>
            <a:endParaRPr lang="zh-CN" altLang="en-US" sz="1400" dirty="0">
              <a:solidFill>
                <a:schemeClr val="bg1">
                  <a:lumMod val="65000"/>
                </a:schemeClr>
              </a:solidFill>
              <a:latin typeface="+mj-ea"/>
              <a:ea typeface="+mj-ea"/>
            </a:endParaRPr>
          </a:p>
        </p:txBody>
      </p:sp>
      <p:sp>
        <p:nvSpPr>
          <p:cNvPr id="2" name="矩形 1"/>
          <p:cNvSpPr>
            <a:spLocks noChangeAspect="1"/>
          </p:cNvSpPr>
          <p:nvPr/>
        </p:nvSpPr>
        <p:spPr>
          <a:xfrm>
            <a:off x="508000" y="1497936"/>
            <a:ext cx="8128000" cy="411612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b="1">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诗中刻画的人物形象</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(2014·</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山东卷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阅读下面两首宋诗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完成后面的问题。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寻诗两绝句</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陈与义</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楚酒困人三日醉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园花经雨百般红。</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无人画出陈居士</a:t>
            </a:r>
            <a:r>
              <a:rPr lang="zh-CN" altLang="zh-CN" sz="2200" baseline="30000">
                <a:solidFill>
                  <a:srgbClr val="000000"/>
                </a:solidFill>
                <a:latin typeface="NEU-BZ-S92"/>
                <a:cs typeface="宋体" panose="02010600030101010101" pitchFamily="2" charset="-122"/>
              </a:rPr>
              <a:t>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亭角寻诗满袖风。</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爱把山瓢</a:t>
            </a:r>
            <a:r>
              <a:rPr lang="zh-CN" altLang="zh-CN" sz="2200" baseline="300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莫笑侬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愁时引睡有奇功。</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醒来推户寻诗去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乔木峥嵘明月中。</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注</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居士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指文人雅士。</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山瓢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天然粗陋的酒器。</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诗中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陈居士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的形象特点是什么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请结合两首诗加以分析。</a:t>
            </a:r>
            <a:r>
              <a:rPr lang="en-US" altLang="zh-CN" sz="2200">
                <a:solidFill>
                  <a:srgbClr val="000000"/>
                </a:solidFill>
                <a:latin typeface="Times New Roman" panose="02020603050405020304" pitchFamily="18" charset="0"/>
                <a:cs typeface="Times New Roman" panose="02020603050405020304" pitchFamily="18" charset="0"/>
              </a:rPr>
              <a:t>(4</a:t>
            </a:r>
            <a:r>
              <a:rPr lang="zh-CN" altLang="zh-CN" sz="2200">
                <a:solidFill>
                  <a:srgbClr val="000000"/>
                </a:solidFill>
                <a:latin typeface="Times New Roman" panose="02020603050405020304" pitchFamily="18" charset="0"/>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881870905"/>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圆角矩形 8">
            <a:hlinkClick r:id="rId3"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考法一</a:t>
            </a:r>
            <a:endParaRPr lang="zh-CN" altLang="en-US" sz="1400" dirty="0">
              <a:solidFill>
                <a:srgbClr val="E75E22"/>
              </a:solidFill>
              <a:latin typeface="+mj-ea"/>
              <a:ea typeface="+mj-ea"/>
            </a:endParaRPr>
          </a:p>
        </p:txBody>
      </p:sp>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29</a:t>
            </a:fld>
            <a:r>
              <a:rPr lang="en-US" altLang="zh-CN" dirty="0" smtClean="0"/>
              <a:t>-</a:t>
            </a:r>
            <a:endParaRPr lang="zh-CN" altLang="en-US" dirty="0"/>
          </a:p>
        </p:txBody>
      </p:sp>
      <p:sp>
        <p:nvSpPr>
          <p:cNvPr id="10" name="圆角矩形 9">
            <a:hlinkClick r:id="rId4"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法二</a:t>
            </a:r>
            <a:endParaRPr lang="zh-CN" altLang="en-US" sz="1400" dirty="0">
              <a:solidFill>
                <a:schemeClr val="bg1">
                  <a:lumMod val="65000"/>
                </a:schemeClr>
              </a:solidFill>
              <a:latin typeface="+mj-ea"/>
              <a:ea typeface="+mj-ea"/>
            </a:endParaRPr>
          </a:p>
        </p:txBody>
      </p:sp>
      <p:sp>
        <p:nvSpPr>
          <p:cNvPr id="11" name="圆角矩形 10">
            <a:hlinkClick r:id="rId5"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法三</a:t>
            </a:r>
            <a:endParaRPr lang="zh-CN" altLang="en-US" sz="1400" dirty="0">
              <a:solidFill>
                <a:schemeClr val="bg1">
                  <a:lumMod val="65000"/>
                </a:schemeClr>
              </a:solidFill>
              <a:latin typeface="+mj-ea"/>
              <a:ea typeface="+mj-ea"/>
            </a:endParaRPr>
          </a:p>
        </p:txBody>
      </p:sp>
      <p:sp>
        <p:nvSpPr>
          <p:cNvPr id="12" name="圆角矩形 11">
            <a:hlinkClick r:id="rId6"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重难特训　</a:t>
            </a:r>
            <a:endParaRPr lang="zh-CN" altLang="en-US" sz="1400" dirty="0">
              <a:solidFill>
                <a:schemeClr val="bg1">
                  <a:lumMod val="65000"/>
                </a:schemeClr>
              </a:solidFill>
              <a:latin typeface="+mj-ea"/>
              <a:ea typeface="+mj-ea"/>
            </a:endParaRPr>
          </a:p>
        </p:txBody>
      </p:sp>
      <p:sp>
        <p:nvSpPr>
          <p:cNvPr id="3" name="矩形 2"/>
          <p:cNvSpPr>
            <a:spLocks noChangeAspect="1"/>
          </p:cNvSpPr>
          <p:nvPr/>
        </p:nvSpPr>
        <p:spPr>
          <a:xfrm>
            <a:off x="508000" y="1505471"/>
            <a:ext cx="8128000" cy="4101059"/>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【思考角度】</a:t>
            </a:r>
            <a:r>
              <a:rPr lang="zh-CN" altLang="zh-CN" sz="2200">
                <a:solidFill>
                  <a:srgbClr val="000000"/>
                </a:solidFill>
                <a:latin typeface="NEU-BZ-S92"/>
                <a:ea typeface="Arial" panose="020B0604020202020204" pitchFamily="34" charset="0"/>
                <a:cs typeface="Times New Roman" panose="02020603050405020304" pitchFamily="18" charset="0"/>
              </a:rPr>
              <a:t> </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从背景看</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从描写看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楚酒困人三日醉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爱把山瓢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爱喝酒</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行为潇洒</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愁时引睡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醒来推户寻诗去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亭角寻诗满袖风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情趣高雅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沉迷于诗歌创作。</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从意图看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作者写的寻诗之人陈居士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也可以理解为写的是诗人自己。</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【答案整合】</a:t>
            </a:r>
            <a:r>
              <a:rPr lang="zh-CN" altLang="zh-CN" sz="2200">
                <a:solidFill>
                  <a:srgbClr val="000000"/>
                </a:solidFill>
                <a:latin typeface="NEU-BZ-S92"/>
                <a:ea typeface="Arial" panose="020B0604020202020204" pitchFamily="34" charset="0"/>
                <a:cs typeface="Times New Roman" panose="02020603050405020304" pitchFamily="18" charset="0"/>
              </a:rPr>
              <a:t> </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行为洒脱。</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情趣高雅。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楚酒困人三日醉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爱把山瓢莫笑侬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从陈居士喜欢喝酒可以看出他洒脱的性格特点。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亭角寻诗满袖风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醒来推户寻诗去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。白天寻诗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夜晚寻诗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表现了陈居士沉迷于诗歌创作的高雅情趣。</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557037232"/>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animEffect transition="in" filter="wipe(down)">
                                      <p:cBhvr>
                                        <p:cTn id="7"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3</a:t>
            </a:fld>
            <a:r>
              <a:rPr lang="en-US" altLang="zh-CN" dirty="0" smtClean="0"/>
              <a:t>-</a:t>
            </a:r>
            <a:endParaRPr lang="zh-CN" altLang="en-US" dirty="0"/>
          </a:p>
        </p:txBody>
      </p:sp>
      <p:graphicFrame>
        <p:nvGraphicFramePr>
          <p:cNvPr id="2" name="对象 1"/>
          <p:cNvGraphicFramePr>
            <a:graphicFrameLocks noChangeAspect="1"/>
          </p:cNvGraphicFramePr>
          <p:nvPr>
            <p:extLst>
              <p:ext uri="{D42A27DB-BD31-4B8C-83A1-F6EECF244321}">
                <p14:modId xmlns:p14="http://schemas.microsoft.com/office/powerpoint/2010/main" xmlns="" val="2969564912"/>
              </p:ext>
            </p:extLst>
          </p:nvPr>
        </p:nvGraphicFramePr>
        <p:xfrm>
          <a:off x="508000" y="1124744"/>
          <a:ext cx="8128000" cy="5329456"/>
        </p:xfrm>
        <a:graphic>
          <a:graphicData uri="http://schemas.openxmlformats.org/presentationml/2006/ole">
            <p:oleObj spid="_x0000_s55298" name="文档" r:id="rId4" imgW="3905117" imgH="2561080" progId="Word.Document.12">
              <p:embed/>
            </p:oleObj>
          </a:graphicData>
        </a:graphic>
      </p:graphicFrame>
    </p:spTree>
    <p:extLst>
      <p:ext uri="{BB962C8B-B14F-4D97-AF65-F5344CB8AC3E}">
        <p14:creationId xmlns:p14="http://schemas.microsoft.com/office/powerpoint/2010/main" xmlns="" val="282564209"/>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圆角矩形 8">
            <a:hlinkClick r:id="rId3"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考法一</a:t>
            </a:r>
            <a:endParaRPr lang="zh-CN" altLang="en-US" sz="1400" dirty="0">
              <a:solidFill>
                <a:srgbClr val="E75E22"/>
              </a:solidFill>
              <a:latin typeface="+mj-ea"/>
              <a:ea typeface="+mj-ea"/>
            </a:endParaRPr>
          </a:p>
        </p:txBody>
      </p:sp>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30</a:t>
            </a:fld>
            <a:r>
              <a:rPr lang="en-US" altLang="zh-CN" dirty="0" smtClean="0"/>
              <a:t>-</a:t>
            </a:r>
            <a:endParaRPr lang="zh-CN" altLang="en-US" dirty="0"/>
          </a:p>
        </p:txBody>
      </p:sp>
      <p:sp>
        <p:nvSpPr>
          <p:cNvPr id="10" name="圆角矩形 9">
            <a:hlinkClick r:id="rId4"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法二</a:t>
            </a:r>
            <a:endParaRPr lang="zh-CN" altLang="en-US" sz="1400" dirty="0">
              <a:solidFill>
                <a:schemeClr val="bg1">
                  <a:lumMod val="65000"/>
                </a:schemeClr>
              </a:solidFill>
              <a:latin typeface="+mj-ea"/>
              <a:ea typeface="+mj-ea"/>
            </a:endParaRPr>
          </a:p>
        </p:txBody>
      </p:sp>
      <p:sp>
        <p:nvSpPr>
          <p:cNvPr id="11" name="圆角矩形 10">
            <a:hlinkClick r:id="rId5"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法三</a:t>
            </a:r>
            <a:endParaRPr lang="zh-CN" altLang="en-US" sz="1400" dirty="0">
              <a:solidFill>
                <a:schemeClr val="bg1">
                  <a:lumMod val="65000"/>
                </a:schemeClr>
              </a:solidFill>
              <a:latin typeface="+mj-ea"/>
              <a:ea typeface="+mj-ea"/>
            </a:endParaRPr>
          </a:p>
        </p:txBody>
      </p:sp>
      <p:sp>
        <p:nvSpPr>
          <p:cNvPr id="12" name="圆角矩形 11">
            <a:hlinkClick r:id="rId6"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重难特训　</a:t>
            </a:r>
            <a:endParaRPr lang="zh-CN" altLang="en-US" sz="1400" dirty="0">
              <a:solidFill>
                <a:schemeClr val="bg1">
                  <a:lumMod val="65000"/>
                </a:schemeClr>
              </a:solidFill>
              <a:latin typeface="+mj-ea"/>
              <a:ea typeface="+mj-ea"/>
            </a:endParaRPr>
          </a:p>
        </p:txBody>
      </p:sp>
      <p:sp>
        <p:nvSpPr>
          <p:cNvPr id="2" name="矩形 1"/>
          <p:cNvSpPr>
            <a:spLocks noChangeAspect="1"/>
          </p:cNvSpPr>
          <p:nvPr/>
        </p:nvSpPr>
        <p:spPr>
          <a:xfrm>
            <a:off x="508000" y="1340767"/>
            <a:ext cx="8128000" cy="533492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2200" b="1">
                <a:solidFill>
                  <a:srgbClr val="000000"/>
                </a:solidFill>
                <a:latin typeface="Times New Roman" panose="02020603050405020304" pitchFamily="18" charset="0"/>
                <a:cs typeface="Times New Roman" panose="02020603050405020304" pitchFamily="18" charset="0"/>
              </a:rPr>
              <a:t>即学即练</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阅读下面这首唐诗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完成后面的问题。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梅</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NEU-BZ-S92"/>
                <a:ea typeface="方正宋黑_GBK" panose="03000509000000000000" pitchFamily="65" charset="-122"/>
                <a:cs typeface="Times New Roman" panose="02020603050405020304" pitchFamily="18" charset="0"/>
              </a:rPr>
              <a:t>雨</a:t>
            </a:r>
            <a:r>
              <a:rPr lang="zh-CN" altLang="zh-CN" sz="2200" baseline="30000">
                <a:solidFill>
                  <a:srgbClr val="000000"/>
                </a:solidFill>
                <a:latin typeface="NEU-BZ-S92"/>
                <a:cs typeface="宋体" panose="02010600030101010101" pitchFamily="2" charset="-122"/>
              </a:rPr>
              <a:t>①</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柳宗元</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梅实迎时雨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苍茫值晚春。</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愁深楚猿夜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梦断越鸡晨</a:t>
            </a:r>
            <a:r>
              <a:rPr lang="zh-CN" altLang="zh-CN" sz="2200" baseline="300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海雾连南极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江云暗北津</a:t>
            </a:r>
            <a:r>
              <a:rPr lang="zh-CN" altLang="zh-CN" sz="2200" baseline="300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素衣</a:t>
            </a:r>
            <a:r>
              <a:rPr lang="zh-CN" altLang="zh-CN" sz="2200" baseline="30000">
                <a:solidFill>
                  <a:srgbClr val="000000"/>
                </a:solidFill>
                <a:latin typeface="NEU-BZ-S92"/>
                <a:cs typeface="宋体" panose="02010600030101010101" pitchFamily="2" charset="-122"/>
              </a:rPr>
              <a:t>④</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今尽化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非为帝京尘。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注</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梅雨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江南一带在杨梅成熟时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常阴雨连绵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这段时间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就称作梅雨季节。</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楚、越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指江南的永州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作者当时被贬谪于此。</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北津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北去回乡的渡口。</a:t>
            </a:r>
            <a:r>
              <a:rPr lang="zh-CN" altLang="zh-CN" sz="2200">
                <a:solidFill>
                  <a:srgbClr val="000000"/>
                </a:solidFill>
                <a:latin typeface="NEU-BZ-S92"/>
                <a:cs typeface="宋体" panose="02010600030101010101" pitchFamily="2" charset="-122"/>
              </a:rPr>
              <a:t>④</a:t>
            </a:r>
            <a:r>
              <a:rPr lang="zh-CN" altLang="zh-CN" sz="2200">
                <a:solidFill>
                  <a:srgbClr val="000000"/>
                </a:solidFill>
                <a:latin typeface="Times New Roman" panose="02020603050405020304" pitchFamily="18" charset="0"/>
                <a:cs typeface="Times New Roman" panose="02020603050405020304" pitchFamily="18" charset="0"/>
              </a:rPr>
              <a:t>素衣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本句是陆机诗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京洛多风尘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素衣化为缁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的化用。</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本诗的颔联塑造了一个怎样的诗人形象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请结合诗句分析。</a:t>
            </a:r>
            <a:r>
              <a:rPr lang="en-US" altLang="zh-CN" sz="2200">
                <a:solidFill>
                  <a:srgbClr val="000000"/>
                </a:solidFill>
                <a:latin typeface="Times New Roman" panose="02020603050405020304" pitchFamily="18" charset="0"/>
                <a:cs typeface="Times New Roman" panose="02020603050405020304" pitchFamily="18" charset="0"/>
              </a:rPr>
              <a:t>(6</a:t>
            </a:r>
            <a:r>
              <a:rPr lang="zh-CN" altLang="zh-CN" sz="2200">
                <a:solidFill>
                  <a:srgbClr val="000000"/>
                </a:solidFill>
                <a:latin typeface="Times New Roman" panose="02020603050405020304" pitchFamily="18" charset="0"/>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437445903"/>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圆角矩形 8">
            <a:hlinkClick r:id="rId3"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考法一</a:t>
            </a:r>
            <a:endParaRPr lang="zh-CN" altLang="en-US" sz="1400" dirty="0">
              <a:solidFill>
                <a:srgbClr val="E75E22"/>
              </a:solidFill>
              <a:latin typeface="+mj-ea"/>
              <a:ea typeface="+mj-ea"/>
            </a:endParaRPr>
          </a:p>
        </p:txBody>
      </p:sp>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31</a:t>
            </a:fld>
            <a:r>
              <a:rPr lang="en-US" altLang="zh-CN" dirty="0" smtClean="0"/>
              <a:t>-</a:t>
            </a:r>
            <a:endParaRPr lang="zh-CN" altLang="en-US" dirty="0"/>
          </a:p>
        </p:txBody>
      </p:sp>
      <p:sp>
        <p:nvSpPr>
          <p:cNvPr id="10" name="圆角矩形 9">
            <a:hlinkClick r:id="rId4"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法二</a:t>
            </a:r>
            <a:endParaRPr lang="zh-CN" altLang="en-US" sz="1400" dirty="0">
              <a:solidFill>
                <a:schemeClr val="bg1">
                  <a:lumMod val="65000"/>
                </a:schemeClr>
              </a:solidFill>
              <a:latin typeface="+mj-ea"/>
              <a:ea typeface="+mj-ea"/>
            </a:endParaRPr>
          </a:p>
        </p:txBody>
      </p:sp>
      <p:sp>
        <p:nvSpPr>
          <p:cNvPr id="11" name="圆角矩形 10">
            <a:hlinkClick r:id="rId5"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法三</a:t>
            </a:r>
            <a:endParaRPr lang="zh-CN" altLang="en-US" sz="1400" dirty="0">
              <a:solidFill>
                <a:schemeClr val="bg1">
                  <a:lumMod val="65000"/>
                </a:schemeClr>
              </a:solidFill>
              <a:latin typeface="+mj-ea"/>
              <a:ea typeface="+mj-ea"/>
            </a:endParaRPr>
          </a:p>
        </p:txBody>
      </p:sp>
      <p:sp>
        <p:nvSpPr>
          <p:cNvPr id="12" name="圆角矩形 11">
            <a:hlinkClick r:id="rId6"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重难特训　</a:t>
            </a:r>
            <a:endParaRPr lang="zh-CN" altLang="en-US" sz="1400" dirty="0">
              <a:solidFill>
                <a:schemeClr val="bg1">
                  <a:lumMod val="65000"/>
                </a:schemeClr>
              </a:solidFill>
              <a:latin typeface="+mj-ea"/>
              <a:ea typeface="+mj-ea"/>
            </a:endParaRPr>
          </a:p>
        </p:txBody>
      </p:sp>
      <p:sp>
        <p:nvSpPr>
          <p:cNvPr id="3" name="矩形 2"/>
          <p:cNvSpPr>
            <a:spLocks noChangeAspect="1"/>
          </p:cNvSpPr>
          <p:nvPr/>
        </p:nvSpPr>
        <p:spPr>
          <a:xfrm>
            <a:off x="508000" y="2114868"/>
            <a:ext cx="8128000" cy="2882264"/>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a:solidFill>
                  <a:srgbClr val="FF0000"/>
                </a:solidFill>
                <a:latin typeface="NEU-BZ-S92"/>
                <a:ea typeface="Arial" panose="020B0604020202020204" pitchFamily="34"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塑造了一个被贬谪于江南、深夜难眠、满腹忧愁的诗人形象。诗人被贬于永州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内心压抑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字面上说猿啼鸡鸣扰人清梦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实质上是因为自己内心烦忧。</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FF0000"/>
                </a:solidFill>
                <a:latin typeface="NEU-BZ-S92"/>
                <a:ea typeface="Arial" panose="020B0604020202020204" pitchFamily="34" charset="0"/>
                <a:cs typeface="Times New Roman" panose="02020603050405020304" pitchFamily="18" charset="0"/>
              </a:rPr>
              <a:t> </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本题考查鉴赏古代诗歌的人物形象。首先要结合诗歌的颔联及注释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作者当时被贬谪于此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用高度概括的语言来概括诗歌所塑造的人物形象的特点。然后结合颔联中相关的语句进行具体分析。</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261944876"/>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wipe(down)">
                                      <p:cBhvr>
                                        <p:cTn id="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32</a:t>
            </a:fld>
            <a:r>
              <a:rPr lang="en-US" altLang="zh-CN" dirty="0" smtClean="0"/>
              <a:t>-</a:t>
            </a:r>
            <a:endParaRPr lang="zh-CN" altLang="en-US" dirty="0"/>
          </a:p>
        </p:txBody>
      </p:sp>
      <p:sp>
        <p:nvSpPr>
          <p:cNvPr id="15" name="圆角矩形 14">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考法一</a:t>
            </a:r>
            <a:endParaRPr lang="zh-CN" altLang="en-US" sz="1400" dirty="0">
              <a:solidFill>
                <a:schemeClr val="bg1">
                  <a:lumMod val="65000"/>
                </a:schemeClr>
              </a:solidFill>
              <a:latin typeface="+mj-ea"/>
              <a:ea typeface="+mj-ea"/>
            </a:endParaRPr>
          </a:p>
        </p:txBody>
      </p:sp>
      <p:sp>
        <p:nvSpPr>
          <p:cNvPr id="16" name="圆角矩形 15">
            <a:hlinkClick r:id="rId4"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考法二</a:t>
            </a:r>
            <a:endParaRPr lang="zh-CN" altLang="en-US" sz="1400" dirty="0">
              <a:solidFill>
                <a:srgbClr val="E75E22"/>
              </a:solidFill>
              <a:latin typeface="+mj-ea"/>
              <a:ea typeface="+mj-ea"/>
            </a:endParaRPr>
          </a:p>
        </p:txBody>
      </p:sp>
      <p:sp>
        <p:nvSpPr>
          <p:cNvPr id="17" name="圆角矩形 16">
            <a:hlinkClick r:id="rId5"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法三</a:t>
            </a:r>
            <a:endParaRPr lang="zh-CN" altLang="en-US" sz="1400" dirty="0">
              <a:solidFill>
                <a:schemeClr val="bg1">
                  <a:lumMod val="65000"/>
                </a:schemeClr>
              </a:solidFill>
              <a:latin typeface="+mj-ea"/>
              <a:ea typeface="+mj-ea"/>
            </a:endParaRPr>
          </a:p>
        </p:txBody>
      </p:sp>
      <p:sp>
        <p:nvSpPr>
          <p:cNvPr id="18" name="圆角矩形 17">
            <a:hlinkClick r:id="rId6"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重难特训　</a:t>
            </a:r>
            <a:endParaRPr lang="zh-CN" altLang="en-US" sz="1400" dirty="0">
              <a:solidFill>
                <a:schemeClr val="bg1">
                  <a:lumMod val="65000"/>
                </a:schemeClr>
              </a:solidFill>
              <a:latin typeface="+mj-ea"/>
              <a:ea typeface="+mj-ea"/>
            </a:endParaRPr>
          </a:p>
        </p:txBody>
      </p:sp>
      <p:sp>
        <p:nvSpPr>
          <p:cNvPr id="2" name="矩形 1"/>
          <p:cNvSpPr>
            <a:spLocks noChangeAspect="1"/>
          </p:cNvSpPr>
          <p:nvPr/>
        </p:nvSpPr>
        <p:spPr>
          <a:xfrm>
            <a:off x="508000" y="2114868"/>
            <a:ext cx="8128000" cy="2882264"/>
          </a:xfrm>
          <a:prstGeom prst="rect">
            <a:avLst/>
          </a:prstGeom>
        </p:spPr>
        <p:txBody>
          <a:bodyPr>
            <a:spAutoFit/>
          </a:bodyPr>
          <a:lstStyle/>
          <a:p>
            <a:pPr indent="457200" algn="ctr">
              <a:lnSpc>
                <a:spcPct val="120000"/>
              </a:lnSpc>
              <a:spcAft>
                <a:spcPts val="0"/>
              </a:spcAft>
              <a:tabLst>
                <a:tab pos="1029335" algn="l"/>
                <a:tab pos="1850390" algn="l"/>
                <a:tab pos="2538095" algn="l"/>
                <a:tab pos="3221990" algn="l"/>
              </a:tabLst>
            </a:pPr>
            <a:r>
              <a:rPr lang="zh-CN" altLang="zh-CN" sz="2200">
                <a:solidFill>
                  <a:srgbClr val="000000"/>
                </a:solidFill>
                <a:latin typeface="NEU-BZ-S92"/>
                <a:ea typeface="方正正中黑简体"/>
                <a:cs typeface="Times New Roman" panose="02020603050405020304" pitchFamily="18" charset="0"/>
              </a:rPr>
              <a:t>鉴赏景物形象</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408305">
              <a:lnSpc>
                <a:spcPct val="120000"/>
              </a:lnSpc>
              <a:spcAft>
                <a:spcPts val="0"/>
              </a:spcAft>
              <a:tabLst>
                <a:tab pos="1029335" algn="l"/>
                <a:tab pos="1850390" algn="l"/>
                <a:tab pos="2538095" algn="l"/>
                <a:tab pos="3221990" algn="l"/>
              </a:tabLst>
            </a:pPr>
            <a:r>
              <a:rPr lang="zh-CN" altLang="zh-CN" sz="2200" b="1">
                <a:solidFill>
                  <a:srgbClr val="000000"/>
                </a:solidFill>
                <a:latin typeface="Arial" panose="020B0604020202020204" pitchFamily="34" charset="0"/>
                <a:ea typeface="黑体" panose="02010609060101010101" pitchFamily="49" charset="-122"/>
                <a:cs typeface="Times New Roman" panose="02020603050405020304" pitchFamily="18" charset="0"/>
              </a:rPr>
              <a:t>题点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b="1">
                <a:solidFill>
                  <a:srgbClr val="000000"/>
                </a:solidFill>
                <a:latin typeface="Arial" panose="020B0604020202020204" pitchFamily="34" charset="0"/>
                <a:ea typeface="黑体" panose="02010609060101010101" pitchFamily="49" charset="-122"/>
                <a:cs typeface="Times New Roman" panose="02020603050405020304" pitchFamily="18" charset="0"/>
              </a:rPr>
              <a:t>必备知识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景物形象是指诗歌中描绘的自然景物和人文景观。有单个景物形象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也有群体景物形象。此类试题常常考查对景物形象特点的整体把握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或者对某种意境的描述。因而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对诗中景物形象的赏析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不能只停留在感知景物的形态等外部特征方面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还应揭示出其中蕴含的思想情感。</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692601815"/>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33</a:t>
            </a:fld>
            <a:r>
              <a:rPr lang="en-US" altLang="zh-CN" dirty="0" smtClean="0"/>
              <a:t>-</a:t>
            </a:r>
            <a:endParaRPr lang="zh-CN" altLang="en-US" dirty="0"/>
          </a:p>
        </p:txBody>
      </p:sp>
      <p:sp>
        <p:nvSpPr>
          <p:cNvPr id="15" name="圆角矩形 14">
            <a:hlinkClick r:id="rId4"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考法一</a:t>
            </a:r>
            <a:endParaRPr lang="zh-CN" altLang="en-US" sz="1400" dirty="0">
              <a:solidFill>
                <a:schemeClr val="bg1">
                  <a:lumMod val="65000"/>
                </a:schemeClr>
              </a:solidFill>
              <a:latin typeface="+mj-ea"/>
              <a:ea typeface="+mj-ea"/>
            </a:endParaRPr>
          </a:p>
        </p:txBody>
      </p:sp>
      <p:sp>
        <p:nvSpPr>
          <p:cNvPr id="16" name="圆角矩形 15">
            <a:hlinkClick r:id="rId5"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考法二</a:t>
            </a:r>
            <a:endParaRPr lang="zh-CN" altLang="en-US" sz="1400" dirty="0">
              <a:solidFill>
                <a:srgbClr val="E75E22"/>
              </a:solidFill>
              <a:latin typeface="+mj-ea"/>
              <a:ea typeface="+mj-ea"/>
            </a:endParaRPr>
          </a:p>
        </p:txBody>
      </p:sp>
      <p:sp>
        <p:nvSpPr>
          <p:cNvPr id="17" name="圆角矩形 16">
            <a:hlinkClick r:id="rId6"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法三</a:t>
            </a:r>
            <a:endParaRPr lang="zh-CN" altLang="en-US" sz="1400" dirty="0">
              <a:solidFill>
                <a:schemeClr val="bg1">
                  <a:lumMod val="65000"/>
                </a:schemeClr>
              </a:solidFill>
              <a:latin typeface="+mj-ea"/>
              <a:ea typeface="+mj-ea"/>
            </a:endParaRPr>
          </a:p>
        </p:txBody>
      </p:sp>
      <p:sp>
        <p:nvSpPr>
          <p:cNvPr id="18" name="圆角矩形 17">
            <a:hlinkClick r:id="rId7"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重难特训　</a:t>
            </a:r>
            <a:endParaRPr lang="zh-CN" altLang="en-US" sz="1400" dirty="0">
              <a:solidFill>
                <a:schemeClr val="bg1">
                  <a:lumMod val="65000"/>
                </a:schemeClr>
              </a:solidFill>
              <a:latin typeface="+mj-ea"/>
              <a:ea typeface="+mj-ea"/>
            </a:endParaRPr>
          </a:p>
        </p:txBody>
      </p:sp>
      <p:sp>
        <p:nvSpPr>
          <p:cNvPr id="2" name="矩形 1"/>
          <p:cNvSpPr>
            <a:spLocks noChangeAspect="1"/>
          </p:cNvSpPr>
          <p:nvPr/>
        </p:nvSpPr>
        <p:spPr>
          <a:xfrm>
            <a:off x="508000" y="1735282"/>
            <a:ext cx="8128000" cy="866006"/>
          </a:xfrm>
          <a:prstGeom prst="rect">
            <a:avLst/>
          </a:prstGeom>
        </p:spPr>
        <p:txBody>
          <a:bodyPr>
            <a:spAutoFit/>
          </a:bodyPr>
          <a:lstStyle/>
          <a:p>
            <a:pPr indent="408305">
              <a:lnSpc>
                <a:spcPct val="120000"/>
              </a:lnSpc>
              <a:spcAft>
                <a:spcPts val="0"/>
              </a:spcAft>
              <a:tabLst>
                <a:tab pos="1029335" algn="l"/>
                <a:tab pos="1850390" algn="l"/>
                <a:tab pos="2538095" algn="l"/>
                <a:tab pos="3221990" algn="l"/>
              </a:tabLst>
            </a:pPr>
            <a:r>
              <a:rPr lang="zh-CN" altLang="zh-CN" sz="2200" b="1">
                <a:solidFill>
                  <a:srgbClr val="000000"/>
                </a:solidFill>
                <a:latin typeface="Arial" panose="020B0604020202020204" pitchFamily="34" charset="0"/>
                <a:ea typeface="黑体" panose="02010609060101010101" pitchFamily="49" charset="-122"/>
                <a:cs typeface="Times New Roman" panose="02020603050405020304" pitchFamily="18" charset="0"/>
              </a:rPr>
              <a:t>备考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b="1">
                <a:solidFill>
                  <a:srgbClr val="000000"/>
                </a:solidFill>
                <a:latin typeface="Arial" panose="020B0604020202020204" pitchFamily="34" charset="0"/>
                <a:ea typeface="黑体" panose="02010609060101010101" pitchFamily="49" charset="-122"/>
                <a:cs typeface="Times New Roman" panose="02020603050405020304" pitchFamily="18" charset="0"/>
              </a:rPr>
              <a:t>关键能力</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审题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看清设问方式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思考答题角度</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725018707"/>
              </p:ext>
            </p:extLst>
          </p:nvPr>
        </p:nvGraphicFramePr>
        <p:xfrm>
          <a:off x="508000" y="2636912"/>
          <a:ext cx="8128000" cy="3491419"/>
        </p:xfrm>
        <a:graphic>
          <a:graphicData uri="http://schemas.openxmlformats.org/presentationml/2006/ole">
            <p:oleObj spid="_x0000_s62466" name="文档" r:id="rId8" imgW="3921718" imgH="1684836" progId="Word.Document.12">
              <p:embed/>
            </p:oleObj>
          </a:graphicData>
        </a:graphic>
      </p:graphicFrame>
    </p:spTree>
    <p:extLst>
      <p:ext uri="{BB962C8B-B14F-4D97-AF65-F5344CB8AC3E}">
        <p14:creationId xmlns:p14="http://schemas.microsoft.com/office/powerpoint/2010/main" xmlns="" val="1615387974"/>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34</a:t>
            </a:fld>
            <a:r>
              <a:rPr lang="en-US" altLang="zh-CN" dirty="0" smtClean="0"/>
              <a:t>-</a:t>
            </a:r>
            <a:endParaRPr lang="zh-CN" altLang="en-US" dirty="0"/>
          </a:p>
        </p:txBody>
      </p:sp>
      <p:sp>
        <p:nvSpPr>
          <p:cNvPr id="15" name="圆角矩形 14">
            <a:hlinkClick r:id="rId4"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考法一</a:t>
            </a:r>
            <a:endParaRPr lang="zh-CN" altLang="en-US" sz="1400" dirty="0">
              <a:solidFill>
                <a:schemeClr val="bg1">
                  <a:lumMod val="65000"/>
                </a:schemeClr>
              </a:solidFill>
              <a:latin typeface="+mj-ea"/>
              <a:ea typeface="+mj-ea"/>
            </a:endParaRPr>
          </a:p>
        </p:txBody>
      </p:sp>
      <p:sp>
        <p:nvSpPr>
          <p:cNvPr id="16" name="圆角矩形 15">
            <a:hlinkClick r:id="rId5"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考法二</a:t>
            </a:r>
            <a:endParaRPr lang="zh-CN" altLang="en-US" sz="1400" dirty="0">
              <a:solidFill>
                <a:srgbClr val="E75E22"/>
              </a:solidFill>
              <a:latin typeface="+mj-ea"/>
              <a:ea typeface="+mj-ea"/>
            </a:endParaRPr>
          </a:p>
        </p:txBody>
      </p:sp>
      <p:sp>
        <p:nvSpPr>
          <p:cNvPr id="17" name="圆角矩形 16">
            <a:hlinkClick r:id="rId6"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法三</a:t>
            </a:r>
            <a:endParaRPr lang="zh-CN" altLang="en-US" sz="1400" dirty="0">
              <a:solidFill>
                <a:schemeClr val="bg1">
                  <a:lumMod val="65000"/>
                </a:schemeClr>
              </a:solidFill>
              <a:latin typeface="+mj-ea"/>
              <a:ea typeface="+mj-ea"/>
            </a:endParaRPr>
          </a:p>
        </p:txBody>
      </p:sp>
      <p:sp>
        <p:nvSpPr>
          <p:cNvPr id="18" name="圆角矩形 17">
            <a:hlinkClick r:id="rId7"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重难特训　</a:t>
            </a:r>
            <a:endParaRPr lang="zh-CN" altLang="en-US" sz="1400" dirty="0">
              <a:solidFill>
                <a:schemeClr val="bg1">
                  <a:lumMod val="65000"/>
                </a:schemeClr>
              </a:solidFill>
              <a:latin typeface="+mj-ea"/>
              <a:ea typeface="+mj-ea"/>
            </a:endParaRPr>
          </a:p>
        </p:txBody>
      </p:sp>
      <p:sp>
        <p:nvSpPr>
          <p:cNvPr id="2" name="矩形 1"/>
          <p:cNvSpPr>
            <a:spLocks noChangeAspect="1"/>
          </p:cNvSpPr>
          <p:nvPr/>
        </p:nvSpPr>
        <p:spPr>
          <a:xfrm>
            <a:off x="508000" y="1753143"/>
            <a:ext cx="8128000" cy="876330"/>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解题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明确答题步骤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找准答题依据</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赏析景物形象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三法</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585512647"/>
              </p:ext>
            </p:extLst>
          </p:nvPr>
        </p:nvGraphicFramePr>
        <p:xfrm>
          <a:off x="508000" y="2636912"/>
          <a:ext cx="8128000" cy="3725334"/>
        </p:xfrm>
        <a:graphic>
          <a:graphicData uri="http://schemas.openxmlformats.org/presentationml/2006/ole">
            <p:oleObj spid="_x0000_s63490" name="文档" r:id="rId8" imgW="3847376" imgH="1764004" progId="Word.Document.12">
              <p:embed/>
            </p:oleObj>
          </a:graphicData>
        </a:graphic>
      </p:graphicFrame>
    </p:spTree>
    <p:extLst>
      <p:ext uri="{BB962C8B-B14F-4D97-AF65-F5344CB8AC3E}">
        <p14:creationId xmlns:p14="http://schemas.microsoft.com/office/powerpoint/2010/main" xmlns="" val="1598522296"/>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35</a:t>
            </a:fld>
            <a:r>
              <a:rPr lang="en-US" altLang="zh-CN" dirty="0" smtClean="0"/>
              <a:t>-</a:t>
            </a:r>
            <a:endParaRPr lang="zh-CN" altLang="en-US" dirty="0"/>
          </a:p>
        </p:txBody>
      </p:sp>
      <p:sp>
        <p:nvSpPr>
          <p:cNvPr id="15" name="圆角矩形 14">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考法一</a:t>
            </a:r>
            <a:endParaRPr lang="zh-CN" altLang="en-US" sz="1400" dirty="0">
              <a:solidFill>
                <a:schemeClr val="bg1">
                  <a:lumMod val="65000"/>
                </a:schemeClr>
              </a:solidFill>
              <a:latin typeface="+mj-ea"/>
              <a:ea typeface="+mj-ea"/>
            </a:endParaRPr>
          </a:p>
        </p:txBody>
      </p:sp>
      <p:sp>
        <p:nvSpPr>
          <p:cNvPr id="16" name="圆角矩形 15">
            <a:hlinkClick r:id="rId4"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考法二</a:t>
            </a:r>
            <a:endParaRPr lang="zh-CN" altLang="en-US" sz="1400" dirty="0">
              <a:solidFill>
                <a:srgbClr val="E75E22"/>
              </a:solidFill>
              <a:latin typeface="+mj-ea"/>
              <a:ea typeface="+mj-ea"/>
            </a:endParaRPr>
          </a:p>
        </p:txBody>
      </p:sp>
      <p:sp>
        <p:nvSpPr>
          <p:cNvPr id="17" name="圆角矩形 16">
            <a:hlinkClick r:id="rId5"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法三</a:t>
            </a:r>
            <a:endParaRPr lang="zh-CN" altLang="en-US" sz="1400" dirty="0">
              <a:solidFill>
                <a:schemeClr val="bg1">
                  <a:lumMod val="65000"/>
                </a:schemeClr>
              </a:solidFill>
              <a:latin typeface="+mj-ea"/>
              <a:ea typeface="+mj-ea"/>
            </a:endParaRPr>
          </a:p>
        </p:txBody>
      </p:sp>
      <p:sp>
        <p:nvSpPr>
          <p:cNvPr id="18" name="圆角矩形 17">
            <a:hlinkClick r:id="rId6"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重难特训　</a:t>
            </a:r>
            <a:endParaRPr lang="zh-CN" altLang="en-US" sz="1400" dirty="0">
              <a:solidFill>
                <a:schemeClr val="bg1">
                  <a:lumMod val="65000"/>
                </a:schemeClr>
              </a:solidFill>
              <a:latin typeface="+mj-ea"/>
              <a:ea typeface="+mj-ea"/>
            </a:endParaRPr>
          </a:p>
        </p:txBody>
      </p:sp>
      <p:sp>
        <p:nvSpPr>
          <p:cNvPr id="2" name="矩形 1"/>
          <p:cNvSpPr>
            <a:spLocks noChangeAspect="1"/>
          </p:cNvSpPr>
          <p:nvPr/>
        </p:nvSpPr>
        <p:spPr>
          <a:xfrm>
            <a:off x="508000" y="1497936"/>
            <a:ext cx="8128000" cy="411612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建模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根据要求表述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规范术语作答</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如果是概括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则抓住主要意象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写清景物特征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再现诗歌展现的画面。可用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诗歌描绘了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特征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的画面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如果是分析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则先指出景物或意境的特点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然后结合具体诗句阐释描写的内容、表达的情感。</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景物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意境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形象常用词语</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活泼、热烈、喧闹、高亢、繁丽、富庶、恬静、幽静、清幽、静谧、明净、宁谧、渺茫、寥落、萧条、冷寂、孤寂、寂寥、辽阔、宏阔、壮丽、高远、深远、雄浑、朦胧、缠绵、幽静、清丽、淳朴、和谐</a:t>
            </a:r>
            <a:r>
              <a:rPr lang="en-US"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583292820"/>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36</a:t>
            </a:fld>
            <a:r>
              <a:rPr lang="en-US" altLang="zh-CN" dirty="0" smtClean="0"/>
              <a:t>-</a:t>
            </a:r>
            <a:endParaRPr lang="zh-CN" altLang="en-US" dirty="0"/>
          </a:p>
        </p:txBody>
      </p:sp>
      <p:sp>
        <p:nvSpPr>
          <p:cNvPr id="15" name="圆角矩形 14">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考法一</a:t>
            </a:r>
            <a:endParaRPr lang="zh-CN" altLang="en-US" sz="1400" dirty="0">
              <a:solidFill>
                <a:schemeClr val="bg1">
                  <a:lumMod val="65000"/>
                </a:schemeClr>
              </a:solidFill>
              <a:latin typeface="+mj-ea"/>
              <a:ea typeface="+mj-ea"/>
            </a:endParaRPr>
          </a:p>
        </p:txBody>
      </p:sp>
      <p:sp>
        <p:nvSpPr>
          <p:cNvPr id="16" name="圆角矩形 15">
            <a:hlinkClick r:id="rId4"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考法二</a:t>
            </a:r>
            <a:endParaRPr lang="zh-CN" altLang="en-US" sz="1400" dirty="0">
              <a:solidFill>
                <a:srgbClr val="E75E22"/>
              </a:solidFill>
              <a:latin typeface="+mj-ea"/>
              <a:ea typeface="+mj-ea"/>
            </a:endParaRPr>
          </a:p>
        </p:txBody>
      </p:sp>
      <p:sp>
        <p:nvSpPr>
          <p:cNvPr id="17" name="圆角矩形 16">
            <a:hlinkClick r:id="rId5"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法三</a:t>
            </a:r>
            <a:endParaRPr lang="zh-CN" altLang="en-US" sz="1400" dirty="0">
              <a:solidFill>
                <a:schemeClr val="bg1">
                  <a:lumMod val="65000"/>
                </a:schemeClr>
              </a:solidFill>
              <a:latin typeface="+mj-ea"/>
              <a:ea typeface="+mj-ea"/>
            </a:endParaRPr>
          </a:p>
        </p:txBody>
      </p:sp>
      <p:sp>
        <p:nvSpPr>
          <p:cNvPr id="18" name="圆角矩形 17">
            <a:hlinkClick r:id="rId6"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重难特训　</a:t>
            </a:r>
            <a:endParaRPr lang="zh-CN" altLang="en-US" sz="1400" dirty="0">
              <a:solidFill>
                <a:schemeClr val="bg1">
                  <a:lumMod val="65000"/>
                </a:schemeClr>
              </a:solidFill>
              <a:latin typeface="+mj-ea"/>
              <a:ea typeface="+mj-ea"/>
            </a:endParaRPr>
          </a:p>
        </p:txBody>
      </p:sp>
      <p:sp>
        <p:nvSpPr>
          <p:cNvPr id="2" name="矩形 1"/>
          <p:cNvSpPr>
            <a:spLocks noChangeAspect="1"/>
          </p:cNvSpPr>
          <p:nvPr/>
        </p:nvSpPr>
        <p:spPr>
          <a:xfrm>
            <a:off x="508000" y="1484784"/>
            <a:ext cx="8128000" cy="5170646"/>
          </a:xfrm>
          <a:prstGeom prst="rect">
            <a:avLst/>
          </a:prstGeom>
        </p:spPr>
        <p:txBody>
          <a:bodyPr>
            <a:spAutoFit/>
          </a:bodyPr>
          <a:lstStyle/>
          <a:p>
            <a:pPr indent="408305">
              <a:spcAft>
                <a:spcPts val="0"/>
              </a:spcAft>
              <a:tabLst>
                <a:tab pos="1029335" algn="l"/>
                <a:tab pos="1850390" algn="l"/>
                <a:tab pos="2538095" algn="l"/>
                <a:tab pos="3221990" algn="l"/>
              </a:tabLst>
            </a:pPr>
            <a:r>
              <a:rPr lang="zh-CN" altLang="zh-CN" sz="2200" b="1">
                <a:solidFill>
                  <a:srgbClr val="000000"/>
                </a:solidFill>
                <a:latin typeface="Arial" panose="020B0604020202020204" pitchFamily="34" charset="0"/>
                <a:ea typeface="黑体" panose="02010609060101010101" pitchFamily="49" charset="-122"/>
                <a:cs typeface="Times New Roman" panose="02020603050405020304" pitchFamily="18" charset="0"/>
              </a:rPr>
              <a:t>典题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b="1">
                <a:solidFill>
                  <a:srgbClr val="000000"/>
                </a:solidFill>
                <a:latin typeface="Arial" panose="020B0604020202020204" pitchFamily="34" charset="0"/>
                <a:ea typeface="黑体" panose="02010609060101010101" pitchFamily="49" charset="-122"/>
                <a:cs typeface="Times New Roman" panose="02020603050405020304" pitchFamily="18" charset="0"/>
              </a:rPr>
              <a:t>满分解构</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b="1">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概括描述画面</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(2018·</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天津卷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阅读下面这首诗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完成后面的问题。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spcAft>
                <a:spcPts val="0"/>
              </a:spcAft>
              <a:tabLst>
                <a:tab pos="1029335" algn="l"/>
                <a:tab pos="1850390" algn="l"/>
                <a:tab pos="2538095" algn="l"/>
                <a:tab pos="3221990" algn="l"/>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癸卯岁始春怀古田舍二首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其二</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东晋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陶渊明</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先师有遗训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忧道不忧贫。</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瞻望邈难逮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转欲志长勤。</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秉耒欢时务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解颜劝农人。</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平畴交远风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良苗亦怀新。</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虽未量岁功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即事多所欣。</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耕种有时息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行者无问津</a:t>
            </a:r>
            <a:r>
              <a:rPr lang="zh-CN" altLang="zh-CN" sz="2200" baseline="300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日入相与归</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壶浆劳近邻。</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长吟掩柴门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聊为陇亩民。</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注</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问津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指孔子让子路向两位隐士长沮、桀溺问路的典故。</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平畴交远风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良苗亦怀新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描绘了一幅怎样的画面</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208878917"/>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37</a:t>
            </a:fld>
            <a:r>
              <a:rPr lang="en-US" altLang="zh-CN" dirty="0" smtClean="0"/>
              <a:t>-</a:t>
            </a:r>
            <a:endParaRPr lang="zh-CN" altLang="en-US" dirty="0"/>
          </a:p>
        </p:txBody>
      </p:sp>
      <p:sp>
        <p:nvSpPr>
          <p:cNvPr id="15" name="圆角矩形 14">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考法一</a:t>
            </a:r>
            <a:endParaRPr lang="zh-CN" altLang="en-US" sz="1400" dirty="0">
              <a:solidFill>
                <a:schemeClr val="bg1">
                  <a:lumMod val="65000"/>
                </a:schemeClr>
              </a:solidFill>
              <a:latin typeface="+mj-ea"/>
              <a:ea typeface="+mj-ea"/>
            </a:endParaRPr>
          </a:p>
        </p:txBody>
      </p:sp>
      <p:sp>
        <p:nvSpPr>
          <p:cNvPr id="16" name="圆角矩形 15">
            <a:hlinkClick r:id="rId4"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考法二</a:t>
            </a:r>
            <a:endParaRPr lang="zh-CN" altLang="en-US" sz="1400" dirty="0">
              <a:solidFill>
                <a:srgbClr val="E75E22"/>
              </a:solidFill>
              <a:latin typeface="+mj-ea"/>
              <a:ea typeface="+mj-ea"/>
            </a:endParaRPr>
          </a:p>
        </p:txBody>
      </p:sp>
      <p:sp>
        <p:nvSpPr>
          <p:cNvPr id="17" name="圆角矩形 16">
            <a:hlinkClick r:id="rId5"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法三</a:t>
            </a:r>
            <a:endParaRPr lang="zh-CN" altLang="en-US" sz="1400" dirty="0">
              <a:solidFill>
                <a:schemeClr val="bg1">
                  <a:lumMod val="65000"/>
                </a:schemeClr>
              </a:solidFill>
              <a:latin typeface="+mj-ea"/>
              <a:ea typeface="+mj-ea"/>
            </a:endParaRPr>
          </a:p>
        </p:txBody>
      </p:sp>
      <p:sp>
        <p:nvSpPr>
          <p:cNvPr id="18" name="圆角矩形 17">
            <a:hlinkClick r:id="rId6"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重难特训　</a:t>
            </a:r>
            <a:endParaRPr lang="zh-CN" altLang="en-US" sz="1400" dirty="0">
              <a:solidFill>
                <a:schemeClr val="bg1">
                  <a:lumMod val="65000"/>
                </a:schemeClr>
              </a:solidFill>
              <a:latin typeface="+mj-ea"/>
              <a:ea typeface="+mj-ea"/>
            </a:endParaRPr>
          </a:p>
        </p:txBody>
      </p:sp>
      <p:sp>
        <p:nvSpPr>
          <p:cNvPr id="8" name="矩形 7"/>
          <p:cNvSpPr>
            <a:spLocks noChangeAspect="1"/>
          </p:cNvSpPr>
          <p:nvPr/>
        </p:nvSpPr>
        <p:spPr>
          <a:xfrm>
            <a:off x="508000" y="2513599"/>
            <a:ext cx="8128000" cy="2084801"/>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【思考角度】</a:t>
            </a:r>
            <a:r>
              <a:rPr lang="zh-CN" altLang="zh-CN" sz="2200">
                <a:solidFill>
                  <a:srgbClr val="000000"/>
                </a:solidFill>
                <a:latin typeface="NEU-BZ-S92"/>
                <a:ea typeface="Arial" panose="020B0604020202020204" pitchFamily="34"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找意象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组画面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平畴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远风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平坦开阔的田地上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微风从远处吹来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良苗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怀新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长势喜人的禾苗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孕育着勃勃生机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一派欣欣向荣的景象。</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【答案整合】</a:t>
            </a:r>
            <a:r>
              <a:rPr lang="zh-CN" altLang="zh-CN" sz="2200">
                <a:solidFill>
                  <a:srgbClr val="000000"/>
                </a:solidFill>
                <a:latin typeface="NEU-BZ-S92"/>
                <a:ea typeface="Arial" panose="020B0604020202020204" pitchFamily="34"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平旷的田野上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从远处吹来的微风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轻轻拂过禾苗。长势良好的禾苗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焕发出勃勃生机。</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12202857"/>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8">
                                            <p:txEl>
                                              <p:pRg st="1" end="1"/>
                                            </p:txEl>
                                          </p:spTgt>
                                        </p:tgtEl>
                                        <p:attrNameLst>
                                          <p:attrName>style.visibility</p:attrName>
                                        </p:attrNameLst>
                                      </p:cBhvr>
                                      <p:to>
                                        <p:strVal val="visible"/>
                                      </p:to>
                                    </p:set>
                                    <p:animEffect transition="in" filter="wipe(down)">
                                      <p:cBhvr>
                                        <p:cTn id="7" dur="500"/>
                                        <p:tgtEl>
                                          <p:spTgt spid="8">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38</a:t>
            </a:fld>
            <a:r>
              <a:rPr lang="en-US" altLang="zh-CN" dirty="0" smtClean="0"/>
              <a:t>-</a:t>
            </a:r>
            <a:endParaRPr lang="zh-CN" altLang="en-US" dirty="0"/>
          </a:p>
        </p:txBody>
      </p:sp>
      <p:sp>
        <p:nvSpPr>
          <p:cNvPr id="15" name="圆角矩形 14">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考法一</a:t>
            </a:r>
            <a:endParaRPr lang="zh-CN" altLang="en-US" sz="1400" dirty="0">
              <a:solidFill>
                <a:schemeClr val="bg1">
                  <a:lumMod val="65000"/>
                </a:schemeClr>
              </a:solidFill>
              <a:latin typeface="+mj-ea"/>
              <a:ea typeface="+mj-ea"/>
            </a:endParaRPr>
          </a:p>
        </p:txBody>
      </p:sp>
      <p:sp>
        <p:nvSpPr>
          <p:cNvPr id="16" name="圆角矩形 15">
            <a:hlinkClick r:id="rId4"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考法二</a:t>
            </a:r>
            <a:endParaRPr lang="zh-CN" altLang="en-US" sz="1400" dirty="0">
              <a:solidFill>
                <a:srgbClr val="E75E22"/>
              </a:solidFill>
              <a:latin typeface="+mj-ea"/>
              <a:ea typeface="+mj-ea"/>
            </a:endParaRPr>
          </a:p>
        </p:txBody>
      </p:sp>
      <p:sp>
        <p:nvSpPr>
          <p:cNvPr id="17" name="圆角矩形 16">
            <a:hlinkClick r:id="rId5"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法三</a:t>
            </a:r>
            <a:endParaRPr lang="zh-CN" altLang="en-US" sz="1400" dirty="0">
              <a:solidFill>
                <a:schemeClr val="bg1">
                  <a:lumMod val="65000"/>
                </a:schemeClr>
              </a:solidFill>
              <a:latin typeface="+mj-ea"/>
              <a:ea typeface="+mj-ea"/>
            </a:endParaRPr>
          </a:p>
        </p:txBody>
      </p:sp>
      <p:sp>
        <p:nvSpPr>
          <p:cNvPr id="18" name="圆角矩形 17">
            <a:hlinkClick r:id="rId6"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重难特训　</a:t>
            </a:r>
            <a:endParaRPr lang="zh-CN" altLang="en-US" sz="1400" dirty="0">
              <a:solidFill>
                <a:schemeClr val="bg1">
                  <a:lumMod val="65000"/>
                </a:schemeClr>
              </a:solidFill>
              <a:latin typeface="+mj-ea"/>
              <a:ea typeface="+mj-ea"/>
            </a:endParaRPr>
          </a:p>
        </p:txBody>
      </p:sp>
      <p:sp>
        <p:nvSpPr>
          <p:cNvPr id="2" name="矩形 1"/>
          <p:cNvSpPr>
            <a:spLocks noChangeAspect="1"/>
          </p:cNvSpPr>
          <p:nvPr/>
        </p:nvSpPr>
        <p:spPr>
          <a:xfrm>
            <a:off x="508000" y="1354698"/>
            <a:ext cx="8128000" cy="5170646"/>
          </a:xfrm>
          <a:prstGeom prst="rect">
            <a:avLst/>
          </a:prstGeom>
        </p:spPr>
        <p:txBody>
          <a:bodyPr>
            <a:spAutoFit/>
          </a:bodyPr>
          <a:lstStyle/>
          <a:p>
            <a:pPr indent="266700">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b="1">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分析意境意象</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(2016·</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全国</a:t>
            </a:r>
            <a:r>
              <a:rPr lang="zh-CN" altLang="zh-CN" sz="2200">
                <a:solidFill>
                  <a:srgbClr val="000000"/>
                </a:solidFill>
                <a:latin typeface="NEU-BZ-S92"/>
                <a:cs typeface="宋体" panose="02010600030101010101" pitchFamily="2" charset="-122"/>
              </a:rPr>
              <a:t>Ⅰ</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阅读下面这首唐诗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完成后面的问题。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spcAft>
                <a:spcPts val="0"/>
              </a:spcAft>
              <a:tabLst>
                <a:tab pos="1029335" algn="l"/>
                <a:tab pos="1850390" algn="l"/>
                <a:tab pos="2538095" algn="l"/>
                <a:tab pos="3221990" algn="l"/>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金陵望汉江</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李</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白</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汉江回万里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派</a:t>
            </a:r>
            <a:r>
              <a:rPr lang="zh-CN" altLang="zh-CN" sz="2200" baseline="300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作九龙盘。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横溃豁中国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崔嵬飞迅湍。</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六帝</a:t>
            </a:r>
            <a:r>
              <a:rPr lang="zh-CN" altLang="zh-CN" sz="2200" baseline="300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沦亡后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三吴</a:t>
            </a:r>
            <a:r>
              <a:rPr lang="zh-CN" altLang="zh-CN" sz="2200" baseline="300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不足观。</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我君混区宇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垂拱众流安。</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今日任公子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沧浪罢钓竿</a:t>
            </a:r>
            <a:r>
              <a:rPr lang="zh-CN" altLang="zh-CN" sz="2200" baseline="30000">
                <a:solidFill>
                  <a:srgbClr val="000000"/>
                </a:solidFill>
                <a:latin typeface="NEU-BZ-S92"/>
                <a:cs typeface="宋体" panose="02010600030101010101" pitchFamily="2" charset="-122"/>
              </a:rPr>
              <a:t>④</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注</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河的支流。长江在湖北、江西一带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分为很多支流。</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六帝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代指六朝。</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三吴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古吴地后分为三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即吴兴、吴郡、会稽。</a:t>
            </a:r>
            <a:r>
              <a:rPr lang="zh-CN" altLang="zh-CN" sz="2200">
                <a:solidFill>
                  <a:srgbClr val="000000"/>
                </a:solidFill>
                <a:latin typeface="NEU-BZ-S92"/>
                <a:cs typeface="宋体" panose="02010600030101010101" pitchFamily="2" charset="-122"/>
              </a:rPr>
              <a:t>④</a:t>
            </a:r>
            <a:r>
              <a:rPr lang="zh-CN" altLang="zh-CN" sz="2200">
                <a:solidFill>
                  <a:srgbClr val="000000"/>
                </a:solidFill>
                <a:latin typeface="Times New Roman" panose="02020603050405020304" pitchFamily="18" charset="0"/>
                <a:cs typeface="Times New Roman" panose="02020603050405020304" pitchFamily="18" charset="0"/>
              </a:rPr>
              <a:t>这两句的意思是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当今任公子已无须垂钓了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因为江海中已无巨鱼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比喻已无危害国家的巨寇。任公子是《庄子》中的传说人物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他用很大的钓钩和极多的食饵钓起一条巨大的鱼。</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诗的前四句描写了什么样的景象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这样写有什么用意</a:t>
            </a:r>
            <a:r>
              <a:rPr lang="en-US" altLang="zh-CN" sz="2200">
                <a:solidFill>
                  <a:srgbClr val="000000"/>
                </a:solidFill>
                <a:latin typeface="Times New Roman" panose="02020603050405020304" pitchFamily="18" charset="0"/>
                <a:cs typeface="Times New Roman" panose="02020603050405020304" pitchFamily="18" charset="0"/>
              </a:rPr>
              <a:t>?(6</a:t>
            </a:r>
            <a:r>
              <a:rPr lang="zh-CN" altLang="zh-CN" sz="2200">
                <a:solidFill>
                  <a:srgbClr val="000000"/>
                </a:solidFill>
                <a:latin typeface="Times New Roman" panose="02020603050405020304" pitchFamily="18" charset="0"/>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008714300"/>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39</a:t>
            </a:fld>
            <a:r>
              <a:rPr lang="en-US" altLang="zh-CN" dirty="0" smtClean="0"/>
              <a:t>-</a:t>
            </a:r>
            <a:endParaRPr lang="zh-CN" altLang="en-US" dirty="0"/>
          </a:p>
        </p:txBody>
      </p:sp>
      <p:sp>
        <p:nvSpPr>
          <p:cNvPr id="15" name="圆角矩形 14">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考法一</a:t>
            </a:r>
            <a:endParaRPr lang="zh-CN" altLang="en-US" sz="1400" dirty="0">
              <a:solidFill>
                <a:schemeClr val="bg1">
                  <a:lumMod val="65000"/>
                </a:schemeClr>
              </a:solidFill>
              <a:latin typeface="+mj-ea"/>
              <a:ea typeface="+mj-ea"/>
            </a:endParaRPr>
          </a:p>
        </p:txBody>
      </p:sp>
      <p:sp>
        <p:nvSpPr>
          <p:cNvPr id="16" name="圆角矩形 15">
            <a:hlinkClick r:id="rId4"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考法二</a:t>
            </a:r>
            <a:endParaRPr lang="zh-CN" altLang="en-US" sz="1400" dirty="0">
              <a:solidFill>
                <a:srgbClr val="E75E22"/>
              </a:solidFill>
              <a:latin typeface="+mj-ea"/>
              <a:ea typeface="+mj-ea"/>
            </a:endParaRPr>
          </a:p>
        </p:txBody>
      </p:sp>
      <p:sp>
        <p:nvSpPr>
          <p:cNvPr id="17" name="圆角矩形 16">
            <a:hlinkClick r:id="rId5"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法三</a:t>
            </a:r>
            <a:endParaRPr lang="zh-CN" altLang="en-US" sz="1400" dirty="0">
              <a:solidFill>
                <a:schemeClr val="bg1">
                  <a:lumMod val="65000"/>
                </a:schemeClr>
              </a:solidFill>
              <a:latin typeface="+mj-ea"/>
              <a:ea typeface="+mj-ea"/>
            </a:endParaRPr>
          </a:p>
        </p:txBody>
      </p:sp>
      <p:sp>
        <p:nvSpPr>
          <p:cNvPr id="18" name="圆角矩形 17">
            <a:hlinkClick r:id="rId6"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重难特训　</a:t>
            </a:r>
            <a:endParaRPr lang="zh-CN" altLang="en-US" sz="1400" dirty="0">
              <a:solidFill>
                <a:schemeClr val="bg1">
                  <a:lumMod val="65000"/>
                </a:schemeClr>
              </a:solidFill>
              <a:latin typeface="+mj-ea"/>
              <a:ea typeface="+mj-ea"/>
            </a:endParaRPr>
          </a:p>
        </p:txBody>
      </p:sp>
      <p:sp>
        <p:nvSpPr>
          <p:cNvPr id="3" name="矩形 2"/>
          <p:cNvSpPr>
            <a:spLocks noChangeAspect="1"/>
          </p:cNvSpPr>
          <p:nvPr/>
        </p:nvSpPr>
        <p:spPr>
          <a:xfrm>
            <a:off x="508000" y="2107334"/>
            <a:ext cx="8128000" cy="2897332"/>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【思考角度】</a:t>
            </a:r>
            <a:r>
              <a:rPr lang="zh-CN" altLang="zh-CN" sz="2200">
                <a:solidFill>
                  <a:srgbClr val="000000"/>
                </a:solidFill>
                <a:latin typeface="NEU-BZ-S92"/>
                <a:ea typeface="Arial" panose="020B0604020202020204" pitchFamily="34" charset="0"/>
                <a:cs typeface="Times New Roman" panose="02020603050405020304" pitchFamily="18" charset="0"/>
              </a:rPr>
              <a:t> </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找意象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组画面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回万里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九龙盘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汉江水势浩渺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一泻万里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支流众多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流域广大</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抓特点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联意境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豁中国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飞迅湍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气势磅礴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景象阔大</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表感情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明作用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开头这样写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下文有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众流安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铺垫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对比反衬</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【答案整合】</a:t>
            </a:r>
            <a:r>
              <a:rPr lang="zh-CN" altLang="zh-CN" sz="2200">
                <a:solidFill>
                  <a:srgbClr val="000000"/>
                </a:solidFill>
                <a:latin typeface="NEU-BZ-S92"/>
                <a:ea typeface="Arial" panose="020B0604020202020204" pitchFamily="34"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这四句描写了江水万流横溃、水势浩瀚、气势宏大的景象。作者以此为下文颂扬盛唐天下一家、国运兴盛积蓄气势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有利于突出诗的主旨。</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700289391"/>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animEffect transition="in" filter="wipe(down)">
                                      <p:cBhvr>
                                        <p:cTn id="7"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4</a:t>
            </a:fld>
            <a:r>
              <a:rPr lang="en-US" altLang="zh-CN" dirty="0" smtClean="0"/>
              <a:t>-</a:t>
            </a:r>
            <a:endParaRPr lang="zh-CN" altLang="en-US" dirty="0"/>
          </a:p>
        </p:txBody>
      </p:sp>
      <p:graphicFrame>
        <p:nvGraphicFramePr>
          <p:cNvPr id="2" name="对象 1"/>
          <p:cNvGraphicFramePr>
            <a:graphicFrameLocks noChangeAspect="1"/>
          </p:cNvGraphicFramePr>
          <p:nvPr>
            <p:extLst>
              <p:ext uri="{D42A27DB-BD31-4B8C-83A1-F6EECF244321}">
                <p14:modId xmlns:p14="http://schemas.microsoft.com/office/powerpoint/2010/main" xmlns="" val="1692487915"/>
              </p:ext>
            </p:extLst>
          </p:nvPr>
        </p:nvGraphicFramePr>
        <p:xfrm>
          <a:off x="508000" y="1195990"/>
          <a:ext cx="8128000" cy="4969314"/>
        </p:xfrm>
        <a:graphic>
          <a:graphicData uri="http://schemas.openxmlformats.org/presentationml/2006/ole">
            <p:oleObj spid="_x0000_s56322" name="文档" r:id="rId4" imgW="3905117" imgH="2387990" progId="Word.Document.12">
              <p:embed/>
            </p:oleObj>
          </a:graphicData>
        </a:graphic>
      </p:graphicFrame>
    </p:spTree>
    <p:extLst>
      <p:ext uri="{BB962C8B-B14F-4D97-AF65-F5344CB8AC3E}">
        <p14:creationId xmlns:p14="http://schemas.microsoft.com/office/powerpoint/2010/main" xmlns="" val="1325971458"/>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40</a:t>
            </a:fld>
            <a:r>
              <a:rPr lang="en-US" altLang="zh-CN" dirty="0" smtClean="0"/>
              <a:t>-</a:t>
            </a:r>
            <a:endParaRPr lang="zh-CN" altLang="en-US" dirty="0"/>
          </a:p>
        </p:txBody>
      </p:sp>
      <p:sp>
        <p:nvSpPr>
          <p:cNvPr id="15" name="圆角矩形 14">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考法一</a:t>
            </a:r>
            <a:endParaRPr lang="zh-CN" altLang="en-US" sz="1400" dirty="0">
              <a:solidFill>
                <a:schemeClr val="bg1">
                  <a:lumMod val="65000"/>
                </a:schemeClr>
              </a:solidFill>
              <a:latin typeface="+mj-ea"/>
              <a:ea typeface="+mj-ea"/>
            </a:endParaRPr>
          </a:p>
        </p:txBody>
      </p:sp>
      <p:sp>
        <p:nvSpPr>
          <p:cNvPr id="16" name="圆角矩形 15">
            <a:hlinkClick r:id="rId4"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考法二</a:t>
            </a:r>
            <a:endParaRPr lang="zh-CN" altLang="en-US" sz="1400" dirty="0">
              <a:solidFill>
                <a:srgbClr val="E75E22"/>
              </a:solidFill>
              <a:latin typeface="+mj-ea"/>
              <a:ea typeface="+mj-ea"/>
            </a:endParaRPr>
          </a:p>
        </p:txBody>
      </p:sp>
      <p:sp>
        <p:nvSpPr>
          <p:cNvPr id="17" name="圆角矩形 16">
            <a:hlinkClick r:id="rId5"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法三</a:t>
            </a:r>
            <a:endParaRPr lang="zh-CN" altLang="en-US" sz="1400" dirty="0">
              <a:solidFill>
                <a:schemeClr val="bg1">
                  <a:lumMod val="65000"/>
                </a:schemeClr>
              </a:solidFill>
              <a:latin typeface="+mj-ea"/>
              <a:ea typeface="+mj-ea"/>
            </a:endParaRPr>
          </a:p>
        </p:txBody>
      </p:sp>
      <p:sp>
        <p:nvSpPr>
          <p:cNvPr id="18" name="圆角矩形 17">
            <a:hlinkClick r:id="rId6"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重难特训　</a:t>
            </a:r>
            <a:endParaRPr lang="zh-CN" altLang="en-US" sz="1400" dirty="0">
              <a:solidFill>
                <a:schemeClr val="bg1">
                  <a:lumMod val="65000"/>
                </a:schemeClr>
              </a:solidFill>
              <a:latin typeface="+mj-ea"/>
              <a:ea typeface="+mj-ea"/>
            </a:endParaRPr>
          </a:p>
        </p:txBody>
      </p:sp>
      <p:sp>
        <p:nvSpPr>
          <p:cNvPr id="2" name="矩形 1"/>
          <p:cNvSpPr>
            <a:spLocks noChangeAspect="1"/>
          </p:cNvSpPr>
          <p:nvPr/>
        </p:nvSpPr>
        <p:spPr>
          <a:xfrm>
            <a:off x="508000" y="1498896"/>
            <a:ext cx="8128000" cy="4522392"/>
          </a:xfrm>
          <a:prstGeom prst="rect">
            <a:avLst/>
          </a:prstGeom>
        </p:spPr>
        <p:txBody>
          <a:bodyPr>
            <a:spAutoFit/>
          </a:bodyPr>
          <a:lstStyle/>
          <a:p>
            <a:pPr indent="254000">
              <a:lnSpc>
                <a:spcPct val="120000"/>
              </a:lnSpc>
              <a:spcAft>
                <a:spcPts val="0"/>
              </a:spcAft>
              <a:tabLst>
                <a:tab pos="1029335" algn="l"/>
                <a:tab pos="1850390" algn="l"/>
                <a:tab pos="2538095" algn="l"/>
                <a:tab pos="3221990" algn="l"/>
              </a:tabLst>
            </a:pPr>
            <a:r>
              <a:rPr lang="zh-CN" altLang="zh-CN" sz="2200" b="1">
                <a:solidFill>
                  <a:srgbClr val="000000"/>
                </a:solidFill>
                <a:latin typeface="Times New Roman" panose="02020603050405020304" pitchFamily="18" charset="0"/>
                <a:cs typeface="Times New Roman" panose="02020603050405020304" pitchFamily="18" charset="0"/>
              </a:rPr>
              <a:t>即学即练</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阅读下面这首宋诗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完成后面的问题。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西湖春日</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王安国</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争得</a:t>
            </a:r>
            <a:r>
              <a:rPr lang="zh-CN" altLang="zh-CN" sz="2200" baseline="300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才如杜牧之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试来湖上辄题诗。</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春烟寺院敲茶鼓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夕照楼台卓酒旗。</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浓吐杂芳熏山献崿</a:t>
            </a:r>
            <a:r>
              <a:rPr lang="zh-CN" altLang="zh-CN" sz="2200" baseline="30000">
                <a:solidFill>
                  <a:srgbClr val="000000"/>
                </a:solidFill>
                <a:latin typeface="NEU-BZ-S92"/>
                <a:cs typeface="宋体" panose="02010600030101010101" pitchFamily="2" charset="-122"/>
              </a:rPr>
              <a:t>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湿飞双翠破涟漪。</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人间幸有蓑兼笠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且上渔舟作钓师。</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注</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争得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怎得。</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山献崿</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yǎn</a:t>
            </a:r>
            <a:r>
              <a:rPr lang="en-US"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指山峦。</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本诗的颔联、颈联描绘了怎样的画面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表现了西湖怎样的特点</a:t>
            </a:r>
            <a:r>
              <a:rPr lang="en-US" altLang="zh-CN" sz="2200">
                <a:solidFill>
                  <a:srgbClr val="000000"/>
                </a:solidFill>
                <a:latin typeface="Times New Roman" panose="02020603050405020304" pitchFamily="18" charset="0"/>
                <a:cs typeface="Times New Roman" panose="02020603050405020304" pitchFamily="18" charset="0"/>
              </a:rPr>
              <a:t>?(6</a:t>
            </a:r>
            <a:r>
              <a:rPr lang="zh-CN" altLang="zh-CN" sz="2200">
                <a:solidFill>
                  <a:srgbClr val="000000"/>
                </a:solidFill>
                <a:latin typeface="Times New Roman" panose="02020603050405020304" pitchFamily="18" charset="0"/>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025463730"/>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41</a:t>
            </a:fld>
            <a:r>
              <a:rPr lang="en-US" altLang="zh-CN" dirty="0" smtClean="0"/>
              <a:t>-</a:t>
            </a:r>
            <a:endParaRPr lang="zh-CN" altLang="en-US" dirty="0"/>
          </a:p>
        </p:txBody>
      </p:sp>
      <p:sp>
        <p:nvSpPr>
          <p:cNvPr id="15" name="圆角矩形 14">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考法一</a:t>
            </a:r>
            <a:endParaRPr lang="zh-CN" altLang="en-US" sz="1400" dirty="0">
              <a:solidFill>
                <a:schemeClr val="bg1">
                  <a:lumMod val="65000"/>
                </a:schemeClr>
              </a:solidFill>
              <a:latin typeface="+mj-ea"/>
              <a:ea typeface="+mj-ea"/>
            </a:endParaRPr>
          </a:p>
        </p:txBody>
      </p:sp>
      <p:sp>
        <p:nvSpPr>
          <p:cNvPr id="16" name="圆角矩形 15">
            <a:hlinkClick r:id="rId4"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考法二</a:t>
            </a:r>
            <a:endParaRPr lang="zh-CN" altLang="en-US" sz="1400" dirty="0">
              <a:solidFill>
                <a:srgbClr val="E75E22"/>
              </a:solidFill>
              <a:latin typeface="+mj-ea"/>
              <a:ea typeface="+mj-ea"/>
            </a:endParaRPr>
          </a:p>
        </p:txBody>
      </p:sp>
      <p:sp>
        <p:nvSpPr>
          <p:cNvPr id="17" name="圆角矩形 16">
            <a:hlinkClick r:id="rId5"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法三</a:t>
            </a:r>
            <a:endParaRPr lang="zh-CN" altLang="en-US" sz="1400" dirty="0">
              <a:solidFill>
                <a:schemeClr val="bg1">
                  <a:lumMod val="65000"/>
                </a:schemeClr>
              </a:solidFill>
              <a:latin typeface="+mj-ea"/>
              <a:ea typeface="+mj-ea"/>
            </a:endParaRPr>
          </a:p>
        </p:txBody>
      </p:sp>
      <p:sp>
        <p:nvSpPr>
          <p:cNvPr id="18" name="圆角矩形 17">
            <a:hlinkClick r:id="rId6"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重难特训　</a:t>
            </a:r>
            <a:endParaRPr lang="zh-CN" altLang="en-US" sz="1400" dirty="0">
              <a:solidFill>
                <a:schemeClr val="bg1">
                  <a:lumMod val="65000"/>
                </a:schemeClr>
              </a:solidFill>
              <a:latin typeface="+mj-ea"/>
              <a:ea typeface="+mj-ea"/>
            </a:endParaRPr>
          </a:p>
        </p:txBody>
      </p:sp>
      <p:sp>
        <p:nvSpPr>
          <p:cNvPr id="3" name="矩形 2"/>
          <p:cNvSpPr>
            <a:spLocks noChangeAspect="1"/>
          </p:cNvSpPr>
          <p:nvPr/>
        </p:nvSpPr>
        <p:spPr>
          <a:xfrm>
            <a:off x="508000" y="1497936"/>
            <a:ext cx="8128000" cy="4116127"/>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a:solidFill>
                  <a:srgbClr val="FF0000"/>
                </a:solidFill>
                <a:latin typeface="NEU-BZ-S92"/>
                <a:ea typeface="Arial" panose="020B0604020202020204" pitchFamily="34"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描写寺院香火旺盛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在春烟氤氲中响起茶鼓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楼台于夕阳斜照中矗立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酒旗在风中招展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起伏的山峦被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杂芳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熏染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花香四溢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西湖水面平静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画舫来去划出层层涟漪。诗人从听觉、视觉、嗅觉、触觉各种角度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动静结合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描绘出西湖一派赏心悦目、春意盎然的旖旎风光。</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FF0000"/>
                </a:solidFill>
                <a:latin typeface="NEU-BZ-S92"/>
                <a:ea typeface="Arial" panose="020B0604020202020204" pitchFamily="34" charset="0"/>
                <a:cs typeface="Times New Roman" panose="02020603050405020304" pitchFamily="18" charset="0"/>
              </a:rPr>
              <a:t> </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诗歌的颔联、颈联采用移步换景的手法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运用工笔刻画来描写景物。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敲茶鼓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听觉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写声音。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卓酒旗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视觉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写形象。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吐杂芳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嗅觉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写气味。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触觉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写感受。还运用了动静结合的手法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敲茶鼓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破涟漪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是动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其他为静。回答本题先逐句将画面描绘出来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再概括所体现的西湖特点。</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61864539"/>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wipe(down)">
                                      <p:cBhvr>
                                        <p:cTn id="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42</a:t>
            </a:fld>
            <a:r>
              <a:rPr lang="en-US" altLang="zh-CN" dirty="0" smtClean="0"/>
              <a:t>-</a:t>
            </a:r>
            <a:endParaRPr lang="zh-CN" altLang="en-US" dirty="0"/>
          </a:p>
        </p:txBody>
      </p:sp>
      <p:sp>
        <p:nvSpPr>
          <p:cNvPr id="3" name="圆角矩形 2">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考法一</a:t>
            </a:r>
            <a:endParaRPr lang="zh-CN" altLang="en-US" sz="1400" dirty="0">
              <a:solidFill>
                <a:schemeClr val="bg1">
                  <a:lumMod val="65000"/>
                </a:schemeClr>
              </a:solidFill>
              <a:latin typeface="+mj-ea"/>
              <a:ea typeface="+mj-ea"/>
            </a:endParaRPr>
          </a:p>
        </p:txBody>
      </p:sp>
      <p:sp>
        <p:nvSpPr>
          <p:cNvPr id="4" name="圆角矩形 3">
            <a:hlinkClick r:id="rId4"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法二</a:t>
            </a:r>
            <a:endParaRPr lang="zh-CN" altLang="en-US" sz="1400" dirty="0">
              <a:solidFill>
                <a:schemeClr val="bg1">
                  <a:lumMod val="65000"/>
                </a:schemeClr>
              </a:solidFill>
              <a:latin typeface="+mj-ea"/>
              <a:ea typeface="+mj-ea"/>
            </a:endParaRPr>
          </a:p>
        </p:txBody>
      </p:sp>
      <p:sp>
        <p:nvSpPr>
          <p:cNvPr id="5" name="圆角矩形 4">
            <a:hlinkClick r:id="rId5" action="ppaction://hlinksldjump"/>
          </p:cNvPr>
          <p:cNvSpPr/>
          <p:nvPr/>
        </p:nvSpPr>
        <p:spPr>
          <a:xfrm>
            <a:off x="2447671"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考法三</a:t>
            </a:r>
            <a:endParaRPr lang="zh-CN" altLang="en-US" sz="1400" dirty="0">
              <a:solidFill>
                <a:srgbClr val="E75E22"/>
              </a:solidFill>
              <a:latin typeface="+mj-ea"/>
              <a:ea typeface="+mj-ea"/>
            </a:endParaRPr>
          </a:p>
        </p:txBody>
      </p:sp>
      <p:sp>
        <p:nvSpPr>
          <p:cNvPr id="6" name="圆角矩形 5">
            <a:hlinkClick r:id="rId6"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重难特训　</a:t>
            </a:r>
            <a:endParaRPr lang="zh-CN" altLang="en-US" sz="1400" dirty="0">
              <a:solidFill>
                <a:schemeClr val="bg1">
                  <a:lumMod val="65000"/>
                </a:schemeClr>
              </a:solidFill>
              <a:latin typeface="+mj-ea"/>
              <a:ea typeface="+mj-ea"/>
            </a:endParaRPr>
          </a:p>
        </p:txBody>
      </p:sp>
      <p:sp>
        <p:nvSpPr>
          <p:cNvPr id="2" name="矩形 1"/>
          <p:cNvSpPr>
            <a:spLocks noChangeAspect="1"/>
          </p:cNvSpPr>
          <p:nvPr/>
        </p:nvSpPr>
        <p:spPr>
          <a:xfrm>
            <a:off x="508000" y="2513599"/>
            <a:ext cx="8128000" cy="2084801"/>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a:solidFill>
                  <a:srgbClr val="000000"/>
                </a:solidFill>
                <a:latin typeface="NEU-BZ-S92"/>
                <a:ea typeface="方正正中黑简体"/>
                <a:cs typeface="Times New Roman" panose="02020603050405020304" pitchFamily="18" charset="0"/>
              </a:rPr>
              <a:t>鉴赏事物形象</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408305">
              <a:lnSpc>
                <a:spcPct val="120000"/>
              </a:lnSpc>
              <a:spcAft>
                <a:spcPts val="0"/>
              </a:spcAft>
              <a:tabLst>
                <a:tab pos="1029335" algn="l"/>
                <a:tab pos="1850390" algn="l"/>
                <a:tab pos="2538095" algn="l"/>
                <a:tab pos="3221990" algn="l"/>
              </a:tabLst>
            </a:pPr>
            <a:r>
              <a:rPr lang="zh-CN" altLang="zh-CN" sz="2200" b="1">
                <a:solidFill>
                  <a:srgbClr val="000000"/>
                </a:solidFill>
                <a:latin typeface="Arial" panose="020B0604020202020204" pitchFamily="34" charset="0"/>
                <a:ea typeface="黑体" panose="02010609060101010101" pitchFamily="49" charset="-122"/>
                <a:cs typeface="Times New Roman" panose="02020603050405020304" pitchFamily="18" charset="0"/>
              </a:rPr>
              <a:t>题点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b="1">
                <a:solidFill>
                  <a:srgbClr val="000000"/>
                </a:solidFill>
                <a:latin typeface="Arial" panose="020B0604020202020204" pitchFamily="34" charset="0"/>
                <a:ea typeface="黑体" panose="02010609060101010101" pitchFamily="49" charset="-122"/>
                <a:cs typeface="Times New Roman" panose="02020603050405020304" pitchFamily="18" charset="0"/>
              </a:rPr>
              <a:t>必备知识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事物形象多指咏物诗和杂诗中的物象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如咏物诗中的松、竹、梅、兰、菊、柳、蝉、山泉、瀑布等。这些形象大多带有诗人的主观色彩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曲折地表现了诗人的品格节操和思想感情。</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513404698"/>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43</a:t>
            </a:fld>
            <a:r>
              <a:rPr lang="en-US" altLang="zh-CN" dirty="0" smtClean="0"/>
              <a:t>-</a:t>
            </a:r>
            <a:endParaRPr lang="zh-CN" altLang="en-US" dirty="0"/>
          </a:p>
        </p:txBody>
      </p:sp>
      <p:sp>
        <p:nvSpPr>
          <p:cNvPr id="3" name="圆角矩形 2">
            <a:hlinkClick r:id="rId4"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考法一</a:t>
            </a:r>
            <a:endParaRPr lang="zh-CN" altLang="en-US" sz="1400" dirty="0">
              <a:solidFill>
                <a:schemeClr val="bg1">
                  <a:lumMod val="65000"/>
                </a:schemeClr>
              </a:solidFill>
              <a:latin typeface="+mj-ea"/>
              <a:ea typeface="+mj-ea"/>
            </a:endParaRPr>
          </a:p>
        </p:txBody>
      </p:sp>
      <p:sp>
        <p:nvSpPr>
          <p:cNvPr id="4" name="圆角矩形 3">
            <a:hlinkClick r:id="rId5"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法二</a:t>
            </a:r>
            <a:endParaRPr lang="zh-CN" altLang="en-US" sz="1400" dirty="0">
              <a:solidFill>
                <a:schemeClr val="bg1">
                  <a:lumMod val="65000"/>
                </a:schemeClr>
              </a:solidFill>
              <a:latin typeface="+mj-ea"/>
              <a:ea typeface="+mj-ea"/>
            </a:endParaRPr>
          </a:p>
        </p:txBody>
      </p:sp>
      <p:sp>
        <p:nvSpPr>
          <p:cNvPr id="5" name="圆角矩形 4">
            <a:hlinkClick r:id="rId6" action="ppaction://hlinksldjump"/>
          </p:cNvPr>
          <p:cNvSpPr/>
          <p:nvPr/>
        </p:nvSpPr>
        <p:spPr>
          <a:xfrm>
            <a:off x="2447671"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考法三</a:t>
            </a:r>
            <a:endParaRPr lang="zh-CN" altLang="en-US" sz="1400" dirty="0">
              <a:solidFill>
                <a:srgbClr val="E75E22"/>
              </a:solidFill>
              <a:latin typeface="+mj-ea"/>
              <a:ea typeface="+mj-ea"/>
            </a:endParaRPr>
          </a:p>
        </p:txBody>
      </p:sp>
      <p:sp>
        <p:nvSpPr>
          <p:cNvPr id="6" name="圆角矩形 5">
            <a:hlinkClick r:id="rId7"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重难特训　</a:t>
            </a:r>
            <a:endParaRPr lang="zh-CN" altLang="en-US" sz="1400" dirty="0">
              <a:solidFill>
                <a:schemeClr val="bg1">
                  <a:lumMod val="65000"/>
                </a:schemeClr>
              </a:solidFill>
              <a:latin typeface="+mj-ea"/>
              <a:ea typeface="+mj-ea"/>
            </a:endParaRPr>
          </a:p>
        </p:txBody>
      </p:sp>
      <p:sp>
        <p:nvSpPr>
          <p:cNvPr id="2" name="矩形 1"/>
          <p:cNvSpPr>
            <a:spLocks noChangeAspect="1"/>
          </p:cNvSpPr>
          <p:nvPr/>
        </p:nvSpPr>
        <p:spPr>
          <a:xfrm>
            <a:off x="508000" y="1607914"/>
            <a:ext cx="8128000" cy="1303883"/>
          </a:xfrm>
          <a:prstGeom prst="rect">
            <a:avLst/>
          </a:prstGeom>
        </p:spPr>
        <p:txBody>
          <a:bodyPr>
            <a:spAutoFit/>
          </a:bodyPr>
          <a:lstStyle/>
          <a:p>
            <a:pPr indent="408305">
              <a:lnSpc>
                <a:spcPct val="120000"/>
              </a:lnSpc>
              <a:spcAft>
                <a:spcPts val="0"/>
              </a:spcAft>
              <a:tabLst>
                <a:tab pos="1029335" algn="l"/>
                <a:tab pos="1850390" algn="l"/>
                <a:tab pos="2538095" algn="l"/>
                <a:tab pos="3221990" algn="l"/>
              </a:tabLst>
            </a:pPr>
            <a:r>
              <a:rPr lang="zh-CN" altLang="zh-CN" sz="2200" b="1">
                <a:solidFill>
                  <a:srgbClr val="000000"/>
                </a:solidFill>
                <a:latin typeface="Arial" panose="020B0604020202020204" pitchFamily="34" charset="0"/>
                <a:ea typeface="黑体" panose="02010609060101010101" pitchFamily="49" charset="-122"/>
                <a:cs typeface="Times New Roman" panose="02020603050405020304" pitchFamily="18" charset="0"/>
              </a:rPr>
              <a:t>备考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b="1">
                <a:solidFill>
                  <a:srgbClr val="000000"/>
                </a:solidFill>
                <a:latin typeface="Arial" panose="020B0604020202020204" pitchFamily="34" charset="0"/>
                <a:ea typeface="黑体" panose="02010609060101010101" pitchFamily="49" charset="-122"/>
                <a:cs typeface="Times New Roman" panose="02020603050405020304" pitchFamily="18" charset="0"/>
              </a:rPr>
              <a:t>关键能力</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审题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看清设问方式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思考答题角度</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NEU-BZ-S92"/>
                <a:ea typeface="方正书宋_GBK" panose="03000509000000000000" pitchFamily="65" charset="-122"/>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7" name="对象 6"/>
          <p:cNvGraphicFramePr>
            <a:graphicFrameLocks noChangeAspect="1"/>
          </p:cNvGraphicFramePr>
          <p:nvPr>
            <p:extLst>
              <p:ext uri="{D42A27DB-BD31-4B8C-83A1-F6EECF244321}">
                <p14:modId xmlns:p14="http://schemas.microsoft.com/office/powerpoint/2010/main" xmlns="" val="3152855701"/>
              </p:ext>
            </p:extLst>
          </p:nvPr>
        </p:nvGraphicFramePr>
        <p:xfrm>
          <a:off x="508000" y="2420888"/>
          <a:ext cx="8128000" cy="3491419"/>
        </p:xfrm>
        <a:graphic>
          <a:graphicData uri="http://schemas.openxmlformats.org/presentationml/2006/ole">
            <p:oleObj spid="_x0000_s64514" name="文档" r:id="rId8" imgW="3921718" imgH="1684836" progId="Word.Document.12">
              <p:embed/>
            </p:oleObj>
          </a:graphicData>
        </a:graphic>
      </p:graphicFrame>
    </p:spTree>
    <p:extLst>
      <p:ext uri="{BB962C8B-B14F-4D97-AF65-F5344CB8AC3E}">
        <p14:creationId xmlns:p14="http://schemas.microsoft.com/office/powerpoint/2010/main" xmlns="" val="1888761830"/>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44</a:t>
            </a:fld>
            <a:r>
              <a:rPr lang="en-US" altLang="zh-CN" dirty="0" smtClean="0"/>
              <a:t>-</a:t>
            </a:r>
            <a:endParaRPr lang="zh-CN" altLang="en-US" dirty="0"/>
          </a:p>
        </p:txBody>
      </p:sp>
      <p:sp>
        <p:nvSpPr>
          <p:cNvPr id="3" name="圆角矩形 2">
            <a:hlinkClick r:id="rId4"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考法一</a:t>
            </a:r>
            <a:endParaRPr lang="zh-CN" altLang="en-US" sz="1400" dirty="0">
              <a:solidFill>
                <a:schemeClr val="bg1">
                  <a:lumMod val="65000"/>
                </a:schemeClr>
              </a:solidFill>
              <a:latin typeface="+mj-ea"/>
              <a:ea typeface="+mj-ea"/>
            </a:endParaRPr>
          </a:p>
        </p:txBody>
      </p:sp>
      <p:sp>
        <p:nvSpPr>
          <p:cNvPr id="4" name="圆角矩形 3">
            <a:hlinkClick r:id="rId5"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法二</a:t>
            </a:r>
            <a:endParaRPr lang="zh-CN" altLang="en-US" sz="1400" dirty="0">
              <a:solidFill>
                <a:schemeClr val="bg1">
                  <a:lumMod val="65000"/>
                </a:schemeClr>
              </a:solidFill>
              <a:latin typeface="+mj-ea"/>
              <a:ea typeface="+mj-ea"/>
            </a:endParaRPr>
          </a:p>
        </p:txBody>
      </p:sp>
      <p:sp>
        <p:nvSpPr>
          <p:cNvPr id="5" name="圆角矩形 4">
            <a:hlinkClick r:id="rId6" action="ppaction://hlinksldjump"/>
          </p:cNvPr>
          <p:cNvSpPr/>
          <p:nvPr/>
        </p:nvSpPr>
        <p:spPr>
          <a:xfrm>
            <a:off x="2447671"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考法三</a:t>
            </a:r>
            <a:endParaRPr lang="zh-CN" altLang="en-US" sz="1400" dirty="0">
              <a:solidFill>
                <a:srgbClr val="E75E22"/>
              </a:solidFill>
              <a:latin typeface="+mj-ea"/>
              <a:ea typeface="+mj-ea"/>
            </a:endParaRPr>
          </a:p>
        </p:txBody>
      </p:sp>
      <p:sp>
        <p:nvSpPr>
          <p:cNvPr id="6" name="圆角矩形 5">
            <a:hlinkClick r:id="rId7"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重难特训　</a:t>
            </a:r>
            <a:endParaRPr lang="zh-CN" altLang="en-US" sz="1400" dirty="0">
              <a:solidFill>
                <a:schemeClr val="bg1">
                  <a:lumMod val="65000"/>
                </a:schemeClr>
              </a:solidFill>
              <a:latin typeface="+mj-ea"/>
              <a:ea typeface="+mj-ea"/>
            </a:endParaRPr>
          </a:p>
        </p:txBody>
      </p:sp>
      <p:sp>
        <p:nvSpPr>
          <p:cNvPr id="2" name="矩形 1"/>
          <p:cNvSpPr>
            <a:spLocks noChangeAspect="1"/>
          </p:cNvSpPr>
          <p:nvPr/>
        </p:nvSpPr>
        <p:spPr>
          <a:xfrm>
            <a:off x="508000" y="1545633"/>
            <a:ext cx="8128000" cy="876330"/>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解题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明确答题步骤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找准答题依据</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鉴赏事物形象三注意</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7" name="对象 6"/>
          <p:cNvGraphicFramePr>
            <a:graphicFrameLocks noChangeAspect="1"/>
          </p:cNvGraphicFramePr>
          <p:nvPr>
            <p:extLst>
              <p:ext uri="{D42A27DB-BD31-4B8C-83A1-F6EECF244321}">
                <p14:modId xmlns:p14="http://schemas.microsoft.com/office/powerpoint/2010/main" xmlns="" val="2699036322"/>
              </p:ext>
            </p:extLst>
          </p:nvPr>
        </p:nvGraphicFramePr>
        <p:xfrm>
          <a:off x="508000" y="2466795"/>
          <a:ext cx="8128000" cy="3698509"/>
        </p:xfrm>
        <a:graphic>
          <a:graphicData uri="http://schemas.openxmlformats.org/presentationml/2006/ole">
            <p:oleObj spid="_x0000_s65538" name="文档" r:id="rId8" imgW="3847376" imgH="1751409" progId="Word.Document.12">
              <p:embed/>
            </p:oleObj>
          </a:graphicData>
        </a:graphic>
      </p:graphicFrame>
    </p:spTree>
    <p:extLst>
      <p:ext uri="{BB962C8B-B14F-4D97-AF65-F5344CB8AC3E}">
        <p14:creationId xmlns:p14="http://schemas.microsoft.com/office/powerpoint/2010/main" xmlns="" val="830743584"/>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45</a:t>
            </a:fld>
            <a:r>
              <a:rPr lang="en-US" altLang="zh-CN" dirty="0" smtClean="0"/>
              <a:t>-</a:t>
            </a:r>
            <a:endParaRPr lang="zh-CN" altLang="en-US" dirty="0"/>
          </a:p>
        </p:txBody>
      </p:sp>
      <p:sp>
        <p:nvSpPr>
          <p:cNvPr id="3" name="圆角矩形 2">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考法一</a:t>
            </a:r>
            <a:endParaRPr lang="zh-CN" altLang="en-US" sz="1400" dirty="0">
              <a:solidFill>
                <a:schemeClr val="bg1">
                  <a:lumMod val="65000"/>
                </a:schemeClr>
              </a:solidFill>
              <a:latin typeface="+mj-ea"/>
              <a:ea typeface="+mj-ea"/>
            </a:endParaRPr>
          </a:p>
        </p:txBody>
      </p:sp>
      <p:sp>
        <p:nvSpPr>
          <p:cNvPr id="4" name="圆角矩形 3">
            <a:hlinkClick r:id="rId4"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法二</a:t>
            </a:r>
            <a:endParaRPr lang="zh-CN" altLang="en-US" sz="1400" dirty="0">
              <a:solidFill>
                <a:schemeClr val="bg1">
                  <a:lumMod val="65000"/>
                </a:schemeClr>
              </a:solidFill>
              <a:latin typeface="+mj-ea"/>
              <a:ea typeface="+mj-ea"/>
            </a:endParaRPr>
          </a:p>
        </p:txBody>
      </p:sp>
      <p:sp>
        <p:nvSpPr>
          <p:cNvPr id="5" name="圆角矩形 4">
            <a:hlinkClick r:id="rId5" action="ppaction://hlinksldjump"/>
          </p:cNvPr>
          <p:cNvSpPr/>
          <p:nvPr/>
        </p:nvSpPr>
        <p:spPr>
          <a:xfrm>
            <a:off x="2447671"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考法三</a:t>
            </a:r>
            <a:endParaRPr lang="zh-CN" altLang="en-US" sz="1400" dirty="0">
              <a:solidFill>
                <a:srgbClr val="E75E22"/>
              </a:solidFill>
              <a:latin typeface="+mj-ea"/>
              <a:ea typeface="+mj-ea"/>
            </a:endParaRPr>
          </a:p>
        </p:txBody>
      </p:sp>
      <p:sp>
        <p:nvSpPr>
          <p:cNvPr id="6" name="圆角矩形 5">
            <a:hlinkClick r:id="rId6"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重难特训　</a:t>
            </a:r>
            <a:endParaRPr lang="zh-CN" altLang="en-US" sz="1400" dirty="0">
              <a:solidFill>
                <a:schemeClr val="bg1">
                  <a:lumMod val="65000"/>
                </a:schemeClr>
              </a:solidFill>
              <a:latin typeface="+mj-ea"/>
              <a:ea typeface="+mj-ea"/>
            </a:endParaRPr>
          </a:p>
        </p:txBody>
      </p:sp>
      <p:sp>
        <p:nvSpPr>
          <p:cNvPr id="2" name="矩形 1"/>
          <p:cNvSpPr>
            <a:spLocks noChangeAspect="1"/>
          </p:cNvSpPr>
          <p:nvPr/>
        </p:nvSpPr>
        <p:spPr>
          <a:xfrm>
            <a:off x="508000" y="2107334"/>
            <a:ext cx="8128000" cy="289733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建模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根据要求表述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规范术语作答</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第一步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总结概括诗歌描绘、歌咏的主要物象的特点。</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第二步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结合诗句分析所咏物象的特点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关注描写用语及评价用语的感情色彩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尤其要分析其内在神韵。</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第三步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结合诗人自身经历、思想感情剖析诗中所寄托的情感、理想。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第二、三步经常合在一起来组织答案</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采用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事物特点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人物品格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的作答模式表述。</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195680938"/>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46</a:t>
            </a:fld>
            <a:r>
              <a:rPr lang="en-US" altLang="zh-CN" dirty="0" smtClean="0"/>
              <a:t>-</a:t>
            </a:r>
            <a:endParaRPr lang="zh-CN" altLang="en-US" dirty="0"/>
          </a:p>
        </p:txBody>
      </p:sp>
      <p:sp>
        <p:nvSpPr>
          <p:cNvPr id="3" name="圆角矩形 2">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考法一</a:t>
            </a:r>
            <a:endParaRPr lang="zh-CN" altLang="en-US" sz="1400" dirty="0">
              <a:solidFill>
                <a:schemeClr val="bg1">
                  <a:lumMod val="65000"/>
                </a:schemeClr>
              </a:solidFill>
              <a:latin typeface="+mj-ea"/>
              <a:ea typeface="+mj-ea"/>
            </a:endParaRPr>
          </a:p>
        </p:txBody>
      </p:sp>
      <p:sp>
        <p:nvSpPr>
          <p:cNvPr id="4" name="圆角矩形 3">
            <a:hlinkClick r:id="rId4"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法二</a:t>
            </a:r>
            <a:endParaRPr lang="zh-CN" altLang="en-US" sz="1400" dirty="0">
              <a:solidFill>
                <a:schemeClr val="bg1">
                  <a:lumMod val="65000"/>
                </a:schemeClr>
              </a:solidFill>
              <a:latin typeface="+mj-ea"/>
              <a:ea typeface="+mj-ea"/>
            </a:endParaRPr>
          </a:p>
        </p:txBody>
      </p:sp>
      <p:sp>
        <p:nvSpPr>
          <p:cNvPr id="5" name="圆角矩形 4">
            <a:hlinkClick r:id="rId5" action="ppaction://hlinksldjump"/>
          </p:cNvPr>
          <p:cNvSpPr/>
          <p:nvPr/>
        </p:nvSpPr>
        <p:spPr>
          <a:xfrm>
            <a:off x="2447671"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考法三</a:t>
            </a:r>
            <a:endParaRPr lang="zh-CN" altLang="en-US" sz="1400" dirty="0">
              <a:solidFill>
                <a:srgbClr val="E75E22"/>
              </a:solidFill>
              <a:latin typeface="+mj-ea"/>
              <a:ea typeface="+mj-ea"/>
            </a:endParaRPr>
          </a:p>
        </p:txBody>
      </p:sp>
      <p:sp>
        <p:nvSpPr>
          <p:cNvPr id="6" name="圆角矩形 5">
            <a:hlinkClick r:id="rId6"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重难特训　</a:t>
            </a:r>
            <a:endParaRPr lang="zh-CN" altLang="en-US" sz="1400" dirty="0">
              <a:solidFill>
                <a:schemeClr val="bg1">
                  <a:lumMod val="65000"/>
                </a:schemeClr>
              </a:solidFill>
              <a:latin typeface="+mj-ea"/>
              <a:ea typeface="+mj-ea"/>
            </a:endParaRPr>
          </a:p>
        </p:txBody>
      </p:sp>
      <p:sp>
        <p:nvSpPr>
          <p:cNvPr id="2" name="矩形 1"/>
          <p:cNvSpPr>
            <a:spLocks noChangeAspect="1"/>
          </p:cNvSpPr>
          <p:nvPr/>
        </p:nvSpPr>
        <p:spPr>
          <a:xfrm>
            <a:off x="508000" y="1340767"/>
            <a:ext cx="8128000" cy="4928657"/>
          </a:xfrm>
          <a:prstGeom prst="rect">
            <a:avLst/>
          </a:prstGeom>
        </p:spPr>
        <p:txBody>
          <a:bodyPr>
            <a:spAutoFit/>
          </a:bodyPr>
          <a:lstStyle/>
          <a:p>
            <a:pPr indent="408305">
              <a:lnSpc>
                <a:spcPct val="120000"/>
              </a:lnSpc>
              <a:spcAft>
                <a:spcPts val="0"/>
              </a:spcAft>
              <a:tabLst>
                <a:tab pos="1029335" algn="l"/>
                <a:tab pos="1850390" algn="l"/>
                <a:tab pos="2538095" algn="l"/>
                <a:tab pos="3221990" algn="l"/>
              </a:tabLst>
            </a:pPr>
            <a:r>
              <a:rPr lang="zh-CN" altLang="zh-CN" sz="2200" b="1">
                <a:solidFill>
                  <a:srgbClr val="000000"/>
                </a:solidFill>
                <a:latin typeface="Arial" panose="020B0604020202020204" pitchFamily="34" charset="0"/>
                <a:ea typeface="黑体" panose="02010609060101010101" pitchFamily="49" charset="-122"/>
                <a:cs typeface="Times New Roman" panose="02020603050405020304" pitchFamily="18" charset="0"/>
              </a:rPr>
              <a:t>典题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b="1">
                <a:solidFill>
                  <a:srgbClr val="000000"/>
                </a:solidFill>
                <a:latin typeface="Arial" panose="020B0604020202020204" pitchFamily="34" charset="0"/>
                <a:ea typeface="黑体" panose="02010609060101010101" pitchFamily="49" charset="-122"/>
                <a:cs typeface="Times New Roman" panose="02020603050405020304" pitchFamily="18" charset="0"/>
              </a:rPr>
              <a:t>满分解构</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例题赏析事物形象</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(2012·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天津卷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阅读下面这首律诗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完成后面的问题。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野</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NEU-BZ-S92"/>
                <a:ea typeface="方正宋黑_GBK" panose="03000509000000000000" pitchFamily="65" charset="-122"/>
                <a:cs typeface="Times New Roman" panose="02020603050405020304" pitchFamily="18" charset="0"/>
              </a:rPr>
              <a:t>菊</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杨万里</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未与骚人当糗粮</a:t>
            </a:r>
            <a:r>
              <a:rPr lang="zh-CN" altLang="zh-CN" sz="2200" baseline="30000">
                <a:solidFill>
                  <a:srgbClr val="000000"/>
                </a:solidFill>
                <a:latin typeface="NEU-BZ-S92"/>
                <a:cs typeface="宋体" panose="02010600030101010101" pitchFamily="2" charset="-122"/>
              </a:rPr>
              <a:t>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况随流俗作重阳。</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政</a:t>
            </a:r>
            <a:r>
              <a:rPr lang="zh-CN" altLang="zh-CN" sz="2200" baseline="300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缘在野有幽色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肯为无人减妙香</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已晚相逢半山碧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便忙也折一枝黄。</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花应冷笑东篱族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犹向陶翁觅宠光。</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注</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糗粮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干粮。首句典出屈原《离骚》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夕餐秋菊之落英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句。</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颔联描绘了怎样的野菊形象</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164516695"/>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47</a:t>
            </a:fld>
            <a:r>
              <a:rPr lang="en-US" altLang="zh-CN" dirty="0" smtClean="0"/>
              <a:t>-</a:t>
            </a:r>
            <a:endParaRPr lang="zh-CN" altLang="en-US" dirty="0"/>
          </a:p>
        </p:txBody>
      </p:sp>
      <p:sp>
        <p:nvSpPr>
          <p:cNvPr id="3" name="圆角矩形 2">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考法一</a:t>
            </a:r>
            <a:endParaRPr lang="zh-CN" altLang="en-US" sz="1400" dirty="0">
              <a:solidFill>
                <a:schemeClr val="bg1">
                  <a:lumMod val="65000"/>
                </a:schemeClr>
              </a:solidFill>
              <a:latin typeface="+mj-ea"/>
              <a:ea typeface="+mj-ea"/>
            </a:endParaRPr>
          </a:p>
        </p:txBody>
      </p:sp>
      <p:sp>
        <p:nvSpPr>
          <p:cNvPr id="4" name="圆角矩形 3">
            <a:hlinkClick r:id="rId4"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法二</a:t>
            </a:r>
            <a:endParaRPr lang="zh-CN" altLang="en-US" sz="1400" dirty="0">
              <a:solidFill>
                <a:schemeClr val="bg1">
                  <a:lumMod val="65000"/>
                </a:schemeClr>
              </a:solidFill>
              <a:latin typeface="+mj-ea"/>
              <a:ea typeface="+mj-ea"/>
            </a:endParaRPr>
          </a:p>
        </p:txBody>
      </p:sp>
      <p:sp>
        <p:nvSpPr>
          <p:cNvPr id="5" name="圆角矩形 4">
            <a:hlinkClick r:id="rId5" action="ppaction://hlinksldjump"/>
          </p:cNvPr>
          <p:cNvSpPr/>
          <p:nvPr/>
        </p:nvSpPr>
        <p:spPr>
          <a:xfrm>
            <a:off x="2447671"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考法三</a:t>
            </a:r>
            <a:endParaRPr lang="zh-CN" altLang="en-US" sz="1400" dirty="0">
              <a:solidFill>
                <a:srgbClr val="E75E22"/>
              </a:solidFill>
              <a:latin typeface="+mj-ea"/>
              <a:ea typeface="+mj-ea"/>
            </a:endParaRPr>
          </a:p>
        </p:txBody>
      </p:sp>
      <p:sp>
        <p:nvSpPr>
          <p:cNvPr id="6" name="圆角矩形 5">
            <a:hlinkClick r:id="rId6"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重难特训　</a:t>
            </a:r>
            <a:endParaRPr lang="zh-CN" altLang="en-US" sz="1400" dirty="0">
              <a:solidFill>
                <a:schemeClr val="bg1">
                  <a:lumMod val="65000"/>
                </a:schemeClr>
              </a:solidFill>
              <a:latin typeface="+mj-ea"/>
              <a:ea typeface="+mj-ea"/>
            </a:endParaRPr>
          </a:p>
        </p:txBody>
      </p:sp>
      <p:sp>
        <p:nvSpPr>
          <p:cNvPr id="7" name="矩形 6"/>
          <p:cNvSpPr>
            <a:spLocks noChangeAspect="1"/>
          </p:cNvSpPr>
          <p:nvPr/>
        </p:nvSpPr>
        <p:spPr>
          <a:xfrm>
            <a:off x="508000" y="2107334"/>
            <a:ext cx="8128000" cy="2897332"/>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【思考角度】</a:t>
            </a:r>
            <a:r>
              <a:rPr lang="zh-CN" altLang="zh-CN" sz="2200">
                <a:solidFill>
                  <a:srgbClr val="000000"/>
                </a:solidFill>
                <a:latin typeface="NEU-BZ-S92"/>
                <a:ea typeface="Arial" panose="020B0604020202020204" pitchFamily="34" charset="0"/>
                <a:cs typeface="Times New Roman" panose="02020603050405020304" pitchFamily="18" charset="0"/>
              </a:rPr>
              <a:t> </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抓住事物特点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幽色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妙香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挖掘事物内涵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虽生长在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半山碧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但不随流俗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不因无人欣赏而减少香气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羡慕陶潜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崇尚高洁品行。</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联系作者分析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这是一首咏物诗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作者采用托物言志的手法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表达了诗人高洁的志向。</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【答案整合】</a:t>
            </a:r>
            <a:r>
              <a:rPr lang="zh-CN" altLang="zh-CN" sz="2200">
                <a:solidFill>
                  <a:srgbClr val="000000"/>
                </a:solidFill>
                <a:latin typeface="NEU-BZ-S92"/>
                <a:ea typeface="Arial" panose="020B0604020202020204" pitchFamily="34"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野菊生长于山野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花色清淡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香气清馨。不因无人欣赏而减其香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不为外部环境而改变内心的高洁。</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225453927"/>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7">
                                            <p:txEl>
                                              <p:pRg st="3" end="3"/>
                                            </p:txEl>
                                          </p:spTgt>
                                        </p:tgtEl>
                                        <p:attrNameLst>
                                          <p:attrName>style.visibility</p:attrName>
                                        </p:attrNameLst>
                                      </p:cBhvr>
                                      <p:to>
                                        <p:strVal val="visible"/>
                                      </p:to>
                                    </p:set>
                                    <p:animEffect transition="in" filter="wipe(down)">
                                      <p:cBhvr>
                                        <p:cTn id="7" dur="500"/>
                                        <p:tgtEl>
                                          <p:spTgt spid="7">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48</a:t>
            </a:fld>
            <a:r>
              <a:rPr lang="en-US" altLang="zh-CN" dirty="0" smtClean="0"/>
              <a:t>-</a:t>
            </a:r>
            <a:endParaRPr lang="zh-CN" altLang="en-US" dirty="0"/>
          </a:p>
        </p:txBody>
      </p:sp>
      <p:sp>
        <p:nvSpPr>
          <p:cNvPr id="3" name="圆角矩形 2">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考法一</a:t>
            </a:r>
            <a:endParaRPr lang="zh-CN" altLang="en-US" sz="1400" dirty="0">
              <a:solidFill>
                <a:schemeClr val="bg1">
                  <a:lumMod val="65000"/>
                </a:schemeClr>
              </a:solidFill>
              <a:latin typeface="+mj-ea"/>
              <a:ea typeface="+mj-ea"/>
            </a:endParaRPr>
          </a:p>
        </p:txBody>
      </p:sp>
      <p:sp>
        <p:nvSpPr>
          <p:cNvPr id="4" name="圆角矩形 3">
            <a:hlinkClick r:id="rId4"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法二</a:t>
            </a:r>
            <a:endParaRPr lang="zh-CN" altLang="en-US" sz="1400" dirty="0">
              <a:solidFill>
                <a:schemeClr val="bg1">
                  <a:lumMod val="65000"/>
                </a:schemeClr>
              </a:solidFill>
              <a:latin typeface="+mj-ea"/>
              <a:ea typeface="+mj-ea"/>
            </a:endParaRPr>
          </a:p>
        </p:txBody>
      </p:sp>
      <p:sp>
        <p:nvSpPr>
          <p:cNvPr id="5" name="圆角矩形 4">
            <a:hlinkClick r:id="rId5" action="ppaction://hlinksldjump"/>
          </p:cNvPr>
          <p:cNvSpPr/>
          <p:nvPr/>
        </p:nvSpPr>
        <p:spPr>
          <a:xfrm>
            <a:off x="2447671"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考法三</a:t>
            </a:r>
            <a:endParaRPr lang="zh-CN" altLang="en-US" sz="1400" dirty="0">
              <a:solidFill>
                <a:srgbClr val="E75E22"/>
              </a:solidFill>
              <a:latin typeface="+mj-ea"/>
              <a:ea typeface="+mj-ea"/>
            </a:endParaRPr>
          </a:p>
        </p:txBody>
      </p:sp>
      <p:sp>
        <p:nvSpPr>
          <p:cNvPr id="6" name="圆角矩形 5">
            <a:hlinkClick r:id="rId6"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重难特训　</a:t>
            </a:r>
            <a:endParaRPr lang="zh-CN" altLang="en-US" sz="1400" dirty="0">
              <a:solidFill>
                <a:schemeClr val="bg1">
                  <a:lumMod val="65000"/>
                </a:schemeClr>
              </a:solidFill>
              <a:latin typeface="+mj-ea"/>
              <a:ea typeface="+mj-ea"/>
            </a:endParaRPr>
          </a:p>
        </p:txBody>
      </p:sp>
      <p:sp>
        <p:nvSpPr>
          <p:cNvPr id="2" name="矩形 1"/>
          <p:cNvSpPr>
            <a:spLocks noChangeAspect="1"/>
          </p:cNvSpPr>
          <p:nvPr/>
        </p:nvSpPr>
        <p:spPr>
          <a:xfrm>
            <a:off x="508000" y="1412776"/>
            <a:ext cx="8128000" cy="492865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2200" b="1">
                <a:solidFill>
                  <a:srgbClr val="000000"/>
                </a:solidFill>
                <a:latin typeface="Times New Roman" panose="02020603050405020304" pitchFamily="18" charset="0"/>
                <a:cs typeface="Times New Roman" panose="02020603050405020304" pitchFamily="18" charset="0"/>
              </a:rPr>
              <a:t>即学即练</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阅读下面这首清词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完成后面的问题。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鹊踏枝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过人家废园作</a:t>
            </a:r>
            <a:r>
              <a:rPr lang="zh-CN" altLang="zh-CN" sz="2200" baseline="30000">
                <a:solidFill>
                  <a:srgbClr val="000000"/>
                </a:solidFill>
                <a:latin typeface="NEU-BZ-S92"/>
                <a:cs typeface="宋体" panose="02010600030101010101" pitchFamily="2" charset="-122"/>
              </a:rPr>
              <a:t>①</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龚自珍</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漠漠春芜春不住。藤刺牵衣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碍却行人路。偏是无情偏解舞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濛濛扑面皆飞絮。</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绣院深沉谁是主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一朵孤花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墙角明如许。莫怨无人来折取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花开不合阳春暮。</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注</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自幼博学多才的龚自珍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嘉庆十五年应顺天乡试竟只中了副榜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三年后再试又落榜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严酷的现实使敏锐于思考的年轻龚自珍认识到时世与人才之间不可调和的冲突。这首《鹊踏枝》就写于这一时期。</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请评析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孤花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这一艺术形象。</a:t>
            </a:r>
            <a:r>
              <a:rPr lang="en-US" altLang="zh-CN" sz="2200">
                <a:solidFill>
                  <a:srgbClr val="000000"/>
                </a:solidFill>
                <a:latin typeface="Times New Roman" panose="02020603050405020304" pitchFamily="18" charset="0"/>
                <a:cs typeface="Times New Roman" panose="02020603050405020304" pitchFamily="18" charset="0"/>
              </a:rPr>
              <a:t>(6</a:t>
            </a:r>
            <a:r>
              <a:rPr lang="zh-CN" altLang="zh-CN" sz="2200">
                <a:solidFill>
                  <a:srgbClr val="000000"/>
                </a:solidFill>
                <a:latin typeface="Times New Roman" panose="02020603050405020304" pitchFamily="18" charset="0"/>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115568177"/>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49</a:t>
            </a:fld>
            <a:r>
              <a:rPr lang="en-US" altLang="zh-CN" dirty="0" smtClean="0"/>
              <a:t>-</a:t>
            </a:r>
            <a:endParaRPr lang="zh-CN" altLang="en-US" dirty="0"/>
          </a:p>
        </p:txBody>
      </p:sp>
      <p:sp>
        <p:nvSpPr>
          <p:cNvPr id="3" name="圆角矩形 2">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考法一</a:t>
            </a:r>
            <a:endParaRPr lang="zh-CN" altLang="en-US" sz="1400" dirty="0">
              <a:solidFill>
                <a:schemeClr val="bg1">
                  <a:lumMod val="65000"/>
                </a:schemeClr>
              </a:solidFill>
              <a:latin typeface="+mj-ea"/>
              <a:ea typeface="+mj-ea"/>
            </a:endParaRPr>
          </a:p>
        </p:txBody>
      </p:sp>
      <p:sp>
        <p:nvSpPr>
          <p:cNvPr id="4" name="圆角矩形 3">
            <a:hlinkClick r:id="rId4"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法二</a:t>
            </a:r>
            <a:endParaRPr lang="zh-CN" altLang="en-US" sz="1400" dirty="0">
              <a:solidFill>
                <a:schemeClr val="bg1">
                  <a:lumMod val="65000"/>
                </a:schemeClr>
              </a:solidFill>
              <a:latin typeface="+mj-ea"/>
              <a:ea typeface="+mj-ea"/>
            </a:endParaRPr>
          </a:p>
        </p:txBody>
      </p:sp>
      <p:sp>
        <p:nvSpPr>
          <p:cNvPr id="5" name="圆角矩形 4">
            <a:hlinkClick r:id="rId5" action="ppaction://hlinksldjump"/>
          </p:cNvPr>
          <p:cNvSpPr/>
          <p:nvPr/>
        </p:nvSpPr>
        <p:spPr>
          <a:xfrm>
            <a:off x="2447671"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考法三</a:t>
            </a:r>
            <a:endParaRPr lang="zh-CN" altLang="en-US" sz="1400" dirty="0">
              <a:solidFill>
                <a:srgbClr val="E75E22"/>
              </a:solidFill>
              <a:latin typeface="+mj-ea"/>
              <a:ea typeface="+mj-ea"/>
            </a:endParaRPr>
          </a:p>
        </p:txBody>
      </p:sp>
      <p:sp>
        <p:nvSpPr>
          <p:cNvPr id="6" name="圆角矩形 5">
            <a:hlinkClick r:id="rId6"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重难特训　</a:t>
            </a:r>
            <a:endParaRPr lang="zh-CN" altLang="en-US" sz="1400" dirty="0">
              <a:solidFill>
                <a:schemeClr val="bg1">
                  <a:lumMod val="65000"/>
                </a:schemeClr>
              </a:solidFill>
              <a:latin typeface="+mj-ea"/>
              <a:ea typeface="+mj-ea"/>
            </a:endParaRPr>
          </a:p>
        </p:txBody>
      </p:sp>
      <p:sp>
        <p:nvSpPr>
          <p:cNvPr id="7" name="矩形 6"/>
          <p:cNvSpPr>
            <a:spLocks noChangeAspect="1"/>
          </p:cNvSpPr>
          <p:nvPr/>
        </p:nvSpPr>
        <p:spPr>
          <a:xfrm>
            <a:off x="508000" y="1701069"/>
            <a:ext cx="8128000" cy="3709862"/>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a:solidFill>
                  <a:srgbClr val="FF0000"/>
                </a:solidFill>
                <a:latin typeface="NEU-BZ-S92"/>
                <a:ea typeface="Arial" panose="020B0604020202020204" pitchFamily="34"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这首词塑造了一个超然世外、孤高独立、不合时宜者的形象。词人在下阕描写了一朵绚烂、充满生机的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孤花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在满园芜杂中明艳开放的情景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与上阕柳絮的飞舞形成鲜明的对比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进而直接抒发了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莫怨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无人问津、只因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时宜的孤高情怀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生动地呈现了一个遗世独立的文人形象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对随波逐流者具有警醒意义。</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FF0000"/>
                </a:solidFill>
                <a:latin typeface="NEU-BZ-S92"/>
                <a:ea typeface="Arial" panose="020B0604020202020204" pitchFamily="34" charset="0"/>
                <a:cs typeface="Times New Roman" panose="02020603050405020304" pitchFamily="18" charset="0"/>
              </a:rPr>
              <a:t> </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回答这个问题要从物象特征、象征意义两个角度来思考。首先把握诗歌描写的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孤花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的特点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然后概括其体现的词人的思想感情。诗歌描写了孤花在芜杂的环境中灿烂开放的状态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其孤高的状态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恰恰象征了词人不随波逐流的个人品格。</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731201142"/>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7">
                                            <p:txEl>
                                              <p:pRg st="1" end="1"/>
                                            </p:txEl>
                                          </p:spTgt>
                                        </p:tgtEl>
                                        <p:attrNameLst>
                                          <p:attrName>style.visibility</p:attrName>
                                        </p:attrNameLst>
                                      </p:cBhvr>
                                      <p:to>
                                        <p:strVal val="visible"/>
                                      </p:to>
                                    </p:set>
                                    <p:animEffect transition="in" filter="wipe(down)">
                                      <p:cBhvr>
                                        <p:cTn id="7" dur="500"/>
                                        <p:tgtEl>
                                          <p:spTgt spid="7">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5</a:t>
            </a:fld>
            <a:r>
              <a:rPr lang="en-US" altLang="zh-CN" dirty="0" smtClean="0"/>
              <a:t>-</a:t>
            </a:r>
            <a:endParaRPr lang="zh-CN" altLang="en-US" dirty="0"/>
          </a:p>
        </p:txBody>
      </p:sp>
      <p:sp>
        <p:nvSpPr>
          <p:cNvPr id="3" name="矩形 2"/>
          <p:cNvSpPr>
            <a:spLocks noChangeAspect="1"/>
          </p:cNvSpPr>
          <p:nvPr/>
        </p:nvSpPr>
        <p:spPr>
          <a:xfrm>
            <a:off x="508000" y="2114868"/>
            <a:ext cx="8128000" cy="288226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考向标</a:t>
            </a:r>
            <a:r>
              <a:rPr lang="zh-CN" altLang="zh-CN" sz="2200" dirty="0">
                <a:solidFill>
                  <a:srgbClr val="000000"/>
                </a:solidFill>
                <a:latin typeface="Times New Roman" panose="02020603050405020304" pitchFamily="18" charset="0"/>
                <a:cs typeface="Times New Roman" panose="02020603050405020304" pitchFamily="18" charset="0"/>
              </a:rPr>
              <a:t>近年来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古代诗歌鉴赏试题有鲜明的倾向性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也有明显的变化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主要体现在以下几点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三年</a:t>
            </a:r>
            <a:r>
              <a:rPr lang="en-US" altLang="zh-CN" sz="2200" dirty="0">
                <a:solidFill>
                  <a:srgbClr val="000000"/>
                </a:solidFill>
                <a:latin typeface="Times New Roman" panose="02020603050405020304" pitchFamily="18" charset="0"/>
                <a:cs typeface="Times New Roman" panose="02020603050405020304" pitchFamily="18" charset="0"/>
              </a:rPr>
              <a:t>9</a:t>
            </a:r>
            <a:r>
              <a:rPr lang="zh-CN" altLang="zh-CN" sz="2200" dirty="0">
                <a:solidFill>
                  <a:srgbClr val="000000"/>
                </a:solidFill>
                <a:latin typeface="Times New Roman" panose="02020603050405020304" pitchFamily="18" charset="0"/>
                <a:cs typeface="Times New Roman" panose="02020603050405020304" pitchFamily="18" charset="0"/>
              </a:rPr>
              <a:t>首诗歌均是唐宋时期的作品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选材均为诗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没有词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体裁以律诗为主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兼有古体诗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命题不避名家作品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唐代三大顶峰诗人李白、杜甫、白居易的诗歌都先后出现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李贺、陆游、欧阳修、苏轼的诗歌也有涉及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诗歌的形象、语言、表达技巧和思想情感均有涉及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自</a:t>
            </a:r>
            <a:r>
              <a:rPr lang="en-US" altLang="zh-CN" sz="2200" dirty="0">
                <a:solidFill>
                  <a:srgbClr val="000000"/>
                </a:solidFill>
                <a:latin typeface="Times New Roman" panose="02020603050405020304" pitchFamily="18" charset="0"/>
                <a:cs typeface="Times New Roman" panose="02020603050405020304" pitchFamily="18" charset="0"/>
              </a:rPr>
              <a:t>2017</a:t>
            </a:r>
            <a:r>
              <a:rPr lang="zh-CN" altLang="zh-CN" sz="2200" dirty="0">
                <a:solidFill>
                  <a:srgbClr val="000000"/>
                </a:solidFill>
                <a:latin typeface="Times New Roman" panose="02020603050405020304" pitchFamily="18" charset="0"/>
                <a:cs typeface="Times New Roman" panose="02020603050405020304" pitchFamily="18" charset="0"/>
              </a:rPr>
              <a:t>年起命题出现了选择题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考查面更宽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更全面。</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204044097"/>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50</a:t>
            </a:fld>
            <a:r>
              <a:rPr lang="en-US" altLang="zh-CN" dirty="0" smtClean="0"/>
              <a:t>-</a:t>
            </a:r>
            <a:endParaRPr lang="zh-CN" altLang="en-US" dirty="0"/>
          </a:p>
        </p:txBody>
      </p:sp>
      <p:sp>
        <p:nvSpPr>
          <p:cNvPr id="3" name="圆角矩形 2">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考法一</a:t>
            </a:r>
            <a:endParaRPr lang="zh-CN" altLang="en-US" sz="1400" dirty="0">
              <a:solidFill>
                <a:schemeClr val="bg1">
                  <a:lumMod val="65000"/>
                </a:schemeClr>
              </a:solidFill>
              <a:latin typeface="+mj-ea"/>
              <a:ea typeface="+mj-ea"/>
            </a:endParaRPr>
          </a:p>
        </p:txBody>
      </p:sp>
      <p:sp>
        <p:nvSpPr>
          <p:cNvPr id="4" name="圆角矩形 3">
            <a:hlinkClick r:id="rId4"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法二</a:t>
            </a:r>
            <a:endParaRPr lang="zh-CN" altLang="en-US" sz="1400" dirty="0">
              <a:solidFill>
                <a:schemeClr val="bg1">
                  <a:lumMod val="65000"/>
                </a:schemeClr>
              </a:solidFill>
              <a:latin typeface="+mj-ea"/>
              <a:ea typeface="+mj-ea"/>
            </a:endParaRPr>
          </a:p>
        </p:txBody>
      </p:sp>
      <p:sp>
        <p:nvSpPr>
          <p:cNvPr id="5" name="圆角矩形 4">
            <a:hlinkClick r:id="rId5"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法三</a:t>
            </a:r>
            <a:endParaRPr lang="zh-CN" altLang="en-US" sz="1400" dirty="0">
              <a:solidFill>
                <a:schemeClr val="bg1">
                  <a:lumMod val="65000"/>
                </a:schemeClr>
              </a:solidFill>
              <a:latin typeface="+mj-ea"/>
              <a:ea typeface="+mj-ea"/>
            </a:endParaRPr>
          </a:p>
        </p:txBody>
      </p:sp>
      <p:sp>
        <p:nvSpPr>
          <p:cNvPr id="6" name="圆角矩形 5">
            <a:hlinkClick r:id="rId6" action="ppaction://hlinksldjump"/>
          </p:cNvPr>
          <p:cNvSpPr/>
          <p:nvPr/>
        </p:nvSpPr>
        <p:spPr>
          <a:xfrm>
            <a:off x="3469702"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重难特训　</a:t>
            </a:r>
            <a:endParaRPr lang="zh-CN" altLang="en-US" sz="1400" dirty="0">
              <a:solidFill>
                <a:srgbClr val="E75E22"/>
              </a:solidFill>
              <a:latin typeface="+mj-ea"/>
              <a:ea typeface="+mj-ea"/>
            </a:endParaRPr>
          </a:p>
        </p:txBody>
      </p:sp>
      <p:sp>
        <p:nvSpPr>
          <p:cNvPr id="9" name="矩形 8"/>
          <p:cNvSpPr>
            <a:spLocks noChangeAspect="1"/>
          </p:cNvSpPr>
          <p:nvPr/>
        </p:nvSpPr>
        <p:spPr>
          <a:xfrm>
            <a:off x="508000" y="1911735"/>
            <a:ext cx="8128000" cy="3342453"/>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smtClean="0">
                <a:solidFill>
                  <a:srgbClr val="000000"/>
                </a:solidFill>
                <a:latin typeface="NEU-BZ-S92"/>
                <a:ea typeface="方正正中黑简体"/>
                <a:cs typeface="Times New Roman" panose="02020603050405020304" pitchFamily="18" charset="0"/>
              </a:rPr>
              <a:t>鉴赏</a:t>
            </a:r>
            <a:r>
              <a:rPr lang="zh-CN" altLang="zh-CN" sz="2200">
                <a:solidFill>
                  <a:srgbClr val="000000"/>
                </a:solidFill>
                <a:latin typeface="NEU-BZ-S92"/>
                <a:ea typeface="方正正中黑简体"/>
                <a:cs typeface="Times New Roman" panose="02020603050405020304" pitchFamily="18" charset="0"/>
              </a:rPr>
              <a:t>诗歌形象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正中黑简体"/>
                <a:cs typeface="Times New Roman" panose="02020603050405020304" pitchFamily="18" charset="0"/>
              </a:rPr>
              <a:t>不要忽视意象</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smtClean="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即主观情感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即客观物象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如山川草木等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意象即融入诗人主观情感的客观物象。</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意象是诗歌形象的重要组成部分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诗歌的形象就是由若干意象叠加组成的。只有抓住作品的意象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以及意象所包含的旨趣、意象所体现的情调、意象所蕴含的意义和感染作用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才能真正地鉴赏古代诗歌的形象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进而把握诗歌的情感。因此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鉴赏诗歌形象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千万不要忽视意象。</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180527689"/>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51</a:t>
            </a:fld>
            <a:r>
              <a:rPr lang="en-US" altLang="zh-CN" dirty="0" smtClean="0"/>
              <a:t>-</a:t>
            </a:r>
            <a:endParaRPr lang="zh-CN" altLang="en-US" dirty="0"/>
          </a:p>
        </p:txBody>
      </p:sp>
      <p:sp>
        <p:nvSpPr>
          <p:cNvPr id="3" name="圆角矩形 2">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考法一</a:t>
            </a:r>
            <a:endParaRPr lang="zh-CN" altLang="en-US" sz="1400" dirty="0">
              <a:solidFill>
                <a:schemeClr val="bg1">
                  <a:lumMod val="65000"/>
                </a:schemeClr>
              </a:solidFill>
              <a:latin typeface="+mj-ea"/>
              <a:ea typeface="+mj-ea"/>
            </a:endParaRPr>
          </a:p>
        </p:txBody>
      </p:sp>
      <p:sp>
        <p:nvSpPr>
          <p:cNvPr id="4" name="圆角矩形 3">
            <a:hlinkClick r:id="rId4"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法二</a:t>
            </a:r>
            <a:endParaRPr lang="zh-CN" altLang="en-US" sz="1400" dirty="0">
              <a:solidFill>
                <a:schemeClr val="bg1">
                  <a:lumMod val="65000"/>
                </a:schemeClr>
              </a:solidFill>
              <a:latin typeface="+mj-ea"/>
              <a:ea typeface="+mj-ea"/>
            </a:endParaRPr>
          </a:p>
        </p:txBody>
      </p:sp>
      <p:sp>
        <p:nvSpPr>
          <p:cNvPr id="5" name="圆角矩形 4">
            <a:hlinkClick r:id="rId5"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法三</a:t>
            </a:r>
            <a:endParaRPr lang="zh-CN" altLang="en-US" sz="1400" dirty="0">
              <a:solidFill>
                <a:schemeClr val="bg1">
                  <a:lumMod val="65000"/>
                </a:schemeClr>
              </a:solidFill>
              <a:latin typeface="+mj-ea"/>
              <a:ea typeface="+mj-ea"/>
            </a:endParaRPr>
          </a:p>
        </p:txBody>
      </p:sp>
      <p:sp>
        <p:nvSpPr>
          <p:cNvPr id="6" name="圆角矩形 5">
            <a:hlinkClick r:id="rId6" action="ppaction://hlinksldjump"/>
          </p:cNvPr>
          <p:cNvSpPr/>
          <p:nvPr/>
        </p:nvSpPr>
        <p:spPr>
          <a:xfrm>
            <a:off x="3469702"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重难特训　</a:t>
            </a:r>
            <a:endParaRPr lang="zh-CN" altLang="en-US" sz="1400" dirty="0">
              <a:solidFill>
                <a:srgbClr val="E75E22"/>
              </a:solidFill>
              <a:latin typeface="+mj-ea"/>
              <a:ea typeface="+mj-ea"/>
            </a:endParaRPr>
          </a:p>
        </p:txBody>
      </p:sp>
      <p:pic>
        <p:nvPicPr>
          <p:cNvPr id="8" name="尖子生错题本.eps" descr="id:2147490409;FounderCES"/>
          <p:cNvPicPr>
            <a:picLocks noChangeAspect="1"/>
          </p:cNvPicPr>
          <p:nvPr/>
        </p:nvPicPr>
        <p:blipFill>
          <a:blip r:embed="rId7"/>
          <a:stretch>
            <a:fillRect/>
          </a:stretch>
        </p:blipFill>
        <p:spPr>
          <a:xfrm>
            <a:off x="877455" y="1628800"/>
            <a:ext cx="7389091" cy="417263"/>
          </a:xfrm>
          <a:prstGeom prst="rect">
            <a:avLst/>
          </a:prstGeom>
        </p:spPr>
      </p:pic>
      <p:sp>
        <p:nvSpPr>
          <p:cNvPr id="2" name="矩形 1"/>
          <p:cNvSpPr>
            <a:spLocks noChangeAspect="1"/>
          </p:cNvSpPr>
          <p:nvPr/>
        </p:nvSpPr>
        <p:spPr>
          <a:xfrm>
            <a:off x="508000" y="2046063"/>
            <a:ext cx="8128000" cy="411612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阅读下面这首清词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完成后面的问题。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南</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NEU-BZ-S92"/>
                <a:ea typeface="方正宋黑_GBK" panose="03000509000000000000" pitchFamily="65" charset="-122"/>
                <a:cs typeface="Times New Roman" panose="02020603050405020304" pitchFamily="18" charset="0"/>
              </a:rPr>
              <a:t>乡</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NEU-BZ-S92"/>
                <a:ea typeface="方正宋黑_GBK" panose="03000509000000000000" pitchFamily="65" charset="-122"/>
                <a:cs typeface="Times New Roman" panose="02020603050405020304" pitchFamily="18" charset="0"/>
              </a:rPr>
              <a:t>子</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秋暮村居</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纳兰性德</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红叶满寒溪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一路空山万木齐。试上小楼极目望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高低。一片烟笼十里陂。</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吠犬杂鸣鸡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灯火荧荧</a:t>
            </a:r>
            <a:r>
              <a:rPr lang="zh-CN" altLang="zh-CN" sz="2200" baseline="300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归骑迷。乍逐横山时近远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东西。家在寒林独掩扉。</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注</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荧荧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灯光闪烁的样子。元吴师道《桐庐夜泊》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灯光隐见隔林薄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湿云闪露青荧荧。</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这首词描绘了一幅怎样的图景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营造了怎样的意境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请简要分析。</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276187920"/>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52</a:t>
            </a:fld>
            <a:r>
              <a:rPr lang="en-US" altLang="zh-CN" dirty="0" smtClean="0"/>
              <a:t>-</a:t>
            </a:r>
            <a:endParaRPr lang="zh-CN" altLang="en-US" dirty="0"/>
          </a:p>
        </p:txBody>
      </p:sp>
      <p:sp>
        <p:nvSpPr>
          <p:cNvPr id="3" name="圆角矩形 2">
            <a:hlinkClick r:id="rId4"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考法一</a:t>
            </a:r>
            <a:endParaRPr lang="zh-CN" altLang="en-US" sz="1400" dirty="0">
              <a:solidFill>
                <a:schemeClr val="bg1">
                  <a:lumMod val="65000"/>
                </a:schemeClr>
              </a:solidFill>
              <a:latin typeface="+mj-ea"/>
              <a:ea typeface="+mj-ea"/>
            </a:endParaRPr>
          </a:p>
        </p:txBody>
      </p:sp>
      <p:sp>
        <p:nvSpPr>
          <p:cNvPr id="4" name="圆角矩形 3">
            <a:hlinkClick r:id="rId5"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法二</a:t>
            </a:r>
            <a:endParaRPr lang="zh-CN" altLang="en-US" sz="1400" dirty="0">
              <a:solidFill>
                <a:schemeClr val="bg1">
                  <a:lumMod val="65000"/>
                </a:schemeClr>
              </a:solidFill>
              <a:latin typeface="+mj-ea"/>
              <a:ea typeface="+mj-ea"/>
            </a:endParaRPr>
          </a:p>
        </p:txBody>
      </p:sp>
      <p:sp>
        <p:nvSpPr>
          <p:cNvPr id="5" name="圆角矩形 4">
            <a:hlinkClick r:id="rId6"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法三</a:t>
            </a:r>
            <a:endParaRPr lang="zh-CN" altLang="en-US" sz="1400" dirty="0">
              <a:solidFill>
                <a:schemeClr val="bg1">
                  <a:lumMod val="65000"/>
                </a:schemeClr>
              </a:solidFill>
              <a:latin typeface="+mj-ea"/>
              <a:ea typeface="+mj-ea"/>
            </a:endParaRPr>
          </a:p>
        </p:txBody>
      </p:sp>
      <p:sp>
        <p:nvSpPr>
          <p:cNvPr id="6" name="圆角矩形 5">
            <a:hlinkClick r:id="rId7" action="ppaction://hlinksldjump"/>
          </p:cNvPr>
          <p:cNvSpPr/>
          <p:nvPr/>
        </p:nvSpPr>
        <p:spPr>
          <a:xfrm>
            <a:off x="3469702"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重难特训　</a:t>
            </a:r>
            <a:endParaRPr lang="zh-CN" altLang="en-US" sz="1400" dirty="0">
              <a:solidFill>
                <a:srgbClr val="E75E22"/>
              </a:solidFill>
              <a:latin typeface="+mj-ea"/>
              <a:ea typeface="+mj-ea"/>
            </a:endParaRPr>
          </a:p>
        </p:txBody>
      </p:sp>
      <p:graphicFrame>
        <p:nvGraphicFramePr>
          <p:cNvPr id="2" name="对象 1"/>
          <p:cNvGraphicFramePr>
            <a:graphicFrameLocks noChangeAspect="1"/>
          </p:cNvGraphicFramePr>
          <p:nvPr>
            <p:extLst>
              <p:ext uri="{D42A27DB-BD31-4B8C-83A1-F6EECF244321}">
                <p14:modId xmlns:p14="http://schemas.microsoft.com/office/powerpoint/2010/main" xmlns="" val="4113092185"/>
              </p:ext>
            </p:extLst>
          </p:nvPr>
        </p:nvGraphicFramePr>
        <p:xfrm>
          <a:off x="508000" y="1893232"/>
          <a:ext cx="8128000" cy="3325536"/>
        </p:xfrm>
        <a:graphic>
          <a:graphicData uri="http://schemas.openxmlformats.org/presentationml/2006/ole">
            <p:oleObj spid="_x0000_s66562" name="文档" r:id="rId8" imgW="3957084" imgH="1618982" progId="Word.Document.12">
              <p:embed/>
            </p:oleObj>
          </a:graphicData>
        </a:graphic>
      </p:graphicFrame>
    </p:spTree>
    <p:extLst>
      <p:ext uri="{BB962C8B-B14F-4D97-AF65-F5344CB8AC3E}">
        <p14:creationId xmlns:p14="http://schemas.microsoft.com/office/powerpoint/2010/main" xmlns="" val="3735162465"/>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53</a:t>
            </a:fld>
            <a:r>
              <a:rPr lang="en-US" altLang="zh-CN" dirty="0" smtClean="0"/>
              <a:t>-</a:t>
            </a:r>
            <a:endParaRPr lang="zh-CN" altLang="en-US" dirty="0"/>
          </a:p>
        </p:txBody>
      </p:sp>
      <p:sp>
        <p:nvSpPr>
          <p:cNvPr id="3" name="圆角矩形 2">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考法一</a:t>
            </a:r>
            <a:endParaRPr lang="zh-CN" altLang="en-US" sz="1400" dirty="0">
              <a:solidFill>
                <a:schemeClr val="bg1">
                  <a:lumMod val="65000"/>
                </a:schemeClr>
              </a:solidFill>
              <a:latin typeface="+mj-ea"/>
              <a:ea typeface="+mj-ea"/>
            </a:endParaRPr>
          </a:p>
        </p:txBody>
      </p:sp>
      <p:sp>
        <p:nvSpPr>
          <p:cNvPr id="4" name="圆角矩形 3">
            <a:hlinkClick r:id="rId4"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法二</a:t>
            </a:r>
            <a:endParaRPr lang="zh-CN" altLang="en-US" sz="1400" dirty="0">
              <a:solidFill>
                <a:schemeClr val="bg1">
                  <a:lumMod val="65000"/>
                </a:schemeClr>
              </a:solidFill>
              <a:latin typeface="+mj-ea"/>
              <a:ea typeface="+mj-ea"/>
            </a:endParaRPr>
          </a:p>
        </p:txBody>
      </p:sp>
      <p:sp>
        <p:nvSpPr>
          <p:cNvPr id="5" name="圆角矩形 4">
            <a:hlinkClick r:id="rId5"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法三</a:t>
            </a:r>
            <a:endParaRPr lang="zh-CN" altLang="en-US" sz="1400" dirty="0">
              <a:solidFill>
                <a:schemeClr val="bg1">
                  <a:lumMod val="65000"/>
                </a:schemeClr>
              </a:solidFill>
              <a:latin typeface="+mj-ea"/>
              <a:ea typeface="+mj-ea"/>
            </a:endParaRPr>
          </a:p>
        </p:txBody>
      </p:sp>
      <p:sp>
        <p:nvSpPr>
          <p:cNvPr id="6" name="圆角矩形 5">
            <a:hlinkClick r:id="rId6" action="ppaction://hlinksldjump"/>
          </p:cNvPr>
          <p:cNvSpPr/>
          <p:nvPr/>
        </p:nvSpPr>
        <p:spPr>
          <a:xfrm>
            <a:off x="3469702"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重难特训　</a:t>
            </a:r>
            <a:endParaRPr lang="zh-CN" altLang="en-US" sz="1400" dirty="0">
              <a:solidFill>
                <a:srgbClr val="E75E22"/>
              </a:solidFill>
              <a:latin typeface="+mj-ea"/>
              <a:ea typeface="+mj-ea"/>
            </a:endParaRPr>
          </a:p>
        </p:txBody>
      </p:sp>
      <p:sp>
        <p:nvSpPr>
          <p:cNvPr id="2" name="矩形 1"/>
          <p:cNvSpPr>
            <a:spLocks noChangeAspect="1"/>
          </p:cNvSpPr>
          <p:nvPr/>
        </p:nvSpPr>
        <p:spPr>
          <a:xfrm>
            <a:off x="508000" y="1497936"/>
            <a:ext cx="8128000" cy="411612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错因分析</a:t>
            </a:r>
            <a:r>
              <a:rPr lang="zh-CN" altLang="zh-CN" sz="2200">
                <a:solidFill>
                  <a:srgbClr val="000000"/>
                </a:solidFill>
                <a:latin typeface="Times New Roman" panose="02020603050405020304" pitchFamily="18" charset="0"/>
                <a:cs typeface="Times New Roman" panose="02020603050405020304" pitchFamily="18" charset="0"/>
              </a:rPr>
              <a:t>这个题目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我的答案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只答出了大致的图景和意境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没有抓住意象做具体、准确的分析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因而失分严重。解答本题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要先抓住主要景物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寒溪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空山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万木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烟笼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十里陂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吠犬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鸣鸡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灯火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展开联想想象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描绘画面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语言力求优美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然后概括景物营造的氛围特点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如孤寂冷清、恬静优美、雄浑壮阔等。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红叶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说明是秋天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描绘出一种静谧、疏朗、空旷的山水田园景色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诗人的情感要通过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等词语体会。</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思路规范</a:t>
            </a:r>
            <a:r>
              <a:rPr lang="zh-CN" altLang="zh-CN" sz="2200">
                <a:solidFill>
                  <a:srgbClr val="000000"/>
                </a:solidFill>
                <a:latin typeface="Times New Roman" panose="02020603050405020304" pitchFamily="18" charset="0"/>
                <a:cs typeface="Times New Roman" panose="02020603050405020304" pitchFamily="18" charset="0"/>
              </a:rPr>
              <a:t>第一步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抓住景物特点。</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第二步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概括景物营造的氛围。</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第三步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关注作者的情感。</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043023574"/>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54</a:t>
            </a:fld>
            <a:r>
              <a:rPr lang="en-US" altLang="zh-CN" smtClean="0"/>
              <a:t>-</a:t>
            </a:r>
            <a:endParaRPr lang="zh-CN" altLang="en-US" dirty="0"/>
          </a:p>
        </p:txBody>
      </p:sp>
      <p:sp>
        <p:nvSpPr>
          <p:cNvPr id="3" name="圆角矩形 2">
            <a:hlinkClick r:id="rId2"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考法一</a:t>
            </a:r>
            <a:endParaRPr lang="zh-CN" altLang="en-US" sz="1400" dirty="0">
              <a:solidFill>
                <a:srgbClr val="E75E22"/>
              </a:solidFill>
              <a:latin typeface="+mj-ea"/>
              <a:ea typeface="+mj-ea"/>
            </a:endParaRPr>
          </a:p>
        </p:txBody>
      </p:sp>
      <p:sp>
        <p:nvSpPr>
          <p:cNvPr id="4" name="圆角矩形 3">
            <a:hlinkClick r:id="rId3"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法二</a:t>
            </a:r>
            <a:endParaRPr lang="zh-CN" altLang="en-US" sz="1400" dirty="0">
              <a:solidFill>
                <a:schemeClr val="bg1">
                  <a:lumMod val="65000"/>
                </a:schemeClr>
              </a:solidFill>
              <a:latin typeface="+mj-ea"/>
              <a:ea typeface="+mj-ea"/>
            </a:endParaRPr>
          </a:p>
        </p:txBody>
      </p:sp>
      <p:sp>
        <p:nvSpPr>
          <p:cNvPr id="5" name="圆角矩形 4">
            <a:hlinkClick r:id="rId4"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法三</a:t>
            </a:r>
            <a:endParaRPr lang="zh-CN" altLang="en-US" sz="1400" dirty="0">
              <a:solidFill>
                <a:schemeClr val="bg1">
                  <a:lumMod val="65000"/>
                </a:schemeClr>
              </a:solidFill>
              <a:latin typeface="+mj-ea"/>
              <a:ea typeface="+mj-ea"/>
            </a:endParaRPr>
          </a:p>
        </p:txBody>
      </p:sp>
      <p:sp>
        <p:nvSpPr>
          <p:cNvPr id="9" name="矩形 8"/>
          <p:cNvSpPr>
            <a:spLocks noChangeAspect="1"/>
          </p:cNvSpPr>
          <p:nvPr/>
        </p:nvSpPr>
        <p:spPr>
          <a:xfrm>
            <a:off x="508000" y="2513599"/>
            <a:ext cx="8128000" cy="2084801"/>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a:solidFill>
                  <a:srgbClr val="000000"/>
                </a:solidFill>
                <a:latin typeface="NEU-BZ-S92"/>
                <a:ea typeface="方正正中黑简体"/>
                <a:cs typeface="Times New Roman" panose="02020603050405020304" pitchFamily="18" charset="0"/>
              </a:rPr>
              <a:t>鉴赏古代诗歌的语言</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诗歌是语言的艺术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与其他文学样式的语言相比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更具抒情性、含蓄性、精练性、跳跃性和感染力。一首诗里面的词语并不多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蕴含的意象和思想感情却非常丰富。从近年的高考试题看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对诗歌语言的鉴赏包括三个方面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炼字、炼句和赏析语言风格。</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7" name="圆角矩形 6">
            <a:hlinkClick r:id="rId5"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重难特训　</a:t>
            </a:r>
            <a:endParaRPr lang="zh-CN" altLang="en-US" sz="1400" dirty="0">
              <a:solidFill>
                <a:schemeClr val="bg1">
                  <a:lumMod val="65000"/>
                </a:schemeClr>
              </a:solidFill>
              <a:latin typeface="+mj-ea"/>
              <a:ea typeface="+mj-ea"/>
            </a:endParaRPr>
          </a:p>
        </p:txBody>
      </p:sp>
    </p:spTree>
    <p:extLst>
      <p:ext uri="{BB962C8B-B14F-4D97-AF65-F5344CB8AC3E}">
        <p14:creationId xmlns:p14="http://schemas.microsoft.com/office/powerpoint/2010/main" xmlns="" val="2380451563"/>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55</a:t>
            </a:fld>
            <a:r>
              <a:rPr lang="en-US" altLang="zh-CN" smtClean="0"/>
              <a:t>-</a:t>
            </a:r>
            <a:endParaRPr lang="zh-CN" altLang="en-US" dirty="0"/>
          </a:p>
        </p:txBody>
      </p:sp>
      <p:sp>
        <p:nvSpPr>
          <p:cNvPr id="3" name="圆角矩形 2">
            <a:hlinkClick r:id="rId2"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考法一</a:t>
            </a:r>
            <a:endParaRPr lang="zh-CN" altLang="en-US" sz="1400" dirty="0">
              <a:solidFill>
                <a:srgbClr val="E75E22"/>
              </a:solidFill>
              <a:latin typeface="+mj-ea"/>
              <a:ea typeface="+mj-ea"/>
            </a:endParaRPr>
          </a:p>
        </p:txBody>
      </p:sp>
      <p:sp>
        <p:nvSpPr>
          <p:cNvPr id="4" name="圆角矩形 3">
            <a:hlinkClick r:id="rId3"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法二</a:t>
            </a:r>
            <a:endParaRPr lang="zh-CN" altLang="en-US" sz="1400" dirty="0">
              <a:solidFill>
                <a:schemeClr val="bg1">
                  <a:lumMod val="65000"/>
                </a:schemeClr>
              </a:solidFill>
              <a:latin typeface="+mj-ea"/>
              <a:ea typeface="+mj-ea"/>
            </a:endParaRPr>
          </a:p>
        </p:txBody>
      </p:sp>
      <p:sp>
        <p:nvSpPr>
          <p:cNvPr id="5" name="圆角矩形 4">
            <a:hlinkClick r:id="rId4"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法三</a:t>
            </a:r>
            <a:endParaRPr lang="zh-CN" altLang="en-US" sz="1400" dirty="0">
              <a:solidFill>
                <a:schemeClr val="bg1">
                  <a:lumMod val="65000"/>
                </a:schemeClr>
              </a:solidFill>
              <a:latin typeface="+mj-ea"/>
              <a:ea typeface="+mj-ea"/>
            </a:endParaRPr>
          </a:p>
        </p:txBody>
      </p:sp>
      <p:sp>
        <p:nvSpPr>
          <p:cNvPr id="6" name="矩形 5"/>
          <p:cNvSpPr>
            <a:spLocks noChangeAspect="1"/>
          </p:cNvSpPr>
          <p:nvPr/>
        </p:nvSpPr>
        <p:spPr>
          <a:xfrm>
            <a:off x="508000" y="1349506"/>
            <a:ext cx="8128000" cy="5319854"/>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a:solidFill>
                  <a:srgbClr val="000000"/>
                </a:solidFill>
                <a:latin typeface="NEU-BZ-S92"/>
                <a:ea typeface="方正正中黑简体"/>
                <a:cs typeface="Times New Roman" panose="02020603050405020304" pitchFamily="18" charset="0"/>
              </a:rPr>
              <a:t>品味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正中黑简体"/>
                <a:cs typeface="Times New Roman" panose="02020603050405020304" pitchFamily="18" charset="0"/>
              </a:rPr>
              <a:t>炼字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正中黑简体"/>
                <a:cs typeface="Times New Roman" panose="02020603050405020304" pitchFamily="18" charset="0"/>
              </a:rPr>
              <a:t>之妙</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408305">
              <a:lnSpc>
                <a:spcPct val="120000"/>
              </a:lnSpc>
              <a:spcAft>
                <a:spcPts val="0"/>
              </a:spcAft>
              <a:tabLst>
                <a:tab pos="1029335" algn="l"/>
                <a:tab pos="1850390" algn="l"/>
                <a:tab pos="2538095" algn="l"/>
                <a:tab pos="3221990" algn="l"/>
              </a:tabLst>
            </a:pPr>
            <a:r>
              <a:rPr lang="zh-CN" altLang="zh-CN" sz="2200" b="1">
                <a:solidFill>
                  <a:srgbClr val="000000"/>
                </a:solidFill>
                <a:latin typeface="Arial" panose="020B0604020202020204" pitchFamily="34" charset="0"/>
                <a:ea typeface="黑体" panose="02010609060101010101" pitchFamily="49" charset="-122"/>
                <a:cs typeface="Times New Roman" panose="02020603050405020304" pitchFamily="18" charset="0"/>
              </a:rPr>
              <a:t>题点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b="1">
                <a:solidFill>
                  <a:srgbClr val="000000"/>
                </a:solidFill>
                <a:latin typeface="Arial" panose="020B0604020202020204" pitchFamily="34" charset="0"/>
                <a:ea typeface="黑体" panose="02010609060101010101" pitchFamily="49" charset="-122"/>
                <a:cs typeface="Times New Roman" panose="02020603050405020304" pitchFamily="18" charset="0"/>
              </a:rPr>
              <a:t>必备知识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沈德潜曾言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古人不废炼字法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然以意胜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而不以字胜。故能平字见奇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常字见险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陈字见新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朴字见色。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从诸多诗例来看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炼字就是使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作者主观的情思和作品所表现的生活具体化、生动化、纵深化与美学化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具有感染人的力量。高考炼字类试题主要是考查锤炼诗词中的动词、形容词、副词、数词和叠词。</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动词</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动词的提炼是诗歌炼字的主要内容。诗歌中的动词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一是一般动词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二是活用动词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即由其他词性的词活用过来的动词。如宋祁的《玉楼春》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绿杨烟外晓寒轻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红杏枝头春意闹。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字既是绘景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又是写情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它不仅描绘出了杏花盛开的艳丽景色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还抒发了对春天到来的喜悦之情。</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7" name="圆角矩形 6">
            <a:hlinkClick r:id="rId5"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重难特训　</a:t>
            </a:r>
            <a:endParaRPr lang="zh-CN" altLang="en-US" sz="1400" dirty="0">
              <a:solidFill>
                <a:schemeClr val="bg1">
                  <a:lumMod val="65000"/>
                </a:schemeClr>
              </a:solidFill>
              <a:latin typeface="+mj-ea"/>
              <a:ea typeface="+mj-ea"/>
            </a:endParaRPr>
          </a:p>
        </p:txBody>
      </p:sp>
    </p:spTree>
    <p:extLst>
      <p:ext uri="{BB962C8B-B14F-4D97-AF65-F5344CB8AC3E}">
        <p14:creationId xmlns:p14="http://schemas.microsoft.com/office/powerpoint/2010/main" xmlns="" val="339985226"/>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56</a:t>
            </a:fld>
            <a:r>
              <a:rPr lang="en-US" altLang="zh-CN" smtClean="0"/>
              <a:t>-</a:t>
            </a:r>
            <a:endParaRPr lang="zh-CN" altLang="en-US" dirty="0"/>
          </a:p>
        </p:txBody>
      </p:sp>
      <p:sp>
        <p:nvSpPr>
          <p:cNvPr id="3" name="圆角矩形 2">
            <a:hlinkClick r:id="rId2"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考法一</a:t>
            </a:r>
            <a:endParaRPr lang="zh-CN" altLang="en-US" sz="1400" dirty="0">
              <a:solidFill>
                <a:srgbClr val="E75E22"/>
              </a:solidFill>
              <a:latin typeface="+mj-ea"/>
              <a:ea typeface="+mj-ea"/>
            </a:endParaRPr>
          </a:p>
        </p:txBody>
      </p:sp>
      <p:sp>
        <p:nvSpPr>
          <p:cNvPr id="4" name="圆角矩形 3">
            <a:hlinkClick r:id="rId3"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法二</a:t>
            </a:r>
            <a:endParaRPr lang="zh-CN" altLang="en-US" sz="1400" dirty="0">
              <a:solidFill>
                <a:schemeClr val="bg1">
                  <a:lumMod val="65000"/>
                </a:schemeClr>
              </a:solidFill>
              <a:latin typeface="+mj-ea"/>
              <a:ea typeface="+mj-ea"/>
            </a:endParaRPr>
          </a:p>
        </p:txBody>
      </p:sp>
      <p:sp>
        <p:nvSpPr>
          <p:cNvPr id="5" name="圆角矩形 4">
            <a:hlinkClick r:id="rId4"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法三</a:t>
            </a:r>
            <a:endParaRPr lang="zh-CN" altLang="en-US" sz="1400" dirty="0">
              <a:solidFill>
                <a:schemeClr val="bg1">
                  <a:lumMod val="65000"/>
                </a:schemeClr>
              </a:solidFill>
              <a:latin typeface="+mj-ea"/>
              <a:ea typeface="+mj-ea"/>
            </a:endParaRPr>
          </a:p>
        </p:txBody>
      </p:sp>
      <p:sp>
        <p:nvSpPr>
          <p:cNvPr id="6" name="矩形 5"/>
          <p:cNvSpPr>
            <a:spLocks noChangeAspect="1"/>
          </p:cNvSpPr>
          <p:nvPr/>
        </p:nvSpPr>
        <p:spPr>
          <a:xfrm>
            <a:off x="508000" y="1708603"/>
            <a:ext cx="8128000" cy="369479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形容词</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如王维的《使至塞上》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单车欲问边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属国过居延。征蓬出汉塞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归雁入胡天。大漠孤烟直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长河落日圆。萧关逢候骑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都护在燕然。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诗中描写茫茫沙漠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字状其景观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烽火燃起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字状其醒目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状其视野所及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黄河杳无尽头。</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数量词</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如杜牧的《江南春》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千里莺啼绿映红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水村山郭酒旗风。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这两句诗既写了江南春景的丰富多彩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又用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千里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写了江南入春之地域的广阔。</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7" name="圆角矩形 6">
            <a:hlinkClick r:id="rId5"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重难特训　</a:t>
            </a:r>
            <a:endParaRPr lang="zh-CN" altLang="en-US" sz="1400" dirty="0">
              <a:solidFill>
                <a:schemeClr val="bg1">
                  <a:lumMod val="65000"/>
                </a:schemeClr>
              </a:solidFill>
              <a:latin typeface="+mj-ea"/>
              <a:ea typeface="+mj-ea"/>
            </a:endParaRPr>
          </a:p>
        </p:txBody>
      </p:sp>
    </p:spTree>
    <p:extLst>
      <p:ext uri="{BB962C8B-B14F-4D97-AF65-F5344CB8AC3E}">
        <p14:creationId xmlns:p14="http://schemas.microsoft.com/office/powerpoint/2010/main" xmlns="" val="1199679548"/>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57</a:t>
            </a:fld>
            <a:r>
              <a:rPr lang="en-US" altLang="zh-CN" smtClean="0"/>
              <a:t>-</a:t>
            </a:r>
            <a:endParaRPr lang="zh-CN" altLang="en-US" dirty="0"/>
          </a:p>
        </p:txBody>
      </p:sp>
      <p:sp>
        <p:nvSpPr>
          <p:cNvPr id="3" name="圆角矩形 2">
            <a:hlinkClick r:id="rId2"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考法一</a:t>
            </a:r>
            <a:endParaRPr lang="zh-CN" altLang="en-US" sz="1400" dirty="0">
              <a:solidFill>
                <a:srgbClr val="E75E22"/>
              </a:solidFill>
              <a:latin typeface="+mj-ea"/>
              <a:ea typeface="+mj-ea"/>
            </a:endParaRPr>
          </a:p>
        </p:txBody>
      </p:sp>
      <p:sp>
        <p:nvSpPr>
          <p:cNvPr id="4" name="圆角矩形 3">
            <a:hlinkClick r:id="rId3"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法二</a:t>
            </a:r>
            <a:endParaRPr lang="zh-CN" altLang="en-US" sz="1400" dirty="0">
              <a:solidFill>
                <a:schemeClr val="bg1">
                  <a:lumMod val="65000"/>
                </a:schemeClr>
              </a:solidFill>
              <a:latin typeface="+mj-ea"/>
              <a:ea typeface="+mj-ea"/>
            </a:endParaRPr>
          </a:p>
        </p:txBody>
      </p:sp>
      <p:sp>
        <p:nvSpPr>
          <p:cNvPr id="5" name="圆角矩形 4">
            <a:hlinkClick r:id="rId4"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法三</a:t>
            </a:r>
            <a:endParaRPr lang="zh-CN" altLang="en-US" sz="1400" dirty="0">
              <a:solidFill>
                <a:schemeClr val="bg1">
                  <a:lumMod val="65000"/>
                </a:schemeClr>
              </a:solidFill>
              <a:latin typeface="+mj-ea"/>
              <a:ea typeface="+mj-ea"/>
            </a:endParaRPr>
          </a:p>
        </p:txBody>
      </p:sp>
      <p:sp>
        <p:nvSpPr>
          <p:cNvPr id="6" name="矩形 5"/>
          <p:cNvSpPr>
            <a:spLocks noChangeAspect="1"/>
          </p:cNvSpPr>
          <p:nvPr/>
        </p:nvSpPr>
        <p:spPr>
          <a:xfrm>
            <a:off x="508000" y="1340767"/>
            <a:ext cx="8128000" cy="492865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4</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叠音词</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如杜甫的《江畔独步寻花七绝句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其六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黄四娘家花满蹊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千朵万朵压枝低。留连戏蝶时时舞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自在娇莺恰恰啼。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诗中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时时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恰恰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为叠词。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时时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表明不是偶尔一见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把春意闹的情趣渲染出来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恰恰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为拟声词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形容娇莺啼鸣的婉转清脆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给人一种身临其境的听觉感受。</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5</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拟声词</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如白居易的《琵琶行并序》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大弦嘈嘈如急雨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小弦切切如私语。嘈嘈切切错杂弹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大珠小珠落玉盘。间关莺语花底滑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幽咽泉流冰下难。冰泉冷涩弦凝绝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凝绝不通声暂歇。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呕哑嘲哳难为听。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诗中用了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嘈嘈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切切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间关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呕哑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嘲哳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等拟声词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把抽象无形的乐声写得生动传神、具体实在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使人如闻其声、如临其境。</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7" name="圆角矩形 6">
            <a:hlinkClick r:id="rId5"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重难特训　</a:t>
            </a:r>
            <a:endParaRPr lang="zh-CN" altLang="en-US" sz="1400" dirty="0">
              <a:solidFill>
                <a:schemeClr val="bg1">
                  <a:lumMod val="65000"/>
                </a:schemeClr>
              </a:solidFill>
              <a:latin typeface="+mj-ea"/>
              <a:ea typeface="+mj-ea"/>
            </a:endParaRPr>
          </a:p>
        </p:txBody>
      </p:sp>
    </p:spTree>
    <p:extLst>
      <p:ext uri="{BB962C8B-B14F-4D97-AF65-F5344CB8AC3E}">
        <p14:creationId xmlns:p14="http://schemas.microsoft.com/office/powerpoint/2010/main" xmlns="" val="2650407451"/>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58</a:t>
            </a:fld>
            <a:r>
              <a:rPr lang="en-US" altLang="zh-CN" smtClean="0"/>
              <a:t>-</a:t>
            </a:r>
            <a:endParaRPr lang="zh-CN" altLang="en-US" dirty="0"/>
          </a:p>
        </p:txBody>
      </p:sp>
      <p:sp>
        <p:nvSpPr>
          <p:cNvPr id="3" name="圆角矩形 2">
            <a:hlinkClick r:id="rId2"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考法一</a:t>
            </a:r>
            <a:endParaRPr lang="zh-CN" altLang="en-US" sz="1400" dirty="0">
              <a:solidFill>
                <a:srgbClr val="E75E22"/>
              </a:solidFill>
              <a:latin typeface="+mj-ea"/>
              <a:ea typeface="+mj-ea"/>
            </a:endParaRPr>
          </a:p>
        </p:txBody>
      </p:sp>
      <p:sp>
        <p:nvSpPr>
          <p:cNvPr id="4" name="圆角矩形 3">
            <a:hlinkClick r:id="rId3"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法二</a:t>
            </a:r>
            <a:endParaRPr lang="zh-CN" altLang="en-US" sz="1400" dirty="0">
              <a:solidFill>
                <a:schemeClr val="bg1">
                  <a:lumMod val="65000"/>
                </a:schemeClr>
              </a:solidFill>
              <a:latin typeface="+mj-ea"/>
              <a:ea typeface="+mj-ea"/>
            </a:endParaRPr>
          </a:p>
        </p:txBody>
      </p:sp>
      <p:sp>
        <p:nvSpPr>
          <p:cNvPr id="5" name="圆角矩形 4">
            <a:hlinkClick r:id="rId4"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法三</a:t>
            </a:r>
            <a:endParaRPr lang="zh-CN" altLang="en-US" sz="1400" dirty="0">
              <a:solidFill>
                <a:schemeClr val="bg1">
                  <a:lumMod val="65000"/>
                </a:schemeClr>
              </a:solidFill>
              <a:latin typeface="+mj-ea"/>
              <a:ea typeface="+mj-ea"/>
            </a:endParaRPr>
          </a:p>
        </p:txBody>
      </p:sp>
      <p:sp>
        <p:nvSpPr>
          <p:cNvPr id="6" name="矩形 5"/>
          <p:cNvSpPr>
            <a:spLocks noChangeAspect="1"/>
          </p:cNvSpPr>
          <p:nvPr/>
        </p:nvSpPr>
        <p:spPr>
          <a:xfrm>
            <a:off x="508000" y="1505471"/>
            <a:ext cx="8128000" cy="410105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6</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渲染颜色的词</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诗中表现颜色的词语可以给人以色彩感和画面感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从而渲染气氛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烘托感情。欣赏时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首先要善于抓住能表现鲜明对比的色彩词语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体会诗歌流露的感情色彩。如姜虁的《扬州慢》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过春风十里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尽荠麦青青。</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作者以昔日十里扬州路上的繁盛与如今的荠麦青青形成鲜明的对比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以突出眼前的荒凉。</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7</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体现修辞手法的词</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含有修辞手法的字词比较容易进入命题人的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法眼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成为命题对象。如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云破月来花弄影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字写活了月下之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尽显拟人之妙处。</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7" name="圆角矩形 6">
            <a:hlinkClick r:id="rId5"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重难特训　</a:t>
            </a:r>
            <a:endParaRPr lang="zh-CN" altLang="en-US" sz="1400" dirty="0">
              <a:solidFill>
                <a:schemeClr val="bg1">
                  <a:lumMod val="65000"/>
                </a:schemeClr>
              </a:solidFill>
              <a:latin typeface="+mj-ea"/>
              <a:ea typeface="+mj-ea"/>
            </a:endParaRPr>
          </a:p>
        </p:txBody>
      </p:sp>
    </p:spTree>
    <p:extLst>
      <p:ext uri="{BB962C8B-B14F-4D97-AF65-F5344CB8AC3E}">
        <p14:creationId xmlns:p14="http://schemas.microsoft.com/office/powerpoint/2010/main" xmlns="" val="2970331891"/>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59</a:t>
            </a:fld>
            <a:r>
              <a:rPr lang="en-US" altLang="zh-CN" smtClean="0"/>
              <a:t>-</a:t>
            </a:r>
            <a:endParaRPr lang="zh-CN" altLang="en-US" dirty="0"/>
          </a:p>
        </p:txBody>
      </p:sp>
      <p:sp>
        <p:nvSpPr>
          <p:cNvPr id="3" name="圆角矩形 2">
            <a:hlinkClick r:id="rId3"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考法一</a:t>
            </a:r>
            <a:endParaRPr lang="zh-CN" altLang="en-US" sz="1400" dirty="0">
              <a:solidFill>
                <a:srgbClr val="E75E22"/>
              </a:solidFill>
              <a:latin typeface="+mj-ea"/>
              <a:ea typeface="+mj-ea"/>
            </a:endParaRPr>
          </a:p>
        </p:txBody>
      </p:sp>
      <p:sp>
        <p:nvSpPr>
          <p:cNvPr id="4" name="圆角矩形 3">
            <a:hlinkClick r:id="rId4"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法二</a:t>
            </a:r>
            <a:endParaRPr lang="zh-CN" altLang="en-US" sz="1400" dirty="0">
              <a:solidFill>
                <a:schemeClr val="bg1">
                  <a:lumMod val="65000"/>
                </a:schemeClr>
              </a:solidFill>
              <a:latin typeface="+mj-ea"/>
              <a:ea typeface="+mj-ea"/>
            </a:endParaRPr>
          </a:p>
        </p:txBody>
      </p:sp>
      <p:sp>
        <p:nvSpPr>
          <p:cNvPr id="5" name="圆角矩形 4">
            <a:hlinkClick r:id="rId5"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法三</a:t>
            </a:r>
            <a:endParaRPr lang="zh-CN" altLang="en-US" sz="1400" dirty="0">
              <a:solidFill>
                <a:schemeClr val="bg1">
                  <a:lumMod val="65000"/>
                </a:schemeClr>
              </a:solidFill>
              <a:latin typeface="+mj-ea"/>
              <a:ea typeface="+mj-ea"/>
            </a:endParaRPr>
          </a:p>
        </p:txBody>
      </p:sp>
      <p:sp>
        <p:nvSpPr>
          <p:cNvPr id="6" name="矩形 5"/>
          <p:cNvSpPr>
            <a:spLocks noChangeAspect="1"/>
          </p:cNvSpPr>
          <p:nvPr/>
        </p:nvSpPr>
        <p:spPr>
          <a:xfrm>
            <a:off x="508000" y="1610829"/>
            <a:ext cx="8128000" cy="866006"/>
          </a:xfrm>
          <a:prstGeom prst="rect">
            <a:avLst/>
          </a:prstGeom>
        </p:spPr>
        <p:txBody>
          <a:bodyPr>
            <a:spAutoFit/>
          </a:bodyPr>
          <a:lstStyle/>
          <a:p>
            <a:pPr indent="408305">
              <a:lnSpc>
                <a:spcPct val="120000"/>
              </a:lnSpc>
              <a:spcAft>
                <a:spcPts val="0"/>
              </a:spcAft>
              <a:tabLst>
                <a:tab pos="1029335" algn="l"/>
                <a:tab pos="1850390" algn="l"/>
                <a:tab pos="2538095" algn="l"/>
                <a:tab pos="3221990" algn="l"/>
              </a:tabLst>
            </a:pPr>
            <a:r>
              <a:rPr lang="zh-CN" altLang="zh-CN" sz="2200" b="1">
                <a:solidFill>
                  <a:srgbClr val="000000"/>
                </a:solidFill>
                <a:latin typeface="Arial" panose="020B0604020202020204" pitchFamily="34" charset="0"/>
                <a:ea typeface="黑体" panose="02010609060101010101" pitchFamily="49" charset="-122"/>
                <a:cs typeface="Times New Roman" panose="02020603050405020304" pitchFamily="18" charset="0"/>
              </a:rPr>
              <a:t>备考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b="1">
                <a:solidFill>
                  <a:srgbClr val="000000"/>
                </a:solidFill>
                <a:latin typeface="Arial" panose="020B0604020202020204" pitchFamily="34" charset="0"/>
                <a:ea typeface="黑体" panose="02010609060101010101" pitchFamily="49" charset="-122"/>
                <a:cs typeface="Times New Roman" panose="02020603050405020304" pitchFamily="18" charset="0"/>
              </a:rPr>
              <a:t>关键能力</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审题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看清设问方式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思考答题角度</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7" name="对象 6"/>
          <p:cNvGraphicFramePr>
            <a:graphicFrameLocks noChangeAspect="1"/>
          </p:cNvGraphicFramePr>
          <p:nvPr>
            <p:extLst>
              <p:ext uri="{D42A27DB-BD31-4B8C-83A1-F6EECF244321}">
                <p14:modId xmlns:p14="http://schemas.microsoft.com/office/powerpoint/2010/main" xmlns="" val="790172526"/>
              </p:ext>
            </p:extLst>
          </p:nvPr>
        </p:nvGraphicFramePr>
        <p:xfrm>
          <a:off x="508000" y="2564904"/>
          <a:ext cx="8128000" cy="3850105"/>
        </p:xfrm>
        <a:graphic>
          <a:graphicData uri="http://schemas.openxmlformats.org/presentationml/2006/ole">
            <p:oleObj spid="_x0000_s67586" name="文档" r:id="rId6" imgW="3921718" imgH="1857925" progId="Word.Document.12">
              <p:embed/>
            </p:oleObj>
          </a:graphicData>
        </a:graphic>
      </p:graphicFrame>
      <p:sp>
        <p:nvSpPr>
          <p:cNvPr id="8" name="圆角矩形 7">
            <a:hlinkClick r:id="rId7"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重难特训　</a:t>
            </a:r>
            <a:endParaRPr lang="zh-CN" altLang="en-US" sz="1400" dirty="0">
              <a:solidFill>
                <a:schemeClr val="bg1">
                  <a:lumMod val="65000"/>
                </a:schemeClr>
              </a:solidFill>
              <a:latin typeface="+mj-ea"/>
              <a:ea typeface="+mj-ea"/>
            </a:endParaRPr>
          </a:p>
        </p:txBody>
      </p:sp>
    </p:spTree>
    <p:extLst>
      <p:ext uri="{BB962C8B-B14F-4D97-AF65-F5344CB8AC3E}">
        <p14:creationId xmlns:p14="http://schemas.microsoft.com/office/powerpoint/2010/main" xmlns="" val="3593762964"/>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6</a:t>
            </a:fld>
            <a:r>
              <a:rPr lang="en-US" altLang="zh-CN" dirty="0" smtClean="0"/>
              <a:t>-</a:t>
            </a:r>
            <a:endParaRPr lang="zh-CN" altLang="en-US" dirty="0"/>
          </a:p>
        </p:txBody>
      </p:sp>
      <p:sp>
        <p:nvSpPr>
          <p:cNvPr id="2" name="矩形 1"/>
          <p:cNvSpPr>
            <a:spLocks noChangeAspect="1"/>
          </p:cNvSpPr>
          <p:nvPr/>
        </p:nvSpPr>
        <p:spPr>
          <a:xfrm>
            <a:off x="508000" y="1497936"/>
            <a:ext cx="8128000" cy="4116127"/>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a:solidFill>
                  <a:srgbClr val="000000"/>
                </a:solidFill>
                <a:latin typeface="NEU-BZ-S92"/>
                <a:ea typeface="方正正中黑简体"/>
                <a:cs typeface="Times New Roman" panose="02020603050405020304" pitchFamily="18" charset="0"/>
              </a:rPr>
              <a:t>古代诗歌的鉴赏流程</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smtClean="0">
                <a:solidFill>
                  <a:srgbClr val="000000"/>
                </a:solidFill>
                <a:latin typeface="Times New Roman" panose="02020603050405020304" pitchFamily="18" charset="0"/>
                <a:cs typeface="Times New Roman" panose="02020603050405020304" pitchFamily="18" charset="0"/>
              </a:rPr>
              <a:t>    </a:t>
            </a:r>
            <a:r>
              <a:rPr lang="zh-CN" altLang="zh-CN" sz="2200" smtClean="0">
                <a:solidFill>
                  <a:srgbClr val="000000"/>
                </a:solidFill>
                <a:latin typeface="Times New Roman" panose="02020603050405020304" pitchFamily="18" charset="0"/>
                <a:cs typeface="Times New Roman" panose="02020603050405020304" pitchFamily="18" charset="0"/>
              </a:rPr>
              <a:t>诗歌</a:t>
            </a:r>
            <a:r>
              <a:rPr lang="zh-CN" altLang="zh-CN" sz="2200">
                <a:solidFill>
                  <a:srgbClr val="000000"/>
                </a:solidFill>
                <a:latin typeface="Times New Roman" panose="02020603050405020304" pitchFamily="18" charset="0"/>
                <a:cs typeface="Times New Roman" panose="02020603050405020304" pitchFamily="18" charset="0"/>
              </a:rPr>
              <a:t>鉴赏一般分三步走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第一步是读懂诗歌所写的内容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知道具体每一句都在讲什么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第二步是了解作者是如何写的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即用了什么艺术手法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第三步是掌握诗歌表达了什么感情。其中第一步是基础。要想在高考中赢得诗歌鉴赏的高分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必须学会读懂诗歌。读懂诗歌的一般流程是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看标题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读作者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看正文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研题目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怎样才算读懂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一要明白表层意思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即能了解大意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包括时间、地点、人物、事情、景物。二要领会深层意思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即写出了什么意境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形象、氛围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表达了什么情感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情绪、心境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怎样表达的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表达技巧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527561553"/>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60</a:t>
            </a:fld>
            <a:r>
              <a:rPr lang="en-US" altLang="zh-CN" smtClean="0"/>
              <a:t>-</a:t>
            </a:r>
            <a:endParaRPr lang="zh-CN" altLang="en-US" dirty="0"/>
          </a:p>
        </p:txBody>
      </p:sp>
      <p:sp>
        <p:nvSpPr>
          <p:cNvPr id="3" name="圆角矩形 2">
            <a:hlinkClick r:id="rId3"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考法一</a:t>
            </a:r>
            <a:endParaRPr lang="zh-CN" altLang="en-US" sz="1400" dirty="0">
              <a:solidFill>
                <a:srgbClr val="E75E22"/>
              </a:solidFill>
              <a:latin typeface="+mj-ea"/>
              <a:ea typeface="+mj-ea"/>
            </a:endParaRPr>
          </a:p>
        </p:txBody>
      </p:sp>
      <p:sp>
        <p:nvSpPr>
          <p:cNvPr id="4" name="圆角矩形 3">
            <a:hlinkClick r:id="rId4"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法二</a:t>
            </a:r>
            <a:endParaRPr lang="zh-CN" altLang="en-US" sz="1400" dirty="0">
              <a:solidFill>
                <a:schemeClr val="bg1">
                  <a:lumMod val="65000"/>
                </a:schemeClr>
              </a:solidFill>
              <a:latin typeface="+mj-ea"/>
              <a:ea typeface="+mj-ea"/>
            </a:endParaRPr>
          </a:p>
        </p:txBody>
      </p:sp>
      <p:sp>
        <p:nvSpPr>
          <p:cNvPr id="5" name="圆角矩形 4">
            <a:hlinkClick r:id="rId5"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法三</a:t>
            </a:r>
            <a:endParaRPr lang="zh-CN" altLang="en-US" sz="1400" dirty="0">
              <a:solidFill>
                <a:schemeClr val="bg1">
                  <a:lumMod val="65000"/>
                </a:schemeClr>
              </a:solidFill>
              <a:latin typeface="+mj-ea"/>
              <a:ea typeface="+mj-ea"/>
            </a:endParaRPr>
          </a:p>
        </p:txBody>
      </p:sp>
      <p:sp>
        <p:nvSpPr>
          <p:cNvPr id="6" name="矩形 5"/>
          <p:cNvSpPr>
            <a:spLocks noChangeAspect="1"/>
          </p:cNvSpPr>
          <p:nvPr/>
        </p:nvSpPr>
        <p:spPr>
          <a:xfrm>
            <a:off x="508000" y="1517904"/>
            <a:ext cx="8128000" cy="876330"/>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解题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明确答题步骤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找准答题依据</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炼字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三关注</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7" name="对象 6"/>
          <p:cNvGraphicFramePr>
            <a:graphicFrameLocks noChangeAspect="1"/>
          </p:cNvGraphicFramePr>
          <p:nvPr>
            <p:extLst>
              <p:ext uri="{D42A27DB-BD31-4B8C-83A1-F6EECF244321}">
                <p14:modId xmlns:p14="http://schemas.microsoft.com/office/powerpoint/2010/main" xmlns="" val="4141773686"/>
              </p:ext>
            </p:extLst>
          </p:nvPr>
        </p:nvGraphicFramePr>
        <p:xfrm>
          <a:off x="508000" y="2420888"/>
          <a:ext cx="8128000" cy="4124356"/>
        </p:xfrm>
        <a:graphic>
          <a:graphicData uri="http://schemas.openxmlformats.org/presentationml/2006/ole">
            <p:oleObj spid="_x0000_s68610" name="文档" r:id="rId6" imgW="3847376" imgH="1952927" progId="Word.Document.12">
              <p:embed/>
            </p:oleObj>
          </a:graphicData>
        </a:graphic>
      </p:graphicFrame>
      <p:sp>
        <p:nvSpPr>
          <p:cNvPr id="8" name="圆角矩形 7">
            <a:hlinkClick r:id="rId7"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重难特训　</a:t>
            </a:r>
            <a:endParaRPr lang="zh-CN" altLang="en-US" sz="1400" dirty="0">
              <a:solidFill>
                <a:schemeClr val="bg1">
                  <a:lumMod val="65000"/>
                </a:schemeClr>
              </a:solidFill>
              <a:latin typeface="+mj-ea"/>
              <a:ea typeface="+mj-ea"/>
            </a:endParaRPr>
          </a:p>
        </p:txBody>
      </p:sp>
    </p:spTree>
    <p:extLst>
      <p:ext uri="{BB962C8B-B14F-4D97-AF65-F5344CB8AC3E}">
        <p14:creationId xmlns:p14="http://schemas.microsoft.com/office/powerpoint/2010/main" xmlns="" val="887012225"/>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61</a:t>
            </a:fld>
            <a:r>
              <a:rPr lang="en-US" altLang="zh-CN" smtClean="0"/>
              <a:t>-</a:t>
            </a:r>
            <a:endParaRPr lang="zh-CN" altLang="en-US" dirty="0"/>
          </a:p>
        </p:txBody>
      </p:sp>
      <p:sp>
        <p:nvSpPr>
          <p:cNvPr id="3" name="圆角矩形 2">
            <a:hlinkClick r:id="rId2"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考法一</a:t>
            </a:r>
            <a:endParaRPr lang="zh-CN" altLang="en-US" sz="1400" dirty="0">
              <a:solidFill>
                <a:srgbClr val="E75E22"/>
              </a:solidFill>
              <a:latin typeface="+mj-ea"/>
              <a:ea typeface="+mj-ea"/>
            </a:endParaRPr>
          </a:p>
        </p:txBody>
      </p:sp>
      <p:sp>
        <p:nvSpPr>
          <p:cNvPr id="4" name="圆角矩形 3">
            <a:hlinkClick r:id="rId3"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法二</a:t>
            </a:r>
            <a:endParaRPr lang="zh-CN" altLang="en-US" sz="1400" dirty="0">
              <a:solidFill>
                <a:schemeClr val="bg1">
                  <a:lumMod val="65000"/>
                </a:schemeClr>
              </a:solidFill>
              <a:latin typeface="+mj-ea"/>
              <a:ea typeface="+mj-ea"/>
            </a:endParaRPr>
          </a:p>
        </p:txBody>
      </p:sp>
      <p:sp>
        <p:nvSpPr>
          <p:cNvPr id="5" name="圆角矩形 4">
            <a:hlinkClick r:id="rId4"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法三</a:t>
            </a:r>
            <a:endParaRPr lang="zh-CN" altLang="en-US" sz="1400" dirty="0">
              <a:solidFill>
                <a:schemeClr val="bg1">
                  <a:lumMod val="65000"/>
                </a:schemeClr>
              </a:solidFill>
              <a:latin typeface="+mj-ea"/>
              <a:ea typeface="+mj-ea"/>
            </a:endParaRPr>
          </a:p>
        </p:txBody>
      </p:sp>
      <p:sp>
        <p:nvSpPr>
          <p:cNvPr id="6" name="矩形 5"/>
          <p:cNvSpPr>
            <a:spLocks noChangeAspect="1"/>
          </p:cNvSpPr>
          <p:nvPr/>
        </p:nvSpPr>
        <p:spPr>
          <a:xfrm>
            <a:off x="508000" y="1708603"/>
            <a:ext cx="8128000" cy="369479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建模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根据要求表述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规范术语作答</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第一步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明观点。你认为哪个字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直接鉴赏某字的题目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此步省略</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第二步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释字义。解释该字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的准确含义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并展开联想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把该字放入原句中描述景象。</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第三步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点手法。如果该字运用了修辞手法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要指明这种手法并简要分析。</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第四步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说作用。点出该字词在表情达意上有什么作用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产生了怎样的表达效果。</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7" name="圆角矩形 6">
            <a:hlinkClick r:id="rId5"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重难特训　</a:t>
            </a:r>
            <a:endParaRPr lang="zh-CN" altLang="en-US" sz="1400" dirty="0">
              <a:solidFill>
                <a:schemeClr val="bg1">
                  <a:lumMod val="65000"/>
                </a:schemeClr>
              </a:solidFill>
              <a:latin typeface="+mj-ea"/>
              <a:ea typeface="+mj-ea"/>
            </a:endParaRPr>
          </a:p>
        </p:txBody>
      </p:sp>
    </p:spTree>
    <p:extLst>
      <p:ext uri="{BB962C8B-B14F-4D97-AF65-F5344CB8AC3E}">
        <p14:creationId xmlns:p14="http://schemas.microsoft.com/office/powerpoint/2010/main" xmlns="" val="4000309793"/>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62</a:t>
            </a:fld>
            <a:r>
              <a:rPr lang="en-US" altLang="zh-CN" smtClean="0"/>
              <a:t>-</a:t>
            </a:r>
            <a:endParaRPr lang="zh-CN" altLang="en-US" dirty="0"/>
          </a:p>
        </p:txBody>
      </p:sp>
      <p:sp>
        <p:nvSpPr>
          <p:cNvPr id="3" name="圆角矩形 2">
            <a:hlinkClick r:id="rId2"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考法一</a:t>
            </a:r>
            <a:endParaRPr lang="zh-CN" altLang="en-US" sz="1400" dirty="0">
              <a:solidFill>
                <a:srgbClr val="E75E22"/>
              </a:solidFill>
              <a:latin typeface="+mj-ea"/>
              <a:ea typeface="+mj-ea"/>
            </a:endParaRPr>
          </a:p>
        </p:txBody>
      </p:sp>
      <p:sp>
        <p:nvSpPr>
          <p:cNvPr id="4" name="圆角矩形 3">
            <a:hlinkClick r:id="rId3"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法二</a:t>
            </a:r>
            <a:endParaRPr lang="zh-CN" altLang="en-US" sz="1400" dirty="0">
              <a:solidFill>
                <a:schemeClr val="bg1">
                  <a:lumMod val="65000"/>
                </a:schemeClr>
              </a:solidFill>
              <a:latin typeface="+mj-ea"/>
              <a:ea typeface="+mj-ea"/>
            </a:endParaRPr>
          </a:p>
        </p:txBody>
      </p:sp>
      <p:sp>
        <p:nvSpPr>
          <p:cNvPr id="5" name="圆角矩形 4">
            <a:hlinkClick r:id="rId4"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法三</a:t>
            </a:r>
            <a:endParaRPr lang="zh-CN" altLang="en-US" sz="1400" dirty="0">
              <a:solidFill>
                <a:schemeClr val="bg1">
                  <a:lumMod val="65000"/>
                </a:schemeClr>
              </a:solidFill>
              <a:latin typeface="+mj-ea"/>
              <a:ea typeface="+mj-ea"/>
            </a:endParaRPr>
          </a:p>
        </p:txBody>
      </p:sp>
      <p:sp>
        <p:nvSpPr>
          <p:cNvPr id="6" name="矩形 5"/>
          <p:cNvSpPr>
            <a:spLocks noChangeAspect="1"/>
          </p:cNvSpPr>
          <p:nvPr/>
        </p:nvSpPr>
        <p:spPr>
          <a:xfrm>
            <a:off x="508000" y="2521133"/>
            <a:ext cx="8128000" cy="2069734"/>
          </a:xfrm>
          <a:prstGeom prst="rect">
            <a:avLst/>
          </a:prstGeom>
        </p:spPr>
        <p:txBody>
          <a:bodyPr>
            <a:spAutoFit/>
          </a:bodyPr>
          <a:lstStyle/>
          <a:p>
            <a:pPr indent="408305">
              <a:lnSpc>
                <a:spcPct val="120000"/>
              </a:lnSpc>
              <a:spcAft>
                <a:spcPts val="0"/>
              </a:spcAft>
              <a:tabLst>
                <a:tab pos="1029335" algn="l"/>
                <a:tab pos="1850390" algn="l"/>
                <a:tab pos="2538095" algn="l"/>
                <a:tab pos="3221990" algn="l"/>
              </a:tabLst>
            </a:pPr>
            <a:r>
              <a:rPr lang="zh-CN" altLang="zh-CN" sz="2200" b="1">
                <a:solidFill>
                  <a:srgbClr val="000000"/>
                </a:solidFill>
                <a:latin typeface="Arial" panose="020B0604020202020204" pitchFamily="34" charset="0"/>
                <a:ea typeface="黑体" panose="02010609060101010101" pitchFamily="49" charset="-122"/>
                <a:cs typeface="Times New Roman" panose="02020603050405020304" pitchFamily="18" charset="0"/>
              </a:rPr>
              <a:t>典题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b="1">
                <a:solidFill>
                  <a:srgbClr val="000000"/>
                </a:solidFill>
                <a:latin typeface="Arial" panose="020B0604020202020204" pitchFamily="34" charset="0"/>
                <a:ea typeface="黑体" panose="02010609060101010101" pitchFamily="49" charset="-122"/>
                <a:cs typeface="Times New Roman" panose="02020603050405020304" pitchFamily="18" charset="0"/>
              </a:rPr>
              <a:t>满分解构</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b="1">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动词</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妙用动词可以使诗歌意象化静为动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形象更加生动。要特别注意多义的动词和活用的动词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这些词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往往一字传神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使一句或全篇光彩顿生。</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7" name="圆角矩形 6">
            <a:hlinkClick r:id="rId5"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重难特训　</a:t>
            </a:r>
            <a:endParaRPr lang="zh-CN" altLang="en-US" sz="1400" dirty="0">
              <a:solidFill>
                <a:schemeClr val="bg1">
                  <a:lumMod val="65000"/>
                </a:schemeClr>
              </a:solidFill>
              <a:latin typeface="+mj-ea"/>
              <a:ea typeface="+mj-ea"/>
            </a:endParaRPr>
          </a:p>
        </p:txBody>
      </p:sp>
    </p:spTree>
    <p:extLst>
      <p:ext uri="{BB962C8B-B14F-4D97-AF65-F5344CB8AC3E}">
        <p14:creationId xmlns:p14="http://schemas.microsoft.com/office/powerpoint/2010/main" xmlns="" val="2745353016"/>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63</a:t>
            </a:fld>
            <a:r>
              <a:rPr lang="en-US" altLang="zh-CN" smtClean="0"/>
              <a:t>-</a:t>
            </a:r>
            <a:endParaRPr lang="zh-CN" altLang="en-US" dirty="0"/>
          </a:p>
        </p:txBody>
      </p:sp>
      <p:sp>
        <p:nvSpPr>
          <p:cNvPr id="3" name="圆角矩形 2">
            <a:hlinkClick r:id="rId2"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考法一</a:t>
            </a:r>
            <a:endParaRPr lang="zh-CN" altLang="en-US" sz="1400" dirty="0">
              <a:solidFill>
                <a:srgbClr val="E75E22"/>
              </a:solidFill>
              <a:latin typeface="+mj-ea"/>
              <a:ea typeface="+mj-ea"/>
            </a:endParaRPr>
          </a:p>
        </p:txBody>
      </p:sp>
      <p:sp>
        <p:nvSpPr>
          <p:cNvPr id="4" name="圆角矩形 3">
            <a:hlinkClick r:id="rId3"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法二</a:t>
            </a:r>
            <a:endParaRPr lang="zh-CN" altLang="en-US" sz="1400" dirty="0">
              <a:solidFill>
                <a:schemeClr val="bg1">
                  <a:lumMod val="65000"/>
                </a:schemeClr>
              </a:solidFill>
              <a:latin typeface="+mj-ea"/>
              <a:ea typeface="+mj-ea"/>
            </a:endParaRPr>
          </a:p>
        </p:txBody>
      </p:sp>
      <p:sp>
        <p:nvSpPr>
          <p:cNvPr id="5" name="圆角矩形 4">
            <a:hlinkClick r:id="rId4"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法三</a:t>
            </a:r>
            <a:endParaRPr lang="zh-CN" altLang="en-US" sz="1400" dirty="0">
              <a:solidFill>
                <a:schemeClr val="bg1">
                  <a:lumMod val="65000"/>
                </a:schemeClr>
              </a:solidFill>
              <a:latin typeface="+mj-ea"/>
              <a:ea typeface="+mj-ea"/>
            </a:endParaRPr>
          </a:p>
        </p:txBody>
      </p:sp>
      <p:sp>
        <p:nvSpPr>
          <p:cNvPr id="6" name="矩形 5"/>
          <p:cNvSpPr>
            <a:spLocks noChangeAspect="1"/>
          </p:cNvSpPr>
          <p:nvPr/>
        </p:nvSpPr>
        <p:spPr>
          <a:xfrm>
            <a:off x="508000" y="1340767"/>
            <a:ext cx="8128000" cy="537377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(2017·</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山东卷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阅读下面的唐诗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完成后面的问题。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早上五盘岭</a:t>
            </a:r>
            <a:r>
              <a:rPr lang="zh-CN" altLang="zh-CN" sz="2200" baseline="30000">
                <a:solidFill>
                  <a:srgbClr val="000000"/>
                </a:solidFill>
                <a:latin typeface="NEU-BZ-S92"/>
                <a:cs typeface="宋体" panose="02010600030101010101" pitchFamily="2" charset="-122"/>
              </a:rPr>
              <a:t>①</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岑</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参</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平旦驱驷马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旷然出五盘</a:t>
            </a:r>
            <a:r>
              <a:rPr lang="zh-CN" altLang="zh-CN" sz="2200" baseline="300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江回两崖斗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日隐群峰攒。</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苍翠烟景曙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森沉云树寒。</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松疏露孤驿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花密藏回滩。</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栈道溪雨滑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畬田原草干。</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此行为知己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不觉蜀道难。</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注</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唐代宗大历元年</a:t>
            </a:r>
            <a:r>
              <a:rPr lang="en-US" altLang="zh-CN" sz="2200">
                <a:solidFill>
                  <a:srgbClr val="000000"/>
                </a:solidFill>
                <a:latin typeface="Times New Roman" panose="02020603050405020304" pitchFamily="18" charset="0"/>
                <a:cs typeface="Times New Roman" panose="02020603050405020304" pitchFamily="18" charset="0"/>
              </a:rPr>
              <a:t>(766)</a:t>
            </a:r>
            <a:r>
              <a:rPr lang="zh-CN" altLang="zh-CN" sz="2200">
                <a:solidFill>
                  <a:srgbClr val="000000"/>
                </a:solidFill>
                <a:latin typeface="Times New Roman" panose="02020603050405020304" pitchFamily="18" charset="0"/>
                <a:cs typeface="Times New Roman" panose="02020603050405020304" pitchFamily="18" charset="0"/>
              </a:rPr>
              <a:t>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岑参作为僚属随剑南西川节度使杜鸿渐入蜀平乱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途经五盘岭时作。五盘岭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秦、蜀交界处峻岭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其山道曲折盘旋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故名。</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出五盘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攀越五盘山道登上山巅。</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江回两崖斗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日隐群峰攒</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中的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攒</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两字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生动传神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所写景物特征鲜明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请简要分析。</a:t>
            </a:r>
            <a:r>
              <a:rPr lang="en-US" altLang="zh-CN" sz="2200">
                <a:solidFill>
                  <a:srgbClr val="000000"/>
                </a:solidFill>
                <a:latin typeface="Times New Roman" panose="02020603050405020304" pitchFamily="18" charset="0"/>
                <a:cs typeface="Times New Roman" panose="02020603050405020304" pitchFamily="18" charset="0"/>
              </a:rPr>
              <a:t>(4</a:t>
            </a:r>
            <a:r>
              <a:rPr lang="zh-CN" altLang="zh-CN" sz="2200">
                <a:solidFill>
                  <a:srgbClr val="000000"/>
                </a:solidFill>
                <a:latin typeface="Times New Roman" panose="02020603050405020304" pitchFamily="18" charset="0"/>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7" name="圆角矩形 6">
            <a:hlinkClick r:id="rId5"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重难特训　</a:t>
            </a:r>
            <a:endParaRPr lang="zh-CN" altLang="en-US" sz="1400" dirty="0">
              <a:solidFill>
                <a:schemeClr val="bg1">
                  <a:lumMod val="65000"/>
                </a:schemeClr>
              </a:solidFill>
              <a:latin typeface="+mj-ea"/>
              <a:ea typeface="+mj-ea"/>
            </a:endParaRPr>
          </a:p>
        </p:txBody>
      </p:sp>
    </p:spTree>
    <p:extLst>
      <p:ext uri="{BB962C8B-B14F-4D97-AF65-F5344CB8AC3E}">
        <p14:creationId xmlns:p14="http://schemas.microsoft.com/office/powerpoint/2010/main" xmlns="" val="684580704"/>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64</a:t>
            </a:fld>
            <a:r>
              <a:rPr lang="en-US" altLang="zh-CN" smtClean="0"/>
              <a:t>-</a:t>
            </a:r>
            <a:endParaRPr lang="zh-CN" altLang="en-US" dirty="0"/>
          </a:p>
        </p:txBody>
      </p:sp>
      <p:sp>
        <p:nvSpPr>
          <p:cNvPr id="3" name="圆角矩形 2">
            <a:hlinkClick r:id="rId2"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考法一</a:t>
            </a:r>
            <a:endParaRPr lang="zh-CN" altLang="en-US" sz="1400" dirty="0">
              <a:solidFill>
                <a:srgbClr val="E75E22"/>
              </a:solidFill>
              <a:latin typeface="+mj-ea"/>
              <a:ea typeface="+mj-ea"/>
            </a:endParaRPr>
          </a:p>
        </p:txBody>
      </p:sp>
      <p:sp>
        <p:nvSpPr>
          <p:cNvPr id="4" name="圆角矩形 3">
            <a:hlinkClick r:id="rId3"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法二</a:t>
            </a:r>
            <a:endParaRPr lang="zh-CN" altLang="en-US" sz="1400" dirty="0">
              <a:solidFill>
                <a:schemeClr val="bg1">
                  <a:lumMod val="65000"/>
                </a:schemeClr>
              </a:solidFill>
              <a:latin typeface="+mj-ea"/>
              <a:ea typeface="+mj-ea"/>
            </a:endParaRPr>
          </a:p>
        </p:txBody>
      </p:sp>
      <p:sp>
        <p:nvSpPr>
          <p:cNvPr id="5" name="圆角矩形 4">
            <a:hlinkClick r:id="rId4"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法三</a:t>
            </a:r>
            <a:endParaRPr lang="zh-CN" altLang="en-US" sz="1400" dirty="0">
              <a:solidFill>
                <a:schemeClr val="bg1">
                  <a:lumMod val="65000"/>
                </a:schemeClr>
              </a:solidFill>
              <a:latin typeface="+mj-ea"/>
              <a:ea typeface="+mj-ea"/>
            </a:endParaRPr>
          </a:p>
        </p:txBody>
      </p:sp>
      <p:sp>
        <p:nvSpPr>
          <p:cNvPr id="7" name="矩形 6"/>
          <p:cNvSpPr>
            <a:spLocks noChangeAspect="1"/>
          </p:cNvSpPr>
          <p:nvPr/>
        </p:nvSpPr>
        <p:spPr>
          <a:xfrm>
            <a:off x="508000" y="1904201"/>
            <a:ext cx="8128000" cy="3303597"/>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【思考角度】</a:t>
            </a:r>
            <a:r>
              <a:rPr lang="zh-CN" altLang="zh-CN" sz="2200">
                <a:solidFill>
                  <a:srgbClr val="000000"/>
                </a:solidFill>
                <a:latin typeface="NEU-BZ-S92"/>
                <a:ea typeface="Arial" panose="020B0604020202020204" pitchFamily="34" charset="0"/>
                <a:cs typeface="Times New Roman" panose="02020603050405020304" pitchFamily="18" charset="0"/>
              </a:rPr>
              <a:t> </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关注词语含义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两边山崖对峙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像两兽相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太阳从地面升起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阳光被群山遮挡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山峰却高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攒</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入云天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巍然耸立。</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关注词语手法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攒</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字均采用了化静为动的手法。</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关注词语作用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字生动形象地描写了崖壁耸立对峙的形态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攒</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字刻画了群峰耸立、峰峦叠嶂的特点。</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【答案整合】</a:t>
            </a:r>
            <a:r>
              <a:rPr lang="zh-CN" altLang="zh-CN" sz="2200">
                <a:solidFill>
                  <a:srgbClr val="000000"/>
                </a:solidFill>
                <a:latin typeface="NEU-BZ-S92"/>
                <a:ea typeface="Arial" panose="020B0604020202020204" pitchFamily="34" charset="0"/>
                <a:cs typeface="Times New Roman" panose="02020603050405020304" pitchFamily="18" charset="0"/>
              </a:rPr>
              <a:t> </a:t>
            </a:r>
            <a:r>
              <a:rPr lang="zh-CN" altLang="zh-CN" sz="2200">
                <a:solidFill>
                  <a:srgbClr val="000000"/>
                </a:solidFill>
                <a:latin typeface="NEU-BZ-S92"/>
                <a:cs typeface="宋体" panose="02010600030101010101" pitchFamily="2" charset="-122"/>
              </a:rPr>
              <a:t>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描写了两岸崖石耸峙欲错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犹如两兽相斗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凸显了江崖陡峭、峥嵘之势。</a:t>
            </a:r>
            <a:r>
              <a:rPr lang="zh-CN" altLang="zh-CN" sz="2200">
                <a:solidFill>
                  <a:srgbClr val="000000"/>
                </a:solidFill>
                <a:latin typeface="NEU-BZ-S92"/>
                <a:cs typeface="宋体" panose="02010600030101010101" pitchFamily="2" charset="-122"/>
              </a:rPr>
              <a:t>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攒</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描写群峰相连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层次莫辨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仿佛聚在一起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刻画了峰峦密集、重叠之态。</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8" name="圆角矩形 7">
            <a:hlinkClick r:id="rId5"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重难特训　</a:t>
            </a:r>
            <a:endParaRPr lang="zh-CN" altLang="en-US" sz="1400" dirty="0">
              <a:solidFill>
                <a:schemeClr val="bg1">
                  <a:lumMod val="65000"/>
                </a:schemeClr>
              </a:solidFill>
              <a:latin typeface="+mj-ea"/>
              <a:ea typeface="+mj-ea"/>
            </a:endParaRPr>
          </a:p>
        </p:txBody>
      </p:sp>
    </p:spTree>
    <p:extLst>
      <p:ext uri="{BB962C8B-B14F-4D97-AF65-F5344CB8AC3E}">
        <p14:creationId xmlns:p14="http://schemas.microsoft.com/office/powerpoint/2010/main" xmlns="" val="2710150732"/>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7">
                                            <p:txEl>
                                              <p:pRg st="3" end="3"/>
                                            </p:txEl>
                                          </p:spTgt>
                                        </p:tgtEl>
                                        <p:attrNameLst>
                                          <p:attrName>style.visibility</p:attrName>
                                        </p:attrNameLst>
                                      </p:cBhvr>
                                      <p:to>
                                        <p:strVal val="visible"/>
                                      </p:to>
                                    </p:set>
                                    <p:animEffect transition="in" filter="wipe(down)">
                                      <p:cBhvr>
                                        <p:cTn id="7" dur="500"/>
                                        <p:tgtEl>
                                          <p:spTgt spid="7">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65</a:t>
            </a:fld>
            <a:r>
              <a:rPr lang="en-US" altLang="zh-CN" smtClean="0"/>
              <a:t>-</a:t>
            </a:r>
            <a:endParaRPr lang="zh-CN" altLang="en-US" dirty="0"/>
          </a:p>
        </p:txBody>
      </p:sp>
      <p:sp>
        <p:nvSpPr>
          <p:cNvPr id="3" name="圆角矩形 2">
            <a:hlinkClick r:id="rId2"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考法一</a:t>
            </a:r>
            <a:endParaRPr lang="zh-CN" altLang="en-US" sz="1400" dirty="0">
              <a:solidFill>
                <a:srgbClr val="E75E22"/>
              </a:solidFill>
              <a:latin typeface="+mj-ea"/>
              <a:ea typeface="+mj-ea"/>
            </a:endParaRPr>
          </a:p>
        </p:txBody>
      </p:sp>
      <p:sp>
        <p:nvSpPr>
          <p:cNvPr id="4" name="圆角矩形 3">
            <a:hlinkClick r:id="rId3"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法二</a:t>
            </a:r>
            <a:endParaRPr lang="zh-CN" altLang="en-US" sz="1400" dirty="0">
              <a:solidFill>
                <a:schemeClr val="bg1">
                  <a:lumMod val="65000"/>
                </a:schemeClr>
              </a:solidFill>
              <a:latin typeface="+mj-ea"/>
              <a:ea typeface="+mj-ea"/>
            </a:endParaRPr>
          </a:p>
        </p:txBody>
      </p:sp>
      <p:sp>
        <p:nvSpPr>
          <p:cNvPr id="5" name="圆角矩形 4">
            <a:hlinkClick r:id="rId4"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法三</a:t>
            </a:r>
            <a:endParaRPr lang="zh-CN" altLang="en-US" sz="1400" dirty="0">
              <a:solidFill>
                <a:schemeClr val="bg1">
                  <a:lumMod val="65000"/>
                </a:schemeClr>
              </a:solidFill>
              <a:latin typeface="+mj-ea"/>
              <a:ea typeface="+mj-ea"/>
            </a:endParaRPr>
          </a:p>
        </p:txBody>
      </p:sp>
      <p:sp>
        <p:nvSpPr>
          <p:cNvPr id="6" name="矩形 5"/>
          <p:cNvSpPr>
            <a:spLocks noChangeAspect="1"/>
          </p:cNvSpPr>
          <p:nvPr/>
        </p:nvSpPr>
        <p:spPr>
          <a:xfrm>
            <a:off x="508000" y="1340767"/>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b="1">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形容词</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妙用形容词不仅可以从形、声、光、色等方面点出形象的特点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还能传达出作者复杂的感情。鉴赏形容词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要密切关注其修饰的对象和表露的情感。</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(2015·</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湖北卷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阅读下面这首宋诗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完成后面的问题。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劳</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NEU-BZ-S92"/>
                <a:ea typeface="方正宋黑_GBK" panose="03000509000000000000" pitchFamily="65" charset="-122"/>
                <a:cs typeface="Times New Roman" panose="02020603050405020304" pitchFamily="18" charset="0"/>
              </a:rPr>
              <a:t>停</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NEU-BZ-S92"/>
                <a:ea typeface="方正宋黑_GBK" panose="03000509000000000000" pitchFamily="65" charset="-122"/>
                <a:cs typeface="Times New Roman" panose="02020603050405020304" pitchFamily="18" charset="0"/>
              </a:rPr>
              <a:t>驿</a:t>
            </a:r>
            <a:r>
              <a:rPr lang="zh-CN" altLang="zh-CN" sz="2200" baseline="30000">
                <a:solidFill>
                  <a:srgbClr val="000000"/>
                </a:solidFill>
                <a:latin typeface="NEU-BZ-S92"/>
                <a:cs typeface="宋体" panose="02010600030101010101" pitchFamily="2" charset="-122"/>
              </a:rPr>
              <a:t>①</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欧阳修</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孤舟转山曲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豁尔见平川。</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树杪帆初落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峰头月正圆。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荒烟几家聚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瘦野一刀田。</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行客愁明发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惊滩鸟道前。</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注</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此诗为欧阳修被贬峡州夷陵令时所作。劳停驿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驿站名。</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简要分析第三联中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荒</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二字的妙处。</a:t>
            </a:r>
            <a:r>
              <a:rPr lang="en-US" altLang="zh-CN" sz="2200">
                <a:solidFill>
                  <a:srgbClr val="000000"/>
                </a:solidFill>
                <a:latin typeface="Times New Roman" panose="02020603050405020304" pitchFamily="18" charset="0"/>
                <a:cs typeface="Times New Roman" panose="02020603050405020304" pitchFamily="18" charset="0"/>
              </a:rPr>
              <a:t>(4</a:t>
            </a:r>
            <a:r>
              <a:rPr lang="zh-CN" altLang="zh-CN" sz="2200">
                <a:solidFill>
                  <a:srgbClr val="000000"/>
                </a:solidFill>
                <a:latin typeface="Times New Roman" panose="02020603050405020304" pitchFamily="18" charset="0"/>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7" name="圆角矩形 6">
            <a:hlinkClick r:id="rId5"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重难特训　</a:t>
            </a:r>
            <a:endParaRPr lang="zh-CN" altLang="en-US" sz="1400" dirty="0">
              <a:solidFill>
                <a:schemeClr val="bg1">
                  <a:lumMod val="65000"/>
                </a:schemeClr>
              </a:solidFill>
              <a:latin typeface="+mj-ea"/>
              <a:ea typeface="+mj-ea"/>
            </a:endParaRPr>
          </a:p>
        </p:txBody>
      </p:sp>
    </p:spTree>
    <p:extLst>
      <p:ext uri="{BB962C8B-B14F-4D97-AF65-F5344CB8AC3E}">
        <p14:creationId xmlns:p14="http://schemas.microsoft.com/office/powerpoint/2010/main" xmlns="" val="3215025546"/>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66</a:t>
            </a:fld>
            <a:r>
              <a:rPr lang="en-US" altLang="zh-CN" smtClean="0"/>
              <a:t>-</a:t>
            </a:r>
            <a:endParaRPr lang="zh-CN" altLang="en-US" dirty="0"/>
          </a:p>
        </p:txBody>
      </p:sp>
      <p:sp>
        <p:nvSpPr>
          <p:cNvPr id="3" name="圆角矩形 2">
            <a:hlinkClick r:id="rId2"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考法一</a:t>
            </a:r>
            <a:endParaRPr lang="zh-CN" altLang="en-US" sz="1400" dirty="0">
              <a:solidFill>
                <a:srgbClr val="E75E22"/>
              </a:solidFill>
              <a:latin typeface="+mj-ea"/>
              <a:ea typeface="+mj-ea"/>
            </a:endParaRPr>
          </a:p>
        </p:txBody>
      </p:sp>
      <p:sp>
        <p:nvSpPr>
          <p:cNvPr id="4" name="圆角矩形 3">
            <a:hlinkClick r:id="rId3"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法二</a:t>
            </a:r>
            <a:endParaRPr lang="zh-CN" altLang="en-US" sz="1400" dirty="0">
              <a:solidFill>
                <a:schemeClr val="bg1">
                  <a:lumMod val="65000"/>
                </a:schemeClr>
              </a:solidFill>
              <a:latin typeface="+mj-ea"/>
              <a:ea typeface="+mj-ea"/>
            </a:endParaRPr>
          </a:p>
        </p:txBody>
      </p:sp>
      <p:sp>
        <p:nvSpPr>
          <p:cNvPr id="5" name="圆角矩形 4">
            <a:hlinkClick r:id="rId4"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法三</a:t>
            </a:r>
            <a:endParaRPr lang="zh-CN" altLang="en-US" sz="1400" dirty="0">
              <a:solidFill>
                <a:schemeClr val="bg1">
                  <a:lumMod val="65000"/>
                </a:schemeClr>
              </a:solidFill>
              <a:latin typeface="+mj-ea"/>
              <a:ea typeface="+mj-ea"/>
            </a:endParaRPr>
          </a:p>
        </p:txBody>
      </p:sp>
      <p:sp>
        <p:nvSpPr>
          <p:cNvPr id="7" name="矩形 6"/>
          <p:cNvSpPr>
            <a:spLocks noChangeAspect="1"/>
          </p:cNvSpPr>
          <p:nvPr/>
        </p:nvSpPr>
        <p:spPr>
          <a:xfrm>
            <a:off x="508000" y="1412776"/>
            <a:ext cx="8128000" cy="4913589"/>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【思考角度】</a:t>
            </a:r>
            <a:r>
              <a:rPr lang="zh-CN" altLang="zh-CN" sz="2200">
                <a:solidFill>
                  <a:srgbClr val="000000"/>
                </a:solidFill>
                <a:latin typeface="NEU-BZ-S92"/>
                <a:ea typeface="Arial" panose="020B0604020202020204" pitchFamily="34" charset="0"/>
                <a:cs typeface="Times New Roman" panose="02020603050405020304" pitchFamily="18" charset="0"/>
              </a:rPr>
              <a:t> </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关注词语含义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荒</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形容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有野外之意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修饰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有贫瘠之意。</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关注词语手法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采用了拟人手法。</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关注词语作用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表现了诗人对山民的怜悯、关切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以及诗人被贬蛮荒的失意。</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【答案整合】</a:t>
            </a:r>
            <a:r>
              <a:rPr lang="zh-CN" altLang="zh-CN" sz="2200">
                <a:solidFill>
                  <a:srgbClr val="000000"/>
                </a:solidFill>
                <a:latin typeface="NEU-BZ-S92"/>
                <a:ea typeface="Arial" panose="020B0604020202020204" pitchFamily="34" charset="0"/>
                <a:cs typeface="Times New Roman" panose="02020603050405020304" pitchFamily="18" charset="0"/>
              </a:rPr>
              <a:t> </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从用字自然传神来看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数缕荒烟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几户人家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在暮色笼罩之下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尤显荒凉冷落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瘦野薄田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狭促如刀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瘦瘠之至。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荒</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二字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乃寻常字眼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但在此运用十分贴切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显得自然而工稳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能传达出诗人面对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荒村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瘦田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的第一感觉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具有很强的感染力。</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从情感寄寓来看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荒</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二字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包含地僻、田瘦等多重意义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寄寓了诗人对山民的怜悯、关切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以及诗人被贬蛮荒的失意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丰富了全诗的情感内涵。</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8" name="圆角矩形 7">
            <a:hlinkClick r:id="rId5"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重难特训　</a:t>
            </a:r>
            <a:endParaRPr lang="zh-CN" altLang="en-US" sz="1400" dirty="0">
              <a:solidFill>
                <a:schemeClr val="bg1">
                  <a:lumMod val="65000"/>
                </a:schemeClr>
              </a:solidFill>
              <a:latin typeface="+mj-ea"/>
              <a:ea typeface="+mj-ea"/>
            </a:endParaRPr>
          </a:p>
        </p:txBody>
      </p:sp>
    </p:spTree>
    <p:extLst>
      <p:ext uri="{BB962C8B-B14F-4D97-AF65-F5344CB8AC3E}">
        <p14:creationId xmlns:p14="http://schemas.microsoft.com/office/powerpoint/2010/main" xmlns="" val="2889858830"/>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7">
                                            <p:txEl>
                                              <p:pRg st="3" end="3"/>
                                            </p:txEl>
                                          </p:spTgt>
                                        </p:tgtEl>
                                        <p:attrNameLst>
                                          <p:attrName>style.visibility</p:attrName>
                                        </p:attrNameLst>
                                      </p:cBhvr>
                                      <p:to>
                                        <p:strVal val="visible"/>
                                      </p:to>
                                    </p:set>
                                    <p:animEffect transition="in" filter="wipe(down)">
                                      <p:cBhvr>
                                        <p:cTn id="7" dur="500"/>
                                        <p:tgtEl>
                                          <p:spTgt spid="7">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67</a:t>
            </a:fld>
            <a:r>
              <a:rPr lang="en-US" altLang="zh-CN" smtClean="0"/>
              <a:t>-</a:t>
            </a:r>
            <a:endParaRPr lang="zh-CN" altLang="en-US" dirty="0"/>
          </a:p>
        </p:txBody>
      </p:sp>
      <p:sp>
        <p:nvSpPr>
          <p:cNvPr id="3" name="圆角矩形 2">
            <a:hlinkClick r:id="rId2"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考法一</a:t>
            </a:r>
            <a:endParaRPr lang="zh-CN" altLang="en-US" sz="1400" dirty="0">
              <a:solidFill>
                <a:srgbClr val="E75E22"/>
              </a:solidFill>
              <a:latin typeface="+mj-ea"/>
              <a:ea typeface="+mj-ea"/>
            </a:endParaRPr>
          </a:p>
        </p:txBody>
      </p:sp>
      <p:sp>
        <p:nvSpPr>
          <p:cNvPr id="4" name="圆角矩形 3">
            <a:hlinkClick r:id="rId3"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法二</a:t>
            </a:r>
            <a:endParaRPr lang="zh-CN" altLang="en-US" sz="1400" dirty="0">
              <a:solidFill>
                <a:schemeClr val="bg1">
                  <a:lumMod val="65000"/>
                </a:schemeClr>
              </a:solidFill>
              <a:latin typeface="+mj-ea"/>
              <a:ea typeface="+mj-ea"/>
            </a:endParaRPr>
          </a:p>
        </p:txBody>
      </p:sp>
      <p:sp>
        <p:nvSpPr>
          <p:cNvPr id="5" name="圆角矩形 4">
            <a:hlinkClick r:id="rId4"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法三</a:t>
            </a:r>
            <a:endParaRPr lang="zh-CN" altLang="en-US" sz="1400" dirty="0">
              <a:solidFill>
                <a:schemeClr val="bg1">
                  <a:lumMod val="65000"/>
                </a:schemeClr>
              </a:solidFill>
              <a:latin typeface="+mj-ea"/>
              <a:ea typeface="+mj-ea"/>
            </a:endParaRPr>
          </a:p>
        </p:txBody>
      </p:sp>
      <p:sp>
        <p:nvSpPr>
          <p:cNvPr id="6" name="矩形 5"/>
          <p:cNvSpPr>
            <a:spLocks noChangeAspect="1"/>
          </p:cNvSpPr>
          <p:nvPr/>
        </p:nvSpPr>
        <p:spPr>
          <a:xfrm>
            <a:off x="508000" y="1351158"/>
            <a:ext cx="8128000" cy="5509200"/>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b="1">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副词</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副词是对动词、形容词进行修饰限制的词。妙用副词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可以疏通文气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突出呼应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表现委曲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活跃情韵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化板滞为流动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更好地表达诗人的情感态度。</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(2014·</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四川卷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阅读下面这首清诗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完成后面的问题。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秋暮吟望</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赵执信</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小阁高栖老一枝</a:t>
            </a:r>
            <a:r>
              <a:rPr lang="zh-CN" altLang="zh-CN" sz="2200" baseline="30000">
                <a:solidFill>
                  <a:srgbClr val="000000"/>
                </a:solidFill>
                <a:latin typeface="NEU-BZ-S92"/>
                <a:cs typeface="宋体" panose="02010600030101010101" pitchFamily="2" charset="-122"/>
              </a:rPr>
              <a:t>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闲吟了不为秋悲。</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寒山常带斜阳色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新月偏明落叶时。</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烟水极天鸿有影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霜风卷地菊无姿。</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二更短烛三升酒</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北斗低横未拟窥。</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注</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一枝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语出《庄子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逍遥游》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鹪鹩巢于深林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不过一枝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老一枝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意为终老山林。</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简要赏析颔联中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两字的妙处。</a:t>
            </a:r>
            <a:r>
              <a:rPr lang="en-US" altLang="zh-CN" sz="2200">
                <a:solidFill>
                  <a:srgbClr val="000000"/>
                </a:solidFill>
                <a:latin typeface="Times New Roman" panose="02020603050405020304" pitchFamily="18" charset="0"/>
                <a:cs typeface="Times New Roman" panose="02020603050405020304" pitchFamily="18" charset="0"/>
              </a:rPr>
              <a:t>(4</a:t>
            </a:r>
            <a:r>
              <a:rPr lang="zh-CN" altLang="zh-CN" sz="2200">
                <a:solidFill>
                  <a:srgbClr val="000000"/>
                </a:solidFill>
                <a:latin typeface="Times New Roman" panose="02020603050405020304" pitchFamily="18" charset="0"/>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7" name="圆角矩形 6">
            <a:hlinkClick r:id="rId5"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重难特训　</a:t>
            </a:r>
            <a:endParaRPr lang="zh-CN" altLang="en-US" sz="1400" dirty="0">
              <a:solidFill>
                <a:schemeClr val="bg1">
                  <a:lumMod val="65000"/>
                </a:schemeClr>
              </a:solidFill>
              <a:latin typeface="+mj-ea"/>
              <a:ea typeface="+mj-ea"/>
            </a:endParaRPr>
          </a:p>
        </p:txBody>
      </p:sp>
    </p:spTree>
    <p:extLst>
      <p:ext uri="{BB962C8B-B14F-4D97-AF65-F5344CB8AC3E}">
        <p14:creationId xmlns:p14="http://schemas.microsoft.com/office/powerpoint/2010/main" xmlns="" val="345027479"/>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68</a:t>
            </a:fld>
            <a:r>
              <a:rPr lang="en-US" altLang="zh-CN" smtClean="0"/>
              <a:t>-</a:t>
            </a:r>
            <a:endParaRPr lang="zh-CN" altLang="en-US" dirty="0"/>
          </a:p>
        </p:txBody>
      </p:sp>
      <p:sp>
        <p:nvSpPr>
          <p:cNvPr id="3" name="圆角矩形 2">
            <a:hlinkClick r:id="rId2"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考法一</a:t>
            </a:r>
            <a:endParaRPr lang="zh-CN" altLang="en-US" sz="1400" dirty="0">
              <a:solidFill>
                <a:srgbClr val="E75E22"/>
              </a:solidFill>
              <a:latin typeface="+mj-ea"/>
              <a:ea typeface="+mj-ea"/>
            </a:endParaRPr>
          </a:p>
        </p:txBody>
      </p:sp>
      <p:sp>
        <p:nvSpPr>
          <p:cNvPr id="4" name="圆角矩形 3">
            <a:hlinkClick r:id="rId3"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法二</a:t>
            </a:r>
            <a:endParaRPr lang="zh-CN" altLang="en-US" sz="1400" dirty="0">
              <a:solidFill>
                <a:schemeClr val="bg1">
                  <a:lumMod val="65000"/>
                </a:schemeClr>
              </a:solidFill>
              <a:latin typeface="+mj-ea"/>
              <a:ea typeface="+mj-ea"/>
            </a:endParaRPr>
          </a:p>
        </p:txBody>
      </p:sp>
      <p:sp>
        <p:nvSpPr>
          <p:cNvPr id="5" name="圆角矩形 4">
            <a:hlinkClick r:id="rId4"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法三</a:t>
            </a:r>
            <a:endParaRPr lang="zh-CN" altLang="en-US" sz="1400" dirty="0">
              <a:solidFill>
                <a:schemeClr val="bg1">
                  <a:lumMod val="65000"/>
                </a:schemeClr>
              </a:solidFill>
              <a:latin typeface="+mj-ea"/>
              <a:ea typeface="+mj-ea"/>
            </a:endParaRPr>
          </a:p>
        </p:txBody>
      </p:sp>
      <p:sp>
        <p:nvSpPr>
          <p:cNvPr id="7" name="矩形 6"/>
          <p:cNvSpPr>
            <a:spLocks noChangeAspect="1"/>
          </p:cNvSpPr>
          <p:nvPr/>
        </p:nvSpPr>
        <p:spPr>
          <a:xfrm>
            <a:off x="508000" y="1701069"/>
            <a:ext cx="8128000" cy="3709862"/>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【思考角度】</a:t>
            </a:r>
            <a:r>
              <a:rPr lang="zh-CN" altLang="zh-CN" sz="2200">
                <a:solidFill>
                  <a:srgbClr val="000000"/>
                </a:solidFill>
                <a:latin typeface="NEU-BZ-S92"/>
                <a:ea typeface="Arial" panose="020B0604020202020204" pitchFamily="34" charset="0"/>
                <a:cs typeface="Times New Roman" panose="02020603050405020304" pitchFamily="18" charset="0"/>
              </a:rPr>
              <a:t> </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关注词语含义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寒山常带斜阳色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新月偏明落叶时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字表频率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字表情态。</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关注词语手法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有拟人的特点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故意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之意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似有意为之。</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关注词语作用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凸显了山的常态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字化偶然为有意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凸显了诗人的心情。</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【答案整合】</a:t>
            </a:r>
            <a:r>
              <a:rPr lang="zh-CN" altLang="zh-CN" sz="2200">
                <a:solidFill>
                  <a:srgbClr val="000000"/>
                </a:solidFill>
                <a:latin typeface="NEU-BZ-S92"/>
                <a:ea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强调时间频度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将随朝暮变化的山色写为常着落日之色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突出情态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将新月照落叶的自然现象视为有意为之。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改变景物的客观性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为情造景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凸显诗人心绪与情感。</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8" name="圆角矩形 7">
            <a:hlinkClick r:id="rId5"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重难特训　</a:t>
            </a:r>
            <a:endParaRPr lang="zh-CN" altLang="en-US" sz="1400" dirty="0">
              <a:solidFill>
                <a:schemeClr val="bg1">
                  <a:lumMod val="65000"/>
                </a:schemeClr>
              </a:solidFill>
              <a:latin typeface="+mj-ea"/>
              <a:ea typeface="+mj-ea"/>
            </a:endParaRPr>
          </a:p>
        </p:txBody>
      </p:sp>
    </p:spTree>
    <p:extLst>
      <p:ext uri="{BB962C8B-B14F-4D97-AF65-F5344CB8AC3E}">
        <p14:creationId xmlns:p14="http://schemas.microsoft.com/office/powerpoint/2010/main" xmlns="" val="770350121"/>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7">
                                            <p:txEl>
                                              <p:pRg st="3" end="3"/>
                                            </p:txEl>
                                          </p:spTgt>
                                        </p:tgtEl>
                                        <p:attrNameLst>
                                          <p:attrName>style.visibility</p:attrName>
                                        </p:attrNameLst>
                                      </p:cBhvr>
                                      <p:to>
                                        <p:strVal val="visible"/>
                                      </p:to>
                                    </p:set>
                                    <p:animEffect transition="in" filter="wipe(down)">
                                      <p:cBhvr>
                                        <p:cTn id="7" dur="500"/>
                                        <p:tgtEl>
                                          <p:spTgt spid="7">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69</a:t>
            </a:fld>
            <a:r>
              <a:rPr lang="en-US" altLang="zh-CN" smtClean="0"/>
              <a:t>-</a:t>
            </a:r>
            <a:endParaRPr lang="zh-CN" altLang="en-US" dirty="0"/>
          </a:p>
        </p:txBody>
      </p:sp>
      <p:sp>
        <p:nvSpPr>
          <p:cNvPr id="3" name="圆角矩形 2">
            <a:hlinkClick r:id="rId2"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考法一</a:t>
            </a:r>
            <a:endParaRPr lang="zh-CN" altLang="en-US" sz="1400" dirty="0">
              <a:solidFill>
                <a:srgbClr val="E75E22"/>
              </a:solidFill>
              <a:latin typeface="+mj-ea"/>
              <a:ea typeface="+mj-ea"/>
            </a:endParaRPr>
          </a:p>
        </p:txBody>
      </p:sp>
      <p:sp>
        <p:nvSpPr>
          <p:cNvPr id="4" name="圆角矩形 3">
            <a:hlinkClick r:id="rId3"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法二</a:t>
            </a:r>
            <a:endParaRPr lang="zh-CN" altLang="en-US" sz="1400" dirty="0">
              <a:solidFill>
                <a:schemeClr val="bg1">
                  <a:lumMod val="65000"/>
                </a:schemeClr>
              </a:solidFill>
              <a:latin typeface="+mj-ea"/>
              <a:ea typeface="+mj-ea"/>
            </a:endParaRPr>
          </a:p>
        </p:txBody>
      </p:sp>
      <p:sp>
        <p:nvSpPr>
          <p:cNvPr id="5" name="圆角矩形 4">
            <a:hlinkClick r:id="rId4"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法三</a:t>
            </a:r>
            <a:endParaRPr lang="zh-CN" altLang="en-US" sz="1400" dirty="0">
              <a:solidFill>
                <a:schemeClr val="bg1">
                  <a:lumMod val="65000"/>
                </a:schemeClr>
              </a:solidFill>
              <a:latin typeface="+mj-ea"/>
              <a:ea typeface="+mj-ea"/>
            </a:endParaRPr>
          </a:p>
        </p:txBody>
      </p:sp>
      <p:sp>
        <p:nvSpPr>
          <p:cNvPr id="6" name="矩形 5"/>
          <p:cNvSpPr>
            <a:spLocks noChangeAspect="1"/>
          </p:cNvSpPr>
          <p:nvPr/>
        </p:nvSpPr>
        <p:spPr>
          <a:xfrm>
            <a:off x="508000" y="1340767"/>
            <a:ext cx="8128000" cy="452239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2200" b="1">
                <a:solidFill>
                  <a:srgbClr val="000000"/>
                </a:solidFill>
                <a:latin typeface="Times New Roman" panose="02020603050405020304" pitchFamily="18" charset="0"/>
                <a:cs typeface="Times New Roman" panose="02020603050405020304" pitchFamily="18" charset="0"/>
              </a:rPr>
              <a:t>即学即练</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阅读下面这首宋词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完成后面的问题。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鹧鸪天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赏荷</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蔡松年</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秀樾</a:t>
            </a:r>
            <a:r>
              <a:rPr lang="zh-CN" altLang="zh-CN" sz="2200" baseline="300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横塘十里香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水花晚色静年芳。胭脂雪瘦熏沉水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翡翠盘高走夜光。</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山黛远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月波长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暮云秋影蘸潇湘。醉魂应逐凌波梦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分付西风此夜凉。</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注</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树荫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道旁林荫树。</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胭脂雪瘦熏沉水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王若虚《滹南诗话》中认为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莲体实肥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不宜言瘦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并尝试以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替之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你认为合适吗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请根据全词特点分析。</a:t>
            </a:r>
            <a:r>
              <a:rPr lang="en-US" altLang="zh-CN" sz="2200">
                <a:solidFill>
                  <a:srgbClr val="000000"/>
                </a:solidFill>
                <a:latin typeface="Times New Roman" panose="02020603050405020304" pitchFamily="18" charset="0"/>
                <a:cs typeface="Times New Roman" panose="02020603050405020304" pitchFamily="18" charset="0"/>
              </a:rPr>
              <a:t>(6</a:t>
            </a:r>
            <a:r>
              <a:rPr lang="zh-CN" altLang="zh-CN" sz="2200">
                <a:solidFill>
                  <a:srgbClr val="000000"/>
                </a:solidFill>
                <a:latin typeface="Times New Roman" panose="02020603050405020304" pitchFamily="18" charset="0"/>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7" name="圆角矩形 6">
            <a:hlinkClick r:id="rId5"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重难特训　</a:t>
            </a:r>
            <a:endParaRPr lang="zh-CN" altLang="en-US" sz="1400" dirty="0">
              <a:solidFill>
                <a:schemeClr val="bg1">
                  <a:lumMod val="65000"/>
                </a:schemeClr>
              </a:solidFill>
              <a:latin typeface="+mj-ea"/>
              <a:ea typeface="+mj-ea"/>
            </a:endParaRPr>
          </a:p>
        </p:txBody>
      </p:sp>
    </p:spTree>
    <p:extLst>
      <p:ext uri="{BB962C8B-B14F-4D97-AF65-F5344CB8AC3E}">
        <p14:creationId xmlns:p14="http://schemas.microsoft.com/office/powerpoint/2010/main" xmlns="" val="2376053099"/>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7</a:t>
            </a:fld>
            <a:r>
              <a:rPr lang="en-US" altLang="zh-CN" dirty="0" smtClean="0"/>
              <a:t>-</a:t>
            </a:r>
            <a:endParaRPr lang="zh-CN" altLang="en-US" dirty="0"/>
          </a:p>
        </p:txBody>
      </p:sp>
      <p:sp>
        <p:nvSpPr>
          <p:cNvPr id="2" name="矩形 1"/>
          <p:cNvSpPr>
            <a:spLocks noChangeAspect="1"/>
          </p:cNvSpPr>
          <p:nvPr/>
        </p:nvSpPr>
        <p:spPr>
          <a:xfrm>
            <a:off x="508000" y="1091672"/>
            <a:ext cx="8128000" cy="4928657"/>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一、看标题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标题是解读诗歌内容和形式的关键。因为诗歌的标题一般交代时间、地点、人物、情感倾向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可以揭示思想内容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可以让人明了是哪一类诗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进而明了诗的结构及表现手法等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便于快速理解诗歌。</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看题目猜测内容走向。</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2018</a:t>
            </a:r>
            <a:r>
              <a:rPr lang="zh-CN" altLang="zh-CN" sz="2200">
                <a:solidFill>
                  <a:srgbClr val="000000"/>
                </a:solidFill>
                <a:latin typeface="Times New Roman" panose="02020603050405020304" pitchFamily="18" charset="0"/>
                <a:cs typeface="Times New Roman" panose="02020603050405020304" pitchFamily="18" charset="0"/>
              </a:rPr>
              <a:t>年天津卷的诗歌鉴赏是陶渊明的《癸卯岁始春怀古田舍二首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其二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癸卯岁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始春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交代了诗歌创作的时间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怀古田舍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透露了写作的对象和情感基调。</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再如</a:t>
            </a:r>
            <a:r>
              <a:rPr lang="en-US" altLang="zh-CN" sz="2200">
                <a:solidFill>
                  <a:srgbClr val="000000"/>
                </a:solidFill>
                <a:latin typeface="Times New Roman" panose="02020603050405020304" pitchFamily="18" charset="0"/>
                <a:cs typeface="Times New Roman" panose="02020603050405020304" pitchFamily="18" charset="0"/>
              </a:rPr>
              <a:t>:2017</a:t>
            </a:r>
            <a:r>
              <a:rPr lang="zh-CN" altLang="zh-CN" sz="2200">
                <a:solidFill>
                  <a:srgbClr val="000000"/>
                </a:solidFill>
                <a:latin typeface="Times New Roman" panose="02020603050405020304" pitchFamily="18" charset="0"/>
                <a:cs typeface="Times New Roman" panose="02020603050405020304" pitchFamily="18" charset="0"/>
              </a:rPr>
              <a:t>年全国</a:t>
            </a:r>
            <a:r>
              <a:rPr lang="zh-CN" altLang="zh-CN" sz="2200">
                <a:solidFill>
                  <a:srgbClr val="000000"/>
                </a:solidFill>
                <a:latin typeface="NEU-BZ-S92"/>
                <a:cs typeface="宋体" panose="02010600030101010101" pitchFamily="2" charset="-122"/>
              </a:rPr>
              <a:t>Ⅰ</a:t>
            </a:r>
            <a:r>
              <a:rPr lang="zh-CN" altLang="zh-CN" sz="2200">
                <a:solidFill>
                  <a:srgbClr val="000000"/>
                </a:solidFill>
                <a:latin typeface="Times New Roman" panose="02020603050405020304" pitchFamily="18" charset="0"/>
                <a:cs typeface="Times New Roman" panose="02020603050405020304" pitchFamily="18" charset="0"/>
              </a:rPr>
              <a:t>卷《礼部贡院阅进士就试》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礼部贡院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交代了地点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也暗示了作者身份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阅进士就试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直接交代了诗歌所写的主要事件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据此可以看出诗歌要写的内容和抒发的情感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作为监考官的作者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看考生考试时的愉悦之情。</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493054108"/>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70</a:t>
            </a:fld>
            <a:r>
              <a:rPr lang="en-US" altLang="zh-CN" smtClean="0"/>
              <a:t>-</a:t>
            </a:r>
            <a:endParaRPr lang="zh-CN" altLang="en-US" dirty="0"/>
          </a:p>
        </p:txBody>
      </p:sp>
      <p:sp>
        <p:nvSpPr>
          <p:cNvPr id="3" name="圆角矩形 2">
            <a:hlinkClick r:id="rId2"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考法一</a:t>
            </a:r>
            <a:endParaRPr lang="zh-CN" altLang="en-US" sz="1400" dirty="0">
              <a:solidFill>
                <a:srgbClr val="E75E22"/>
              </a:solidFill>
              <a:latin typeface="+mj-ea"/>
              <a:ea typeface="+mj-ea"/>
            </a:endParaRPr>
          </a:p>
        </p:txBody>
      </p:sp>
      <p:sp>
        <p:nvSpPr>
          <p:cNvPr id="4" name="圆角矩形 3">
            <a:hlinkClick r:id="rId3"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法二</a:t>
            </a:r>
            <a:endParaRPr lang="zh-CN" altLang="en-US" sz="1400" dirty="0">
              <a:solidFill>
                <a:schemeClr val="bg1">
                  <a:lumMod val="65000"/>
                </a:schemeClr>
              </a:solidFill>
              <a:latin typeface="+mj-ea"/>
              <a:ea typeface="+mj-ea"/>
            </a:endParaRPr>
          </a:p>
        </p:txBody>
      </p:sp>
      <p:sp>
        <p:nvSpPr>
          <p:cNvPr id="5" name="圆角矩形 4">
            <a:hlinkClick r:id="rId4"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法三</a:t>
            </a:r>
            <a:endParaRPr lang="zh-CN" altLang="en-US" sz="1400" dirty="0">
              <a:solidFill>
                <a:schemeClr val="bg1">
                  <a:lumMod val="65000"/>
                </a:schemeClr>
              </a:solidFill>
              <a:latin typeface="+mj-ea"/>
              <a:ea typeface="+mj-ea"/>
            </a:endParaRPr>
          </a:p>
        </p:txBody>
      </p:sp>
      <p:sp>
        <p:nvSpPr>
          <p:cNvPr id="7" name="矩形 6"/>
          <p:cNvSpPr>
            <a:spLocks noChangeAspect="1"/>
          </p:cNvSpPr>
          <p:nvPr/>
        </p:nvSpPr>
        <p:spPr>
          <a:xfrm>
            <a:off x="508000" y="2107334"/>
            <a:ext cx="8128000" cy="2897332"/>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a:solidFill>
                  <a:srgbClr val="FF0000"/>
                </a:solidFill>
                <a:latin typeface="NEU-BZ-S92"/>
                <a:ea typeface="Arial" panose="020B0604020202020204" pitchFamily="34"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不合适。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写出了荷花突出于宽大荷叶之上的亭亭之貌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胭脂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搭配使用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表现了色彩艳丽的荷花的高洁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字只是表现其颜色的艳丽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与词中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秀、静、远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等描绘的清新雅致的整体风格不协调。</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FF0000"/>
                </a:solidFill>
                <a:latin typeface="NEU-BZ-S92"/>
                <a:ea typeface="Arial" panose="020B0604020202020204" pitchFamily="34" charset="0"/>
                <a:cs typeface="Times New Roman" panose="02020603050405020304" pitchFamily="18" charset="0"/>
              </a:rPr>
              <a:t> </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此题考查诗歌的炼字。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胭脂雪瘦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描写荷花之形、之色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如果改成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就体现不出荷的亭亭玉立的气质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与词中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秀、静、远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等描绘的清新、雅致的整体风格不协调。</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8" name="圆角矩形 7">
            <a:hlinkClick r:id="rId5"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重难特训　</a:t>
            </a:r>
            <a:endParaRPr lang="zh-CN" altLang="en-US" sz="1400" dirty="0">
              <a:solidFill>
                <a:schemeClr val="bg1">
                  <a:lumMod val="65000"/>
                </a:schemeClr>
              </a:solidFill>
              <a:latin typeface="+mj-ea"/>
              <a:ea typeface="+mj-ea"/>
            </a:endParaRPr>
          </a:p>
        </p:txBody>
      </p:sp>
    </p:spTree>
    <p:extLst>
      <p:ext uri="{BB962C8B-B14F-4D97-AF65-F5344CB8AC3E}">
        <p14:creationId xmlns:p14="http://schemas.microsoft.com/office/powerpoint/2010/main" xmlns="" val="1457542642"/>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7">
                                            <p:txEl>
                                              <p:pRg st="1" end="1"/>
                                            </p:txEl>
                                          </p:spTgt>
                                        </p:tgtEl>
                                        <p:attrNameLst>
                                          <p:attrName>style.visibility</p:attrName>
                                        </p:attrNameLst>
                                      </p:cBhvr>
                                      <p:to>
                                        <p:strVal val="visible"/>
                                      </p:to>
                                    </p:set>
                                    <p:animEffect transition="in" filter="wipe(down)">
                                      <p:cBhvr>
                                        <p:cTn id="7" dur="500"/>
                                        <p:tgtEl>
                                          <p:spTgt spid="7">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71</a:t>
            </a:fld>
            <a:r>
              <a:rPr lang="en-US" altLang="zh-CN" smtClean="0"/>
              <a:t>-</a:t>
            </a:r>
            <a:endParaRPr lang="zh-CN" altLang="en-US" dirty="0"/>
          </a:p>
        </p:txBody>
      </p:sp>
      <p:sp>
        <p:nvSpPr>
          <p:cNvPr id="9" name="圆角矩形 8">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考法一</a:t>
            </a:r>
            <a:endParaRPr lang="zh-CN" altLang="en-US" sz="1400" dirty="0">
              <a:solidFill>
                <a:schemeClr val="bg1">
                  <a:lumMod val="65000"/>
                </a:schemeClr>
              </a:solidFill>
              <a:latin typeface="+mj-ea"/>
              <a:ea typeface="+mj-ea"/>
            </a:endParaRPr>
          </a:p>
        </p:txBody>
      </p:sp>
      <p:sp>
        <p:nvSpPr>
          <p:cNvPr id="10" name="圆角矩形 9">
            <a:hlinkClick r:id="rId3"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考法二</a:t>
            </a:r>
            <a:endParaRPr lang="zh-CN" altLang="en-US" sz="1400" dirty="0">
              <a:solidFill>
                <a:srgbClr val="E75E22"/>
              </a:solidFill>
              <a:latin typeface="+mj-ea"/>
              <a:ea typeface="+mj-ea"/>
            </a:endParaRPr>
          </a:p>
        </p:txBody>
      </p:sp>
      <p:sp>
        <p:nvSpPr>
          <p:cNvPr id="11" name="圆角矩形 10">
            <a:hlinkClick r:id="rId4"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法三</a:t>
            </a:r>
            <a:endParaRPr lang="zh-CN" altLang="en-US" sz="1400" dirty="0">
              <a:solidFill>
                <a:schemeClr val="bg1">
                  <a:lumMod val="65000"/>
                </a:schemeClr>
              </a:solidFill>
              <a:latin typeface="+mj-ea"/>
              <a:ea typeface="+mj-ea"/>
            </a:endParaRPr>
          </a:p>
        </p:txBody>
      </p:sp>
      <p:sp>
        <p:nvSpPr>
          <p:cNvPr id="3" name="矩形 2"/>
          <p:cNvSpPr>
            <a:spLocks noChangeAspect="1"/>
          </p:cNvSpPr>
          <p:nvPr/>
        </p:nvSpPr>
        <p:spPr>
          <a:xfrm>
            <a:off x="508000" y="2318000"/>
            <a:ext cx="8128000" cy="2475999"/>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a:solidFill>
                  <a:srgbClr val="000000"/>
                </a:solidFill>
                <a:latin typeface="NEU-BZ-S92"/>
                <a:ea typeface="方正正中黑简体"/>
                <a:cs typeface="Times New Roman" panose="02020603050405020304" pitchFamily="18" charset="0"/>
              </a:rPr>
              <a:t>赏析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正中黑简体"/>
                <a:cs typeface="Times New Roman" panose="02020603050405020304" pitchFamily="18" charset="0"/>
              </a:rPr>
              <a:t>炼句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正中黑简体"/>
                <a:cs typeface="Times New Roman" panose="02020603050405020304" pitchFamily="18" charset="0"/>
              </a:rPr>
              <a:t>之美</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408305">
              <a:lnSpc>
                <a:spcPct val="120000"/>
              </a:lnSpc>
              <a:spcAft>
                <a:spcPts val="0"/>
              </a:spcAft>
              <a:tabLst>
                <a:tab pos="1029335" algn="l"/>
                <a:tab pos="1850390" algn="l"/>
                <a:tab pos="2538095" algn="l"/>
                <a:tab pos="3221990" algn="l"/>
              </a:tabLst>
            </a:pPr>
            <a:r>
              <a:rPr lang="zh-CN" altLang="zh-CN" sz="2200" b="1">
                <a:solidFill>
                  <a:srgbClr val="000000"/>
                </a:solidFill>
                <a:latin typeface="Arial" panose="020B0604020202020204" pitchFamily="34" charset="0"/>
                <a:ea typeface="黑体" panose="02010609060101010101" pitchFamily="49" charset="-122"/>
                <a:cs typeface="Times New Roman" panose="02020603050405020304" pitchFamily="18" charset="0"/>
              </a:rPr>
              <a:t>题点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b="1">
                <a:solidFill>
                  <a:srgbClr val="000000"/>
                </a:solidFill>
                <a:latin typeface="Arial" panose="020B0604020202020204" pitchFamily="34" charset="0"/>
                <a:ea typeface="黑体" panose="02010609060101010101" pitchFamily="49" charset="-122"/>
                <a:cs typeface="Times New Roman" panose="02020603050405020304" pitchFamily="18" charset="0"/>
              </a:rPr>
              <a:t>必备知识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古代诗歌的语句具有表达凝练、内蕴丰富的特点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往往一句诗就蕴含着深刻的思想和高超的技巧。因而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鉴赏诗歌的语言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常常是赏析诗人炼句之妙。所考语句往往是主旨句、具有隐含信息的语句、含有特殊句式的句子和在结构上起特殊作用的句子。</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7" name="圆角矩形 6">
            <a:hlinkClick r:id="rId5"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重难特训　</a:t>
            </a:r>
            <a:endParaRPr lang="zh-CN" altLang="en-US" sz="1400" dirty="0">
              <a:solidFill>
                <a:schemeClr val="bg1">
                  <a:lumMod val="65000"/>
                </a:schemeClr>
              </a:solidFill>
              <a:latin typeface="+mj-ea"/>
              <a:ea typeface="+mj-ea"/>
            </a:endParaRPr>
          </a:p>
        </p:txBody>
      </p:sp>
    </p:spTree>
    <p:extLst>
      <p:ext uri="{BB962C8B-B14F-4D97-AF65-F5344CB8AC3E}">
        <p14:creationId xmlns:p14="http://schemas.microsoft.com/office/powerpoint/2010/main" xmlns="" val="279722955"/>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72</a:t>
            </a:fld>
            <a:r>
              <a:rPr lang="en-US" altLang="zh-CN" smtClean="0"/>
              <a:t>-</a:t>
            </a:r>
            <a:endParaRPr lang="zh-CN" altLang="en-US" dirty="0"/>
          </a:p>
        </p:txBody>
      </p:sp>
      <p:sp>
        <p:nvSpPr>
          <p:cNvPr id="9" name="圆角矩形 8">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考法一</a:t>
            </a:r>
            <a:endParaRPr lang="zh-CN" altLang="en-US" sz="1400" dirty="0">
              <a:solidFill>
                <a:schemeClr val="bg1">
                  <a:lumMod val="65000"/>
                </a:schemeClr>
              </a:solidFill>
              <a:latin typeface="+mj-ea"/>
              <a:ea typeface="+mj-ea"/>
            </a:endParaRPr>
          </a:p>
        </p:txBody>
      </p:sp>
      <p:sp>
        <p:nvSpPr>
          <p:cNvPr id="10" name="圆角矩形 9">
            <a:hlinkClick r:id="rId3"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考法二</a:t>
            </a:r>
            <a:endParaRPr lang="zh-CN" altLang="en-US" sz="1400" dirty="0">
              <a:solidFill>
                <a:srgbClr val="E75E22"/>
              </a:solidFill>
              <a:latin typeface="+mj-ea"/>
              <a:ea typeface="+mj-ea"/>
            </a:endParaRPr>
          </a:p>
        </p:txBody>
      </p:sp>
      <p:sp>
        <p:nvSpPr>
          <p:cNvPr id="11" name="圆角矩形 10">
            <a:hlinkClick r:id="rId4"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法三</a:t>
            </a:r>
            <a:endParaRPr lang="zh-CN" altLang="en-US" sz="1400" dirty="0">
              <a:solidFill>
                <a:schemeClr val="bg1">
                  <a:lumMod val="65000"/>
                </a:schemeClr>
              </a:solidFill>
              <a:latin typeface="+mj-ea"/>
              <a:ea typeface="+mj-ea"/>
            </a:endParaRPr>
          </a:p>
        </p:txBody>
      </p:sp>
      <p:sp>
        <p:nvSpPr>
          <p:cNvPr id="3" name="矩形 2"/>
          <p:cNvSpPr>
            <a:spLocks noChangeAspect="1"/>
          </p:cNvSpPr>
          <p:nvPr/>
        </p:nvSpPr>
        <p:spPr>
          <a:xfrm>
            <a:off x="508000" y="1904201"/>
            <a:ext cx="8128000" cy="3303597"/>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古诗词中常见的句式</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省略</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古诗词中省略主语、宾语、动词、介词、连词等是常见的现象。如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蓬头稚子学垂纶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侧坐莓苔草映身。路人借问遥招手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怕得鱼惊不应人。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胡令能《小儿垂钓》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其中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遥招手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的主语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蓬头稚子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就被省略了。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对仗</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律诗一般由八句组成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其中颔联与颈联一定要对仗。</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7" name="圆角矩形 6">
            <a:hlinkClick r:id="rId5"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重难特训　</a:t>
            </a:r>
            <a:endParaRPr lang="zh-CN" altLang="en-US" sz="1400" dirty="0">
              <a:solidFill>
                <a:schemeClr val="bg1">
                  <a:lumMod val="65000"/>
                </a:schemeClr>
              </a:solidFill>
              <a:latin typeface="+mj-ea"/>
              <a:ea typeface="+mj-ea"/>
            </a:endParaRPr>
          </a:p>
        </p:txBody>
      </p:sp>
    </p:spTree>
    <p:extLst>
      <p:ext uri="{BB962C8B-B14F-4D97-AF65-F5344CB8AC3E}">
        <p14:creationId xmlns:p14="http://schemas.microsoft.com/office/powerpoint/2010/main" xmlns="" val="4109578958"/>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73</a:t>
            </a:fld>
            <a:r>
              <a:rPr lang="en-US" altLang="zh-CN" smtClean="0"/>
              <a:t>-</a:t>
            </a:r>
            <a:endParaRPr lang="zh-CN" altLang="en-US" dirty="0"/>
          </a:p>
        </p:txBody>
      </p:sp>
      <p:sp>
        <p:nvSpPr>
          <p:cNvPr id="9" name="圆角矩形 8">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考法一</a:t>
            </a:r>
            <a:endParaRPr lang="zh-CN" altLang="en-US" sz="1400" dirty="0">
              <a:solidFill>
                <a:schemeClr val="bg1">
                  <a:lumMod val="65000"/>
                </a:schemeClr>
              </a:solidFill>
              <a:latin typeface="+mj-ea"/>
              <a:ea typeface="+mj-ea"/>
            </a:endParaRPr>
          </a:p>
        </p:txBody>
      </p:sp>
      <p:sp>
        <p:nvSpPr>
          <p:cNvPr id="10" name="圆角矩形 9">
            <a:hlinkClick r:id="rId3"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考法二</a:t>
            </a:r>
            <a:endParaRPr lang="zh-CN" altLang="en-US" sz="1400" dirty="0">
              <a:solidFill>
                <a:srgbClr val="E75E22"/>
              </a:solidFill>
              <a:latin typeface="+mj-ea"/>
              <a:ea typeface="+mj-ea"/>
            </a:endParaRPr>
          </a:p>
        </p:txBody>
      </p:sp>
      <p:sp>
        <p:nvSpPr>
          <p:cNvPr id="11" name="圆角矩形 10">
            <a:hlinkClick r:id="rId4"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法三</a:t>
            </a:r>
            <a:endParaRPr lang="zh-CN" altLang="en-US" sz="1400" dirty="0">
              <a:solidFill>
                <a:schemeClr val="bg1">
                  <a:lumMod val="65000"/>
                </a:schemeClr>
              </a:solidFill>
              <a:latin typeface="+mj-ea"/>
              <a:ea typeface="+mj-ea"/>
            </a:endParaRPr>
          </a:p>
        </p:txBody>
      </p:sp>
      <p:sp>
        <p:nvSpPr>
          <p:cNvPr id="3" name="矩形 2"/>
          <p:cNvSpPr>
            <a:spLocks noChangeAspect="1"/>
          </p:cNvSpPr>
          <p:nvPr/>
        </p:nvSpPr>
        <p:spPr>
          <a:xfrm>
            <a:off x="467544" y="1340767"/>
            <a:ext cx="8208912" cy="5373779"/>
          </a:xfrm>
          <a:prstGeom prst="rect">
            <a:avLst/>
          </a:prstGeom>
        </p:spPr>
        <p:txBody>
          <a:bodyPr wrap="square">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倒装</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为了适应格律的要求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或者为了取得特殊的效果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诗句里常有句式倒装的现象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定语与中心词倒置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疏影横斜水清浅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暗香浮动月黄昏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林逋《山园小梅》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水清浅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清浅水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月黄昏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黄昏月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主语与宾语倒置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泉声咽危石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日色冷青松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王维《过香积寺》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上句即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危石咽泉声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下句即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青松冷日色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动词和宾语倒置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故国神游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多情应笑我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苏轼《念奴娇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赤壁怀古》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神游故国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应笑我多情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4</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互文</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古诗因受字数的限制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或从章节、对仗等方面考虑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常把一个完整的意思拆开分置。读时必须前后互为补充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或互相拼合。如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秦时明月汉时关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王昌龄《出塞》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主人下马客在船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白居易《琵琶行》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迢迢牵牛星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皎皎河汉女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《古诗十九首》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都是互文见义。</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7" name="圆角矩形 6">
            <a:hlinkClick r:id="rId5"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重难特训　</a:t>
            </a:r>
            <a:endParaRPr lang="zh-CN" altLang="en-US" sz="1400" dirty="0">
              <a:solidFill>
                <a:schemeClr val="bg1">
                  <a:lumMod val="65000"/>
                </a:schemeClr>
              </a:solidFill>
              <a:latin typeface="+mj-ea"/>
              <a:ea typeface="+mj-ea"/>
            </a:endParaRPr>
          </a:p>
        </p:txBody>
      </p:sp>
    </p:spTree>
    <p:extLst>
      <p:ext uri="{BB962C8B-B14F-4D97-AF65-F5344CB8AC3E}">
        <p14:creationId xmlns:p14="http://schemas.microsoft.com/office/powerpoint/2010/main" xmlns="" val="3509975491"/>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74</a:t>
            </a:fld>
            <a:r>
              <a:rPr lang="en-US" altLang="zh-CN" smtClean="0"/>
              <a:t>-</a:t>
            </a:r>
            <a:endParaRPr lang="zh-CN" altLang="en-US" dirty="0"/>
          </a:p>
        </p:txBody>
      </p:sp>
      <p:sp>
        <p:nvSpPr>
          <p:cNvPr id="9" name="圆角矩形 8">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考法一</a:t>
            </a:r>
            <a:endParaRPr lang="zh-CN" altLang="en-US" sz="1400" dirty="0">
              <a:solidFill>
                <a:schemeClr val="bg1">
                  <a:lumMod val="65000"/>
                </a:schemeClr>
              </a:solidFill>
              <a:latin typeface="+mj-ea"/>
              <a:ea typeface="+mj-ea"/>
            </a:endParaRPr>
          </a:p>
        </p:txBody>
      </p:sp>
      <p:sp>
        <p:nvSpPr>
          <p:cNvPr id="10" name="圆角矩形 9">
            <a:hlinkClick r:id="rId3"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考法二</a:t>
            </a:r>
            <a:endParaRPr lang="zh-CN" altLang="en-US" sz="1400" dirty="0">
              <a:solidFill>
                <a:srgbClr val="E75E22"/>
              </a:solidFill>
              <a:latin typeface="+mj-ea"/>
              <a:ea typeface="+mj-ea"/>
            </a:endParaRPr>
          </a:p>
        </p:txBody>
      </p:sp>
      <p:sp>
        <p:nvSpPr>
          <p:cNvPr id="11" name="圆角矩形 10">
            <a:hlinkClick r:id="rId4"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法三</a:t>
            </a:r>
            <a:endParaRPr lang="zh-CN" altLang="en-US" sz="1400" dirty="0">
              <a:solidFill>
                <a:schemeClr val="bg1">
                  <a:lumMod val="65000"/>
                </a:schemeClr>
              </a:solidFill>
              <a:latin typeface="+mj-ea"/>
              <a:ea typeface="+mj-ea"/>
            </a:endParaRPr>
          </a:p>
        </p:txBody>
      </p:sp>
      <p:sp>
        <p:nvSpPr>
          <p:cNvPr id="3" name="矩形 2"/>
          <p:cNvSpPr>
            <a:spLocks noChangeAspect="1"/>
          </p:cNvSpPr>
          <p:nvPr/>
        </p:nvSpPr>
        <p:spPr>
          <a:xfrm>
            <a:off x="508000" y="1904201"/>
            <a:ext cx="8128000" cy="330359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5</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列锦</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限于篇幅的制约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诗人要想表达复杂的思想感情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往往将几个相互关联的名词罗列起来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构成意象的组合与叠加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营造特定的情景和境界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让读者去感知画面间的流动和联系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从而使读者把握作者所描绘的复杂事物和抒发的复杂感情。如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烟柳画桥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风帘翠幕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柳永《望海潮》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枯藤老树昏鸦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小桥流水人家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古道西风瘦马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马致远《天净沙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秋思》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鸡声茅店月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人迹板桥霜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温庭筠《商山早行》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7" name="圆角矩形 6">
            <a:hlinkClick r:id="rId5"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重难特训　</a:t>
            </a:r>
            <a:endParaRPr lang="zh-CN" altLang="en-US" sz="1400" dirty="0">
              <a:solidFill>
                <a:schemeClr val="bg1">
                  <a:lumMod val="65000"/>
                </a:schemeClr>
              </a:solidFill>
              <a:latin typeface="+mj-ea"/>
              <a:ea typeface="+mj-ea"/>
            </a:endParaRPr>
          </a:p>
        </p:txBody>
      </p:sp>
    </p:spTree>
    <p:extLst>
      <p:ext uri="{BB962C8B-B14F-4D97-AF65-F5344CB8AC3E}">
        <p14:creationId xmlns:p14="http://schemas.microsoft.com/office/powerpoint/2010/main" xmlns="" val="1014011216"/>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75</a:t>
            </a:fld>
            <a:r>
              <a:rPr lang="en-US" altLang="zh-CN" smtClean="0"/>
              <a:t>-</a:t>
            </a:r>
            <a:endParaRPr lang="zh-CN" altLang="en-US" dirty="0"/>
          </a:p>
        </p:txBody>
      </p:sp>
      <p:sp>
        <p:nvSpPr>
          <p:cNvPr id="9" name="圆角矩形 8">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考法一</a:t>
            </a:r>
            <a:endParaRPr lang="zh-CN" altLang="en-US" sz="1400" dirty="0">
              <a:solidFill>
                <a:schemeClr val="bg1">
                  <a:lumMod val="65000"/>
                </a:schemeClr>
              </a:solidFill>
              <a:latin typeface="+mj-ea"/>
              <a:ea typeface="+mj-ea"/>
            </a:endParaRPr>
          </a:p>
        </p:txBody>
      </p:sp>
      <p:sp>
        <p:nvSpPr>
          <p:cNvPr id="10" name="圆角矩形 9">
            <a:hlinkClick r:id="rId3"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考法二</a:t>
            </a:r>
            <a:endParaRPr lang="zh-CN" altLang="en-US" sz="1400" dirty="0">
              <a:solidFill>
                <a:srgbClr val="E75E22"/>
              </a:solidFill>
              <a:latin typeface="+mj-ea"/>
              <a:ea typeface="+mj-ea"/>
            </a:endParaRPr>
          </a:p>
        </p:txBody>
      </p:sp>
      <p:sp>
        <p:nvSpPr>
          <p:cNvPr id="11" name="圆角矩形 10">
            <a:hlinkClick r:id="rId4"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法三</a:t>
            </a:r>
            <a:endParaRPr lang="zh-CN" altLang="en-US" sz="1400" dirty="0">
              <a:solidFill>
                <a:schemeClr val="bg1">
                  <a:lumMod val="65000"/>
                </a:schemeClr>
              </a:solidFill>
              <a:latin typeface="+mj-ea"/>
              <a:ea typeface="+mj-ea"/>
            </a:endParaRPr>
          </a:p>
        </p:txBody>
      </p:sp>
      <p:sp>
        <p:nvSpPr>
          <p:cNvPr id="3" name="矩形 2"/>
          <p:cNvSpPr>
            <a:spLocks noChangeAspect="1"/>
          </p:cNvSpPr>
          <p:nvPr/>
        </p:nvSpPr>
        <p:spPr>
          <a:xfrm>
            <a:off x="508000" y="1484784"/>
            <a:ext cx="8128000" cy="4507324"/>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诗歌中句子的位置及作用</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首句</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或开篇点题、统领全诗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领起下文的描写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或渲染某种气氛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为诗歌奠定某种基调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或首句设问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引出后面的内容。</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中间句</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或承前面什么内容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引出后面什么内容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或借景抒情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表达诗人什么感情。</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尾句</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或总结全诗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深化或升华主题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或卒章显志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表现诗人什么样的情感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或以景衬情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用某种景衬托某种情。尤其是以景结情句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有含蓄隽永之妙。</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7" name="圆角矩形 6">
            <a:hlinkClick r:id="rId5"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重难特训　</a:t>
            </a:r>
            <a:endParaRPr lang="zh-CN" altLang="en-US" sz="1400" dirty="0">
              <a:solidFill>
                <a:schemeClr val="bg1">
                  <a:lumMod val="65000"/>
                </a:schemeClr>
              </a:solidFill>
              <a:latin typeface="+mj-ea"/>
              <a:ea typeface="+mj-ea"/>
            </a:endParaRPr>
          </a:p>
        </p:txBody>
      </p:sp>
    </p:spTree>
    <p:extLst>
      <p:ext uri="{BB962C8B-B14F-4D97-AF65-F5344CB8AC3E}">
        <p14:creationId xmlns:p14="http://schemas.microsoft.com/office/powerpoint/2010/main" xmlns="" val="3256371435"/>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76</a:t>
            </a:fld>
            <a:r>
              <a:rPr lang="en-US" altLang="zh-CN" smtClean="0"/>
              <a:t>-</a:t>
            </a:r>
            <a:endParaRPr lang="zh-CN" altLang="en-US" dirty="0"/>
          </a:p>
        </p:txBody>
      </p:sp>
      <p:sp>
        <p:nvSpPr>
          <p:cNvPr id="9" name="圆角矩形 8">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考法一</a:t>
            </a:r>
            <a:endParaRPr lang="zh-CN" altLang="en-US" sz="1400" dirty="0">
              <a:solidFill>
                <a:schemeClr val="bg1">
                  <a:lumMod val="65000"/>
                </a:schemeClr>
              </a:solidFill>
              <a:latin typeface="+mj-ea"/>
              <a:ea typeface="+mj-ea"/>
            </a:endParaRPr>
          </a:p>
        </p:txBody>
      </p:sp>
      <p:sp>
        <p:nvSpPr>
          <p:cNvPr id="10" name="圆角矩形 9">
            <a:hlinkClick r:id="rId4"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考法二</a:t>
            </a:r>
            <a:endParaRPr lang="zh-CN" altLang="en-US" sz="1400" dirty="0">
              <a:solidFill>
                <a:srgbClr val="E75E22"/>
              </a:solidFill>
              <a:latin typeface="+mj-ea"/>
              <a:ea typeface="+mj-ea"/>
            </a:endParaRPr>
          </a:p>
        </p:txBody>
      </p:sp>
      <p:sp>
        <p:nvSpPr>
          <p:cNvPr id="11" name="圆角矩形 10">
            <a:hlinkClick r:id="rId5"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法三</a:t>
            </a:r>
            <a:endParaRPr lang="zh-CN" altLang="en-US" sz="1400" dirty="0">
              <a:solidFill>
                <a:schemeClr val="bg1">
                  <a:lumMod val="65000"/>
                </a:schemeClr>
              </a:solidFill>
              <a:latin typeface="+mj-ea"/>
              <a:ea typeface="+mj-ea"/>
            </a:endParaRPr>
          </a:p>
        </p:txBody>
      </p:sp>
      <p:sp>
        <p:nvSpPr>
          <p:cNvPr id="3" name="矩形 2"/>
          <p:cNvSpPr>
            <a:spLocks noChangeAspect="1"/>
          </p:cNvSpPr>
          <p:nvPr/>
        </p:nvSpPr>
        <p:spPr>
          <a:xfrm>
            <a:off x="508000" y="1698898"/>
            <a:ext cx="8128000" cy="866006"/>
          </a:xfrm>
          <a:prstGeom prst="rect">
            <a:avLst/>
          </a:prstGeom>
        </p:spPr>
        <p:txBody>
          <a:bodyPr>
            <a:spAutoFit/>
          </a:bodyPr>
          <a:lstStyle/>
          <a:p>
            <a:pPr indent="408305">
              <a:lnSpc>
                <a:spcPct val="120000"/>
              </a:lnSpc>
              <a:spcAft>
                <a:spcPts val="0"/>
              </a:spcAft>
              <a:tabLst>
                <a:tab pos="1029335" algn="l"/>
                <a:tab pos="1850390" algn="l"/>
                <a:tab pos="2538095" algn="l"/>
                <a:tab pos="3221990" algn="l"/>
              </a:tabLst>
            </a:pPr>
            <a:r>
              <a:rPr lang="zh-CN" altLang="zh-CN" sz="2200" b="1">
                <a:solidFill>
                  <a:srgbClr val="000000"/>
                </a:solidFill>
                <a:latin typeface="Arial" panose="020B0604020202020204" pitchFamily="34" charset="0"/>
                <a:ea typeface="黑体" panose="02010609060101010101" pitchFamily="49" charset="-122"/>
                <a:cs typeface="Times New Roman" panose="02020603050405020304" pitchFamily="18" charset="0"/>
              </a:rPr>
              <a:t>备考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b="1">
                <a:solidFill>
                  <a:srgbClr val="000000"/>
                </a:solidFill>
                <a:latin typeface="Arial" panose="020B0604020202020204" pitchFamily="34" charset="0"/>
                <a:ea typeface="黑体" panose="02010609060101010101" pitchFamily="49" charset="-122"/>
                <a:cs typeface="Times New Roman" panose="02020603050405020304" pitchFamily="18" charset="0"/>
              </a:rPr>
              <a:t>关键能力</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审题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看清设问方式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思考答题角度</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xmlns="" val="994131235"/>
              </p:ext>
            </p:extLst>
          </p:nvPr>
        </p:nvGraphicFramePr>
        <p:xfrm>
          <a:off x="508000" y="2564904"/>
          <a:ext cx="8128000" cy="3491419"/>
        </p:xfrm>
        <a:graphic>
          <a:graphicData uri="http://schemas.openxmlformats.org/presentationml/2006/ole">
            <p:oleObj spid="_x0000_s69634" name="文档" r:id="rId6" imgW="3921718" imgH="1684836" progId="Word.Document.12">
              <p:embed/>
            </p:oleObj>
          </a:graphicData>
        </a:graphic>
      </p:graphicFrame>
      <p:sp>
        <p:nvSpPr>
          <p:cNvPr id="8" name="圆角矩形 7">
            <a:hlinkClick r:id="rId7"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重难特训　</a:t>
            </a:r>
            <a:endParaRPr lang="zh-CN" altLang="en-US" sz="1400" dirty="0">
              <a:solidFill>
                <a:schemeClr val="bg1">
                  <a:lumMod val="65000"/>
                </a:schemeClr>
              </a:solidFill>
              <a:latin typeface="+mj-ea"/>
              <a:ea typeface="+mj-ea"/>
            </a:endParaRPr>
          </a:p>
        </p:txBody>
      </p:sp>
    </p:spTree>
    <p:extLst>
      <p:ext uri="{BB962C8B-B14F-4D97-AF65-F5344CB8AC3E}">
        <p14:creationId xmlns:p14="http://schemas.microsoft.com/office/powerpoint/2010/main" xmlns="" val="1011934927"/>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77</a:t>
            </a:fld>
            <a:r>
              <a:rPr lang="en-US" altLang="zh-CN" smtClean="0"/>
              <a:t>-</a:t>
            </a:r>
            <a:endParaRPr lang="zh-CN" altLang="en-US" dirty="0"/>
          </a:p>
        </p:txBody>
      </p:sp>
      <p:sp>
        <p:nvSpPr>
          <p:cNvPr id="9" name="圆角矩形 8">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考法一</a:t>
            </a:r>
            <a:endParaRPr lang="zh-CN" altLang="en-US" sz="1400" dirty="0">
              <a:solidFill>
                <a:schemeClr val="bg1">
                  <a:lumMod val="65000"/>
                </a:schemeClr>
              </a:solidFill>
              <a:latin typeface="+mj-ea"/>
              <a:ea typeface="+mj-ea"/>
            </a:endParaRPr>
          </a:p>
        </p:txBody>
      </p:sp>
      <p:sp>
        <p:nvSpPr>
          <p:cNvPr id="10" name="圆角矩形 9">
            <a:hlinkClick r:id="rId4"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考法二</a:t>
            </a:r>
            <a:endParaRPr lang="zh-CN" altLang="en-US" sz="1400" dirty="0">
              <a:solidFill>
                <a:srgbClr val="E75E22"/>
              </a:solidFill>
              <a:latin typeface="+mj-ea"/>
              <a:ea typeface="+mj-ea"/>
            </a:endParaRPr>
          </a:p>
        </p:txBody>
      </p:sp>
      <p:sp>
        <p:nvSpPr>
          <p:cNvPr id="11" name="圆角矩形 10">
            <a:hlinkClick r:id="rId5"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法三</a:t>
            </a:r>
            <a:endParaRPr lang="zh-CN" altLang="en-US" sz="1400" dirty="0">
              <a:solidFill>
                <a:schemeClr val="bg1">
                  <a:lumMod val="65000"/>
                </a:schemeClr>
              </a:solidFill>
              <a:latin typeface="+mj-ea"/>
              <a:ea typeface="+mj-ea"/>
            </a:endParaRPr>
          </a:p>
        </p:txBody>
      </p:sp>
      <p:sp>
        <p:nvSpPr>
          <p:cNvPr id="3" name="矩形 2"/>
          <p:cNvSpPr>
            <a:spLocks noChangeAspect="1"/>
          </p:cNvSpPr>
          <p:nvPr/>
        </p:nvSpPr>
        <p:spPr>
          <a:xfrm>
            <a:off x="508000" y="1340768"/>
            <a:ext cx="8128000" cy="876330"/>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解题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明确答题步骤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找准答题依据</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炼句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五角度</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xmlns="" val="322679206"/>
              </p:ext>
            </p:extLst>
          </p:nvPr>
        </p:nvGraphicFramePr>
        <p:xfrm>
          <a:off x="508000" y="2237289"/>
          <a:ext cx="8128000" cy="4449612"/>
        </p:xfrm>
        <a:graphic>
          <a:graphicData uri="http://schemas.openxmlformats.org/presentationml/2006/ole">
            <p:oleObj spid="_x0000_s70658" name="文档" r:id="rId6" imgW="3847376" imgH="2106225" progId="Word.Document.12">
              <p:embed/>
            </p:oleObj>
          </a:graphicData>
        </a:graphic>
      </p:graphicFrame>
      <p:sp>
        <p:nvSpPr>
          <p:cNvPr id="8" name="圆角矩形 7">
            <a:hlinkClick r:id="rId7"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重难特训　</a:t>
            </a:r>
            <a:endParaRPr lang="zh-CN" altLang="en-US" sz="1400" dirty="0">
              <a:solidFill>
                <a:schemeClr val="bg1">
                  <a:lumMod val="65000"/>
                </a:schemeClr>
              </a:solidFill>
              <a:latin typeface="+mj-ea"/>
              <a:ea typeface="+mj-ea"/>
            </a:endParaRPr>
          </a:p>
        </p:txBody>
      </p:sp>
    </p:spTree>
    <p:extLst>
      <p:ext uri="{BB962C8B-B14F-4D97-AF65-F5344CB8AC3E}">
        <p14:creationId xmlns:p14="http://schemas.microsoft.com/office/powerpoint/2010/main" xmlns="" val="1688689422"/>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78</a:t>
            </a:fld>
            <a:r>
              <a:rPr lang="en-US" altLang="zh-CN" smtClean="0"/>
              <a:t>-</a:t>
            </a:r>
            <a:endParaRPr lang="zh-CN" altLang="en-US" dirty="0"/>
          </a:p>
        </p:txBody>
      </p:sp>
      <p:sp>
        <p:nvSpPr>
          <p:cNvPr id="9" name="圆角矩形 8">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考法一</a:t>
            </a:r>
            <a:endParaRPr lang="zh-CN" altLang="en-US" sz="1400" dirty="0">
              <a:solidFill>
                <a:schemeClr val="bg1">
                  <a:lumMod val="65000"/>
                </a:schemeClr>
              </a:solidFill>
              <a:latin typeface="+mj-ea"/>
              <a:ea typeface="+mj-ea"/>
            </a:endParaRPr>
          </a:p>
        </p:txBody>
      </p:sp>
      <p:sp>
        <p:nvSpPr>
          <p:cNvPr id="10" name="圆角矩形 9">
            <a:hlinkClick r:id="rId3"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考法二</a:t>
            </a:r>
            <a:endParaRPr lang="zh-CN" altLang="en-US" sz="1400" dirty="0">
              <a:solidFill>
                <a:srgbClr val="E75E22"/>
              </a:solidFill>
              <a:latin typeface="+mj-ea"/>
              <a:ea typeface="+mj-ea"/>
            </a:endParaRPr>
          </a:p>
        </p:txBody>
      </p:sp>
      <p:sp>
        <p:nvSpPr>
          <p:cNvPr id="11" name="圆角矩形 10">
            <a:hlinkClick r:id="rId4"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法三</a:t>
            </a:r>
            <a:endParaRPr lang="zh-CN" altLang="en-US" sz="1400" dirty="0">
              <a:solidFill>
                <a:schemeClr val="bg1">
                  <a:lumMod val="65000"/>
                </a:schemeClr>
              </a:solidFill>
              <a:latin typeface="+mj-ea"/>
              <a:ea typeface="+mj-ea"/>
            </a:endParaRPr>
          </a:p>
        </p:txBody>
      </p:sp>
      <p:sp>
        <p:nvSpPr>
          <p:cNvPr id="3" name="矩形 2"/>
          <p:cNvSpPr>
            <a:spLocks noChangeAspect="1"/>
          </p:cNvSpPr>
          <p:nvPr/>
        </p:nvSpPr>
        <p:spPr>
          <a:xfrm>
            <a:off x="508000" y="2107334"/>
            <a:ext cx="8128000" cy="289733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建模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根据要求表述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规范术语作答</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第一步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结合全诗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理解诗句含意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描述诗句的具体内容。</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第二步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指明诗句在炼字、词法、句法、章法上的特点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尤其是运用了什么表现手法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并分析其作用及表达效果。</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第三步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根据诗句在全诗中所处的位置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分析诗句对全诗所起的结构作用。</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第四步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点出诗句营造了怎样的意境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或表达了怎样的情感。</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7" name="圆角矩形 6">
            <a:hlinkClick r:id="rId5"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重难特训　</a:t>
            </a:r>
            <a:endParaRPr lang="zh-CN" altLang="en-US" sz="1400" dirty="0">
              <a:solidFill>
                <a:schemeClr val="bg1">
                  <a:lumMod val="65000"/>
                </a:schemeClr>
              </a:solidFill>
              <a:latin typeface="+mj-ea"/>
              <a:ea typeface="+mj-ea"/>
            </a:endParaRPr>
          </a:p>
        </p:txBody>
      </p:sp>
    </p:spTree>
    <p:extLst>
      <p:ext uri="{BB962C8B-B14F-4D97-AF65-F5344CB8AC3E}">
        <p14:creationId xmlns:p14="http://schemas.microsoft.com/office/powerpoint/2010/main" xmlns="" val="3295991272"/>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79</a:t>
            </a:fld>
            <a:r>
              <a:rPr lang="en-US" altLang="zh-CN" smtClean="0"/>
              <a:t>-</a:t>
            </a:r>
            <a:endParaRPr lang="zh-CN" altLang="en-US" dirty="0"/>
          </a:p>
        </p:txBody>
      </p:sp>
      <p:sp>
        <p:nvSpPr>
          <p:cNvPr id="9" name="圆角矩形 8">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考法一</a:t>
            </a:r>
            <a:endParaRPr lang="zh-CN" altLang="en-US" sz="1400" dirty="0">
              <a:solidFill>
                <a:schemeClr val="bg1">
                  <a:lumMod val="65000"/>
                </a:schemeClr>
              </a:solidFill>
              <a:latin typeface="+mj-ea"/>
              <a:ea typeface="+mj-ea"/>
            </a:endParaRPr>
          </a:p>
        </p:txBody>
      </p:sp>
      <p:sp>
        <p:nvSpPr>
          <p:cNvPr id="10" name="圆角矩形 9">
            <a:hlinkClick r:id="rId3"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考法二</a:t>
            </a:r>
            <a:endParaRPr lang="zh-CN" altLang="en-US" sz="1400" dirty="0">
              <a:solidFill>
                <a:srgbClr val="E75E22"/>
              </a:solidFill>
              <a:latin typeface="+mj-ea"/>
              <a:ea typeface="+mj-ea"/>
            </a:endParaRPr>
          </a:p>
        </p:txBody>
      </p:sp>
      <p:sp>
        <p:nvSpPr>
          <p:cNvPr id="11" name="圆角矩形 10">
            <a:hlinkClick r:id="rId4"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法三</a:t>
            </a:r>
            <a:endParaRPr lang="zh-CN" altLang="en-US" sz="1400" dirty="0">
              <a:solidFill>
                <a:schemeClr val="bg1">
                  <a:lumMod val="65000"/>
                </a:schemeClr>
              </a:solidFill>
              <a:latin typeface="+mj-ea"/>
              <a:ea typeface="+mj-ea"/>
            </a:endParaRPr>
          </a:p>
        </p:txBody>
      </p:sp>
      <p:sp>
        <p:nvSpPr>
          <p:cNvPr id="3" name="矩形 2"/>
          <p:cNvSpPr>
            <a:spLocks noChangeAspect="1"/>
          </p:cNvSpPr>
          <p:nvPr/>
        </p:nvSpPr>
        <p:spPr>
          <a:xfrm>
            <a:off x="508000" y="1497936"/>
            <a:ext cx="8128000" cy="4116127"/>
          </a:xfrm>
          <a:prstGeom prst="rect">
            <a:avLst/>
          </a:prstGeom>
        </p:spPr>
        <p:txBody>
          <a:bodyPr>
            <a:spAutoFit/>
          </a:bodyPr>
          <a:lstStyle/>
          <a:p>
            <a:pPr indent="408305">
              <a:lnSpc>
                <a:spcPct val="120000"/>
              </a:lnSpc>
              <a:spcAft>
                <a:spcPts val="0"/>
              </a:spcAft>
              <a:tabLst>
                <a:tab pos="1029335" algn="l"/>
                <a:tab pos="1850390" algn="l"/>
                <a:tab pos="2538095" algn="l"/>
                <a:tab pos="3221990" algn="l"/>
              </a:tabLst>
            </a:pPr>
            <a:r>
              <a:rPr lang="zh-CN" altLang="zh-CN" sz="2200" b="1">
                <a:solidFill>
                  <a:srgbClr val="000000"/>
                </a:solidFill>
                <a:latin typeface="Arial" panose="020B0604020202020204" pitchFamily="34" charset="0"/>
                <a:ea typeface="黑体" panose="02010609060101010101" pitchFamily="49" charset="-122"/>
                <a:cs typeface="Times New Roman" panose="02020603050405020304" pitchFamily="18" charset="0"/>
              </a:rPr>
              <a:t>典题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b="1">
                <a:solidFill>
                  <a:srgbClr val="000000"/>
                </a:solidFill>
                <a:latin typeface="Arial" panose="020B0604020202020204" pitchFamily="34" charset="0"/>
                <a:ea typeface="黑体" panose="02010609060101010101" pitchFamily="49" charset="-122"/>
                <a:cs typeface="Times New Roman" panose="02020603050405020304" pitchFamily="18" charset="0"/>
              </a:rPr>
              <a:t>满分解构</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b="1">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主旨句</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(2018·</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全国</a:t>
            </a:r>
            <a:r>
              <a:rPr lang="zh-CN" altLang="zh-CN" sz="2200">
                <a:solidFill>
                  <a:srgbClr val="000000"/>
                </a:solidFill>
                <a:latin typeface="NEU-BZ-S92"/>
                <a:cs typeface="宋体" panose="02010600030101010101" pitchFamily="2" charset="-122"/>
              </a:rPr>
              <a:t>Ⅰ</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阅读下面这首唐诗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完成后面的问题。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野</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NEU-BZ-S92"/>
                <a:ea typeface="方正宋黑_GBK" panose="03000509000000000000" pitchFamily="65" charset="-122"/>
                <a:cs typeface="Times New Roman" panose="02020603050405020304" pitchFamily="18" charset="0"/>
              </a:rPr>
              <a:t>歌</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李</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贺</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鸦翎羽箭山桑弓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仰天射落衔芦鸿。</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麻衣黑肥冲北风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带酒日晚歌田中。</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男儿屈穷心不穷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枯荣不等嗔天公。</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寒风又变为春柳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条条看即烟濛濛。</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诗的最后两句有何含意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请简要分析。</a:t>
            </a:r>
            <a:r>
              <a:rPr lang="en-US" altLang="zh-CN" sz="2200">
                <a:solidFill>
                  <a:srgbClr val="000000"/>
                </a:solidFill>
                <a:latin typeface="Times New Roman" panose="02020603050405020304" pitchFamily="18" charset="0"/>
                <a:cs typeface="Times New Roman" panose="02020603050405020304" pitchFamily="18" charset="0"/>
              </a:rPr>
              <a:t>(6</a:t>
            </a:r>
            <a:r>
              <a:rPr lang="zh-CN" altLang="zh-CN" sz="2200">
                <a:solidFill>
                  <a:srgbClr val="000000"/>
                </a:solidFill>
                <a:latin typeface="Times New Roman" panose="02020603050405020304" pitchFamily="18" charset="0"/>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7" name="圆角矩形 6">
            <a:hlinkClick r:id="rId5"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重难特训　</a:t>
            </a:r>
            <a:endParaRPr lang="zh-CN" altLang="en-US" sz="1400" dirty="0">
              <a:solidFill>
                <a:schemeClr val="bg1">
                  <a:lumMod val="65000"/>
                </a:schemeClr>
              </a:solidFill>
              <a:latin typeface="+mj-ea"/>
              <a:ea typeface="+mj-ea"/>
            </a:endParaRPr>
          </a:p>
        </p:txBody>
      </p:sp>
    </p:spTree>
    <p:extLst>
      <p:ext uri="{BB962C8B-B14F-4D97-AF65-F5344CB8AC3E}">
        <p14:creationId xmlns:p14="http://schemas.microsoft.com/office/powerpoint/2010/main" xmlns="" val="1075316820"/>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8</a:t>
            </a:fld>
            <a:r>
              <a:rPr lang="en-US" altLang="zh-CN" dirty="0" smtClean="0"/>
              <a:t>-</a:t>
            </a:r>
            <a:endParaRPr lang="zh-CN" altLang="en-US" dirty="0"/>
          </a:p>
        </p:txBody>
      </p:sp>
      <p:sp>
        <p:nvSpPr>
          <p:cNvPr id="2" name="矩形 1"/>
          <p:cNvSpPr>
            <a:spLocks noChangeAspect="1"/>
          </p:cNvSpPr>
          <p:nvPr/>
        </p:nvSpPr>
        <p:spPr>
          <a:xfrm>
            <a:off x="508000" y="1124744"/>
            <a:ext cx="8128000" cy="533492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看题目推断表现手法。</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如</a:t>
            </a:r>
            <a:r>
              <a:rPr lang="en-US" altLang="zh-CN" sz="2200">
                <a:solidFill>
                  <a:srgbClr val="000000"/>
                </a:solidFill>
                <a:latin typeface="Times New Roman" panose="02020603050405020304" pitchFamily="18" charset="0"/>
                <a:cs typeface="Times New Roman" panose="02020603050405020304" pitchFamily="18" charset="0"/>
              </a:rPr>
              <a:t>2018</a:t>
            </a:r>
            <a:r>
              <a:rPr lang="zh-CN" altLang="zh-CN" sz="2200">
                <a:solidFill>
                  <a:srgbClr val="000000"/>
                </a:solidFill>
                <a:latin typeface="Times New Roman" panose="02020603050405020304" pitchFamily="18" charset="0"/>
                <a:cs typeface="Times New Roman" panose="02020603050405020304" pitchFamily="18" charset="0"/>
              </a:rPr>
              <a:t>年全国</a:t>
            </a:r>
            <a:r>
              <a:rPr lang="zh-CN" altLang="zh-CN" sz="2200">
                <a:solidFill>
                  <a:srgbClr val="000000"/>
                </a:solidFill>
                <a:latin typeface="NEU-BZ-S92"/>
                <a:cs typeface="宋体" panose="02010600030101010101" pitchFamily="2" charset="-122"/>
              </a:rPr>
              <a:t>Ⅲ</a:t>
            </a:r>
            <a:r>
              <a:rPr lang="zh-CN" altLang="zh-CN" sz="2200">
                <a:solidFill>
                  <a:srgbClr val="000000"/>
                </a:solidFill>
                <a:latin typeface="Times New Roman" panose="02020603050405020304" pitchFamily="18" charset="0"/>
                <a:cs typeface="Times New Roman" panose="02020603050405020304" pitchFamily="18" charset="0"/>
              </a:rPr>
              <a:t>卷王建的《精卫词》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从题目可知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这首词与古代神话传说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精卫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结合精卫的故事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可大体推知诗歌运用的手法是托物言志。</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2017</a:t>
            </a:r>
            <a:r>
              <a:rPr lang="zh-CN" altLang="zh-CN" sz="2200">
                <a:solidFill>
                  <a:srgbClr val="000000"/>
                </a:solidFill>
                <a:latin typeface="Times New Roman" panose="02020603050405020304" pitchFamily="18" charset="0"/>
                <a:cs typeface="Times New Roman" panose="02020603050405020304" pitchFamily="18" charset="0"/>
              </a:rPr>
              <a:t>年的北京卷《晓行巴峡》和</a:t>
            </a:r>
            <a:r>
              <a:rPr lang="en-US" altLang="zh-CN" sz="2200">
                <a:solidFill>
                  <a:srgbClr val="000000"/>
                </a:solidFill>
                <a:latin typeface="Times New Roman" panose="02020603050405020304" pitchFamily="18" charset="0"/>
                <a:cs typeface="Times New Roman" panose="02020603050405020304" pitchFamily="18" charset="0"/>
              </a:rPr>
              <a:t>2017</a:t>
            </a:r>
            <a:r>
              <a:rPr lang="zh-CN" altLang="zh-CN" sz="2200">
                <a:solidFill>
                  <a:srgbClr val="000000"/>
                </a:solidFill>
                <a:latin typeface="Times New Roman" panose="02020603050405020304" pitchFamily="18" charset="0"/>
                <a:cs typeface="Times New Roman" panose="02020603050405020304" pitchFamily="18" charset="0"/>
              </a:rPr>
              <a:t>年的山东卷《早上五盘岭》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晓行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早上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交代时间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巴峡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五盘岭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交代地点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暗示了诗歌将采用借景抒情的手法表达诗人的情感。</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看题目推测情感流向。</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如</a:t>
            </a:r>
            <a:r>
              <a:rPr lang="en-US" altLang="zh-CN" sz="2200">
                <a:solidFill>
                  <a:srgbClr val="000000"/>
                </a:solidFill>
                <a:latin typeface="Times New Roman" panose="02020603050405020304" pitchFamily="18" charset="0"/>
                <a:cs typeface="Times New Roman" panose="02020603050405020304" pitchFamily="18" charset="0"/>
              </a:rPr>
              <a:t>2018</a:t>
            </a:r>
            <a:r>
              <a:rPr lang="zh-CN" altLang="zh-CN" sz="2200">
                <a:solidFill>
                  <a:srgbClr val="000000"/>
                </a:solidFill>
                <a:latin typeface="Times New Roman" panose="02020603050405020304" pitchFamily="18" charset="0"/>
                <a:cs typeface="Times New Roman" panose="02020603050405020304" pitchFamily="18" charset="0"/>
              </a:rPr>
              <a:t>年全国</a:t>
            </a:r>
            <a:r>
              <a:rPr lang="zh-CN" altLang="zh-CN" sz="2200">
                <a:solidFill>
                  <a:srgbClr val="000000"/>
                </a:solidFill>
                <a:latin typeface="NEU-BZ-S92"/>
                <a:cs typeface="宋体" panose="02010600030101010101" pitchFamily="2" charset="-122"/>
              </a:rPr>
              <a:t>Ⅱ</a:t>
            </a:r>
            <a:r>
              <a:rPr lang="zh-CN" altLang="zh-CN" sz="2200">
                <a:solidFill>
                  <a:srgbClr val="000000"/>
                </a:solidFill>
                <a:latin typeface="Times New Roman" panose="02020603050405020304" pitchFamily="18" charset="0"/>
                <a:cs typeface="Times New Roman" panose="02020603050405020304" pitchFamily="18" charset="0"/>
              </a:rPr>
              <a:t>卷陆游的《题醉中所作草书卷后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节选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从题目可获知如下内容信息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这是一首题卷诗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诗歌是诗人醉后所作。联系陆游的生平经历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不难推知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醉中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包含的情感。</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再如</a:t>
            </a:r>
            <a:r>
              <a:rPr lang="en-US" altLang="zh-CN" sz="2200">
                <a:solidFill>
                  <a:srgbClr val="000000"/>
                </a:solidFill>
                <a:latin typeface="Times New Roman" panose="02020603050405020304" pitchFamily="18" charset="0"/>
                <a:cs typeface="Times New Roman" panose="02020603050405020304" pitchFamily="18" charset="0"/>
              </a:rPr>
              <a:t>2017</a:t>
            </a:r>
            <a:r>
              <a:rPr lang="zh-CN" altLang="zh-CN" sz="2200">
                <a:solidFill>
                  <a:srgbClr val="000000"/>
                </a:solidFill>
                <a:latin typeface="Times New Roman" panose="02020603050405020304" pitchFamily="18" charset="0"/>
                <a:cs typeface="Times New Roman" panose="02020603050405020304" pitchFamily="18" charset="0"/>
              </a:rPr>
              <a:t>年全国</a:t>
            </a:r>
            <a:r>
              <a:rPr lang="zh-CN" altLang="zh-CN" sz="2200">
                <a:solidFill>
                  <a:srgbClr val="000000"/>
                </a:solidFill>
                <a:latin typeface="NEU-BZ-S92"/>
                <a:cs typeface="宋体" panose="02010600030101010101" pitchFamily="2" charset="-122"/>
              </a:rPr>
              <a:t>Ⅱ</a:t>
            </a:r>
            <a:r>
              <a:rPr lang="zh-CN" altLang="zh-CN" sz="2200">
                <a:solidFill>
                  <a:srgbClr val="000000"/>
                </a:solidFill>
                <a:latin typeface="Times New Roman" panose="02020603050405020304" pitchFamily="18" charset="0"/>
                <a:cs typeface="Times New Roman" panose="02020603050405020304" pitchFamily="18" charset="0"/>
              </a:rPr>
              <a:t>卷《送子由使契丹》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作者苏轼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联系北宋与契丹的关系、所送之人与作者的关系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不难推知诗歌的情感。</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525730415"/>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80</a:t>
            </a:fld>
            <a:r>
              <a:rPr lang="en-US" altLang="zh-CN" smtClean="0"/>
              <a:t>-</a:t>
            </a:r>
            <a:endParaRPr lang="zh-CN" altLang="en-US" dirty="0"/>
          </a:p>
        </p:txBody>
      </p:sp>
      <p:sp>
        <p:nvSpPr>
          <p:cNvPr id="9" name="圆角矩形 8">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考法一</a:t>
            </a:r>
            <a:endParaRPr lang="zh-CN" altLang="en-US" sz="1400" dirty="0">
              <a:solidFill>
                <a:schemeClr val="bg1">
                  <a:lumMod val="65000"/>
                </a:schemeClr>
              </a:solidFill>
              <a:latin typeface="+mj-ea"/>
              <a:ea typeface="+mj-ea"/>
            </a:endParaRPr>
          </a:p>
        </p:txBody>
      </p:sp>
      <p:sp>
        <p:nvSpPr>
          <p:cNvPr id="10" name="圆角矩形 9">
            <a:hlinkClick r:id="rId3"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考法二</a:t>
            </a:r>
            <a:endParaRPr lang="zh-CN" altLang="en-US" sz="1400" dirty="0">
              <a:solidFill>
                <a:srgbClr val="E75E22"/>
              </a:solidFill>
              <a:latin typeface="+mj-ea"/>
              <a:ea typeface="+mj-ea"/>
            </a:endParaRPr>
          </a:p>
        </p:txBody>
      </p:sp>
      <p:sp>
        <p:nvSpPr>
          <p:cNvPr id="11" name="圆角矩形 10">
            <a:hlinkClick r:id="rId4"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法三</a:t>
            </a:r>
            <a:endParaRPr lang="zh-CN" altLang="en-US" sz="1400" dirty="0">
              <a:solidFill>
                <a:schemeClr val="bg1">
                  <a:lumMod val="65000"/>
                </a:schemeClr>
              </a:solidFill>
              <a:latin typeface="+mj-ea"/>
              <a:ea typeface="+mj-ea"/>
            </a:endParaRPr>
          </a:p>
        </p:txBody>
      </p:sp>
      <p:sp>
        <p:nvSpPr>
          <p:cNvPr id="4" name="矩形 3"/>
          <p:cNvSpPr>
            <a:spLocks noChangeAspect="1"/>
          </p:cNvSpPr>
          <p:nvPr/>
        </p:nvSpPr>
        <p:spPr>
          <a:xfrm>
            <a:off x="508000" y="1556792"/>
            <a:ext cx="8128000" cy="4522392"/>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【思考角度】</a:t>
            </a:r>
            <a:r>
              <a:rPr lang="zh-CN" altLang="zh-CN" sz="2200">
                <a:solidFill>
                  <a:srgbClr val="000000"/>
                </a:solidFill>
                <a:latin typeface="NEU-BZ-S92"/>
                <a:ea typeface="Arial" panose="020B0604020202020204" pitchFamily="34" charset="0"/>
                <a:cs typeface="Times New Roman" panose="02020603050405020304" pitchFamily="18" charset="0"/>
              </a:rPr>
              <a:t> </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含意角度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凛冽的寒风终将过去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和煦的春风拂绿枯柳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缀满嫩绿的柳条好像轻烟笼罩一般摇曳多姿。</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技巧角度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这两句是虚写。是诗人的想象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表达了诗人对未来的美好向往。</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位置角度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这是诗歌的尾联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具有总结全诗、升华主旨的作用。诗人认为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严冬过后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终将是生机盎然的春天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柳丝条条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迎风招展。</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④</a:t>
            </a:r>
            <a:r>
              <a:rPr lang="zh-CN" altLang="zh-CN" sz="2200">
                <a:solidFill>
                  <a:srgbClr val="000000"/>
                </a:solidFill>
                <a:latin typeface="Times New Roman" panose="02020603050405020304" pitchFamily="18" charset="0"/>
                <a:cs typeface="Times New Roman" panose="02020603050405020304" pitchFamily="18" charset="0"/>
              </a:rPr>
              <a:t>情感角度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联系诗人现在的不得志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可知诗人不甘于沉沦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相信会有属于自己的春天。全诗带有自励自勉之意。</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【答案整合】</a:t>
            </a:r>
            <a:r>
              <a:rPr lang="zh-CN" altLang="zh-CN" sz="2200">
                <a:solidFill>
                  <a:srgbClr val="000000"/>
                </a:solidFill>
                <a:latin typeface="NEU-BZ-S92"/>
                <a:ea typeface="Arial" panose="020B0604020202020204" pitchFamily="34" charset="0"/>
                <a:cs typeface="Times New Roman" panose="02020603050405020304" pitchFamily="18" charset="0"/>
              </a:rPr>
              <a:t> </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意为凛冽的寒风终将过去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和煦的春风拂绿枯柳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缀满嫩绿的柳条好像轻烟笼罩一般摇曳多姿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表达了诗人虽感叹不遇于时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但不甘沉沦的乐观、自勉之情。</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7" name="圆角矩形 6">
            <a:hlinkClick r:id="rId5"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重难特训　</a:t>
            </a:r>
            <a:endParaRPr lang="zh-CN" altLang="en-US" sz="1400" dirty="0">
              <a:solidFill>
                <a:schemeClr val="bg1">
                  <a:lumMod val="65000"/>
                </a:schemeClr>
              </a:solidFill>
              <a:latin typeface="+mj-ea"/>
              <a:ea typeface="+mj-ea"/>
            </a:endParaRPr>
          </a:p>
        </p:txBody>
      </p:sp>
    </p:spTree>
    <p:extLst>
      <p:ext uri="{BB962C8B-B14F-4D97-AF65-F5344CB8AC3E}">
        <p14:creationId xmlns:p14="http://schemas.microsoft.com/office/powerpoint/2010/main" xmlns="" val="2679676776"/>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xEl>
                                              <p:pRg st="4" end="4"/>
                                            </p:txEl>
                                          </p:spTgt>
                                        </p:tgtEl>
                                        <p:attrNameLst>
                                          <p:attrName>style.visibility</p:attrName>
                                        </p:attrNameLst>
                                      </p:cBhvr>
                                      <p:to>
                                        <p:strVal val="visible"/>
                                      </p:to>
                                    </p:set>
                                    <p:animEffect transition="in" filter="wipe(down)">
                                      <p:cBhvr>
                                        <p:cTn id="7" dur="500"/>
                                        <p:tgtEl>
                                          <p:spTgt spid="4">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81</a:t>
            </a:fld>
            <a:r>
              <a:rPr lang="en-US" altLang="zh-CN" smtClean="0"/>
              <a:t>-</a:t>
            </a:r>
            <a:endParaRPr lang="zh-CN" altLang="en-US" dirty="0"/>
          </a:p>
        </p:txBody>
      </p:sp>
      <p:sp>
        <p:nvSpPr>
          <p:cNvPr id="9" name="圆角矩形 8">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考法一</a:t>
            </a:r>
            <a:endParaRPr lang="zh-CN" altLang="en-US" sz="1400" dirty="0">
              <a:solidFill>
                <a:schemeClr val="bg1">
                  <a:lumMod val="65000"/>
                </a:schemeClr>
              </a:solidFill>
              <a:latin typeface="+mj-ea"/>
              <a:ea typeface="+mj-ea"/>
            </a:endParaRPr>
          </a:p>
        </p:txBody>
      </p:sp>
      <p:sp>
        <p:nvSpPr>
          <p:cNvPr id="10" name="圆角矩形 9">
            <a:hlinkClick r:id="rId3"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考法二</a:t>
            </a:r>
            <a:endParaRPr lang="zh-CN" altLang="en-US" sz="1400" dirty="0">
              <a:solidFill>
                <a:srgbClr val="E75E22"/>
              </a:solidFill>
              <a:latin typeface="+mj-ea"/>
              <a:ea typeface="+mj-ea"/>
            </a:endParaRPr>
          </a:p>
        </p:txBody>
      </p:sp>
      <p:sp>
        <p:nvSpPr>
          <p:cNvPr id="11" name="圆角矩形 10">
            <a:hlinkClick r:id="rId4"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法三</a:t>
            </a:r>
            <a:endParaRPr lang="zh-CN" altLang="en-US" sz="1400" dirty="0">
              <a:solidFill>
                <a:schemeClr val="bg1">
                  <a:lumMod val="65000"/>
                </a:schemeClr>
              </a:solidFill>
              <a:latin typeface="+mj-ea"/>
              <a:ea typeface="+mj-ea"/>
            </a:endParaRPr>
          </a:p>
        </p:txBody>
      </p:sp>
      <p:sp>
        <p:nvSpPr>
          <p:cNvPr id="3" name="矩形 2"/>
          <p:cNvSpPr>
            <a:spLocks noChangeAspect="1"/>
          </p:cNvSpPr>
          <p:nvPr/>
        </p:nvSpPr>
        <p:spPr>
          <a:xfrm>
            <a:off x="508000" y="1497936"/>
            <a:ext cx="8128000" cy="411612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b="1">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修辞句</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(2017·</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全国</a:t>
            </a:r>
            <a:r>
              <a:rPr lang="zh-CN" altLang="zh-CN" sz="2200">
                <a:solidFill>
                  <a:srgbClr val="000000"/>
                </a:solidFill>
                <a:latin typeface="NEU-BZ-S92"/>
                <a:cs typeface="宋体" panose="02010600030101010101" pitchFamily="2" charset="-122"/>
              </a:rPr>
              <a:t>Ⅰ</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阅读下面这首宋诗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完成后面的问题。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礼部贡院阅进士就试</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欧阳修</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紫案焚香暖吹轻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广庭清晓席群英。</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无哗战士衔枚勇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下笔春蚕食叶声。</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乡里献贤先德行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朝廷列爵待公卿。</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自惭衰病心神耗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赖有群公鉴裁精。</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本诗的第四句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下笔春蚕食叶声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广受后世称道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请赏析这一句的精妙之处。</a:t>
            </a:r>
            <a:r>
              <a:rPr lang="en-US" altLang="zh-CN" sz="2200">
                <a:solidFill>
                  <a:srgbClr val="000000"/>
                </a:solidFill>
                <a:latin typeface="Times New Roman" panose="02020603050405020304" pitchFamily="18" charset="0"/>
                <a:cs typeface="Times New Roman" panose="02020603050405020304" pitchFamily="18" charset="0"/>
              </a:rPr>
              <a:t>(6</a:t>
            </a:r>
            <a:r>
              <a:rPr lang="zh-CN" altLang="zh-CN" sz="2200">
                <a:solidFill>
                  <a:srgbClr val="000000"/>
                </a:solidFill>
                <a:latin typeface="Times New Roman" panose="02020603050405020304" pitchFamily="18" charset="0"/>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7" name="圆角矩形 6">
            <a:hlinkClick r:id="rId5"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重难特训　</a:t>
            </a:r>
            <a:endParaRPr lang="zh-CN" altLang="en-US" sz="1400" dirty="0">
              <a:solidFill>
                <a:schemeClr val="bg1">
                  <a:lumMod val="65000"/>
                </a:schemeClr>
              </a:solidFill>
              <a:latin typeface="+mj-ea"/>
              <a:ea typeface="+mj-ea"/>
            </a:endParaRPr>
          </a:p>
        </p:txBody>
      </p:sp>
    </p:spTree>
    <p:extLst>
      <p:ext uri="{BB962C8B-B14F-4D97-AF65-F5344CB8AC3E}">
        <p14:creationId xmlns:p14="http://schemas.microsoft.com/office/powerpoint/2010/main" xmlns="" val="2131076517"/>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82</a:t>
            </a:fld>
            <a:r>
              <a:rPr lang="en-US" altLang="zh-CN" smtClean="0"/>
              <a:t>-</a:t>
            </a:r>
            <a:endParaRPr lang="zh-CN" altLang="en-US" dirty="0"/>
          </a:p>
        </p:txBody>
      </p:sp>
      <p:sp>
        <p:nvSpPr>
          <p:cNvPr id="9" name="圆角矩形 8">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考法一</a:t>
            </a:r>
            <a:endParaRPr lang="zh-CN" altLang="en-US" sz="1400" dirty="0">
              <a:solidFill>
                <a:schemeClr val="bg1">
                  <a:lumMod val="65000"/>
                </a:schemeClr>
              </a:solidFill>
              <a:latin typeface="+mj-ea"/>
              <a:ea typeface="+mj-ea"/>
            </a:endParaRPr>
          </a:p>
        </p:txBody>
      </p:sp>
      <p:sp>
        <p:nvSpPr>
          <p:cNvPr id="10" name="圆角矩形 9">
            <a:hlinkClick r:id="rId3"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考法二</a:t>
            </a:r>
            <a:endParaRPr lang="zh-CN" altLang="en-US" sz="1400" dirty="0">
              <a:solidFill>
                <a:srgbClr val="E75E22"/>
              </a:solidFill>
              <a:latin typeface="+mj-ea"/>
              <a:ea typeface="+mj-ea"/>
            </a:endParaRPr>
          </a:p>
        </p:txBody>
      </p:sp>
      <p:sp>
        <p:nvSpPr>
          <p:cNvPr id="11" name="圆角矩形 10">
            <a:hlinkClick r:id="rId4"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法三</a:t>
            </a:r>
            <a:endParaRPr lang="zh-CN" altLang="en-US" sz="1400" dirty="0">
              <a:solidFill>
                <a:schemeClr val="bg1">
                  <a:lumMod val="65000"/>
                </a:schemeClr>
              </a:solidFill>
              <a:latin typeface="+mj-ea"/>
              <a:ea typeface="+mj-ea"/>
            </a:endParaRPr>
          </a:p>
        </p:txBody>
      </p:sp>
      <p:sp>
        <p:nvSpPr>
          <p:cNvPr id="4" name="矩形 3"/>
          <p:cNvSpPr>
            <a:spLocks noChangeAspect="1"/>
          </p:cNvSpPr>
          <p:nvPr/>
        </p:nvSpPr>
        <p:spPr>
          <a:xfrm>
            <a:off x="508000" y="1505471"/>
            <a:ext cx="8128000" cy="4101059"/>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【思考角度】</a:t>
            </a:r>
            <a:r>
              <a:rPr lang="zh-CN" altLang="zh-CN" sz="2200">
                <a:solidFill>
                  <a:srgbClr val="000000"/>
                </a:solidFill>
                <a:latin typeface="NEU-BZ-S92"/>
                <a:ea typeface="Arial" panose="020B0604020202020204" pitchFamily="34" charset="0"/>
                <a:cs typeface="Times New Roman" panose="02020603050405020304" pitchFamily="18" charset="0"/>
              </a:rPr>
              <a:t> </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从含意角度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诗人用春蚕食叶的声音形容考生书写的声音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显示了考场纪律的良好。</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从技巧角度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这句话以声写声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动中见静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把考生写字的声音想象为春蚕食叶的声音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生动、形象、贴切。</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从位置角度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这句是诗歌的第四句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具体描写考场作答的情景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为下文的抒情做铺垫。</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④</a:t>
            </a:r>
            <a:r>
              <a:rPr lang="zh-CN" altLang="zh-CN" sz="2200">
                <a:solidFill>
                  <a:srgbClr val="000000"/>
                </a:solidFill>
                <a:latin typeface="Times New Roman" panose="02020603050405020304" pitchFamily="18" charset="0"/>
                <a:cs typeface="Times New Roman" panose="02020603050405020304" pitchFamily="18" charset="0"/>
              </a:rPr>
              <a:t>从情感角度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表现了作为主考官的诗人的喜悦之情。</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【答案整合】</a:t>
            </a:r>
            <a:r>
              <a:rPr lang="zh-CN" altLang="zh-CN" sz="2200">
                <a:solidFill>
                  <a:srgbClr val="000000"/>
                </a:solidFill>
                <a:latin typeface="NEU-BZ-S92"/>
                <a:ea typeface="Arial" panose="020B0604020202020204" pitchFamily="34" charset="0"/>
                <a:cs typeface="Times New Roman" panose="02020603050405020304" pitchFamily="18" charset="0"/>
              </a:rPr>
              <a:t> </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用春蚕食叶描摹考场内考生落笔纸上的声响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生动贴切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动中见静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越发见出考场的庄严寂静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强化作者充满希望的喜悦之情。</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7" name="圆角矩形 6">
            <a:hlinkClick r:id="rId5"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重难特训　</a:t>
            </a:r>
            <a:endParaRPr lang="zh-CN" altLang="en-US" sz="1400" dirty="0">
              <a:solidFill>
                <a:schemeClr val="bg1">
                  <a:lumMod val="65000"/>
                </a:schemeClr>
              </a:solidFill>
              <a:latin typeface="+mj-ea"/>
              <a:ea typeface="+mj-ea"/>
            </a:endParaRPr>
          </a:p>
        </p:txBody>
      </p:sp>
    </p:spTree>
    <p:extLst>
      <p:ext uri="{BB962C8B-B14F-4D97-AF65-F5344CB8AC3E}">
        <p14:creationId xmlns:p14="http://schemas.microsoft.com/office/powerpoint/2010/main" xmlns="" val="3684348066"/>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xEl>
                                              <p:pRg st="4" end="4"/>
                                            </p:txEl>
                                          </p:spTgt>
                                        </p:tgtEl>
                                        <p:attrNameLst>
                                          <p:attrName>style.visibility</p:attrName>
                                        </p:attrNameLst>
                                      </p:cBhvr>
                                      <p:to>
                                        <p:strVal val="visible"/>
                                      </p:to>
                                    </p:set>
                                    <p:animEffect transition="in" filter="wipe(down)">
                                      <p:cBhvr>
                                        <p:cTn id="7" dur="500"/>
                                        <p:tgtEl>
                                          <p:spTgt spid="4">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83</a:t>
            </a:fld>
            <a:r>
              <a:rPr lang="en-US" altLang="zh-CN" smtClean="0"/>
              <a:t>-</a:t>
            </a:r>
            <a:endParaRPr lang="zh-CN" altLang="en-US" dirty="0"/>
          </a:p>
        </p:txBody>
      </p:sp>
      <p:sp>
        <p:nvSpPr>
          <p:cNvPr id="9" name="圆角矩形 8">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考法一</a:t>
            </a:r>
            <a:endParaRPr lang="zh-CN" altLang="en-US" sz="1400" dirty="0">
              <a:solidFill>
                <a:schemeClr val="bg1">
                  <a:lumMod val="65000"/>
                </a:schemeClr>
              </a:solidFill>
              <a:latin typeface="+mj-ea"/>
              <a:ea typeface="+mj-ea"/>
            </a:endParaRPr>
          </a:p>
        </p:txBody>
      </p:sp>
      <p:sp>
        <p:nvSpPr>
          <p:cNvPr id="10" name="圆角矩形 9">
            <a:hlinkClick r:id="rId3"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考法二</a:t>
            </a:r>
            <a:endParaRPr lang="zh-CN" altLang="en-US" sz="1400" dirty="0">
              <a:solidFill>
                <a:srgbClr val="E75E22"/>
              </a:solidFill>
              <a:latin typeface="+mj-ea"/>
              <a:ea typeface="+mj-ea"/>
            </a:endParaRPr>
          </a:p>
        </p:txBody>
      </p:sp>
      <p:sp>
        <p:nvSpPr>
          <p:cNvPr id="11" name="圆角矩形 10">
            <a:hlinkClick r:id="rId4"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法三</a:t>
            </a:r>
            <a:endParaRPr lang="zh-CN" altLang="en-US" sz="1400" dirty="0">
              <a:solidFill>
                <a:schemeClr val="bg1">
                  <a:lumMod val="65000"/>
                </a:schemeClr>
              </a:solidFill>
              <a:latin typeface="+mj-ea"/>
              <a:ea typeface="+mj-ea"/>
            </a:endParaRPr>
          </a:p>
        </p:txBody>
      </p:sp>
      <p:sp>
        <p:nvSpPr>
          <p:cNvPr id="6" name="矩形 5"/>
          <p:cNvSpPr>
            <a:spLocks noChangeAspect="1"/>
          </p:cNvSpPr>
          <p:nvPr/>
        </p:nvSpPr>
        <p:spPr>
          <a:xfrm>
            <a:off x="508000" y="1345315"/>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b="1">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比较诗句优劣</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(2016·</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全国</a:t>
            </a:r>
            <a:r>
              <a:rPr lang="zh-CN" altLang="zh-CN" sz="2200">
                <a:solidFill>
                  <a:srgbClr val="000000"/>
                </a:solidFill>
                <a:latin typeface="NEU-BZ-S92"/>
                <a:cs typeface="宋体" panose="02010600030101010101" pitchFamily="2" charset="-122"/>
              </a:rPr>
              <a:t>Ⅲ</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阅读下面的宋诗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完成后面的问题。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内宴奉诏作</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曹</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翰</a:t>
            </a:r>
            <a:r>
              <a:rPr lang="zh-CN" altLang="zh-CN" sz="2200" baseline="30000">
                <a:solidFill>
                  <a:srgbClr val="000000"/>
                </a:solidFill>
                <a:latin typeface="NEU-BZ-S92"/>
                <a:cs typeface="宋体" panose="02010600030101010101" pitchFamily="2" charset="-122"/>
              </a:rPr>
              <a:t>①</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三十年前学六韬</a:t>
            </a:r>
            <a:r>
              <a:rPr lang="zh-CN" altLang="zh-CN" sz="2200" baseline="30000">
                <a:solidFill>
                  <a:srgbClr val="000000"/>
                </a:solidFill>
                <a:latin typeface="NEU-BZ-S92"/>
                <a:cs typeface="宋体" panose="02010600030101010101" pitchFamily="2" charset="-122"/>
              </a:rPr>
              <a:t>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英名尝得预时髦</a:t>
            </a:r>
            <a:r>
              <a:rPr lang="zh-CN" altLang="zh-CN" sz="2200" baseline="300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曾因国难披金甲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不为家贫卖宝刀。</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臂健尚嫌弓力软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眼明犹识阵云</a:t>
            </a:r>
            <a:r>
              <a:rPr lang="zh-CN" altLang="zh-CN" sz="2200" baseline="30000">
                <a:solidFill>
                  <a:srgbClr val="000000"/>
                </a:solidFill>
                <a:latin typeface="NEU-BZ-S92"/>
                <a:cs typeface="宋体" panose="02010600030101010101" pitchFamily="2" charset="-122"/>
              </a:rPr>
              <a:t>④</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庭前昨夜秋风起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羞见盘花旧战袍。</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注</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曹翰</a:t>
            </a:r>
            <a:r>
              <a:rPr lang="en-US" altLang="zh-CN" sz="2200">
                <a:solidFill>
                  <a:srgbClr val="000000"/>
                </a:solidFill>
                <a:latin typeface="Times New Roman" panose="02020603050405020304" pitchFamily="18" charset="0"/>
                <a:cs typeface="Times New Roman" panose="02020603050405020304" pitchFamily="18" charset="0"/>
              </a:rPr>
              <a:t>(923—992):</a:t>
            </a:r>
            <a:r>
              <a:rPr lang="zh-CN" altLang="zh-CN" sz="2200">
                <a:solidFill>
                  <a:srgbClr val="000000"/>
                </a:solidFill>
                <a:latin typeface="Times New Roman" panose="02020603050405020304" pitchFamily="18" charset="0"/>
                <a:cs typeface="Times New Roman" panose="02020603050405020304" pitchFamily="18" charset="0"/>
              </a:rPr>
              <a:t>宋初名将。</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六韬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古代兵书。</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时髦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指当代俊杰。</a:t>
            </a:r>
            <a:r>
              <a:rPr lang="zh-CN" altLang="zh-CN" sz="2200">
                <a:solidFill>
                  <a:srgbClr val="000000"/>
                </a:solidFill>
                <a:latin typeface="NEU-BZ-S92"/>
                <a:cs typeface="宋体" panose="02010600030101010101" pitchFamily="2" charset="-122"/>
              </a:rPr>
              <a:t>④</a:t>
            </a:r>
            <a:r>
              <a:rPr lang="zh-CN" altLang="zh-CN" sz="2200">
                <a:solidFill>
                  <a:srgbClr val="000000"/>
                </a:solidFill>
                <a:latin typeface="Times New Roman" panose="02020603050405020304" pitchFamily="18" charset="0"/>
                <a:cs typeface="Times New Roman" panose="02020603050405020304" pitchFamily="18" charset="0"/>
              </a:rPr>
              <a:t>阵云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战争中的云气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这里有战阵之意。</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诗的颈联又作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臂弱尚嫌弓力软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眼昏犹识阵云高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你认为哪一种比较好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为什么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请简要分析。</a:t>
            </a:r>
            <a:r>
              <a:rPr lang="en-US" altLang="zh-CN" sz="2200">
                <a:solidFill>
                  <a:srgbClr val="000000"/>
                </a:solidFill>
                <a:latin typeface="Times New Roman" panose="02020603050405020304" pitchFamily="18" charset="0"/>
                <a:cs typeface="Times New Roman" panose="02020603050405020304" pitchFamily="18" charset="0"/>
              </a:rPr>
              <a:t>(5</a:t>
            </a:r>
            <a:r>
              <a:rPr lang="zh-CN" altLang="zh-CN" sz="2200">
                <a:solidFill>
                  <a:srgbClr val="000000"/>
                </a:solidFill>
                <a:latin typeface="Times New Roman" panose="02020603050405020304" pitchFamily="18" charset="0"/>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7" name="圆角矩形 6">
            <a:hlinkClick r:id="rId5"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重难特训　</a:t>
            </a:r>
            <a:endParaRPr lang="zh-CN" altLang="en-US" sz="1400" dirty="0">
              <a:solidFill>
                <a:schemeClr val="bg1">
                  <a:lumMod val="65000"/>
                </a:schemeClr>
              </a:solidFill>
              <a:latin typeface="+mj-ea"/>
              <a:ea typeface="+mj-ea"/>
            </a:endParaRPr>
          </a:p>
        </p:txBody>
      </p:sp>
    </p:spTree>
    <p:extLst>
      <p:ext uri="{BB962C8B-B14F-4D97-AF65-F5344CB8AC3E}">
        <p14:creationId xmlns:p14="http://schemas.microsoft.com/office/powerpoint/2010/main" xmlns="" val="2585862431"/>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84</a:t>
            </a:fld>
            <a:r>
              <a:rPr lang="en-US" altLang="zh-CN" smtClean="0"/>
              <a:t>-</a:t>
            </a:r>
            <a:endParaRPr lang="zh-CN" altLang="en-US" dirty="0"/>
          </a:p>
        </p:txBody>
      </p:sp>
      <p:sp>
        <p:nvSpPr>
          <p:cNvPr id="9" name="圆角矩形 8">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考法一</a:t>
            </a:r>
            <a:endParaRPr lang="zh-CN" altLang="en-US" sz="1400" dirty="0">
              <a:solidFill>
                <a:schemeClr val="bg1">
                  <a:lumMod val="65000"/>
                </a:schemeClr>
              </a:solidFill>
              <a:latin typeface="+mj-ea"/>
              <a:ea typeface="+mj-ea"/>
            </a:endParaRPr>
          </a:p>
        </p:txBody>
      </p:sp>
      <p:sp>
        <p:nvSpPr>
          <p:cNvPr id="10" name="圆角矩形 9">
            <a:hlinkClick r:id="rId4"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考法二</a:t>
            </a:r>
            <a:endParaRPr lang="zh-CN" altLang="en-US" sz="1400" dirty="0">
              <a:solidFill>
                <a:srgbClr val="E75E22"/>
              </a:solidFill>
              <a:latin typeface="+mj-ea"/>
              <a:ea typeface="+mj-ea"/>
            </a:endParaRPr>
          </a:p>
        </p:txBody>
      </p:sp>
      <p:sp>
        <p:nvSpPr>
          <p:cNvPr id="11" name="圆角矩形 10">
            <a:hlinkClick r:id="rId5"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法三</a:t>
            </a:r>
            <a:endParaRPr lang="zh-CN" altLang="en-US" sz="1400" dirty="0">
              <a:solidFill>
                <a:schemeClr val="bg1">
                  <a:lumMod val="65000"/>
                </a:schemeClr>
              </a:solidFill>
              <a:latin typeface="+mj-ea"/>
              <a:ea typeface="+mj-ea"/>
            </a:endParaRPr>
          </a:p>
        </p:txBody>
      </p:sp>
      <p:sp>
        <p:nvSpPr>
          <p:cNvPr id="3" name="矩形 2"/>
          <p:cNvSpPr>
            <a:spLocks noChangeAspect="1"/>
          </p:cNvSpPr>
          <p:nvPr/>
        </p:nvSpPr>
        <p:spPr>
          <a:xfrm>
            <a:off x="508000" y="1778274"/>
            <a:ext cx="2018501" cy="498598"/>
          </a:xfrm>
          <a:prstGeom prst="rect">
            <a:avLst/>
          </a:prstGeom>
        </p:spPr>
        <p:txBody>
          <a:bodyPr wrap="none">
            <a:spAutoFit/>
          </a:bodyPr>
          <a:lstStyle/>
          <a:p>
            <a:pPr>
              <a:lnSpc>
                <a:spcPct val="120000"/>
              </a:lnSpc>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【思考角度】</a:t>
            </a:r>
            <a:r>
              <a:rPr lang="zh-CN" altLang="zh-CN" sz="2200">
                <a:solidFill>
                  <a:srgbClr val="000000"/>
                </a:solidFill>
                <a:ea typeface="Arial" panose="020B0604020202020204" pitchFamily="34" charset="0"/>
                <a:cs typeface="Times New Roman" panose="02020603050405020304" pitchFamily="18" charset="0"/>
              </a:rPr>
              <a:t> </a:t>
            </a:r>
            <a:r>
              <a:rPr lang="en-US" altLang="zh-CN" sz="2200" smtClean="0">
                <a:solidFill>
                  <a:srgbClr val="000000"/>
                </a:solidFill>
                <a:ea typeface="Arial" panose="020B0604020202020204" pitchFamily="34" charset="0"/>
                <a:cs typeface="Times New Roman" panose="02020603050405020304" pitchFamily="18" charset="0"/>
              </a:rPr>
              <a:t> </a:t>
            </a:r>
            <a:endParaRPr lang="zh-CN" altLang="en-US" sz="2200"/>
          </a:p>
        </p:txBody>
      </p:sp>
      <p:graphicFrame>
        <p:nvGraphicFramePr>
          <p:cNvPr id="4" name="对象 3"/>
          <p:cNvGraphicFramePr>
            <a:graphicFrameLocks noChangeAspect="1"/>
          </p:cNvGraphicFramePr>
          <p:nvPr>
            <p:extLst>
              <p:ext uri="{D42A27DB-BD31-4B8C-83A1-F6EECF244321}">
                <p14:modId xmlns:p14="http://schemas.microsoft.com/office/powerpoint/2010/main" xmlns="" val="1235033992"/>
              </p:ext>
            </p:extLst>
          </p:nvPr>
        </p:nvGraphicFramePr>
        <p:xfrm>
          <a:off x="508000" y="2276872"/>
          <a:ext cx="8128000" cy="3866751"/>
        </p:xfrm>
        <a:graphic>
          <a:graphicData uri="http://schemas.openxmlformats.org/presentationml/2006/ole">
            <p:oleObj spid="_x0000_s71682" name="文档" r:id="rId6" imgW="3957084" imgH="1883115" progId="Word.Document.12">
              <p:embed/>
            </p:oleObj>
          </a:graphicData>
        </a:graphic>
      </p:graphicFrame>
      <p:sp>
        <p:nvSpPr>
          <p:cNvPr id="8" name="圆角矩形 7">
            <a:hlinkClick r:id="rId7"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重难特训　</a:t>
            </a:r>
            <a:endParaRPr lang="zh-CN" altLang="en-US" sz="1400" dirty="0">
              <a:solidFill>
                <a:schemeClr val="bg1">
                  <a:lumMod val="65000"/>
                </a:schemeClr>
              </a:solidFill>
              <a:latin typeface="+mj-ea"/>
              <a:ea typeface="+mj-ea"/>
            </a:endParaRPr>
          </a:p>
        </p:txBody>
      </p:sp>
    </p:spTree>
    <p:extLst>
      <p:ext uri="{BB962C8B-B14F-4D97-AF65-F5344CB8AC3E}">
        <p14:creationId xmlns:p14="http://schemas.microsoft.com/office/powerpoint/2010/main" xmlns="" val="1907280591"/>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85</a:t>
            </a:fld>
            <a:r>
              <a:rPr lang="en-US" altLang="zh-CN" smtClean="0"/>
              <a:t>-</a:t>
            </a:r>
            <a:endParaRPr lang="zh-CN" altLang="en-US" dirty="0"/>
          </a:p>
        </p:txBody>
      </p:sp>
      <p:sp>
        <p:nvSpPr>
          <p:cNvPr id="9" name="圆角矩形 8">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考法一</a:t>
            </a:r>
            <a:endParaRPr lang="zh-CN" altLang="en-US" sz="1400" dirty="0">
              <a:solidFill>
                <a:schemeClr val="bg1">
                  <a:lumMod val="65000"/>
                </a:schemeClr>
              </a:solidFill>
              <a:latin typeface="+mj-ea"/>
              <a:ea typeface="+mj-ea"/>
            </a:endParaRPr>
          </a:p>
        </p:txBody>
      </p:sp>
      <p:sp>
        <p:nvSpPr>
          <p:cNvPr id="10" name="圆角矩形 9">
            <a:hlinkClick r:id="rId4"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考法二</a:t>
            </a:r>
            <a:endParaRPr lang="zh-CN" altLang="en-US" sz="1400" dirty="0">
              <a:solidFill>
                <a:srgbClr val="E75E22"/>
              </a:solidFill>
              <a:latin typeface="+mj-ea"/>
              <a:ea typeface="+mj-ea"/>
            </a:endParaRPr>
          </a:p>
        </p:txBody>
      </p:sp>
      <p:sp>
        <p:nvSpPr>
          <p:cNvPr id="11" name="圆角矩形 10">
            <a:hlinkClick r:id="rId5"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法三</a:t>
            </a:r>
            <a:endParaRPr lang="zh-CN" altLang="en-US" sz="1400" dirty="0">
              <a:solidFill>
                <a:schemeClr val="bg1">
                  <a:lumMod val="65000"/>
                </a:schemeClr>
              </a:solidFill>
              <a:latin typeface="+mj-ea"/>
              <a:ea typeface="+mj-ea"/>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384629097"/>
              </p:ext>
            </p:extLst>
          </p:nvPr>
        </p:nvGraphicFramePr>
        <p:xfrm>
          <a:off x="508000" y="1412776"/>
          <a:ext cx="8128000" cy="2777801"/>
        </p:xfrm>
        <a:graphic>
          <a:graphicData uri="http://schemas.openxmlformats.org/presentationml/2006/ole">
            <p:oleObj spid="_x0000_s72706" name="文档" r:id="rId6" imgW="3957084" imgH="1351971" progId="Word.Document.12">
              <p:embed/>
            </p:oleObj>
          </a:graphicData>
        </a:graphic>
      </p:graphicFrame>
      <p:sp>
        <p:nvSpPr>
          <p:cNvPr id="4" name="矩形 3"/>
          <p:cNvSpPr>
            <a:spLocks noChangeAspect="1"/>
          </p:cNvSpPr>
          <p:nvPr/>
        </p:nvSpPr>
        <p:spPr>
          <a:xfrm>
            <a:off x="508000" y="3700020"/>
            <a:ext cx="8128000" cy="289733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【答案整合】</a:t>
            </a:r>
            <a:r>
              <a:rPr lang="zh-CN" altLang="zh-CN" sz="2200">
                <a:solidFill>
                  <a:srgbClr val="000000"/>
                </a:solidFill>
                <a:latin typeface="NEU-BZ-S92"/>
                <a:ea typeface="Arial" panose="020B0604020202020204" pitchFamily="34"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观点一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好。</a:t>
            </a:r>
            <a:r>
              <a:rPr lang="zh-CN" altLang="zh-CN" sz="2200">
                <a:solidFill>
                  <a:srgbClr val="000000"/>
                </a:solidFill>
                <a:latin typeface="NEU-BZ-S92"/>
                <a:cs typeface="宋体" panose="02010600030101010101" pitchFamily="2" charset="-122"/>
              </a:rPr>
              <a:t>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臂弱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眼昏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表明作者承认自己年老体衰的客观事实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但强调即便如此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也还是能够去冲锋陷阵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更强烈地表现出作者只要一息尚存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就不忘杀敌报国的刚毅精神。</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观点二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好。</a:t>
            </a:r>
            <a:r>
              <a:rPr lang="zh-CN" altLang="zh-CN" sz="2200">
                <a:solidFill>
                  <a:srgbClr val="000000"/>
                </a:solidFill>
                <a:latin typeface="NEU-BZ-S92"/>
                <a:cs typeface="宋体" panose="02010600030101010101" pitchFamily="2" charset="-122"/>
              </a:rPr>
              <a:t>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臂健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眼明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表明作者认为虽然岁月流逝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但身体依然强健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当然还可以冲锋陷阵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为国驱驰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表现出作者心存随时准备杀敌报国的坚定信念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而忘记自己老之将至。</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8" name="圆角矩形 7">
            <a:hlinkClick r:id="rId7"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重难特训　</a:t>
            </a:r>
            <a:endParaRPr lang="zh-CN" altLang="en-US" sz="1400" dirty="0">
              <a:solidFill>
                <a:schemeClr val="bg1">
                  <a:lumMod val="65000"/>
                </a:schemeClr>
              </a:solidFill>
              <a:latin typeface="+mj-ea"/>
              <a:ea typeface="+mj-ea"/>
            </a:endParaRPr>
          </a:p>
        </p:txBody>
      </p:sp>
    </p:spTree>
    <p:extLst>
      <p:ext uri="{BB962C8B-B14F-4D97-AF65-F5344CB8AC3E}">
        <p14:creationId xmlns:p14="http://schemas.microsoft.com/office/powerpoint/2010/main" xmlns="" val="3619477644"/>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8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86</a:t>
            </a:fld>
            <a:r>
              <a:rPr lang="en-US" altLang="zh-CN" smtClean="0"/>
              <a:t>-</a:t>
            </a:r>
            <a:endParaRPr lang="zh-CN" altLang="en-US" dirty="0"/>
          </a:p>
        </p:txBody>
      </p:sp>
      <p:sp>
        <p:nvSpPr>
          <p:cNvPr id="9" name="圆角矩形 8">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考法一</a:t>
            </a:r>
            <a:endParaRPr lang="zh-CN" altLang="en-US" sz="1400" dirty="0">
              <a:solidFill>
                <a:schemeClr val="bg1">
                  <a:lumMod val="65000"/>
                </a:schemeClr>
              </a:solidFill>
              <a:latin typeface="+mj-ea"/>
              <a:ea typeface="+mj-ea"/>
            </a:endParaRPr>
          </a:p>
        </p:txBody>
      </p:sp>
      <p:sp>
        <p:nvSpPr>
          <p:cNvPr id="10" name="圆角矩形 9">
            <a:hlinkClick r:id="rId3"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考法二</a:t>
            </a:r>
            <a:endParaRPr lang="zh-CN" altLang="en-US" sz="1400" dirty="0">
              <a:solidFill>
                <a:srgbClr val="E75E22"/>
              </a:solidFill>
              <a:latin typeface="+mj-ea"/>
              <a:ea typeface="+mj-ea"/>
            </a:endParaRPr>
          </a:p>
        </p:txBody>
      </p:sp>
      <p:sp>
        <p:nvSpPr>
          <p:cNvPr id="11" name="圆角矩形 10">
            <a:hlinkClick r:id="rId4"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法三</a:t>
            </a:r>
            <a:endParaRPr lang="zh-CN" altLang="en-US" sz="1400" dirty="0">
              <a:solidFill>
                <a:schemeClr val="bg1">
                  <a:lumMod val="65000"/>
                </a:schemeClr>
              </a:solidFill>
              <a:latin typeface="+mj-ea"/>
              <a:ea typeface="+mj-ea"/>
            </a:endParaRPr>
          </a:p>
        </p:txBody>
      </p:sp>
      <p:sp>
        <p:nvSpPr>
          <p:cNvPr id="4" name="矩形 3"/>
          <p:cNvSpPr>
            <a:spLocks noChangeAspect="1"/>
          </p:cNvSpPr>
          <p:nvPr/>
        </p:nvSpPr>
        <p:spPr>
          <a:xfrm>
            <a:off x="508000" y="1360850"/>
            <a:ext cx="8128000" cy="533492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2200" b="1">
                <a:solidFill>
                  <a:srgbClr val="000000"/>
                </a:solidFill>
                <a:latin typeface="Times New Roman" panose="02020603050405020304" pitchFamily="18" charset="0"/>
                <a:cs typeface="Times New Roman" panose="02020603050405020304" pitchFamily="18" charset="0"/>
              </a:rPr>
              <a:t>即学即练</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阅读下面这首唐诗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完成后面的问题。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和友人鸳鸯之什</a:t>
            </a:r>
            <a:r>
              <a:rPr lang="zh-CN" altLang="zh-CN" sz="2200" baseline="30000">
                <a:solidFill>
                  <a:srgbClr val="000000"/>
                </a:solidFill>
                <a:latin typeface="NEU-BZ-S92"/>
                <a:cs typeface="宋体" panose="02010600030101010101" pitchFamily="2" charset="-122"/>
              </a:rPr>
              <a:t>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其一</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崔</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珏</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翠鬣红毛舞夕晖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水禽情似此禽稀。</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暂分烟岛犹回首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只渡寒塘亦并飞。</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映雾尽迷珠殿瓦</a:t>
            </a:r>
            <a:r>
              <a:rPr lang="zh-CN" altLang="zh-CN" sz="2200" baseline="30000">
                <a:solidFill>
                  <a:srgbClr val="000000"/>
                </a:solidFill>
                <a:latin typeface="NEU-BZ-S92"/>
                <a:cs typeface="宋体" panose="02010600030101010101" pitchFamily="2" charset="-122"/>
              </a:rPr>
              <a:t>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逐梭齐上玉人机</a:t>
            </a:r>
            <a:r>
              <a:rPr lang="zh-CN" altLang="zh-CN" sz="2200" baseline="300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采莲无限兰桡女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笑指中流羡尔归。</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注</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《诗经》雅、颂十篇为一什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故诗章有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篇什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之称。</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珠殿瓦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一俯一仰成对组合的瓦叫鸳鸯瓦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是人们根据鸳鸯比翼双飞的形状制作、排列的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覆盖于珠殿之上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绚丽美观。</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织布机上的梭子。人们把织有鸳鸯图案的锦缎叫作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鸳鸯锦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本诗颔联历来为人称道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请作赏析。</a:t>
            </a:r>
            <a:r>
              <a:rPr lang="en-US" altLang="zh-CN" sz="2200">
                <a:solidFill>
                  <a:srgbClr val="000000"/>
                </a:solidFill>
                <a:latin typeface="Times New Roman" panose="02020603050405020304" pitchFamily="18" charset="0"/>
                <a:cs typeface="Times New Roman" panose="02020603050405020304" pitchFamily="18" charset="0"/>
              </a:rPr>
              <a:t>(6</a:t>
            </a:r>
            <a:r>
              <a:rPr lang="zh-CN" altLang="zh-CN" sz="2200">
                <a:solidFill>
                  <a:srgbClr val="000000"/>
                </a:solidFill>
                <a:latin typeface="Times New Roman" panose="02020603050405020304" pitchFamily="18" charset="0"/>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7" name="圆角矩形 6">
            <a:hlinkClick r:id="rId5"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重难特训　</a:t>
            </a:r>
            <a:endParaRPr lang="zh-CN" altLang="en-US" sz="1400" dirty="0">
              <a:solidFill>
                <a:schemeClr val="bg1">
                  <a:lumMod val="65000"/>
                </a:schemeClr>
              </a:solidFill>
              <a:latin typeface="+mj-ea"/>
              <a:ea typeface="+mj-ea"/>
            </a:endParaRPr>
          </a:p>
        </p:txBody>
      </p:sp>
    </p:spTree>
    <p:extLst>
      <p:ext uri="{BB962C8B-B14F-4D97-AF65-F5344CB8AC3E}">
        <p14:creationId xmlns:p14="http://schemas.microsoft.com/office/powerpoint/2010/main" xmlns="" val="1878489114"/>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87</a:t>
            </a:fld>
            <a:r>
              <a:rPr lang="en-US" altLang="zh-CN" smtClean="0"/>
              <a:t>-</a:t>
            </a:r>
            <a:endParaRPr lang="zh-CN" altLang="en-US" dirty="0"/>
          </a:p>
        </p:txBody>
      </p:sp>
      <p:sp>
        <p:nvSpPr>
          <p:cNvPr id="9" name="圆角矩形 8">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考法一</a:t>
            </a:r>
            <a:endParaRPr lang="zh-CN" altLang="en-US" sz="1400" dirty="0">
              <a:solidFill>
                <a:schemeClr val="bg1">
                  <a:lumMod val="65000"/>
                </a:schemeClr>
              </a:solidFill>
              <a:latin typeface="+mj-ea"/>
              <a:ea typeface="+mj-ea"/>
            </a:endParaRPr>
          </a:p>
        </p:txBody>
      </p:sp>
      <p:sp>
        <p:nvSpPr>
          <p:cNvPr id="10" name="圆角矩形 9">
            <a:hlinkClick r:id="rId3"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考法二</a:t>
            </a:r>
            <a:endParaRPr lang="zh-CN" altLang="en-US" sz="1400" dirty="0">
              <a:solidFill>
                <a:srgbClr val="E75E22"/>
              </a:solidFill>
              <a:latin typeface="+mj-ea"/>
              <a:ea typeface="+mj-ea"/>
            </a:endParaRPr>
          </a:p>
        </p:txBody>
      </p:sp>
      <p:sp>
        <p:nvSpPr>
          <p:cNvPr id="11" name="圆角矩形 10">
            <a:hlinkClick r:id="rId4"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法三</a:t>
            </a:r>
            <a:endParaRPr lang="zh-CN" altLang="en-US" sz="1400" dirty="0">
              <a:solidFill>
                <a:schemeClr val="bg1">
                  <a:lumMod val="65000"/>
                </a:schemeClr>
              </a:solidFill>
              <a:latin typeface="+mj-ea"/>
              <a:ea typeface="+mj-ea"/>
            </a:endParaRPr>
          </a:p>
        </p:txBody>
      </p:sp>
      <p:sp>
        <p:nvSpPr>
          <p:cNvPr id="3" name="矩形 2"/>
          <p:cNvSpPr>
            <a:spLocks noChangeAspect="1"/>
          </p:cNvSpPr>
          <p:nvPr/>
        </p:nvSpPr>
        <p:spPr>
          <a:xfrm>
            <a:off x="508000" y="1701069"/>
            <a:ext cx="8128000" cy="3709862"/>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a:solidFill>
                  <a:srgbClr val="FF0000"/>
                </a:solidFill>
                <a:latin typeface="NEU-BZ-S92"/>
                <a:ea typeface="Arial" panose="020B0604020202020204" pitchFamily="34" charset="0"/>
                <a:cs typeface="Times New Roman" panose="02020603050405020304" pitchFamily="18" charset="0"/>
              </a:rPr>
              <a:t> </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颔联生动描写鸳鸯的多情重情。</a:t>
            </a:r>
            <a:r>
              <a:rPr lang="zh-CN" altLang="zh-CN" sz="2200">
                <a:solidFill>
                  <a:srgbClr val="000000"/>
                </a:solidFill>
                <a:latin typeface="NEU-BZ-S92"/>
                <a:cs typeface="宋体" panose="02010600030101010101" pitchFamily="2" charset="-122"/>
              </a:rPr>
              <a:t>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四个虚词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两两呼应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顿挫传神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形成一种纡徐舒缓、一唱三叹的艺术效果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使鸳鸯的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显得更加细腻缠绵、深挚感人。该联表达了诗人对鸳鸯的喜爱之情。</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运用细节描写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诗人从鸳鸯日常的飞鸣宿食中选择两个最能表现其多情的细节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暂分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只渡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对举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把鸳鸯的习性表现得惟妙惟肖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淋漓尽致。</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FF0000"/>
                </a:solidFill>
                <a:latin typeface="NEU-BZ-S92"/>
                <a:ea typeface="Arial" panose="020B0604020202020204" pitchFamily="34" charset="0"/>
                <a:cs typeface="Times New Roman" panose="02020603050405020304" pitchFamily="18" charset="0"/>
              </a:rPr>
              <a:t> </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此题考查鉴赏诗歌的语句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可重点从句意、句式、手法角度分析。颔联这两句运用细节描写的手法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生动地描绘了鸳鸯鸟的不离不弃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在语句形式上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对偶工整。</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7" name="圆角矩形 6">
            <a:hlinkClick r:id="rId5"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重难特训　</a:t>
            </a:r>
            <a:endParaRPr lang="zh-CN" altLang="en-US" sz="1400" dirty="0">
              <a:solidFill>
                <a:schemeClr val="bg1">
                  <a:lumMod val="65000"/>
                </a:schemeClr>
              </a:solidFill>
              <a:latin typeface="+mj-ea"/>
              <a:ea typeface="+mj-ea"/>
            </a:endParaRPr>
          </a:p>
        </p:txBody>
      </p:sp>
    </p:spTree>
    <p:extLst>
      <p:ext uri="{BB962C8B-B14F-4D97-AF65-F5344CB8AC3E}">
        <p14:creationId xmlns:p14="http://schemas.microsoft.com/office/powerpoint/2010/main" xmlns="" val="2448888989"/>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wipe(down)">
                                      <p:cBhvr>
                                        <p:cTn id="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88</a:t>
            </a:fld>
            <a:r>
              <a:rPr lang="en-US" altLang="zh-CN" smtClean="0"/>
              <a:t>-</a:t>
            </a:r>
            <a:endParaRPr lang="zh-CN" altLang="en-US" dirty="0"/>
          </a:p>
        </p:txBody>
      </p:sp>
      <p:sp>
        <p:nvSpPr>
          <p:cNvPr id="3" name="圆角矩形 2">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考法一</a:t>
            </a:r>
            <a:endParaRPr lang="zh-CN" altLang="en-US" sz="1400" dirty="0">
              <a:solidFill>
                <a:schemeClr val="bg1">
                  <a:lumMod val="65000"/>
                </a:schemeClr>
              </a:solidFill>
              <a:latin typeface="+mj-ea"/>
              <a:ea typeface="+mj-ea"/>
            </a:endParaRPr>
          </a:p>
        </p:txBody>
      </p:sp>
      <p:sp>
        <p:nvSpPr>
          <p:cNvPr id="4" name="圆角矩形 3">
            <a:hlinkClick r:id="rId3"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法二</a:t>
            </a:r>
            <a:endParaRPr lang="zh-CN" altLang="en-US" sz="1400" dirty="0">
              <a:solidFill>
                <a:schemeClr val="bg1">
                  <a:lumMod val="65000"/>
                </a:schemeClr>
              </a:solidFill>
              <a:latin typeface="+mj-ea"/>
              <a:ea typeface="+mj-ea"/>
            </a:endParaRPr>
          </a:p>
        </p:txBody>
      </p:sp>
      <p:sp>
        <p:nvSpPr>
          <p:cNvPr id="5" name="圆角矩形 4">
            <a:hlinkClick r:id="rId4" action="ppaction://hlinksldjump"/>
          </p:cNvPr>
          <p:cNvSpPr/>
          <p:nvPr/>
        </p:nvSpPr>
        <p:spPr>
          <a:xfrm>
            <a:off x="2447671"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考法三</a:t>
            </a:r>
            <a:endParaRPr lang="zh-CN" altLang="en-US" sz="1400" dirty="0">
              <a:solidFill>
                <a:srgbClr val="E75E22"/>
              </a:solidFill>
              <a:latin typeface="+mj-ea"/>
              <a:ea typeface="+mj-ea"/>
            </a:endParaRPr>
          </a:p>
        </p:txBody>
      </p:sp>
      <p:sp>
        <p:nvSpPr>
          <p:cNvPr id="9" name="矩形 8"/>
          <p:cNvSpPr>
            <a:spLocks noChangeAspect="1"/>
          </p:cNvSpPr>
          <p:nvPr/>
        </p:nvSpPr>
        <p:spPr>
          <a:xfrm>
            <a:off x="508000" y="2066875"/>
            <a:ext cx="8128000" cy="2978251"/>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a:solidFill>
                  <a:srgbClr val="000000"/>
                </a:solidFill>
                <a:latin typeface="NEU-BZ-S92"/>
                <a:ea typeface="方正正中黑简体"/>
                <a:cs typeface="Times New Roman" panose="02020603050405020304" pitchFamily="18" charset="0"/>
              </a:rPr>
              <a:t>品鉴语言风格</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408305">
              <a:lnSpc>
                <a:spcPct val="120000"/>
              </a:lnSpc>
              <a:spcAft>
                <a:spcPts val="0"/>
              </a:spcAft>
              <a:tabLst>
                <a:tab pos="1029335" algn="l"/>
                <a:tab pos="1850390" algn="l"/>
                <a:tab pos="2538095" algn="l"/>
                <a:tab pos="3221990" algn="l"/>
              </a:tabLst>
            </a:pPr>
            <a:r>
              <a:rPr lang="zh-CN" altLang="zh-CN" sz="2200" b="1">
                <a:solidFill>
                  <a:srgbClr val="000000"/>
                </a:solidFill>
                <a:latin typeface="Arial" panose="020B0604020202020204" pitchFamily="34" charset="0"/>
                <a:ea typeface="黑体" panose="02010609060101010101" pitchFamily="49" charset="-122"/>
                <a:cs typeface="Times New Roman" panose="02020603050405020304" pitchFamily="18" charset="0"/>
              </a:rPr>
              <a:t>题点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b="1">
                <a:solidFill>
                  <a:srgbClr val="000000"/>
                </a:solidFill>
                <a:latin typeface="Arial" panose="020B0604020202020204" pitchFamily="34" charset="0"/>
                <a:ea typeface="黑体" panose="02010609060101010101" pitchFamily="49" charset="-122"/>
                <a:cs typeface="Times New Roman" panose="02020603050405020304" pitchFamily="18" charset="0"/>
              </a:rPr>
              <a:t>必备知识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语言风格就是作者在遣词造句、运用修辞手法等方面所体现出来的区别于其他作者的艺术特色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往往与作者的生活经历、文化素养有关。不同作者或同一作者不同时期的不同作品也往往表现出不同风格。古代诗歌的语言风格是多种多样的。</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常见的诗歌语言风格大致分为以下几种</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7" name="圆角矩形 6">
            <a:hlinkClick r:id="rId5"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重难特训　</a:t>
            </a:r>
            <a:endParaRPr lang="zh-CN" altLang="en-US" sz="1400" dirty="0">
              <a:solidFill>
                <a:schemeClr val="bg1">
                  <a:lumMod val="65000"/>
                </a:schemeClr>
              </a:solidFill>
              <a:latin typeface="+mj-ea"/>
              <a:ea typeface="+mj-ea"/>
            </a:endParaRPr>
          </a:p>
        </p:txBody>
      </p:sp>
    </p:spTree>
    <p:extLst>
      <p:ext uri="{BB962C8B-B14F-4D97-AF65-F5344CB8AC3E}">
        <p14:creationId xmlns:p14="http://schemas.microsoft.com/office/powerpoint/2010/main" xmlns="" val="1827434144"/>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89</a:t>
            </a:fld>
            <a:r>
              <a:rPr lang="en-US" altLang="zh-CN" smtClean="0"/>
              <a:t>-</a:t>
            </a:r>
            <a:endParaRPr lang="zh-CN" altLang="en-US" dirty="0"/>
          </a:p>
        </p:txBody>
      </p:sp>
      <p:sp>
        <p:nvSpPr>
          <p:cNvPr id="3" name="圆角矩形 2">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考法一</a:t>
            </a:r>
            <a:endParaRPr lang="zh-CN" altLang="en-US" sz="1400" dirty="0">
              <a:solidFill>
                <a:schemeClr val="bg1">
                  <a:lumMod val="65000"/>
                </a:schemeClr>
              </a:solidFill>
              <a:latin typeface="+mj-ea"/>
              <a:ea typeface="+mj-ea"/>
            </a:endParaRPr>
          </a:p>
        </p:txBody>
      </p:sp>
      <p:sp>
        <p:nvSpPr>
          <p:cNvPr id="4" name="圆角矩形 3">
            <a:hlinkClick r:id="rId4"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法二</a:t>
            </a:r>
            <a:endParaRPr lang="zh-CN" altLang="en-US" sz="1400" dirty="0">
              <a:solidFill>
                <a:schemeClr val="bg1">
                  <a:lumMod val="65000"/>
                </a:schemeClr>
              </a:solidFill>
              <a:latin typeface="+mj-ea"/>
              <a:ea typeface="+mj-ea"/>
            </a:endParaRPr>
          </a:p>
        </p:txBody>
      </p:sp>
      <p:sp>
        <p:nvSpPr>
          <p:cNvPr id="5" name="圆角矩形 4">
            <a:hlinkClick r:id="rId5" action="ppaction://hlinksldjump"/>
          </p:cNvPr>
          <p:cNvSpPr/>
          <p:nvPr/>
        </p:nvSpPr>
        <p:spPr>
          <a:xfrm>
            <a:off x="2447671"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考法三</a:t>
            </a:r>
            <a:endParaRPr lang="zh-CN" altLang="en-US" sz="1400" dirty="0">
              <a:solidFill>
                <a:srgbClr val="E75E22"/>
              </a:solidFill>
              <a:latin typeface="+mj-ea"/>
              <a:ea typeface="+mj-ea"/>
            </a:endParaRPr>
          </a:p>
        </p:txBody>
      </p:sp>
      <p:graphicFrame>
        <p:nvGraphicFramePr>
          <p:cNvPr id="7" name="对象 6"/>
          <p:cNvGraphicFramePr>
            <a:graphicFrameLocks noChangeAspect="1"/>
          </p:cNvGraphicFramePr>
          <p:nvPr>
            <p:extLst>
              <p:ext uri="{D42A27DB-BD31-4B8C-83A1-F6EECF244321}">
                <p14:modId xmlns:p14="http://schemas.microsoft.com/office/powerpoint/2010/main" xmlns="" val="1621744543"/>
              </p:ext>
            </p:extLst>
          </p:nvPr>
        </p:nvGraphicFramePr>
        <p:xfrm>
          <a:off x="508000" y="1484784"/>
          <a:ext cx="8128000" cy="5365995"/>
        </p:xfrm>
        <a:graphic>
          <a:graphicData uri="http://schemas.openxmlformats.org/presentationml/2006/ole">
            <p:oleObj spid="_x0000_s73730" name="文档" r:id="rId6" imgW="3918831" imgH="2587349" progId="Word.Document.12">
              <p:embed/>
            </p:oleObj>
          </a:graphicData>
        </a:graphic>
      </p:graphicFrame>
      <p:sp>
        <p:nvSpPr>
          <p:cNvPr id="8" name="圆角矩形 7">
            <a:hlinkClick r:id="rId7"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重难特训　</a:t>
            </a:r>
            <a:endParaRPr lang="zh-CN" altLang="en-US" sz="1400" dirty="0">
              <a:solidFill>
                <a:schemeClr val="bg1">
                  <a:lumMod val="65000"/>
                </a:schemeClr>
              </a:solidFill>
              <a:latin typeface="+mj-ea"/>
              <a:ea typeface="+mj-ea"/>
            </a:endParaRPr>
          </a:p>
        </p:txBody>
      </p:sp>
    </p:spTree>
    <p:extLst>
      <p:ext uri="{BB962C8B-B14F-4D97-AF65-F5344CB8AC3E}">
        <p14:creationId xmlns:p14="http://schemas.microsoft.com/office/powerpoint/2010/main" xmlns="" val="2863741562"/>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9</a:t>
            </a:fld>
            <a:r>
              <a:rPr lang="en-US" altLang="zh-CN" dirty="0" smtClean="0"/>
              <a:t>-</a:t>
            </a:r>
            <a:endParaRPr lang="zh-CN" altLang="en-US" dirty="0"/>
          </a:p>
        </p:txBody>
      </p:sp>
      <p:sp>
        <p:nvSpPr>
          <p:cNvPr id="2" name="矩形 1"/>
          <p:cNvSpPr>
            <a:spLocks noChangeAspect="1"/>
          </p:cNvSpPr>
          <p:nvPr/>
        </p:nvSpPr>
        <p:spPr>
          <a:xfrm>
            <a:off x="508000" y="980728"/>
            <a:ext cx="8128000" cy="5741187"/>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二、读作者</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读诗讲究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知人论世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所以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一定要重视诗歌的作者。要尽量了解诗歌作者的身世、他所处的时代特点、他的创作倾向、作品的主要内容、作品的风格特点等。</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如</a:t>
            </a:r>
            <a:r>
              <a:rPr lang="en-US" altLang="zh-CN" sz="2200">
                <a:solidFill>
                  <a:srgbClr val="000000"/>
                </a:solidFill>
                <a:latin typeface="Times New Roman" panose="02020603050405020304" pitchFamily="18" charset="0"/>
                <a:cs typeface="Times New Roman" panose="02020603050405020304" pitchFamily="18" charset="0"/>
              </a:rPr>
              <a:t>2018</a:t>
            </a:r>
            <a:r>
              <a:rPr lang="zh-CN" altLang="zh-CN" sz="2200">
                <a:solidFill>
                  <a:srgbClr val="000000"/>
                </a:solidFill>
                <a:latin typeface="Times New Roman" panose="02020603050405020304" pitchFamily="18" charset="0"/>
                <a:cs typeface="Times New Roman" panose="02020603050405020304" pitchFamily="18" charset="0"/>
              </a:rPr>
              <a:t>年全国</a:t>
            </a:r>
            <a:r>
              <a:rPr lang="zh-CN" altLang="zh-CN" sz="2200">
                <a:solidFill>
                  <a:srgbClr val="000000"/>
                </a:solidFill>
                <a:latin typeface="NEU-BZ-S92"/>
                <a:cs typeface="宋体" panose="02010600030101010101" pitchFamily="2" charset="-122"/>
              </a:rPr>
              <a:t>Ⅱ</a:t>
            </a:r>
            <a:r>
              <a:rPr lang="zh-CN" altLang="zh-CN" sz="2200">
                <a:solidFill>
                  <a:srgbClr val="000000"/>
                </a:solidFill>
                <a:latin typeface="Times New Roman" panose="02020603050405020304" pitchFamily="18" charset="0"/>
                <a:cs typeface="Times New Roman" panose="02020603050405020304" pitchFamily="18" charset="0"/>
              </a:rPr>
              <a:t>卷诗歌《题醉中所作草书卷后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节选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》的作者陆游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是宋代爱国诗人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具有多方面的文学才能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其中诗的成就最突出。其诗作中贯穿着气吞残虏的爱国主义精神。这是所谓的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知人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论世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即了解时代背景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了解相关的社会生活。如</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北朝诗多写征战尚武</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南朝诗多写男女相思</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唐诗题材丰富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有希望建立军功的、反映边塞生活的、描绘山水田园的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也有献诗以求引荐的、离别思乡的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到唐末宦官专权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藩镇割据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战乱频繁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生灵涂炭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文人同情下层劳动人民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于是悯农诗又兴起。总之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唐代是我国古代诗歌创作的巅峰时期</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492138243"/>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90</a:t>
            </a:fld>
            <a:r>
              <a:rPr lang="en-US" altLang="zh-CN" smtClean="0"/>
              <a:t>-</a:t>
            </a:r>
            <a:endParaRPr lang="zh-CN" altLang="en-US" dirty="0"/>
          </a:p>
        </p:txBody>
      </p:sp>
      <p:sp>
        <p:nvSpPr>
          <p:cNvPr id="3" name="圆角矩形 2">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考法一</a:t>
            </a:r>
            <a:endParaRPr lang="zh-CN" altLang="en-US" sz="1400" dirty="0">
              <a:solidFill>
                <a:schemeClr val="bg1">
                  <a:lumMod val="65000"/>
                </a:schemeClr>
              </a:solidFill>
              <a:latin typeface="+mj-ea"/>
              <a:ea typeface="+mj-ea"/>
            </a:endParaRPr>
          </a:p>
        </p:txBody>
      </p:sp>
      <p:sp>
        <p:nvSpPr>
          <p:cNvPr id="4" name="圆角矩形 3">
            <a:hlinkClick r:id="rId4"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法二</a:t>
            </a:r>
            <a:endParaRPr lang="zh-CN" altLang="en-US" sz="1400" dirty="0">
              <a:solidFill>
                <a:schemeClr val="bg1">
                  <a:lumMod val="65000"/>
                </a:schemeClr>
              </a:solidFill>
              <a:latin typeface="+mj-ea"/>
              <a:ea typeface="+mj-ea"/>
            </a:endParaRPr>
          </a:p>
        </p:txBody>
      </p:sp>
      <p:sp>
        <p:nvSpPr>
          <p:cNvPr id="5" name="圆角矩形 4">
            <a:hlinkClick r:id="rId5" action="ppaction://hlinksldjump"/>
          </p:cNvPr>
          <p:cNvSpPr/>
          <p:nvPr/>
        </p:nvSpPr>
        <p:spPr>
          <a:xfrm>
            <a:off x="2447671"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考法三</a:t>
            </a:r>
            <a:endParaRPr lang="zh-CN" altLang="en-US" sz="1400" dirty="0">
              <a:solidFill>
                <a:srgbClr val="E75E22"/>
              </a:solidFill>
              <a:latin typeface="+mj-ea"/>
              <a:ea typeface="+mj-ea"/>
            </a:endParaRPr>
          </a:p>
        </p:txBody>
      </p:sp>
      <p:graphicFrame>
        <p:nvGraphicFramePr>
          <p:cNvPr id="8" name="对象 7"/>
          <p:cNvGraphicFramePr>
            <a:graphicFrameLocks noChangeAspect="1"/>
          </p:cNvGraphicFramePr>
          <p:nvPr>
            <p:extLst>
              <p:ext uri="{D42A27DB-BD31-4B8C-83A1-F6EECF244321}">
                <p14:modId xmlns:p14="http://schemas.microsoft.com/office/powerpoint/2010/main" xmlns="" val="3196772298"/>
              </p:ext>
            </p:extLst>
          </p:nvPr>
        </p:nvGraphicFramePr>
        <p:xfrm>
          <a:off x="508000" y="1446548"/>
          <a:ext cx="8128000" cy="5510844"/>
        </p:xfrm>
        <a:graphic>
          <a:graphicData uri="http://schemas.openxmlformats.org/presentationml/2006/ole">
            <p:oleObj spid="_x0000_s74754" name="文档" r:id="rId6" imgW="3918831" imgH="2657880" progId="Word.Document.12">
              <p:embed/>
            </p:oleObj>
          </a:graphicData>
        </a:graphic>
      </p:graphicFrame>
      <p:sp>
        <p:nvSpPr>
          <p:cNvPr id="7" name="圆角矩形 6">
            <a:hlinkClick r:id="rId7"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重难特训　</a:t>
            </a:r>
            <a:endParaRPr lang="zh-CN" altLang="en-US" sz="1400" dirty="0">
              <a:solidFill>
                <a:schemeClr val="bg1">
                  <a:lumMod val="65000"/>
                </a:schemeClr>
              </a:solidFill>
              <a:latin typeface="+mj-ea"/>
              <a:ea typeface="+mj-ea"/>
            </a:endParaRPr>
          </a:p>
        </p:txBody>
      </p:sp>
    </p:spTree>
    <p:extLst>
      <p:ext uri="{BB962C8B-B14F-4D97-AF65-F5344CB8AC3E}">
        <p14:creationId xmlns:p14="http://schemas.microsoft.com/office/powerpoint/2010/main" xmlns="" val="1641601342"/>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91</a:t>
            </a:fld>
            <a:r>
              <a:rPr lang="en-US" altLang="zh-CN" smtClean="0"/>
              <a:t>-</a:t>
            </a:r>
            <a:endParaRPr lang="zh-CN" altLang="en-US" dirty="0"/>
          </a:p>
        </p:txBody>
      </p:sp>
      <p:sp>
        <p:nvSpPr>
          <p:cNvPr id="3" name="圆角矩形 2">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考法一</a:t>
            </a:r>
            <a:endParaRPr lang="zh-CN" altLang="en-US" sz="1400" dirty="0">
              <a:solidFill>
                <a:schemeClr val="bg1">
                  <a:lumMod val="65000"/>
                </a:schemeClr>
              </a:solidFill>
              <a:latin typeface="+mj-ea"/>
              <a:ea typeface="+mj-ea"/>
            </a:endParaRPr>
          </a:p>
        </p:txBody>
      </p:sp>
      <p:sp>
        <p:nvSpPr>
          <p:cNvPr id="4" name="圆角矩形 3">
            <a:hlinkClick r:id="rId4"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法二</a:t>
            </a:r>
            <a:endParaRPr lang="zh-CN" altLang="en-US" sz="1400" dirty="0">
              <a:solidFill>
                <a:schemeClr val="bg1">
                  <a:lumMod val="65000"/>
                </a:schemeClr>
              </a:solidFill>
              <a:latin typeface="+mj-ea"/>
              <a:ea typeface="+mj-ea"/>
            </a:endParaRPr>
          </a:p>
        </p:txBody>
      </p:sp>
      <p:sp>
        <p:nvSpPr>
          <p:cNvPr id="5" name="圆角矩形 4">
            <a:hlinkClick r:id="rId5" action="ppaction://hlinksldjump"/>
          </p:cNvPr>
          <p:cNvSpPr/>
          <p:nvPr/>
        </p:nvSpPr>
        <p:spPr>
          <a:xfrm>
            <a:off x="2447671"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考法三</a:t>
            </a:r>
            <a:endParaRPr lang="zh-CN" altLang="en-US" sz="1400" dirty="0">
              <a:solidFill>
                <a:srgbClr val="E75E22"/>
              </a:solidFill>
              <a:latin typeface="+mj-ea"/>
              <a:ea typeface="+mj-ea"/>
            </a:endParaRPr>
          </a:p>
        </p:txBody>
      </p:sp>
      <p:sp>
        <p:nvSpPr>
          <p:cNvPr id="6" name="矩形 5"/>
          <p:cNvSpPr>
            <a:spLocks noChangeAspect="1"/>
          </p:cNvSpPr>
          <p:nvPr/>
        </p:nvSpPr>
        <p:spPr>
          <a:xfrm>
            <a:off x="508000" y="1723348"/>
            <a:ext cx="8128000" cy="866006"/>
          </a:xfrm>
          <a:prstGeom prst="rect">
            <a:avLst/>
          </a:prstGeom>
        </p:spPr>
        <p:txBody>
          <a:bodyPr>
            <a:spAutoFit/>
          </a:bodyPr>
          <a:lstStyle/>
          <a:p>
            <a:pPr indent="408305">
              <a:lnSpc>
                <a:spcPct val="120000"/>
              </a:lnSpc>
              <a:spcAft>
                <a:spcPts val="0"/>
              </a:spcAft>
              <a:tabLst>
                <a:tab pos="1029335" algn="l"/>
                <a:tab pos="1850390" algn="l"/>
                <a:tab pos="2538095" algn="l"/>
                <a:tab pos="3221990" algn="l"/>
              </a:tabLst>
            </a:pPr>
            <a:r>
              <a:rPr lang="zh-CN" altLang="zh-CN" sz="2200" b="1">
                <a:solidFill>
                  <a:srgbClr val="000000"/>
                </a:solidFill>
                <a:latin typeface="Arial" panose="020B0604020202020204" pitchFamily="34" charset="0"/>
                <a:ea typeface="黑体" panose="02010609060101010101" pitchFamily="49" charset="-122"/>
                <a:cs typeface="Times New Roman" panose="02020603050405020304" pitchFamily="18" charset="0"/>
              </a:rPr>
              <a:t>备考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b="1">
                <a:solidFill>
                  <a:srgbClr val="000000"/>
                </a:solidFill>
                <a:latin typeface="Arial" panose="020B0604020202020204" pitchFamily="34" charset="0"/>
                <a:ea typeface="黑体" panose="02010609060101010101" pitchFamily="49" charset="-122"/>
                <a:cs typeface="Times New Roman" panose="02020603050405020304" pitchFamily="18" charset="0"/>
              </a:rPr>
              <a:t>关键能力</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审题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看清设问方式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思考答题角度</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7" name="对象 6"/>
          <p:cNvGraphicFramePr>
            <a:graphicFrameLocks noChangeAspect="1"/>
          </p:cNvGraphicFramePr>
          <p:nvPr>
            <p:extLst>
              <p:ext uri="{D42A27DB-BD31-4B8C-83A1-F6EECF244321}">
                <p14:modId xmlns:p14="http://schemas.microsoft.com/office/powerpoint/2010/main" xmlns="" val="1276173136"/>
              </p:ext>
            </p:extLst>
          </p:nvPr>
        </p:nvGraphicFramePr>
        <p:xfrm>
          <a:off x="508000" y="2564904"/>
          <a:ext cx="8128000" cy="3491419"/>
        </p:xfrm>
        <a:graphic>
          <a:graphicData uri="http://schemas.openxmlformats.org/presentationml/2006/ole">
            <p:oleObj spid="_x0000_s75778" name="文档" r:id="rId6" imgW="3921718" imgH="1684836" progId="Word.Document.12">
              <p:embed/>
            </p:oleObj>
          </a:graphicData>
        </a:graphic>
      </p:graphicFrame>
      <p:sp>
        <p:nvSpPr>
          <p:cNvPr id="8" name="圆角矩形 7">
            <a:hlinkClick r:id="rId7"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重难特训　</a:t>
            </a:r>
            <a:endParaRPr lang="zh-CN" altLang="en-US" sz="1400" dirty="0">
              <a:solidFill>
                <a:schemeClr val="bg1">
                  <a:lumMod val="65000"/>
                </a:schemeClr>
              </a:solidFill>
              <a:latin typeface="+mj-ea"/>
              <a:ea typeface="+mj-ea"/>
            </a:endParaRPr>
          </a:p>
        </p:txBody>
      </p:sp>
    </p:spTree>
    <p:extLst>
      <p:ext uri="{BB962C8B-B14F-4D97-AF65-F5344CB8AC3E}">
        <p14:creationId xmlns:p14="http://schemas.microsoft.com/office/powerpoint/2010/main" xmlns="" val="594009721"/>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92</a:t>
            </a:fld>
            <a:r>
              <a:rPr lang="en-US" altLang="zh-CN" smtClean="0"/>
              <a:t>-</a:t>
            </a:r>
            <a:endParaRPr lang="zh-CN" altLang="en-US" dirty="0"/>
          </a:p>
        </p:txBody>
      </p:sp>
      <p:sp>
        <p:nvSpPr>
          <p:cNvPr id="3" name="圆角矩形 2">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考法一</a:t>
            </a:r>
            <a:endParaRPr lang="zh-CN" altLang="en-US" sz="1400" dirty="0">
              <a:solidFill>
                <a:schemeClr val="bg1">
                  <a:lumMod val="65000"/>
                </a:schemeClr>
              </a:solidFill>
              <a:latin typeface="+mj-ea"/>
              <a:ea typeface="+mj-ea"/>
            </a:endParaRPr>
          </a:p>
        </p:txBody>
      </p:sp>
      <p:sp>
        <p:nvSpPr>
          <p:cNvPr id="4" name="圆角矩形 3">
            <a:hlinkClick r:id="rId3"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法二</a:t>
            </a:r>
            <a:endParaRPr lang="zh-CN" altLang="en-US" sz="1400" dirty="0">
              <a:solidFill>
                <a:schemeClr val="bg1">
                  <a:lumMod val="65000"/>
                </a:schemeClr>
              </a:solidFill>
              <a:latin typeface="+mj-ea"/>
              <a:ea typeface="+mj-ea"/>
            </a:endParaRPr>
          </a:p>
        </p:txBody>
      </p:sp>
      <p:sp>
        <p:nvSpPr>
          <p:cNvPr id="5" name="圆角矩形 4">
            <a:hlinkClick r:id="rId4" action="ppaction://hlinksldjump"/>
          </p:cNvPr>
          <p:cNvSpPr/>
          <p:nvPr/>
        </p:nvSpPr>
        <p:spPr>
          <a:xfrm>
            <a:off x="2447671"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考法三</a:t>
            </a:r>
            <a:endParaRPr lang="zh-CN" altLang="en-US" sz="1400" dirty="0">
              <a:solidFill>
                <a:srgbClr val="E75E22"/>
              </a:solidFill>
              <a:latin typeface="+mj-ea"/>
              <a:ea typeface="+mj-ea"/>
            </a:endParaRPr>
          </a:p>
        </p:txBody>
      </p:sp>
      <p:sp>
        <p:nvSpPr>
          <p:cNvPr id="6" name="矩形 5"/>
          <p:cNvSpPr>
            <a:spLocks noChangeAspect="1"/>
          </p:cNvSpPr>
          <p:nvPr/>
        </p:nvSpPr>
        <p:spPr>
          <a:xfrm>
            <a:off x="508000" y="1355485"/>
            <a:ext cx="8128000" cy="5298886"/>
          </a:xfrm>
          <a:prstGeom prst="rect">
            <a:avLst/>
          </a:prstGeom>
        </p:spPr>
        <p:txBody>
          <a:bodyPr>
            <a:spAutoFit/>
          </a:bodyPr>
          <a:lstStyle/>
          <a:p>
            <a:pPr indent="267970">
              <a:lnSpc>
                <a:spcPts val="29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解题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明确答题步骤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找准答题依据</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ts val="2900"/>
              </a:lnSpc>
              <a:spcAft>
                <a:spcPts val="0"/>
              </a:spcAft>
              <a:tabLst>
                <a:tab pos="1029335" algn="l"/>
                <a:tab pos="1850390" algn="l"/>
                <a:tab pos="2538095" algn="l"/>
                <a:tab pos="3221990" algn="l"/>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赏析风格要注意两点</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29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明确风格类型</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29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这种题型要求品味整首诗歌表现出来的语言风格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先要用一两个能具体体现风格的词语概括。如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清新淡雅、平淡自然、明快浅显、辞藻华丽、委婉含蓄、简洁洗练、沉郁顿挫、浑厚雄壮、多用口语、明白如话、朴实无华、华美绚丽、明白晓畅、笔调婉约</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29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多角度分析表现</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29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从意象的选用上看风格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如边塞、长天、战马等意象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风格往往雄浑豪放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花鸟、秋露、枫叶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风格多为婉约。</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29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从手法的使用上看风格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如用典、夸张等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多为豪放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双关、映衬、借景抒情、托物言志等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常为婉约。</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29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从表露的情感看风格。爱国之情、报国之志多为豪放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闺怨思乡、羁旅行役等多为婉约。</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7" name="圆角矩形 6">
            <a:hlinkClick r:id="rId5"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重难特训　</a:t>
            </a:r>
            <a:endParaRPr lang="zh-CN" altLang="en-US" sz="1400" dirty="0">
              <a:solidFill>
                <a:schemeClr val="bg1">
                  <a:lumMod val="65000"/>
                </a:schemeClr>
              </a:solidFill>
              <a:latin typeface="+mj-ea"/>
              <a:ea typeface="+mj-ea"/>
            </a:endParaRPr>
          </a:p>
        </p:txBody>
      </p:sp>
    </p:spTree>
    <p:extLst>
      <p:ext uri="{BB962C8B-B14F-4D97-AF65-F5344CB8AC3E}">
        <p14:creationId xmlns:p14="http://schemas.microsoft.com/office/powerpoint/2010/main" xmlns="" val="4091913348"/>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93</a:t>
            </a:fld>
            <a:r>
              <a:rPr lang="en-US" altLang="zh-CN" smtClean="0"/>
              <a:t>-</a:t>
            </a:r>
            <a:endParaRPr lang="zh-CN" altLang="en-US" dirty="0"/>
          </a:p>
        </p:txBody>
      </p:sp>
      <p:sp>
        <p:nvSpPr>
          <p:cNvPr id="3" name="圆角矩形 2">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考法一</a:t>
            </a:r>
            <a:endParaRPr lang="zh-CN" altLang="en-US" sz="1400" dirty="0">
              <a:solidFill>
                <a:schemeClr val="bg1">
                  <a:lumMod val="65000"/>
                </a:schemeClr>
              </a:solidFill>
              <a:latin typeface="+mj-ea"/>
              <a:ea typeface="+mj-ea"/>
            </a:endParaRPr>
          </a:p>
        </p:txBody>
      </p:sp>
      <p:sp>
        <p:nvSpPr>
          <p:cNvPr id="4" name="圆角矩形 3">
            <a:hlinkClick r:id="rId3"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法二</a:t>
            </a:r>
            <a:endParaRPr lang="zh-CN" altLang="en-US" sz="1400" dirty="0">
              <a:solidFill>
                <a:schemeClr val="bg1">
                  <a:lumMod val="65000"/>
                </a:schemeClr>
              </a:solidFill>
              <a:latin typeface="+mj-ea"/>
              <a:ea typeface="+mj-ea"/>
            </a:endParaRPr>
          </a:p>
        </p:txBody>
      </p:sp>
      <p:sp>
        <p:nvSpPr>
          <p:cNvPr id="5" name="圆角矩形 4">
            <a:hlinkClick r:id="rId4" action="ppaction://hlinksldjump"/>
          </p:cNvPr>
          <p:cNvSpPr/>
          <p:nvPr/>
        </p:nvSpPr>
        <p:spPr>
          <a:xfrm>
            <a:off x="2447671"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考法三</a:t>
            </a:r>
            <a:endParaRPr lang="zh-CN" altLang="en-US" sz="1400" dirty="0">
              <a:solidFill>
                <a:srgbClr val="E75E22"/>
              </a:solidFill>
              <a:latin typeface="+mj-ea"/>
              <a:ea typeface="+mj-ea"/>
            </a:endParaRPr>
          </a:p>
        </p:txBody>
      </p:sp>
      <p:sp>
        <p:nvSpPr>
          <p:cNvPr id="6" name="矩形 5"/>
          <p:cNvSpPr>
            <a:spLocks noChangeAspect="1"/>
          </p:cNvSpPr>
          <p:nvPr/>
        </p:nvSpPr>
        <p:spPr>
          <a:xfrm>
            <a:off x="508000" y="2521133"/>
            <a:ext cx="8128000" cy="206973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建模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根据要求表述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规范术语作答</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第一步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用一两个词准确概括语言特色。</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第二步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结合作品中有关语句具体分析这种特色。</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第三步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指出这一特色在传情达意上有什么作用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产生了怎样的艺术效果。</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7" name="圆角矩形 6">
            <a:hlinkClick r:id="rId5"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重难特训　</a:t>
            </a:r>
            <a:endParaRPr lang="zh-CN" altLang="en-US" sz="1400" dirty="0">
              <a:solidFill>
                <a:schemeClr val="bg1">
                  <a:lumMod val="65000"/>
                </a:schemeClr>
              </a:solidFill>
              <a:latin typeface="+mj-ea"/>
              <a:ea typeface="+mj-ea"/>
            </a:endParaRPr>
          </a:p>
        </p:txBody>
      </p:sp>
    </p:spTree>
    <p:extLst>
      <p:ext uri="{BB962C8B-B14F-4D97-AF65-F5344CB8AC3E}">
        <p14:creationId xmlns:p14="http://schemas.microsoft.com/office/powerpoint/2010/main" xmlns="" val="935945100"/>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94</a:t>
            </a:fld>
            <a:r>
              <a:rPr lang="en-US" altLang="zh-CN" smtClean="0"/>
              <a:t>-</a:t>
            </a:r>
            <a:endParaRPr lang="zh-CN" altLang="en-US" dirty="0"/>
          </a:p>
        </p:txBody>
      </p:sp>
      <p:sp>
        <p:nvSpPr>
          <p:cNvPr id="3" name="圆角矩形 2">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考法一</a:t>
            </a:r>
            <a:endParaRPr lang="zh-CN" altLang="en-US" sz="1400" dirty="0">
              <a:solidFill>
                <a:schemeClr val="bg1">
                  <a:lumMod val="65000"/>
                </a:schemeClr>
              </a:solidFill>
              <a:latin typeface="+mj-ea"/>
              <a:ea typeface="+mj-ea"/>
            </a:endParaRPr>
          </a:p>
        </p:txBody>
      </p:sp>
      <p:sp>
        <p:nvSpPr>
          <p:cNvPr id="4" name="圆角矩形 3">
            <a:hlinkClick r:id="rId3"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法二</a:t>
            </a:r>
            <a:endParaRPr lang="zh-CN" altLang="en-US" sz="1400" dirty="0">
              <a:solidFill>
                <a:schemeClr val="bg1">
                  <a:lumMod val="65000"/>
                </a:schemeClr>
              </a:solidFill>
              <a:latin typeface="+mj-ea"/>
              <a:ea typeface="+mj-ea"/>
            </a:endParaRPr>
          </a:p>
        </p:txBody>
      </p:sp>
      <p:sp>
        <p:nvSpPr>
          <p:cNvPr id="5" name="圆角矩形 4">
            <a:hlinkClick r:id="rId4" action="ppaction://hlinksldjump"/>
          </p:cNvPr>
          <p:cNvSpPr/>
          <p:nvPr/>
        </p:nvSpPr>
        <p:spPr>
          <a:xfrm>
            <a:off x="2447671"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考法三</a:t>
            </a:r>
            <a:endParaRPr lang="zh-CN" altLang="en-US" sz="1400" dirty="0">
              <a:solidFill>
                <a:srgbClr val="E75E22"/>
              </a:solidFill>
              <a:latin typeface="+mj-ea"/>
              <a:ea typeface="+mj-ea"/>
            </a:endParaRPr>
          </a:p>
        </p:txBody>
      </p:sp>
      <p:sp>
        <p:nvSpPr>
          <p:cNvPr id="6" name="矩形 5"/>
          <p:cNvSpPr>
            <a:spLocks noChangeAspect="1"/>
          </p:cNvSpPr>
          <p:nvPr/>
        </p:nvSpPr>
        <p:spPr>
          <a:xfrm>
            <a:off x="508000" y="1412776"/>
            <a:ext cx="8128000" cy="4967514"/>
          </a:xfrm>
          <a:prstGeom prst="rect">
            <a:avLst/>
          </a:prstGeom>
        </p:spPr>
        <p:txBody>
          <a:bodyPr>
            <a:spAutoFit/>
          </a:bodyPr>
          <a:lstStyle/>
          <a:p>
            <a:pPr indent="408305">
              <a:lnSpc>
                <a:spcPct val="120000"/>
              </a:lnSpc>
              <a:spcAft>
                <a:spcPts val="0"/>
              </a:spcAft>
              <a:tabLst>
                <a:tab pos="1029335" algn="l"/>
                <a:tab pos="1850390" algn="l"/>
                <a:tab pos="2538095" algn="l"/>
                <a:tab pos="3221990" algn="l"/>
              </a:tabLst>
            </a:pPr>
            <a:r>
              <a:rPr lang="zh-CN" altLang="zh-CN" sz="2200" b="1">
                <a:solidFill>
                  <a:srgbClr val="000000"/>
                </a:solidFill>
                <a:latin typeface="Arial" panose="020B0604020202020204" pitchFamily="34" charset="0"/>
                <a:ea typeface="黑体" panose="02010609060101010101" pitchFamily="49" charset="-122"/>
                <a:cs typeface="Times New Roman" panose="02020603050405020304" pitchFamily="18" charset="0"/>
              </a:rPr>
              <a:t>典题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b="1">
                <a:solidFill>
                  <a:srgbClr val="000000"/>
                </a:solidFill>
                <a:latin typeface="Arial" panose="020B0604020202020204" pitchFamily="34" charset="0"/>
                <a:ea typeface="黑体" panose="02010609060101010101" pitchFamily="49" charset="-122"/>
                <a:cs typeface="Times New Roman" panose="02020603050405020304" pitchFamily="18" charset="0"/>
              </a:rPr>
              <a:t>满分解构</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例题</a:t>
            </a:r>
            <a:r>
              <a:rPr lang="en-US" altLang="zh-CN" sz="2200">
                <a:solidFill>
                  <a:srgbClr val="000000"/>
                </a:solidFill>
                <a:latin typeface="Times New Roman" panose="02020603050405020304" pitchFamily="18" charset="0"/>
                <a:cs typeface="Times New Roman" panose="02020603050405020304" pitchFamily="18" charset="0"/>
              </a:rPr>
              <a:t>(2018·</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北京卷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阅读下面这首词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完成后面的问题。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满江红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送李正之提刑入蜀</a:t>
            </a:r>
            <a:r>
              <a:rPr lang="zh-CN" altLang="zh-CN" sz="2200" baseline="30000">
                <a:solidFill>
                  <a:srgbClr val="000000"/>
                </a:solidFill>
                <a:latin typeface="NEU-BZ-S92"/>
                <a:cs typeface="宋体" panose="02010600030101010101" pitchFamily="2" charset="-122"/>
              </a:rPr>
              <a:t>①</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辛弃疾</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蜀道登天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一杯送绣衣</a:t>
            </a:r>
            <a:r>
              <a:rPr lang="zh-CN" altLang="zh-CN" sz="2200" baseline="300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行客。还自叹中年多病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不堪离别。东北看惊诸葛表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西南更草相如檄</a:t>
            </a:r>
            <a:r>
              <a:rPr lang="zh-CN" altLang="zh-CN" sz="2200" baseline="300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。把功名收拾付君侯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如椽笔。</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儿女泪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君休滴。荆楚路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吾能说。要新诗准备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庐山山色。赤壁矶头千古浪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铜鞮陌</a:t>
            </a:r>
            <a:r>
              <a:rPr lang="zh-CN" altLang="zh-CN" sz="2200" baseline="30000">
                <a:solidFill>
                  <a:srgbClr val="000000"/>
                </a:solidFill>
                <a:latin typeface="NEU-BZ-S92"/>
                <a:cs typeface="宋体" panose="02010600030101010101" pitchFamily="2" charset="-122"/>
              </a:rPr>
              <a:t>④</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上三更月。正梅花万里雪深时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须相忆。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注</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这首词作于宋孝宗淳熙十一年</a:t>
            </a:r>
            <a:r>
              <a:rPr lang="en-US" altLang="zh-CN" sz="2200">
                <a:solidFill>
                  <a:srgbClr val="000000"/>
                </a:solidFill>
                <a:latin typeface="Times New Roman" panose="02020603050405020304" pitchFamily="18" charset="0"/>
                <a:cs typeface="Times New Roman" panose="02020603050405020304" pitchFamily="18" charset="0"/>
              </a:rPr>
              <a:t>(1184),</a:t>
            </a:r>
            <a:r>
              <a:rPr lang="zh-CN" altLang="zh-CN" sz="2200">
                <a:solidFill>
                  <a:srgbClr val="000000"/>
                </a:solidFill>
                <a:latin typeface="Times New Roman" panose="02020603050405020304" pitchFamily="18" charset="0"/>
                <a:cs typeface="Times New Roman" panose="02020603050405020304" pitchFamily="18" charset="0"/>
              </a:rPr>
              <a:t>当时辛弃疾闲居江西上饶。提刑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官名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主管地方司法、监察等事务。</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绣衣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官服。</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相如檄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指司马相如所作《喻巴蜀檄》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主旨是安抚巴蜀百姓。</a:t>
            </a:r>
            <a:r>
              <a:rPr lang="zh-CN" altLang="zh-CN" sz="2200">
                <a:solidFill>
                  <a:srgbClr val="000000"/>
                </a:solidFill>
                <a:latin typeface="NEU-BZ-S92"/>
                <a:cs typeface="宋体" panose="02010600030101010101" pitchFamily="2" charset="-122"/>
              </a:rPr>
              <a:t>④</a:t>
            </a:r>
            <a:r>
              <a:rPr lang="zh-CN" altLang="zh-CN" sz="2200">
                <a:solidFill>
                  <a:srgbClr val="000000"/>
                </a:solidFill>
                <a:latin typeface="Times New Roman" panose="02020603050405020304" pitchFamily="18" charset="0"/>
                <a:cs typeface="Times New Roman" panose="02020603050405020304" pitchFamily="18" charset="0"/>
              </a:rPr>
              <a:t>铜鞮陌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代指襄阳</a:t>
            </a:r>
            <a:r>
              <a:rPr lang="zh-CN" altLang="zh-CN" sz="2200" smtClean="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
        <p:nvSpPr>
          <p:cNvPr id="7" name="圆角矩形 6">
            <a:hlinkClick r:id="rId5"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重难特训　</a:t>
            </a:r>
            <a:endParaRPr lang="zh-CN" altLang="en-US" sz="1400" dirty="0">
              <a:solidFill>
                <a:schemeClr val="bg1">
                  <a:lumMod val="65000"/>
                </a:schemeClr>
              </a:solidFill>
              <a:latin typeface="+mj-ea"/>
              <a:ea typeface="+mj-ea"/>
            </a:endParaRPr>
          </a:p>
        </p:txBody>
      </p:sp>
    </p:spTree>
    <p:extLst>
      <p:ext uri="{BB962C8B-B14F-4D97-AF65-F5344CB8AC3E}">
        <p14:creationId xmlns:p14="http://schemas.microsoft.com/office/powerpoint/2010/main" xmlns="" val="3953209286"/>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95</a:t>
            </a:fld>
            <a:r>
              <a:rPr lang="en-US" altLang="zh-CN" smtClean="0"/>
              <a:t>-</a:t>
            </a:r>
            <a:endParaRPr lang="zh-CN" altLang="en-US" dirty="0"/>
          </a:p>
        </p:txBody>
      </p:sp>
      <p:sp>
        <p:nvSpPr>
          <p:cNvPr id="3" name="圆角矩形 2">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考法一</a:t>
            </a:r>
            <a:endParaRPr lang="zh-CN" altLang="en-US" sz="1400" dirty="0">
              <a:solidFill>
                <a:schemeClr val="bg1">
                  <a:lumMod val="65000"/>
                </a:schemeClr>
              </a:solidFill>
              <a:latin typeface="+mj-ea"/>
              <a:ea typeface="+mj-ea"/>
            </a:endParaRPr>
          </a:p>
        </p:txBody>
      </p:sp>
      <p:sp>
        <p:nvSpPr>
          <p:cNvPr id="4" name="圆角矩形 3">
            <a:hlinkClick r:id="rId3"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法二</a:t>
            </a:r>
            <a:endParaRPr lang="zh-CN" altLang="en-US" sz="1400" dirty="0">
              <a:solidFill>
                <a:schemeClr val="bg1">
                  <a:lumMod val="65000"/>
                </a:schemeClr>
              </a:solidFill>
              <a:latin typeface="+mj-ea"/>
              <a:ea typeface="+mj-ea"/>
            </a:endParaRPr>
          </a:p>
        </p:txBody>
      </p:sp>
      <p:sp>
        <p:nvSpPr>
          <p:cNvPr id="5" name="圆角矩形 4">
            <a:hlinkClick r:id="rId4" action="ppaction://hlinksldjump"/>
          </p:cNvPr>
          <p:cNvSpPr/>
          <p:nvPr/>
        </p:nvSpPr>
        <p:spPr>
          <a:xfrm>
            <a:off x="2447671"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考法三</a:t>
            </a:r>
            <a:endParaRPr lang="zh-CN" altLang="en-US" sz="1400" dirty="0">
              <a:solidFill>
                <a:srgbClr val="E75E22"/>
              </a:solidFill>
              <a:latin typeface="+mj-ea"/>
              <a:ea typeface="+mj-ea"/>
            </a:endParaRPr>
          </a:p>
        </p:txBody>
      </p:sp>
      <p:sp>
        <p:nvSpPr>
          <p:cNvPr id="6" name="矩形 5"/>
          <p:cNvSpPr>
            <a:spLocks noChangeAspect="1"/>
          </p:cNvSpPr>
          <p:nvPr/>
        </p:nvSpPr>
        <p:spPr>
          <a:xfrm>
            <a:off x="508000" y="2919864"/>
            <a:ext cx="8128000" cy="127227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清人陈廷焯《白雨斋词话》评论本词的艺术特色说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龙吟虎啸之中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却有多少和缓。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请谈谈你对上述评论的理解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结合具体词句作简要阐释。</a:t>
            </a:r>
            <a:r>
              <a:rPr lang="en-US" altLang="zh-CN" sz="2200">
                <a:solidFill>
                  <a:srgbClr val="000000"/>
                </a:solidFill>
                <a:latin typeface="Times New Roman" panose="02020603050405020304" pitchFamily="18" charset="0"/>
                <a:cs typeface="Times New Roman" panose="02020603050405020304" pitchFamily="18" charset="0"/>
              </a:rPr>
              <a:t>(6</a:t>
            </a:r>
            <a:r>
              <a:rPr lang="zh-CN" altLang="zh-CN" sz="2200">
                <a:solidFill>
                  <a:srgbClr val="000000"/>
                </a:solidFill>
                <a:latin typeface="Times New Roman" panose="02020603050405020304" pitchFamily="18" charset="0"/>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
        <p:nvSpPr>
          <p:cNvPr id="7" name="圆角矩形 6">
            <a:hlinkClick r:id="rId5"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重难特训　</a:t>
            </a:r>
            <a:endParaRPr lang="zh-CN" altLang="en-US" sz="1400" dirty="0">
              <a:solidFill>
                <a:schemeClr val="bg1">
                  <a:lumMod val="65000"/>
                </a:schemeClr>
              </a:solidFill>
              <a:latin typeface="+mj-ea"/>
              <a:ea typeface="+mj-ea"/>
            </a:endParaRPr>
          </a:p>
        </p:txBody>
      </p:sp>
    </p:spTree>
    <p:extLst>
      <p:ext uri="{BB962C8B-B14F-4D97-AF65-F5344CB8AC3E}">
        <p14:creationId xmlns:p14="http://schemas.microsoft.com/office/powerpoint/2010/main" xmlns="" val="412301834"/>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96</a:t>
            </a:fld>
            <a:r>
              <a:rPr lang="en-US" altLang="zh-CN" smtClean="0"/>
              <a:t>-</a:t>
            </a:r>
            <a:endParaRPr lang="zh-CN" altLang="en-US" dirty="0"/>
          </a:p>
        </p:txBody>
      </p:sp>
      <p:sp>
        <p:nvSpPr>
          <p:cNvPr id="3" name="圆角矩形 2">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考法一</a:t>
            </a:r>
            <a:endParaRPr lang="zh-CN" altLang="en-US" sz="1400" dirty="0">
              <a:solidFill>
                <a:schemeClr val="bg1">
                  <a:lumMod val="65000"/>
                </a:schemeClr>
              </a:solidFill>
              <a:latin typeface="+mj-ea"/>
              <a:ea typeface="+mj-ea"/>
            </a:endParaRPr>
          </a:p>
        </p:txBody>
      </p:sp>
      <p:sp>
        <p:nvSpPr>
          <p:cNvPr id="4" name="圆角矩形 3">
            <a:hlinkClick r:id="rId4"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法二</a:t>
            </a:r>
            <a:endParaRPr lang="zh-CN" altLang="en-US" sz="1400" dirty="0">
              <a:solidFill>
                <a:schemeClr val="bg1">
                  <a:lumMod val="65000"/>
                </a:schemeClr>
              </a:solidFill>
              <a:latin typeface="+mj-ea"/>
              <a:ea typeface="+mj-ea"/>
            </a:endParaRPr>
          </a:p>
        </p:txBody>
      </p:sp>
      <p:sp>
        <p:nvSpPr>
          <p:cNvPr id="5" name="圆角矩形 4">
            <a:hlinkClick r:id="rId5" action="ppaction://hlinksldjump"/>
          </p:cNvPr>
          <p:cNvSpPr/>
          <p:nvPr/>
        </p:nvSpPr>
        <p:spPr>
          <a:xfrm>
            <a:off x="2447671"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考法三</a:t>
            </a:r>
            <a:endParaRPr lang="zh-CN" altLang="en-US" sz="1400" dirty="0">
              <a:solidFill>
                <a:srgbClr val="E75E22"/>
              </a:solidFill>
              <a:latin typeface="+mj-ea"/>
              <a:ea typeface="+mj-ea"/>
            </a:endParaRPr>
          </a:p>
        </p:txBody>
      </p:sp>
      <p:sp>
        <p:nvSpPr>
          <p:cNvPr id="7" name="矩形 6"/>
          <p:cNvSpPr>
            <a:spLocks noChangeAspect="1"/>
          </p:cNvSpPr>
          <p:nvPr/>
        </p:nvSpPr>
        <p:spPr>
          <a:xfrm>
            <a:off x="508000" y="1341323"/>
            <a:ext cx="2467342" cy="498598"/>
          </a:xfrm>
          <a:prstGeom prst="rect">
            <a:avLst/>
          </a:prstGeom>
        </p:spPr>
        <p:txBody>
          <a:bodyPr wrap="none">
            <a:spAutoFit/>
          </a:bodyPr>
          <a:lstStyle/>
          <a:p>
            <a:pPr indent="3048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【思考角度】</a:t>
            </a:r>
            <a:r>
              <a:rPr lang="zh-CN" altLang="zh-CN" sz="2200">
                <a:solidFill>
                  <a:srgbClr val="000000"/>
                </a:solidFill>
                <a:latin typeface="NEU-BZ-S92"/>
                <a:ea typeface="Arial" panose="020B0604020202020204" pitchFamily="34" charset="0"/>
                <a:cs typeface="Times New Roman" panose="02020603050405020304" pitchFamily="18" charset="0"/>
              </a:rPr>
              <a:t> </a:t>
            </a:r>
            <a:r>
              <a:rPr lang="en-US" altLang="zh-CN" sz="2200" smtClean="0">
                <a:solidFill>
                  <a:srgbClr val="000000"/>
                </a:solidFill>
                <a:latin typeface="NEU-BZ-S92"/>
                <a:ea typeface="Arial" panose="020B0604020202020204" pitchFamily="34" charset="0"/>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8" name="对象 7"/>
          <p:cNvGraphicFramePr>
            <a:graphicFrameLocks noChangeAspect="1"/>
          </p:cNvGraphicFramePr>
          <p:nvPr>
            <p:extLst>
              <p:ext uri="{D42A27DB-BD31-4B8C-83A1-F6EECF244321}">
                <p14:modId xmlns:p14="http://schemas.microsoft.com/office/powerpoint/2010/main" xmlns="" val="28981882"/>
              </p:ext>
            </p:extLst>
          </p:nvPr>
        </p:nvGraphicFramePr>
        <p:xfrm>
          <a:off x="508000" y="1775143"/>
          <a:ext cx="8128000" cy="5326265"/>
        </p:xfrm>
        <a:graphic>
          <a:graphicData uri="http://schemas.openxmlformats.org/presentationml/2006/ole">
            <p:oleObj spid="_x0000_s76802" name="文档" r:id="rId6" imgW="3910530" imgH="2562159" progId="Word.Document.12">
              <p:embed/>
            </p:oleObj>
          </a:graphicData>
        </a:graphic>
      </p:graphicFrame>
      <p:sp>
        <p:nvSpPr>
          <p:cNvPr id="9" name="圆角矩形 8">
            <a:hlinkClick r:id="rId7"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重难特训　</a:t>
            </a:r>
            <a:endParaRPr lang="zh-CN" altLang="en-US" sz="1400" dirty="0">
              <a:solidFill>
                <a:schemeClr val="bg1">
                  <a:lumMod val="65000"/>
                </a:schemeClr>
              </a:solidFill>
              <a:latin typeface="+mj-ea"/>
              <a:ea typeface="+mj-ea"/>
            </a:endParaRPr>
          </a:p>
        </p:txBody>
      </p:sp>
    </p:spTree>
    <p:extLst>
      <p:ext uri="{BB962C8B-B14F-4D97-AF65-F5344CB8AC3E}">
        <p14:creationId xmlns:p14="http://schemas.microsoft.com/office/powerpoint/2010/main" xmlns="" val="1848346320"/>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97</a:t>
            </a:fld>
            <a:r>
              <a:rPr lang="en-US" altLang="zh-CN" smtClean="0"/>
              <a:t>-</a:t>
            </a:r>
            <a:endParaRPr lang="zh-CN" altLang="en-US" dirty="0"/>
          </a:p>
        </p:txBody>
      </p:sp>
      <p:sp>
        <p:nvSpPr>
          <p:cNvPr id="3" name="圆角矩形 2">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考法一</a:t>
            </a:r>
            <a:endParaRPr lang="zh-CN" altLang="en-US" sz="1400" dirty="0">
              <a:solidFill>
                <a:schemeClr val="bg1">
                  <a:lumMod val="65000"/>
                </a:schemeClr>
              </a:solidFill>
              <a:latin typeface="+mj-ea"/>
              <a:ea typeface="+mj-ea"/>
            </a:endParaRPr>
          </a:p>
        </p:txBody>
      </p:sp>
      <p:sp>
        <p:nvSpPr>
          <p:cNvPr id="4" name="圆角矩形 3">
            <a:hlinkClick r:id="rId3"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法二</a:t>
            </a:r>
            <a:endParaRPr lang="zh-CN" altLang="en-US" sz="1400" dirty="0">
              <a:solidFill>
                <a:schemeClr val="bg1">
                  <a:lumMod val="65000"/>
                </a:schemeClr>
              </a:solidFill>
              <a:latin typeface="+mj-ea"/>
              <a:ea typeface="+mj-ea"/>
            </a:endParaRPr>
          </a:p>
        </p:txBody>
      </p:sp>
      <p:sp>
        <p:nvSpPr>
          <p:cNvPr id="5" name="圆角矩形 4">
            <a:hlinkClick r:id="rId4" action="ppaction://hlinksldjump"/>
          </p:cNvPr>
          <p:cNvSpPr/>
          <p:nvPr/>
        </p:nvSpPr>
        <p:spPr>
          <a:xfrm>
            <a:off x="2447671"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考法三</a:t>
            </a:r>
            <a:endParaRPr lang="zh-CN" altLang="en-US" sz="1400" dirty="0">
              <a:solidFill>
                <a:srgbClr val="E75E22"/>
              </a:solidFill>
              <a:latin typeface="+mj-ea"/>
              <a:ea typeface="+mj-ea"/>
            </a:endParaRPr>
          </a:p>
        </p:txBody>
      </p:sp>
      <p:sp>
        <p:nvSpPr>
          <p:cNvPr id="6" name="矩形 5"/>
          <p:cNvSpPr>
            <a:spLocks noChangeAspect="1"/>
          </p:cNvSpPr>
          <p:nvPr/>
        </p:nvSpPr>
        <p:spPr>
          <a:xfrm>
            <a:off x="508000" y="2107334"/>
            <a:ext cx="8128000" cy="2897332"/>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【答案整合】</a:t>
            </a:r>
            <a:r>
              <a:rPr lang="zh-CN" altLang="zh-CN" sz="2200">
                <a:solidFill>
                  <a:srgbClr val="000000"/>
                </a:solidFill>
                <a:latin typeface="NEU-BZ-S92"/>
                <a:ea typeface="Arial" panose="020B0604020202020204" pitchFamily="34" charset="0"/>
                <a:cs typeface="Times New Roman" panose="02020603050405020304" pitchFamily="18" charset="0"/>
              </a:rPr>
              <a:t> </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本词整体风格豪放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但又收放自如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时有柔和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平和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缓和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细腻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之笔。</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比如上阕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东北看惊诸葛表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西南更草相如檄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气势雄奇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要新诗准备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庐山山色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赤壁矶头千古浪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铜鞮陌上三更月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意境宏阔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皆是典型的豪放之笔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堪称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龙吟虎啸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比如上阕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还自叹中年多病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不堪离别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低回婉转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正梅花万里雪深时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须相忆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清丽隽永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皆堪称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和缓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7" name="圆角矩形 6">
            <a:hlinkClick r:id="rId5"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重难特训　</a:t>
            </a:r>
            <a:endParaRPr lang="zh-CN" altLang="en-US" sz="1400" dirty="0">
              <a:solidFill>
                <a:schemeClr val="bg1">
                  <a:lumMod val="65000"/>
                </a:schemeClr>
              </a:solidFill>
              <a:latin typeface="+mj-ea"/>
              <a:ea typeface="+mj-ea"/>
            </a:endParaRPr>
          </a:p>
        </p:txBody>
      </p:sp>
    </p:spTree>
    <p:extLst>
      <p:ext uri="{BB962C8B-B14F-4D97-AF65-F5344CB8AC3E}">
        <p14:creationId xmlns:p14="http://schemas.microsoft.com/office/powerpoint/2010/main" xmlns="" val="2369362897"/>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98</a:t>
            </a:fld>
            <a:r>
              <a:rPr lang="en-US" altLang="zh-CN" smtClean="0"/>
              <a:t>-</a:t>
            </a:r>
            <a:endParaRPr lang="zh-CN" altLang="en-US" dirty="0"/>
          </a:p>
        </p:txBody>
      </p:sp>
      <p:sp>
        <p:nvSpPr>
          <p:cNvPr id="3" name="圆角矩形 2">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考法一</a:t>
            </a:r>
            <a:endParaRPr lang="zh-CN" altLang="en-US" sz="1400" dirty="0">
              <a:solidFill>
                <a:schemeClr val="bg1">
                  <a:lumMod val="65000"/>
                </a:schemeClr>
              </a:solidFill>
              <a:latin typeface="+mj-ea"/>
              <a:ea typeface="+mj-ea"/>
            </a:endParaRPr>
          </a:p>
        </p:txBody>
      </p:sp>
      <p:sp>
        <p:nvSpPr>
          <p:cNvPr id="4" name="圆角矩形 3">
            <a:hlinkClick r:id="rId3"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法二</a:t>
            </a:r>
            <a:endParaRPr lang="zh-CN" altLang="en-US" sz="1400" dirty="0">
              <a:solidFill>
                <a:schemeClr val="bg1">
                  <a:lumMod val="65000"/>
                </a:schemeClr>
              </a:solidFill>
              <a:latin typeface="+mj-ea"/>
              <a:ea typeface="+mj-ea"/>
            </a:endParaRPr>
          </a:p>
        </p:txBody>
      </p:sp>
      <p:sp>
        <p:nvSpPr>
          <p:cNvPr id="5" name="圆角矩形 4">
            <a:hlinkClick r:id="rId4" action="ppaction://hlinksldjump"/>
          </p:cNvPr>
          <p:cNvSpPr/>
          <p:nvPr/>
        </p:nvSpPr>
        <p:spPr>
          <a:xfrm>
            <a:off x="2447671"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考法三</a:t>
            </a:r>
            <a:endParaRPr lang="zh-CN" altLang="en-US" sz="1400" dirty="0">
              <a:solidFill>
                <a:srgbClr val="E75E22"/>
              </a:solidFill>
              <a:latin typeface="+mj-ea"/>
              <a:ea typeface="+mj-ea"/>
            </a:endParaRPr>
          </a:p>
        </p:txBody>
      </p:sp>
      <p:sp>
        <p:nvSpPr>
          <p:cNvPr id="6" name="矩形 5"/>
          <p:cNvSpPr>
            <a:spLocks noChangeAspect="1"/>
          </p:cNvSpPr>
          <p:nvPr/>
        </p:nvSpPr>
        <p:spPr>
          <a:xfrm>
            <a:off x="508000" y="1412776"/>
            <a:ext cx="8128000" cy="492865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2200" b="1">
                <a:solidFill>
                  <a:srgbClr val="000000"/>
                </a:solidFill>
                <a:latin typeface="Times New Roman" panose="02020603050405020304" pitchFamily="18" charset="0"/>
                <a:cs typeface="Times New Roman" panose="02020603050405020304" pitchFamily="18" charset="0"/>
              </a:rPr>
              <a:t>即学即练</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阅读下面的诗歌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完成后面的问题。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代出自蓟北门行</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南北朝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鲍照</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羽檄起边亭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烽火入咸阳。征骑屯广武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分兵救朔方。</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严秋筋竿劲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虏阵精且强。天子按剑怒</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使者遥相望。</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雁行缘石径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鱼贯度飞梁。箫鼓流汉思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旌甲披胡霜。</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疾风冲塞起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沙砾自飘扬。马毛缩如猬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角弓不可张。</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时危见臣节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世乱识忠良。投躯报明主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身死为国殇。</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杜甫曾在《春日忆李白》一诗中用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俊逸鲍参军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来赞颂李白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那么鲍照的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俊逸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风格在其诗歌中是如何表现的呢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请结合本诗作简要分析。</a:t>
            </a:r>
            <a:r>
              <a:rPr lang="en-US" altLang="zh-CN" sz="2200">
                <a:solidFill>
                  <a:srgbClr val="000000"/>
                </a:solidFill>
                <a:latin typeface="Times New Roman" panose="02020603050405020304" pitchFamily="18" charset="0"/>
                <a:cs typeface="Times New Roman" panose="02020603050405020304" pitchFamily="18" charset="0"/>
              </a:rPr>
              <a:t>(6</a:t>
            </a:r>
            <a:r>
              <a:rPr lang="zh-CN" altLang="zh-CN" sz="2200">
                <a:solidFill>
                  <a:srgbClr val="000000"/>
                </a:solidFill>
                <a:latin typeface="Times New Roman" panose="02020603050405020304" pitchFamily="18" charset="0"/>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7" name="圆角矩形 6">
            <a:hlinkClick r:id="rId5"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重难特训　</a:t>
            </a:r>
            <a:endParaRPr lang="zh-CN" altLang="en-US" sz="1400" dirty="0">
              <a:solidFill>
                <a:schemeClr val="bg1">
                  <a:lumMod val="65000"/>
                </a:schemeClr>
              </a:solidFill>
              <a:latin typeface="+mj-ea"/>
              <a:ea typeface="+mj-ea"/>
            </a:endParaRPr>
          </a:p>
        </p:txBody>
      </p:sp>
    </p:spTree>
    <p:extLst>
      <p:ext uri="{BB962C8B-B14F-4D97-AF65-F5344CB8AC3E}">
        <p14:creationId xmlns:p14="http://schemas.microsoft.com/office/powerpoint/2010/main" xmlns="" val="3556811954"/>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99</a:t>
            </a:fld>
            <a:r>
              <a:rPr lang="en-US" altLang="zh-CN" smtClean="0"/>
              <a:t>-</a:t>
            </a:r>
            <a:endParaRPr lang="zh-CN" altLang="en-US" dirty="0"/>
          </a:p>
        </p:txBody>
      </p:sp>
      <p:sp>
        <p:nvSpPr>
          <p:cNvPr id="3" name="圆角矩形 2">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考法一</a:t>
            </a:r>
            <a:endParaRPr lang="zh-CN" altLang="en-US" sz="1400" dirty="0">
              <a:solidFill>
                <a:schemeClr val="bg1">
                  <a:lumMod val="65000"/>
                </a:schemeClr>
              </a:solidFill>
              <a:latin typeface="+mj-ea"/>
              <a:ea typeface="+mj-ea"/>
            </a:endParaRPr>
          </a:p>
        </p:txBody>
      </p:sp>
      <p:sp>
        <p:nvSpPr>
          <p:cNvPr id="4" name="圆角矩形 3">
            <a:hlinkClick r:id="rId3"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法二</a:t>
            </a:r>
            <a:endParaRPr lang="zh-CN" altLang="en-US" sz="1400" dirty="0">
              <a:solidFill>
                <a:schemeClr val="bg1">
                  <a:lumMod val="65000"/>
                </a:schemeClr>
              </a:solidFill>
              <a:latin typeface="+mj-ea"/>
              <a:ea typeface="+mj-ea"/>
            </a:endParaRPr>
          </a:p>
        </p:txBody>
      </p:sp>
      <p:sp>
        <p:nvSpPr>
          <p:cNvPr id="5" name="圆角矩形 4">
            <a:hlinkClick r:id="rId4" action="ppaction://hlinksldjump"/>
          </p:cNvPr>
          <p:cNvSpPr/>
          <p:nvPr/>
        </p:nvSpPr>
        <p:spPr>
          <a:xfrm>
            <a:off x="2447671"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考法三</a:t>
            </a:r>
            <a:endParaRPr lang="zh-CN" altLang="en-US" sz="1400" dirty="0">
              <a:solidFill>
                <a:srgbClr val="E75E22"/>
              </a:solidFill>
              <a:latin typeface="+mj-ea"/>
              <a:ea typeface="+mj-ea"/>
            </a:endParaRPr>
          </a:p>
        </p:txBody>
      </p:sp>
      <p:sp>
        <p:nvSpPr>
          <p:cNvPr id="7" name="矩形 6"/>
          <p:cNvSpPr>
            <a:spLocks noChangeAspect="1"/>
          </p:cNvSpPr>
          <p:nvPr/>
        </p:nvSpPr>
        <p:spPr>
          <a:xfrm>
            <a:off x="508000" y="1904201"/>
            <a:ext cx="8128000" cy="3303597"/>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a:solidFill>
                  <a:srgbClr val="FF0000"/>
                </a:solidFill>
                <a:latin typeface="NEU-BZ-S92"/>
                <a:ea typeface="Arial" panose="020B0604020202020204" pitchFamily="34" charset="0"/>
                <a:cs typeface="Times New Roman" panose="02020603050405020304" pitchFamily="18" charset="0"/>
              </a:rPr>
              <a:t> </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从情感来看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诗人将爱国豪情与眼前边塞之景紧密结合起来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以情驭景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展现豪放之情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从意象选用来看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诗人着意选取疾风、战马、劲弓等特殊意象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将爱国豪情生动地展现于读者面前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从表现手法来看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诗人善用比喻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视角宽广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勾连时空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虚实结合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将君臣吏民同仇敌忾、共御强敌的豪壮生动地展现出来。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意思对即可</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FF0000"/>
                </a:solidFill>
                <a:latin typeface="NEU-BZ-S92"/>
                <a:ea typeface="Arial" panose="020B0604020202020204" pitchFamily="34" charset="0"/>
                <a:cs typeface="Times New Roman" panose="02020603050405020304" pitchFamily="18" charset="0"/>
              </a:rPr>
              <a:t> </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题目给出了该诗的风格类型即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俊逸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因此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可从意象、手法、内容、情感等角度分析诗歌是如何表现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俊逸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这一特点的。</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8" name="圆角矩形 7">
            <a:hlinkClick r:id="rId5"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重难特训　</a:t>
            </a:r>
            <a:endParaRPr lang="zh-CN" altLang="en-US" sz="1400" dirty="0">
              <a:solidFill>
                <a:schemeClr val="bg1">
                  <a:lumMod val="65000"/>
                </a:schemeClr>
              </a:solidFill>
              <a:latin typeface="+mj-ea"/>
              <a:ea typeface="+mj-ea"/>
            </a:endParaRPr>
          </a:p>
        </p:txBody>
      </p:sp>
    </p:spTree>
    <p:extLst>
      <p:ext uri="{BB962C8B-B14F-4D97-AF65-F5344CB8AC3E}">
        <p14:creationId xmlns:p14="http://schemas.microsoft.com/office/powerpoint/2010/main" xmlns="" val="931995983"/>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7">
                                            <p:txEl>
                                              <p:pRg st="1" end="1"/>
                                            </p:txEl>
                                          </p:spTgt>
                                        </p:tgtEl>
                                        <p:attrNameLst>
                                          <p:attrName>style.visibility</p:attrName>
                                        </p:attrNameLst>
                                      </p:cBhvr>
                                      <p:to>
                                        <p:strVal val="visible"/>
                                      </p:to>
                                    </p:set>
                                    <p:animEffect transition="in" filter="wipe(down)">
                                      <p:cBhvr>
                                        <p:cTn id="7" dur="500"/>
                                        <p:tgtEl>
                                          <p:spTgt spid="7">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主管人员">
  <a:themeElements>
    <a:clrScheme name="主管人员">
      <a:dk1>
        <a:sysClr val="windowText" lastClr="000000"/>
      </a:dk1>
      <a:lt1>
        <a:sysClr val="window" lastClr="C6EED8"/>
      </a:lt1>
      <a:dk2>
        <a:srgbClr val="2F5897"/>
      </a:dk2>
      <a:lt2>
        <a:srgbClr val="E4E9EF"/>
      </a:lt2>
      <a:accent1>
        <a:srgbClr val="6076B4"/>
      </a:accent1>
      <a:accent2>
        <a:srgbClr val="9C5252"/>
      </a:accent2>
      <a:accent3>
        <a:srgbClr val="E68422"/>
      </a:accent3>
      <a:accent4>
        <a:srgbClr val="846648"/>
      </a:accent4>
      <a:accent5>
        <a:srgbClr val="63891F"/>
      </a:accent5>
      <a:accent6>
        <a:srgbClr val="758085"/>
      </a:accent6>
      <a:hlink>
        <a:srgbClr val="3399FF"/>
      </a:hlink>
      <a:folHlink>
        <a:srgbClr val="B2B2B2"/>
      </a:folHlink>
    </a:clrScheme>
    <a:fontScheme name="主管人员">
      <a:majorFont>
        <a:latin typeface="Century Gothic"/>
        <a:ea typeface=""/>
        <a:cs typeface=""/>
        <a:font script="Jpan" typeface="HGｺﾞｼｯｸM"/>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Palatino Linotype"/>
        <a:ea typeface=""/>
        <a:cs typeface=""/>
        <a:font script="Jpan" typeface="HGS明朝E"/>
        <a:font script="Hang" typeface="맑은 고딕"/>
        <a:font script="Hans" typeface="宋体"/>
        <a:font script="Hant" typeface="新細明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主管人员">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8575" cap="flat" cmpd="sng" algn="ctr">
          <a:solidFill>
            <a:schemeClr val="phClr"/>
          </a:solidFill>
          <a:prstDash val="solid"/>
        </a:ln>
        <a:ln w="508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50000">
              <a:schemeClr val="phClr">
                <a:tint val="80000"/>
                <a:satMod val="250000"/>
              </a:schemeClr>
            </a:gs>
            <a:gs pos="76000">
              <a:schemeClr val="phClr">
                <a:tint val="90000"/>
                <a:shade val="90000"/>
                <a:satMod val="200000"/>
              </a:schemeClr>
            </a:gs>
            <a:gs pos="92000">
              <a:schemeClr val="phClr">
                <a:tint val="90000"/>
                <a:shade val="70000"/>
                <a:satMod val="250000"/>
              </a:schemeClr>
            </a:gs>
          </a:gsLst>
          <a:path path="circle">
            <a:fillToRect l="50000" t="50000" r="50000" b="50000"/>
          </a:path>
        </a:gradFill>
        <a:blipFill>
          <a:blip xmlns:r="http://schemas.openxmlformats.org/officeDocument/2006/relationships" r:embed="rId1">
            <a:duotone>
              <a:schemeClr val="phClr">
                <a:tint val="95000"/>
              </a:schemeClr>
              <a:schemeClr val="phClr">
                <a:shade val="90000"/>
              </a:schemeClr>
            </a:duotone>
          </a:blip>
          <a:tile tx="0" ty="0" sx="100000" sy="100000" flip="none" algn="tl"/>
        </a:blip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C6EED8"/>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Executive</Template>
  <TotalTime>600</TotalTime>
  <Words>21122</Words>
  <Application>Microsoft Office PowerPoint</Application>
  <PresentationFormat>全屏显示(4:3)</PresentationFormat>
  <Paragraphs>2033</Paragraphs>
  <Slides>220</Slides>
  <Notes>52</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220</vt:i4>
      </vt:variant>
    </vt:vector>
  </HeadingPairs>
  <TitlesOfParts>
    <vt:vector size="222" baseType="lpstr">
      <vt:lpstr>主管人员</vt:lpstr>
      <vt:lpstr>文档</vt:lpstr>
      <vt:lpstr>专题二　古代诗歌鉴赏</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lpstr>幻灯片 42</vt:lpstr>
      <vt:lpstr>幻灯片 43</vt:lpstr>
      <vt:lpstr>幻灯片 44</vt:lpstr>
      <vt:lpstr>幻灯片 45</vt:lpstr>
      <vt:lpstr>幻灯片 46</vt:lpstr>
      <vt:lpstr>幻灯片 47</vt:lpstr>
      <vt:lpstr>幻灯片 48</vt:lpstr>
      <vt:lpstr>幻灯片 49</vt:lpstr>
      <vt:lpstr>幻灯片 50</vt:lpstr>
      <vt:lpstr>幻灯片 51</vt:lpstr>
      <vt:lpstr>幻灯片 52</vt:lpstr>
      <vt:lpstr>幻灯片 53</vt:lpstr>
      <vt:lpstr>幻灯片 54</vt:lpstr>
      <vt:lpstr>幻灯片 55</vt:lpstr>
      <vt:lpstr>幻灯片 56</vt:lpstr>
      <vt:lpstr>幻灯片 57</vt:lpstr>
      <vt:lpstr>幻灯片 58</vt:lpstr>
      <vt:lpstr>幻灯片 59</vt:lpstr>
      <vt:lpstr>幻灯片 60</vt:lpstr>
      <vt:lpstr>幻灯片 61</vt:lpstr>
      <vt:lpstr>幻灯片 62</vt:lpstr>
      <vt:lpstr>幻灯片 63</vt:lpstr>
      <vt:lpstr>幻灯片 64</vt:lpstr>
      <vt:lpstr>幻灯片 65</vt:lpstr>
      <vt:lpstr>幻灯片 66</vt:lpstr>
      <vt:lpstr>幻灯片 67</vt:lpstr>
      <vt:lpstr>幻灯片 68</vt:lpstr>
      <vt:lpstr>幻灯片 69</vt:lpstr>
      <vt:lpstr>幻灯片 70</vt:lpstr>
      <vt:lpstr>幻灯片 71</vt:lpstr>
      <vt:lpstr>幻灯片 72</vt:lpstr>
      <vt:lpstr>幻灯片 73</vt:lpstr>
      <vt:lpstr>幻灯片 74</vt:lpstr>
      <vt:lpstr>幻灯片 75</vt:lpstr>
      <vt:lpstr>幻灯片 76</vt:lpstr>
      <vt:lpstr>幻灯片 77</vt:lpstr>
      <vt:lpstr>幻灯片 78</vt:lpstr>
      <vt:lpstr>幻灯片 79</vt:lpstr>
      <vt:lpstr>幻灯片 80</vt:lpstr>
      <vt:lpstr>幻灯片 81</vt:lpstr>
      <vt:lpstr>幻灯片 82</vt:lpstr>
      <vt:lpstr>幻灯片 83</vt:lpstr>
      <vt:lpstr>幻灯片 84</vt:lpstr>
      <vt:lpstr>幻灯片 85</vt:lpstr>
      <vt:lpstr>幻灯片 86</vt:lpstr>
      <vt:lpstr>幻灯片 87</vt:lpstr>
      <vt:lpstr>幻灯片 88</vt:lpstr>
      <vt:lpstr>幻灯片 89</vt:lpstr>
      <vt:lpstr>幻灯片 90</vt:lpstr>
      <vt:lpstr>幻灯片 91</vt:lpstr>
      <vt:lpstr>幻灯片 92</vt:lpstr>
      <vt:lpstr>幻灯片 93</vt:lpstr>
      <vt:lpstr>幻灯片 94</vt:lpstr>
      <vt:lpstr>幻灯片 95</vt:lpstr>
      <vt:lpstr>幻灯片 96</vt:lpstr>
      <vt:lpstr>幻灯片 97</vt:lpstr>
      <vt:lpstr>幻灯片 98</vt:lpstr>
      <vt:lpstr>幻灯片 99</vt:lpstr>
      <vt:lpstr>幻灯片 100</vt:lpstr>
      <vt:lpstr>幻灯片 101</vt:lpstr>
      <vt:lpstr>幻灯片 102</vt:lpstr>
      <vt:lpstr>幻灯片 103</vt:lpstr>
      <vt:lpstr>幻灯片 104</vt:lpstr>
      <vt:lpstr>幻灯片 105</vt:lpstr>
      <vt:lpstr>幻灯片 106</vt:lpstr>
      <vt:lpstr>幻灯片 107</vt:lpstr>
      <vt:lpstr>幻灯片 108</vt:lpstr>
      <vt:lpstr>幻灯片 109</vt:lpstr>
      <vt:lpstr>幻灯片 110</vt:lpstr>
      <vt:lpstr>幻灯片 111</vt:lpstr>
      <vt:lpstr>幻灯片 112</vt:lpstr>
      <vt:lpstr>幻灯片 113</vt:lpstr>
      <vt:lpstr>幻灯片 114</vt:lpstr>
      <vt:lpstr>幻灯片 115</vt:lpstr>
      <vt:lpstr>幻灯片 116</vt:lpstr>
      <vt:lpstr>幻灯片 117</vt:lpstr>
      <vt:lpstr>幻灯片 118</vt:lpstr>
      <vt:lpstr>幻灯片 119</vt:lpstr>
      <vt:lpstr>幻灯片 120</vt:lpstr>
      <vt:lpstr>幻灯片 121</vt:lpstr>
      <vt:lpstr>幻灯片 122</vt:lpstr>
      <vt:lpstr>幻灯片 123</vt:lpstr>
      <vt:lpstr>幻灯片 124</vt:lpstr>
      <vt:lpstr>幻灯片 125</vt:lpstr>
      <vt:lpstr>幻灯片 126</vt:lpstr>
      <vt:lpstr>幻灯片 127</vt:lpstr>
      <vt:lpstr>幻灯片 128</vt:lpstr>
      <vt:lpstr>幻灯片 129</vt:lpstr>
      <vt:lpstr>幻灯片 130</vt:lpstr>
      <vt:lpstr>幻灯片 131</vt:lpstr>
      <vt:lpstr>幻灯片 132</vt:lpstr>
      <vt:lpstr>幻灯片 133</vt:lpstr>
      <vt:lpstr>幻灯片 134</vt:lpstr>
      <vt:lpstr>幻灯片 135</vt:lpstr>
      <vt:lpstr>幻灯片 136</vt:lpstr>
      <vt:lpstr>幻灯片 137</vt:lpstr>
      <vt:lpstr>幻灯片 138</vt:lpstr>
      <vt:lpstr>幻灯片 139</vt:lpstr>
      <vt:lpstr>幻灯片 140</vt:lpstr>
      <vt:lpstr>幻灯片 141</vt:lpstr>
      <vt:lpstr>幻灯片 142</vt:lpstr>
      <vt:lpstr>幻灯片 143</vt:lpstr>
      <vt:lpstr>幻灯片 144</vt:lpstr>
      <vt:lpstr>幻灯片 145</vt:lpstr>
      <vt:lpstr>幻灯片 146</vt:lpstr>
      <vt:lpstr>幻灯片 147</vt:lpstr>
      <vt:lpstr>幻灯片 148</vt:lpstr>
      <vt:lpstr>幻灯片 149</vt:lpstr>
      <vt:lpstr>幻灯片 150</vt:lpstr>
      <vt:lpstr>幻灯片 151</vt:lpstr>
      <vt:lpstr>幻灯片 152</vt:lpstr>
      <vt:lpstr>幻灯片 153</vt:lpstr>
      <vt:lpstr>幻灯片 154</vt:lpstr>
      <vt:lpstr>幻灯片 155</vt:lpstr>
      <vt:lpstr>幻灯片 156</vt:lpstr>
      <vt:lpstr>幻灯片 157</vt:lpstr>
      <vt:lpstr>幻灯片 158</vt:lpstr>
      <vt:lpstr>幻灯片 159</vt:lpstr>
      <vt:lpstr>幻灯片 160</vt:lpstr>
      <vt:lpstr>幻灯片 161</vt:lpstr>
      <vt:lpstr>幻灯片 162</vt:lpstr>
      <vt:lpstr>幻灯片 163</vt:lpstr>
      <vt:lpstr>幻灯片 164</vt:lpstr>
      <vt:lpstr>幻灯片 165</vt:lpstr>
      <vt:lpstr>幻灯片 166</vt:lpstr>
      <vt:lpstr>幻灯片 167</vt:lpstr>
      <vt:lpstr>幻灯片 168</vt:lpstr>
      <vt:lpstr>幻灯片 169</vt:lpstr>
      <vt:lpstr>幻灯片 170</vt:lpstr>
      <vt:lpstr>幻灯片 171</vt:lpstr>
      <vt:lpstr>幻灯片 172</vt:lpstr>
      <vt:lpstr>幻灯片 173</vt:lpstr>
      <vt:lpstr>幻灯片 174</vt:lpstr>
      <vt:lpstr>幻灯片 175</vt:lpstr>
      <vt:lpstr>幻灯片 176</vt:lpstr>
      <vt:lpstr>幻灯片 177</vt:lpstr>
      <vt:lpstr>幻灯片 178</vt:lpstr>
      <vt:lpstr>幻灯片 179</vt:lpstr>
      <vt:lpstr>幻灯片 180</vt:lpstr>
      <vt:lpstr>幻灯片 181</vt:lpstr>
      <vt:lpstr>幻灯片 182</vt:lpstr>
      <vt:lpstr>幻灯片 183</vt:lpstr>
      <vt:lpstr>幻灯片 184</vt:lpstr>
      <vt:lpstr>幻灯片 185</vt:lpstr>
      <vt:lpstr>幻灯片 186</vt:lpstr>
      <vt:lpstr>幻灯片 187</vt:lpstr>
      <vt:lpstr>幻灯片 188</vt:lpstr>
      <vt:lpstr>幻灯片 189</vt:lpstr>
      <vt:lpstr>幻灯片 190</vt:lpstr>
      <vt:lpstr>幻灯片 191</vt:lpstr>
      <vt:lpstr>幻灯片 192</vt:lpstr>
      <vt:lpstr>幻灯片 193</vt:lpstr>
      <vt:lpstr>幻灯片 194</vt:lpstr>
      <vt:lpstr>幻灯片 195</vt:lpstr>
      <vt:lpstr>幻灯片 196</vt:lpstr>
      <vt:lpstr>幻灯片 197</vt:lpstr>
      <vt:lpstr>幻灯片 198</vt:lpstr>
      <vt:lpstr>幻灯片 199</vt:lpstr>
      <vt:lpstr>幻灯片 200</vt:lpstr>
      <vt:lpstr>幻灯片 201</vt:lpstr>
      <vt:lpstr>幻灯片 202</vt:lpstr>
      <vt:lpstr>幻灯片 203</vt:lpstr>
      <vt:lpstr>幻灯片 204</vt:lpstr>
      <vt:lpstr>幻灯片 205</vt:lpstr>
      <vt:lpstr>幻灯片 206</vt:lpstr>
      <vt:lpstr>幻灯片 207</vt:lpstr>
      <vt:lpstr>幻灯片 208</vt:lpstr>
      <vt:lpstr>幻灯片 209</vt:lpstr>
      <vt:lpstr>幻灯片 210</vt:lpstr>
      <vt:lpstr>幻灯片 211</vt:lpstr>
      <vt:lpstr>幻灯片 212</vt:lpstr>
      <vt:lpstr>幻灯片 213</vt:lpstr>
      <vt:lpstr>幻灯片 214</vt:lpstr>
      <vt:lpstr>幻灯片 215</vt:lpstr>
      <vt:lpstr>幻灯片 216</vt:lpstr>
      <vt:lpstr>幻灯片 217</vt:lpstr>
      <vt:lpstr>幻灯片 218</vt:lpstr>
      <vt:lpstr>幻灯片 219</vt:lpstr>
      <vt:lpstr>幻灯片 220</vt:lpstr>
    </vt:vector>
  </TitlesOfParts>
  <Company>微软中国</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语文备课大师【全免费】</dc:title>
  <dc:subject>语文备课大师【全免费】</dc:subject>
  <dc:creator>语文备课大师【全免费】</dc:creator>
  <cp:keywords>语文备课大师【全免费】</cp:keywords>
  <dc:description>语文备课大师【全免费】</dc:description>
  <cp:lastModifiedBy>User</cp:lastModifiedBy>
  <cp:revision>语文备课大师【全免费】</cp:revision>
  <dcterms:created xsi:type="dcterms:W3CDTF">2014-12-26T02:01:49Z</dcterms:created>
  <dcterms:modified xsi:type="dcterms:W3CDTF">2019-03-15T07:40:33Z</dcterms:modified>
  <cp:category>语文备课大师【全免费】</cp:category>
</cp:coreProperties>
</file>

<file path=docProps/custom.xml><?xml version="1.0" encoding="utf-8"?>
<Properties xmlns="http://schemas.openxmlformats.org/officeDocument/2006/custom-properties" xmlns:vt="http://schemas.openxmlformats.org/officeDocument/2006/docPropsVTypes">
  <property fmtid="{64440492-4C8B-11D1-8B70-080036B11A03}" pid="4">
    <vt:lpwstr>语文备课大师【全免费】</vt:lpwstr>
  </property>
</Properties>
</file>