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57" r:id="rId4"/>
    <p:sldId id="27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5" r:id="rId14"/>
    <p:sldId id="267" r:id="rId15"/>
    <p:sldId id="272" r:id="rId16"/>
    <p:sldId id="268" r:id="rId17"/>
    <p:sldId id="269" r:id="rId18"/>
    <p:sldId id="271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zh-TW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PMingLiU" panose="02020500000000000000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518ABC"/>
    <a:srgbClr val="4C94B7"/>
    <a:srgbClr val="3366CC"/>
    <a:srgbClr val="4E8CC1"/>
    <a:srgbClr val="C2DEE7"/>
    <a:srgbClr val="8CC7DE"/>
    <a:srgbClr val="FF33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8"/>
    <p:restoredTop sz="94719"/>
  </p:normalViewPr>
  <p:slideViewPr>
    <p:cSldViewPr showGuides="1">
      <p:cViewPr>
        <p:scale>
          <a:sx n="80" d="100"/>
          <a:sy n="80" d="100"/>
        </p:scale>
        <p:origin x="-1134" y="-102"/>
      </p:cViewPr>
      <p:guideLst>
        <p:guide orient="horz" pos="2148"/>
        <p:guide pos="2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PMingLiU" panose="02020500000000000000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1160" y="2767965"/>
            <a:ext cx="8361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8000" b="1">
                <a:latin typeface="华康少女文字W5(P)" panose="040F0500000000000000" charset="-122"/>
                <a:ea typeface="华康少女文字W5(P)" panose="040F0500000000000000" charset="-122"/>
              </a:rPr>
              <a:t>22 </a:t>
            </a:r>
            <a:r>
              <a:rPr lang="zh-CN" altLang="en-US" sz="8000" b="1">
                <a:latin typeface="华康少女文字W5(P)" panose="040F0500000000000000" charset="-122"/>
                <a:ea typeface="华康少女文字W5(P)" panose="040F0500000000000000" charset="-122"/>
              </a:rPr>
              <a:t>给好朋友送水</a:t>
            </a:r>
            <a:endParaRPr lang="zh-CN" altLang="en-US" sz="8000" b="1"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06120" y="1998345"/>
            <a:ext cx="77311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小黑熊指指水桶，说：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我给好朋友送水去。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18076" t="6605" r="17849" b="6049"/>
          <a:stretch>
            <a:fillRect/>
          </a:stretch>
        </p:blipFill>
        <p:spPr>
          <a:xfrm>
            <a:off x="7129780" y="4392930"/>
            <a:ext cx="1704340" cy="2324100"/>
          </a:xfrm>
          <a:prstGeom prst="ellipse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373" t="24689" r="7698" b="21070"/>
          <a:stretch>
            <a:fillRect/>
          </a:stretch>
        </p:blipFill>
        <p:spPr>
          <a:xfrm flipH="1">
            <a:off x="349250" y="344170"/>
            <a:ext cx="2565400" cy="1770380"/>
          </a:xfrm>
          <a:prstGeom prst="ellipse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975" t="6638" r="11442" b="8832"/>
          <a:stretch>
            <a:fillRect/>
          </a:stretch>
        </p:blipFill>
        <p:spPr>
          <a:xfrm>
            <a:off x="229870" y="252095"/>
            <a:ext cx="3969385" cy="557911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3914" t="4520" r="3714" b="4009"/>
          <a:stretch>
            <a:fillRect/>
          </a:stretch>
        </p:blipFill>
        <p:spPr>
          <a:xfrm>
            <a:off x="4461510" y="933450"/>
            <a:ext cx="4411345" cy="4216400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6415" y="5419725"/>
            <a:ext cx="274066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好朋友</a:t>
            </a:r>
            <a:endParaRPr lang="zh-CN" altLang="en-US" sz="66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" y="-5715"/>
            <a:ext cx="1262380" cy="9309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4635" y="613410"/>
            <a:ext cx="863409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小豪猪吃惊地问：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你的朋友是大象吗？他能喝这么多水！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不是大象，却比大象还能喝。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小黑熊笑着说。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你朋友是谁呢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?”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小豪猪好奇地问。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我的这些朋友，整个夏天都站着，为我们遮阴，还送给我们各种甜果子……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小黑熊说。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哦，知道了，我们不应该忘记这些好朋友。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小豪猪一边说着，一边拿水桶。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18490" y="800100"/>
            <a:ext cx="48202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请问这些</a:t>
            </a:r>
            <a:r>
              <a:rPr lang="en-US" altLang="zh-CN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“</a:t>
            </a:r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好朋友</a:t>
            </a:r>
            <a:r>
              <a:rPr lang="en-US" altLang="zh-CN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”</a:t>
            </a:r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是谁？</a:t>
            </a:r>
            <a:endParaRPr lang="zh-CN" altLang="en-US" sz="60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2730" y="3107690"/>
            <a:ext cx="5552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整个夏天都站着</a:t>
            </a:r>
            <a:endParaRPr lang="zh-CN" altLang="en-US" sz="60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2730" y="4122420"/>
            <a:ext cx="5552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为我们遮阴</a:t>
            </a:r>
            <a:endParaRPr lang="zh-CN" altLang="en-US" sz="60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2730" y="5137150"/>
            <a:ext cx="55524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送各种甜果子 </a:t>
            </a:r>
            <a:endParaRPr lang="zh-CN" altLang="en-US" sz="60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920105" y="4436745"/>
            <a:ext cx="1007745" cy="215900"/>
          </a:xfrm>
          <a:prstGeom prst="rightArrow">
            <a:avLst/>
          </a:prstGeom>
          <a:solidFill>
            <a:srgbClr val="4C94B7"/>
          </a:solidFill>
          <a:ln w="28575" cap="flat" cmpd="sng" algn="ctr">
            <a:solidFill>
              <a:srgbClr val="518AB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1" lang="zh-TW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7850" y="3991610"/>
            <a:ext cx="2159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003366"/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果树</a:t>
            </a:r>
            <a:endParaRPr lang="zh-CN" altLang="en-US" sz="7200" b="1">
              <a:solidFill>
                <a:srgbClr val="003366"/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rcRect r="7523" b="24359"/>
          <a:stretch>
            <a:fillRect/>
          </a:stretch>
        </p:blipFill>
        <p:spPr>
          <a:xfrm>
            <a:off x="5481320" y="663575"/>
            <a:ext cx="3605530" cy="2211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877570" y="1850390"/>
            <a:ext cx="73901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小豪猪一边说着，一边拿水桶。</a:t>
            </a:r>
            <a:endParaRPr lang="zh-CN" altLang="en-US" sz="40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1485" y="3034665"/>
            <a:ext cx="82429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“</a:t>
            </a:r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一边</a:t>
            </a:r>
            <a:r>
              <a:rPr lang="zh-CN" altLang="en-US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一</a:t>
            </a:r>
            <a:r>
              <a:rPr lang="zh-CN" altLang="en-US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  <a:sym typeface="+mn-ea"/>
              </a:rPr>
              <a:t>边</a:t>
            </a:r>
            <a:r>
              <a:rPr lang="zh-CN" altLang="en-US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r>
              <a:rPr lang="en-US" altLang="zh-CN" sz="6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”</a:t>
            </a:r>
            <a:endParaRPr lang="zh-CN" altLang="en-US" sz="60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90" y="259080"/>
            <a:ext cx="2159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003366"/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仿写</a:t>
            </a:r>
            <a:endParaRPr lang="zh-CN" altLang="en-US" sz="7200" b="1">
              <a:solidFill>
                <a:srgbClr val="003366"/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5000" y="1075055"/>
            <a:ext cx="787400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一会儿，在小黑熊的后面跟上了豪猪、刺猬、小鹿、小獾、小兔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  <a:sym typeface="+mn-ea"/>
              </a:rPr>
              <a:t>……他们都挑着一担清亮亮的水。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1069" t="920" r="11291" b="9339"/>
          <a:stretch>
            <a:fillRect/>
          </a:stretch>
        </p:blipFill>
        <p:spPr>
          <a:xfrm>
            <a:off x="204470" y="107315"/>
            <a:ext cx="2218055" cy="3221990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5756" t="3842" r="3827" b="8317"/>
          <a:stretch>
            <a:fillRect/>
          </a:stretch>
        </p:blipFill>
        <p:spPr>
          <a:xfrm>
            <a:off x="2811780" y="872490"/>
            <a:ext cx="2252980" cy="169227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b="5902"/>
          <a:stretch>
            <a:fillRect/>
          </a:stretch>
        </p:blipFill>
        <p:spPr>
          <a:xfrm>
            <a:off x="5466080" y="671195"/>
            <a:ext cx="3403600" cy="209550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l="16225" t="11790" r="18097" b="8479"/>
          <a:stretch>
            <a:fillRect/>
          </a:stretch>
        </p:blipFill>
        <p:spPr>
          <a:xfrm>
            <a:off x="105410" y="3410585"/>
            <a:ext cx="2783840" cy="3379470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1495" y="3543300"/>
            <a:ext cx="3113405" cy="31134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l="6609" t="11935" r="51722" b="7717"/>
          <a:stretch>
            <a:fillRect/>
          </a:stretch>
        </p:blipFill>
        <p:spPr>
          <a:xfrm>
            <a:off x="3291840" y="3648710"/>
            <a:ext cx="1997710" cy="290258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890395" y="1918970"/>
            <a:ext cx="53632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清亮亮的水</a:t>
            </a:r>
            <a:endParaRPr lang="zh-CN" altLang="en-US" sz="80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35000" y="1412875"/>
            <a:ext cx="78740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这是一支多么好看的队伍啊！他们给好朋友送水去。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657225" y="2045335"/>
            <a:ext cx="78295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这是一支多么好看的队伍啊！</a:t>
            </a:r>
            <a:endParaRPr lang="zh-CN" altLang="en-US" sz="4800" b="1">
              <a:solidFill>
                <a:srgbClr val="003366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6840" y="3215640"/>
            <a:ext cx="63703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这是</a:t>
            </a:r>
            <a:r>
              <a:rPr lang="zh-CN" altLang="en-US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……啊！</a:t>
            </a:r>
            <a:r>
              <a:rPr lang="en-US" altLang="zh-CN" sz="60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zh-CN" altLang="en-US" sz="60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90" y="259080"/>
            <a:ext cx="2159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003366"/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仿写</a:t>
            </a:r>
            <a:endParaRPr lang="zh-CN" altLang="en-US" sz="7200" b="1">
              <a:solidFill>
                <a:srgbClr val="003366"/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1510" y="451485"/>
            <a:ext cx="1877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我会写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621030" y="1976755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91515" y="1988185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热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3" name="表格 12"/>
          <p:cNvGraphicFramePr/>
          <p:nvPr/>
        </p:nvGraphicFramePr>
        <p:xfrm>
          <a:off x="6974205" y="1976755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7044055" y="1988185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却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5" name="表格 14"/>
          <p:cNvGraphicFramePr/>
          <p:nvPr/>
        </p:nvGraphicFramePr>
        <p:xfrm>
          <a:off x="2738755" y="1976755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808605" y="1976755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喝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7" name="表格 16"/>
          <p:cNvGraphicFramePr/>
          <p:nvPr/>
        </p:nvGraphicFramePr>
        <p:xfrm>
          <a:off x="4856480" y="1976755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4926965" y="1976755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指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22" name="表格 21"/>
          <p:cNvGraphicFramePr/>
          <p:nvPr/>
        </p:nvGraphicFramePr>
        <p:xfrm>
          <a:off x="6163310" y="4596130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/>
          <p:nvPr/>
        </p:nvGraphicFramePr>
        <p:xfrm>
          <a:off x="1424940" y="4596130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/>
          <p:nvPr/>
        </p:nvGraphicFramePr>
        <p:xfrm>
          <a:off x="3800475" y="4596130"/>
          <a:ext cx="1543685" cy="1579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7240"/>
                <a:gridCol w="766445"/>
              </a:tblGrid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 anchor="ctr" anchorCtr="0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  <a:tr h="78994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CC7DE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1495425" y="4607560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奇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870960" y="4607560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些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33160" y="4596130"/>
            <a:ext cx="14033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4E8CC1"/>
                </a:solidFill>
                <a:latin typeface="楷体" panose="02010609060101010101" charset="-122"/>
                <a:ea typeface="楷体" panose="02010609060101010101" charset="-122"/>
              </a:rPr>
              <a:t>跟</a:t>
            </a:r>
            <a:endParaRPr lang="zh-CN" altLang="en-US" sz="9600" b="1">
              <a:solidFill>
                <a:srgbClr val="4E8CC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14985" y="1270000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rè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2632075" y="1270000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hē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51070" y="1270000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zhǐ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867525" y="1270000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què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319530" y="3889375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qí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693795" y="3889375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xiē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56630" y="3889375"/>
            <a:ext cx="17557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gēn</a:t>
            </a:r>
            <a:endParaRPr lang="en-US" altLang="zh-CN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0190" y="1729740"/>
            <a:ext cx="487553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（     ）的饮料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（     ）的水  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（     ）的队伍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（     ）地问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</a:rPr>
              <a:t>（     ）</a:t>
            </a:r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地问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0190" y="259080"/>
            <a:ext cx="21590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003366"/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练习</a:t>
            </a:r>
            <a:endParaRPr lang="zh-CN" altLang="en-US" sz="7200" b="1">
              <a:solidFill>
                <a:srgbClr val="003366"/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5720" y="1729740"/>
            <a:ext cx="39522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一（  ）水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r>
              <a:rPr lang="zh-CN" altLang="en-US" sz="4800" b="1">
                <a:solidFill>
                  <a:srgbClr val="0033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一（  ）队伍</a:t>
            </a:r>
            <a:endParaRPr lang="zh-CN" altLang="en-US" sz="4800" b="1">
              <a:solidFill>
                <a:srgbClr val="003366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1510" y="451485"/>
            <a:ext cx="1877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我会认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3160" y="2070735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遮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09040" y="2070735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担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1100" y="2070735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豪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81075" y="1406525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dàn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93770" y="1406525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háo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005830" y="1406525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zhē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81710" y="3931920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ò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493770" y="3931920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wèi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05195" y="3931920"/>
            <a:ext cx="21558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800" b="1">
                <a:latin typeface="宋体" panose="02010600030101010101" pitchFamily="2" charset="-122"/>
                <a:ea typeface="宋体" panose="02010600030101010101" pitchFamily="2" charset="-122"/>
              </a:rPr>
              <a:t>huān</a:t>
            </a:r>
            <a:endParaRPr lang="en-US" altLang="zh-CN" sz="4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795" y="4596130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獾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09675" y="4596130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哦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21735" y="4596130"/>
            <a:ext cx="170116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chemeClr val="accent5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猬</a:t>
            </a:r>
            <a:endParaRPr lang="zh-CN" altLang="en-US" sz="11500" b="1">
              <a:solidFill>
                <a:schemeClr val="accent5">
                  <a:lumMod val="50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1510" y="451485"/>
            <a:ext cx="18770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华康少女文字W5(P)" panose="040F0500000000000000" charset="-122"/>
                <a:ea typeface="华康少女文字W5(P)" panose="040F0500000000000000" charset="-122"/>
              </a:rPr>
              <a:t>读一读</a:t>
            </a:r>
            <a:endParaRPr lang="zh-CN" altLang="en-US" sz="4000" b="1">
              <a:solidFill>
                <a:schemeClr val="accent6">
                  <a:lumMod val="50000"/>
                </a:schemeClr>
              </a:solidFill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115" y="1471295"/>
            <a:ext cx="7557135" cy="45218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</a:rPr>
              <a:t>天很热  躲在家里  喝饮料  电风扇  一担水  走过窗前  小豪猪  指水桶  吃惊地问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</a:rPr>
              <a:t>好奇地问  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这些朋友  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</a:rPr>
              <a:t>遮阴  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却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</a:rPr>
              <a:t>跟上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哦</a:t>
            </a:r>
            <a:r>
              <a:rPr lang="zh-CN" altLang="en-US" sz="4800" b="1">
                <a:solidFill>
                  <a:srgbClr val="3366CC"/>
                </a:solidFill>
                <a:latin typeface="楷体" panose="02010609060101010101" charset="-122"/>
                <a:ea typeface="楷体" panose="02010609060101010101" charset="-122"/>
              </a:rPr>
              <a:t>  刺猬  小獾   </a:t>
            </a:r>
            <a:endParaRPr lang="zh-CN" altLang="en-US" sz="4800" b="1">
              <a:solidFill>
                <a:srgbClr val="3366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4210" y="341630"/>
            <a:ext cx="2550160" cy="2550160"/>
          </a:xfrm>
          <a:prstGeom prst="ellipse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8985" y="3286760"/>
            <a:ext cx="76053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一连好多日子没下雨，天很热。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云形标注 3"/>
          <p:cNvSpPr/>
          <p:nvPr/>
        </p:nvSpPr>
        <p:spPr>
          <a:xfrm rot="20640000">
            <a:off x="4948555" y="550545"/>
            <a:ext cx="3797300" cy="1605915"/>
          </a:xfrm>
          <a:prstGeom prst="cloudCallout">
            <a:avLst/>
          </a:prstGeom>
          <a:solidFill>
            <a:srgbClr val="C2DEE7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zh-CN" altLang="zh-TW" sz="4400" b="0" i="0" u="none" strike="noStrike" cap="none" normalizeH="0" baseline="0" smtClean="0">
                <a:ln>
                  <a:noFill/>
                </a:ln>
                <a:solidFill>
                  <a:srgbClr val="4C94B7"/>
                </a:solidFill>
                <a:effectLst/>
                <a:latin typeface="华康少女文字W5(P)" panose="040F0500000000000000" charset="-122"/>
                <a:ea typeface="华康少女文字W5(P)" panose="040F0500000000000000" charset="-122"/>
              </a:rPr>
              <a:t>故事背景</a:t>
            </a:r>
            <a:endParaRPr kumimoji="1" lang="zh-CN" altLang="zh-TW" sz="4400" b="0" i="0" u="none" strike="noStrike" cap="none" normalizeH="0" baseline="0" smtClean="0">
              <a:ln>
                <a:noFill/>
              </a:ln>
              <a:solidFill>
                <a:srgbClr val="4C94B7"/>
              </a:solidFill>
              <a:effectLst/>
              <a:latin typeface="华康少女文字W5(P)" panose="040F0500000000000000" charset="-122"/>
              <a:ea typeface="华康少女文字W5(P)" panose="040F05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546" r="67748" b="3032"/>
          <a:stretch>
            <a:fillRect/>
          </a:stretch>
        </p:blipFill>
        <p:spPr>
          <a:xfrm>
            <a:off x="660400" y="380365"/>
            <a:ext cx="1101725" cy="2248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2565" y="5203190"/>
            <a:ext cx="2177415" cy="14014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51230" y="1998345"/>
            <a:ext cx="72421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小动物们都躲在家里，喝着清凉的饮料，开着电风扇。</a:t>
            </a:r>
            <a:endParaRPr lang="zh-CN" altLang="en-US" sz="6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28625" y="1769110"/>
            <a:ext cx="57810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（躲）在家里</a:t>
            </a:r>
            <a:endParaRPr lang="zh-CN" altLang="en-US" sz="66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8625" y="2875915"/>
            <a:ext cx="83115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（喝）着</a:t>
            </a:r>
            <a:r>
              <a:rPr lang="zh-CN" altLang="en-US" sz="6600" b="1">
                <a:solidFill>
                  <a:srgbClr val="3366CC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清凉的饮料</a:t>
            </a:r>
            <a:endParaRPr lang="zh-CN" altLang="en-US" sz="6600" b="1">
              <a:solidFill>
                <a:srgbClr val="3366CC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625" y="3982720"/>
            <a:ext cx="66071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（开）着电风扇</a:t>
            </a:r>
            <a:endParaRPr lang="zh-CN" altLang="en-US" sz="66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01955" y="2121535"/>
            <a:ext cx="83407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小黑熊挑着一担水，走过窗前。小豪猪问：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天气这么热，你去哪里？</a:t>
            </a:r>
            <a:r>
              <a:rPr lang="en-US" altLang="zh-CN" sz="6000" b="1"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2898" t="3528" r="2591" b="3649"/>
          <a:stretch>
            <a:fillRect/>
          </a:stretch>
        </p:blipFill>
        <p:spPr>
          <a:xfrm>
            <a:off x="6628130" y="76835"/>
            <a:ext cx="2430780" cy="2044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3934" t="12442" r="12026" b="3309"/>
          <a:stretch>
            <a:fillRect/>
          </a:stretch>
        </p:blipFill>
        <p:spPr>
          <a:xfrm>
            <a:off x="382270" y="844550"/>
            <a:ext cx="4354195" cy="3324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4371" t="3687" r="3015" b="7736"/>
          <a:stretch>
            <a:fillRect/>
          </a:stretch>
        </p:blipFill>
        <p:spPr>
          <a:xfrm>
            <a:off x="5174615" y="192405"/>
            <a:ext cx="3626485" cy="2682875"/>
          </a:xfrm>
          <a:prstGeom prst="round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2270" y="4577080"/>
            <a:ext cx="439928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3366CC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挑</a:t>
            </a:r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着一</a:t>
            </a:r>
            <a:r>
              <a:rPr lang="zh-CN" altLang="en-US" sz="6600" b="1">
                <a:solidFill>
                  <a:srgbClr val="003366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担</a:t>
            </a:r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水</a:t>
            </a:r>
            <a:endParaRPr lang="zh-CN" altLang="en-US" sz="66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21375" y="2875280"/>
            <a:ext cx="21329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4C94B7"/>
                </a:solidFill>
                <a:latin typeface="全新硬笔楷书简" panose="02010600040101010101" charset="-122"/>
                <a:ea typeface="全新硬笔楷书简" panose="02010600040101010101" charset="-122"/>
              </a:rPr>
              <a:t>豪猪</a:t>
            </a:r>
            <a:endParaRPr lang="zh-CN" altLang="en-US" sz="6600" b="1">
              <a:solidFill>
                <a:srgbClr val="4C94B7"/>
              </a:solidFill>
              <a:latin typeface="全新硬笔楷书简" panose="02010600040101010101" charset="-122"/>
              <a:ea typeface="全新硬笔楷书简" panose="0201060004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3980" y="3982085"/>
            <a:ext cx="3627120" cy="2433320"/>
          </a:xfrm>
          <a:prstGeom prst="round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0">
  <a:themeElements>
    <a:clrScheme name="預設簡報設計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PMingLiU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PMingLiU" panose="02020500000000000000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679</Words>
  <Paragraphs>129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PMingLiU</vt:lpstr>
      <vt:lpstr>Calibri</vt:lpstr>
      <vt:lpstr>微软雅黑</vt:lpstr>
      <vt:lpstr>Arial Unicode MS</vt:lpstr>
      <vt:lpstr>五笔字根</vt:lpstr>
      <vt:lpstr>华康少女文字W5(P)</vt:lpstr>
      <vt:lpstr>全新硬笔楷书简</vt:lpstr>
      <vt:lpstr>楷体</vt:lpstr>
      <vt:lpstr>楷体_GB2312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rst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dcterms:created xsi:type="dcterms:W3CDTF">2008-11-15T03:37:44Z</dcterms:created>
  <dcterms:modified xsi:type="dcterms:W3CDTF">2019-03-08T04:21:54Z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