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2"/>
    <p:sldId id="468" r:id="rId3"/>
    <p:sldId id="458" r:id="rId4"/>
    <p:sldId id="457" r:id="rId5"/>
    <p:sldId id="461" r:id="rId6"/>
    <p:sldId id="459" r:id="rId7"/>
    <p:sldId id="462" r:id="rId8"/>
    <p:sldId id="411" r:id="rId9"/>
    <p:sldId id="435" r:id="rId10"/>
    <p:sldId id="413" r:id="rId11"/>
    <p:sldId id="467" r:id="rId12"/>
    <p:sldId id="415" r:id="rId13"/>
    <p:sldId id="466" r:id="rId14"/>
    <p:sldId id="416" r:id="rId15"/>
    <p:sldId id="417" r:id="rId16"/>
    <p:sldId id="465" r:id="rId17"/>
    <p:sldId id="464" r:id="rId18"/>
    <p:sldId id="419" r:id="rId19"/>
    <p:sldId id="420" r:id="rId20"/>
    <p:sldId id="463" r:id="rId21"/>
    <p:sldId id="470" r:id="rId22"/>
    <p:sldId id="469" r:id="rId23"/>
    <p:sldId id="471" r:id="rId24"/>
    <p:sldId id="473" r:id="rId25"/>
    <p:sldId id="474" r:id="rId26"/>
    <p:sldId id="421" r:id="rId27"/>
    <p:sldId id="477" r:id="rId28"/>
    <p:sldId id="478" r:id="rId29"/>
    <p:sldId id="479" r:id="rId30"/>
    <p:sldId id="480" r:id="rId31"/>
    <p:sldId id="422" r:id="rId32"/>
    <p:sldId id="472" r:id="rId33"/>
    <p:sldId id="482" r:id="rId34"/>
    <p:sldId id="424" r:id="rId35"/>
    <p:sldId id="483" r:id="rId36"/>
    <p:sldId id="484" r:id="rId37"/>
    <p:sldId id="485" r:id="rId38"/>
    <p:sldId id="486" r:id="rId39"/>
    <p:sldId id="487" r:id="rId40"/>
    <p:sldId id="488" r:id="rId41"/>
    <p:sldId id="491" r:id="rId42"/>
    <p:sldId id="489" r:id="rId43"/>
    <p:sldId id="428" r:id="rId44"/>
    <p:sldId id="429" r:id="rId45"/>
    <p:sldId id="430" r:id="rId46"/>
    <p:sldId id="431" r:id="rId47"/>
    <p:sldId id="492" r:id="rId48"/>
    <p:sldId id="432" r:id="rId49"/>
    <p:sldId id="493" r:id="rId50"/>
    <p:sldId id="481" r:id="rId51"/>
    <p:sldId id="433" r:id="rId52"/>
    <p:sldId id="494" r:id="rId53"/>
    <p:sldId id="434" r:id="rId54"/>
    <p:sldId id="495" r:id="rId55"/>
    <p:sldId id="496"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8">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6" d="100"/>
          <a:sy n="66" d="100"/>
        </p:scale>
        <p:origin x="668" y="40"/>
      </p:cViewPr>
      <p:guideLst>
        <p:guide orient="horz" pos="217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98800" y="1060450"/>
            <a:ext cx="9799200" cy="2570400"/>
          </a:xfrm>
        </p:spPr>
        <p:txBody>
          <a:bodyPr>
            <a:normAutofit fontScale="90000"/>
            <a:scene3d>
              <a:camera prst="orthographicFront"/>
              <a:lightRig rig="soft" dir="t">
                <a:rot lat="0" lon="0" rev="15600000"/>
              </a:lightRig>
            </a:scene3d>
            <a:sp3d extrusionH="57150" prstMaterial="softEdge">
              <a:bevelT w="25400" h="38100"/>
            </a:sp3d>
          </a:bodyPr>
          <a:lstStyle/>
          <a:p>
            <a:r>
              <a:rPr lang="zh-CN" altLang="en-US" sz="10700">
                <a:solidFill>
                  <a:schemeClr val="accent4"/>
                </a:solidFill>
                <a:effectLst/>
              </a:rPr>
              <a:t>期末考作文分析</a:t>
            </a:r>
            <a:br>
              <a:rPr lang="zh-CN" altLang="en-US">
                <a:solidFill>
                  <a:schemeClr val="accent4"/>
                </a:solidFill>
              </a:rPr>
            </a:br>
            <a:endParaRPr lang="zh-CN" altLang="en-US">
              <a:solidFill>
                <a:schemeClr val="accent4"/>
              </a:solidFill>
            </a:endParaRPr>
          </a:p>
        </p:txBody>
      </p:sp>
      <p:sp>
        <p:nvSpPr>
          <p:cNvPr id="3" name="副标题 2"/>
          <p:cNvSpPr>
            <a:spLocks noGrp="1"/>
          </p:cNvSpPr>
          <p:nvPr>
            <p:ph type="subTitle" idx="1"/>
            <p:custDataLst>
              <p:tags r:id="rId1"/>
            </p:custDataLst>
          </p:nvPr>
        </p:nvSpPr>
        <p:spPr>
          <a:xfrm>
            <a:off x="1198800" y="3956005"/>
            <a:ext cx="9799200" cy="1472400"/>
          </a:xfrm>
        </p:spPr>
        <p:txBody>
          <a:bodyPr>
            <a:normAutofit fontScale="97500"/>
          </a:bodyPr>
          <a:lstStyle/>
          <a:p>
            <a:r>
              <a:rPr lang="zh-CN" altLang="en-US" sz="5400" b="1">
                <a:solidFill>
                  <a:srgbClr val="FF0000"/>
                </a:solidFill>
                <a:sym typeface="+mn-ea"/>
              </a:rPr>
              <a:t>写作 （60  分）  语言表达能力</a:t>
            </a:r>
            <a:br>
              <a:rPr lang="zh-CN" altLang="en-US" b="1">
                <a:solidFill>
                  <a:srgbClr val="FF0000"/>
                </a:solidFill>
                <a:sym typeface="+mn-ea"/>
              </a:rPr>
            </a:br>
            <a:endParaRPr lang="zh-CN" altLang="en-US"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2235" y="635"/>
            <a:ext cx="11958320" cy="6967855"/>
          </a:xfrm>
        </p:spPr>
        <p:txBody>
          <a:bodyPr>
            <a:noAutofit/>
          </a:bodyPr>
          <a:lstStyle/>
          <a:p>
            <a:pPr lvl="0"/>
            <a:r>
              <a:rPr lang="zh-CN" altLang="en-US" sz="4400" dirty="0">
                <a:solidFill>
                  <a:schemeClr val="accent6">
                    <a:lumMod val="75000"/>
                  </a:schemeClr>
                </a:solidFill>
              </a:rPr>
              <a:t>①符合题意</a:t>
            </a:r>
            <a:br>
              <a:rPr lang="zh-CN" altLang="en-US" sz="2800" dirty="0"/>
            </a:br>
            <a:r>
              <a:rPr lang="en-US" altLang="zh-CN" sz="2800" dirty="0"/>
              <a:t>                               </a:t>
            </a:r>
            <a:br>
              <a:rPr lang="en-US" altLang="zh-CN" sz="2800" dirty="0"/>
            </a:br>
            <a:r>
              <a:rPr lang="en-US" altLang="zh-CN" sz="2800" dirty="0"/>
              <a:t>                             </a:t>
            </a:r>
            <a:r>
              <a:rPr lang="zh-CN" altLang="en-US" dirty="0">
                <a:solidFill>
                  <a:srgbClr val="FF0000"/>
                </a:solidFill>
              </a:rPr>
              <a:t>记叙性文章</a:t>
            </a:r>
            <a:br>
              <a:rPr lang="zh-CN" altLang="en-US" sz="2800" dirty="0"/>
            </a:br>
            <a:r>
              <a:rPr lang="zh-CN" altLang="en-US" sz="2800" dirty="0"/>
              <a:t> </a:t>
            </a:r>
            <a:r>
              <a:rPr lang="en-US" altLang="zh-CN" sz="2800" dirty="0"/>
              <a:t>     </a:t>
            </a:r>
            <a:r>
              <a:rPr lang="zh-CN" altLang="en-US" sz="3200" dirty="0">
                <a:solidFill>
                  <a:srgbClr val="00B050"/>
                </a:solidFill>
              </a:rPr>
              <a:t>完成试题所规定的</a:t>
            </a:r>
            <a:r>
              <a:rPr lang="zh-CN" altLang="en-US" sz="3200" dirty="0">
                <a:solidFill>
                  <a:srgbClr val="FF0000"/>
                </a:solidFill>
              </a:rPr>
              <a:t>全部任务</a:t>
            </a:r>
            <a:r>
              <a:rPr lang="zh-CN" altLang="en-US" sz="3200" dirty="0">
                <a:solidFill>
                  <a:srgbClr val="00B050"/>
                </a:solidFill>
              </a:rPr>
              <a:t> </a:t>
            </a:r>
            <a:br>
              <a:rPr lang="zh-CN" altLang="en-US" sz="3200" dirty="0">
                <a:solidFill>
                  <a:srgbClr val="00B050"/>
                </a:solidFill>
              </a:rPr>
            </a:br>
            <a:r>
              <a:rPr lang="zh-CN" altLang="en-US" sz="3200" dirty="0">
                <a:solidFill>
                  <a:srgbClr val="00B050"/>
                </a:solidFill>
              </a:rPr>
              <a:t> </a:t>
            </a:r>
            <a:r>
              <a:rPr lang="en-US" altLang="zh-CN" sz="3200" dirty="0">
                <a:solidFill>
                  <a:srgbClr val="00B050"/>
                </a:solidFill>
              </a:rPr>
              <a:t>    </a:t>
            </a:r>
            <a:r>
              <a:rPr lang="zh-CN" altLang="en-US" sz="3200" dirty="0">
                <a:solidFill>
                  <a:srgbClr val="00B050"/>
                </a:solidFill>
              </a:rPr>
              <a:t>讲述故事或叙述经历能</a:t>
            </a:r>
            <a:r>
              <a:rPr lang="zh-CN" altLang="en-US" sz="3200" dirty="0">
                <a:solidFill>
                  <a:srgbClr val="FF0000"/>
                </a:solidFill>
              </a:rPr>
              <a:t>紧扣材料</a:t>
            </a:r>
            <a:r>
              <a:rPr lang="zh-CN" altLang="en-US" sz="3200" dirty="0">
                <a:solidFill>
                  <a:srgbClr val="00B050"/>
                </a:solidFill>
              </a:rPr>
              <a:t>内容及含意 </a:t>
            </a:r>
            <a:br>
              <a:rPr lang="zh-CN" altLang="en-US" sz="3200" dirty="0">
                <a:solidFill>
                  <a:srgbClr val="00B050"/>
                </a:solidFill>
              </a:rPr>
            </a:br>
            <a:r>
              <a:rPr lang="zh-CN" altLang="en-US" sz="3200" dirty="0">
                <a:solidFill>
                  <a:srgbClr val="00B050"/>
                </a:solidFill>
              </a:rPr>
              <a:t> </a:t>
            </a:r>
            <a:r>
              <a:rPr lang="en-US" altLang="zh-CN" sz="3200" dirty="0">
                <a:solidFill>
                  <a:srgbClr val="00B050"/>
                </a:solidFill>
              </a:rPr>
              <a:t>   </a:t>
            </a:r>
            <a:r>
              <a:rPr lang="zh-CN" altLang="en-US" sz="3200" dirty="0">
                <a:solidFill>
                  <a:srgbClr val="00B050"/>
                </a:solidFill>
              </a:rPr>
              <a:t> 巧妙传递自己对 “</a:t>
            </a:r>
            <a:r>
              <a:rPr lang="zh-CN" altLang="en-US" sz="3200" dirty="0">
                <a:solidFill>
                  <a:srgbClr val="FF0000"/>
                </a:solidFill>
              </a:rPr>
              <a:t> </a:t>
            </a:r>
            <a:r>
              <a:rPr lang="zh-CN" altLang="en-US" sz="3600" dirty="0">
                <a:ln w="22225">
                  <a:solidFill>
                    <a:schemeClr val="accent2"/>
                  </a:solidFill>
                  <a:prstDash val="solid"/>
                </a:ln>
                <a:solidFill>
                  <a:schemeClr val="accent4">
                    <a:lumMod val="75000"/>
                  </a:schemeClr>
                </a:solidFill>
                <a:effectLst/>
              </a:rPr>
              <a:t>学习之道</a:t>
            </a:r>
            <a:r>
              <a:rPr lang="zh-CN" altLang="en-US" sz="3200" dirty="0">
                <a:solidFill>
                  <a:srgbClr val="00B050"/>
                </a:solidFill>
              </a:rPr>
              <a:t> ” </a:t>
            </a:r>
            <a:r>
              <a:rPr lang="zh-CN" altLang="en-US" sz="3200" dirty="0">
                <a:solidFill>
                  <a:srgbClr val="FF0000"/>
                </a:solidFill>
              </a:rPr>
              <a:t>这一</a:t>
            </a:r>
            <a:r>
              <a:rPr lang="zh-CN" altLang="en-US" dirty="0">
                <a:ln w="22225">
                  <a:solidFill>
                    <a:schemeClr val="accent2"/>
                  </a:solidFill>
                  <a:prstDash val="solid"/>
                </a:ln>
                <a:solidFill>
                  <a:schemeClr val="accent4">
                    <a:lumMod val="75000"/>
                  </a:schemeClr>
                </a:solidFill>
                <a:effectLst/>
              </a:rPr>
              <a:t>主题</a:t>
            </a:r>
            <a:r>
              <a:rPr lang="zh-CN" altLang="en-US" sz="3200" dirty="0">
                <a:solidFill>
                  <a:srgbClr val="00B050"/>
                </a:solidFill>
              </a:rPr>
              <a:t>的感想</a:t>
            </a:r>
            <a:r>
              <a:rPr lang="zh-CN" altLang="en-US" sz="2800" dirty="0"/>
              <a:t> 。</a:t>
            </a:r>
            <a:br>
              <a:rPr lang="zh-CN" altLang="en-US" sz="2800" dirty="0"/>
            </a:br>
            <a:br>
              <a:rPr lang="zh-CN" altLang="en-US" sz="2800" dirty="0"/>
            </a:br>
            <a:r>
              <a:rPr lang="en-US" altLang="zh-CN" sz="2800" dirty="0"/>
              <a:t>         </a:t>
            </a:r>
            <a:r>
              <a:rPr lang="zh-CN" altLang="en-US" sz="2800" dirty="0"/>
              <a:t>“ 中心突出 、 内容充实 、 思想健康 、感情真挚 ”</a:t>
            </a:r>
            <a:br>
              <a:rPr lang="zh-CN" altLang="en-US" sz="2800" dirty="0"/>
            </a:br>
            <a:r>
              <a:rPr lang="zh-CN" altLang="en-US" sz="2800" dirty="0"/>
              <a:t> </a:t>
            </a:r>
            <a:r>
              <a:rPr lang="en-US" altLang="zh-CN" sz="2800" dirty="0"/>
              <a:t>                    </a:t>
            </a:r>
            <a:r>
              <a:rPr lang="zh-CN" altLang="en-US" sz="2800" dirty="0"/>
              <a:t>内容项评一等（20 ～16  分）。</a:t>
            </a:r>
            <a:br>
              <a:rPr lang="zh-CN" altLang="en-US" sz="2800" dirty="0"/>
            </a:br>
            <a:br>
              <a:rPr lang="zh-CN" altLang="en-US" sz="2800" dirty="0"/>
            </a:br>
            <a:r>
              <a:rPr lang="en-US" altLang="zh-CN" sz="2800" dirty="0"/>
              <a:t>         </a:t>
            </a:r>
            <a:r>
              <a:rPr lang="zh-CN" altLang="en-US" sz="2800" dirty="0"/>
              <a:t>“ 中心明确、内容较充实、思想健康、感情真实 ”</a:t>
            </a:r>
            <a:br>
              <a:rPr lang="zh-CN" altLang="en-US" sz="2800" dirty="0"/>
            </a:br>
            <a:r>
              <a:rPr lang="zh-CN" altLang="en-US" sz="2800" dirty="0"/>
              <a:t> </a:t>
            </a:r>
            <a:r>
              <a:rPr lang="en-US" altLang="zh-CN" sz="2800" dirty="0"/>
              <a:t>                    </a:t>
            </a:r>
            <a:r>
              <a:rPr lang="zh-CN" altLang="en-US" sz="2800" dirty="0"/>
              <a:t>内容项评二等（15 ～11  分）</a:t>
            </a:r>
            <a:br>
              <a:rPr lang="zh-CN" altLang="en-US" sz="2800" dirty="0"/>
            </a:br>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6840" y="141605"/>
            <a:ext cx="11958320" cy="6967855"/>
          </a:xfrm>
        </p:spPr>
        <p:txBody>
          <a:bodyPr>
            <a:noAutofit/>
          </a:bodyPr>
          <a:lstStyle/>
          <a:p>
            <a:pPr lvl="0"/>
            <a:r>
              <a:rPr lang="zh-CN" altLang="en-US" sz="4400" dirty="0">
                <a:solidFill>
                  <a:schemeClr val="accent6">
                    <a:lumMod val="75000"/>
                  </a:schemeClr>
                </a:solidFill>
              </a:rPr>
              <a:t>①符合题意</a:t>
            </a:r>
            <a:br>
              <a:rPr lang="zh-CN" altLang="en-US" sz="2800" dirty="0"/>
            </a:br>
            <a:r>
              <a:rPr lang="en-US" altLang="zh-CN" sz="2800" dirty="0"/>
              <a:t>                              </a:t>
            </a:r>
            <a:r>
              <a:rPr lang="en-US" altLang="zh-CN" dirty="0"/>
              <a:t> </a:t>
            </a:r>
            <a:r>
              <a:rPr lang="zh-CN" altLang="en-US" sz="4400" dirty="0">
                <a:solidFill>
                  <a:srgbClr val="FF0000"/>
                </a:solidFill>
              </a:rPr>
              <a:t>议论性文章</a:t>
            </a:r>
            <a:br>
              <a:rPr lang="zh-CN" altLang="en-US" dirty="0">
                <a:solidFill>
                  <a:srgbClr val="FF0000"/>
                </a:solidFill>
              </a:rPr>
            </a:br>
            <a:r>
              <a:rPr lang="zh-CN" altLang="en-US" sz="2800" dirty="0"/>
              <a:t> </a:t>
            </a:r>
            <a:r>
              <a:rPr lang="en-US" altLang="zh-CN" sz="2800" dirty="0"/>
              <a:t>      </a:t>
            </a:r>
            <a:r>
              <a:rPr lang="zh-CN" altLang="en-US" sz="3200" dirty="0">
                <a:solidFill>
                  <a:srgbClr val="00B050"/>
                </a:solidFill>
              </a:rPr>
              <a:t>完成试题 所规定的</a:t>
            </a:r>
            <a:r>
              <a:rPr lang="zh-CN" altLang="en-US" sz="3200" dirty="0">
                <a:solidFill>
                  <a:srgbClr val="FF0000"/>
                </a:solidFill>
              </a:rPr>
              <a:t>全部任务</a:t>
            </a:r>
            <a:br>
              <a:rPr lang="zh-CN" altLang="en-US" sz="3200" dirty="0">
                <a:solidFill>
                  <a:srgbClr val="00B050"/>
                </a:solidFill>
              </a:rPr>
            </a:br>
            <a:r>
              <a:rPr lang="zh-CN" altLang="en-US" sz="3200" dirty="0">
                <a:solidFill>
                  <a:srgbClr val="00B050"/>
                </a:solidFill>
              </a:rPr>
              <a:t> </a:t>
            </a:r>
            <a:r>
              <a:rPr lang="en-US" altLang="zh-CN" sz="3200" dirty="0">
                <a:solidFill>
                  <a:srgbClr val="00B050"/>
                </a:solidFill>
              </a:rPr>
              <a:t>     </a:t>
            </a:r>
            <a:r>
              <a:rPr lang="zh-CN" altLang="en-US" sz="3200" dirty="0">
                <a:solidFill>
                  <a:srgbClr val="FF0000"/>
                </a:solidFill>
              </a:rPr>
              <a:t>结合材料</a:t>
            </a:r>
            <a:r>
              <a:rPr lang="zh-CN" altLang="en-US" sz="3200" dirty="0">
                <a:solidFill>
                  <a:srgbClr val="00B050"/>
                </a:solidFill>
              </a:rPr>
              <a:t>内容及含意作文</a:t>
            </a:r>
            <a:br>
              <a:rPr lang="zh-CN" altLang="en-US" sz="3200" dirty="0">
                <a:solidFill>
                  <a:srgbClr val="00B050"/>
                </a:solidFill>
              </a:rPr>
            </a:br>
            <a:r>
              <a:rPr lang="en-US" altLang="zh-CN" sz="3200" dirty="0">
                <a:solidFill>
                  <a:srgbClr val="00B050"/>
                </a:solidFill>
              </a:rPr>
              <a:t>      </a:t>
            </a:r>
            <a:r>
              <a:rPr lang="zh-CN" altLang="en-US" sz="3200" dirty="0">
                <a:solidFill>
                  <a:srgbClr val="00B050"/>
                </a:solidFill>
              </a:rPr>
              <a:t>对两则材料内容及含意有</a:t>
            </a:r>
            <a:r>
              <a:rPr lang="zh-CN" altLang="en-US" sz="3200" dirty="0">
                <a:solidFill>
                  <a:srgbClr val="FF0000"/>
                </a:solidFill>
              </a:rPr>
              <a:t>明确</a:t>
            </a:r>
            <a:r>
              <a:rPr lang="zh-CN" altLang="en-US" sz="3200" dirty="0">
                <a:solidFill>
                  <a:srgbClr val="00B050"/>
                </a:solidFill>
              </a:rPr>
              <a:t>的</a:t>
            </a:r>
            <a:r>
              <a:rPr lang="zh-CN" altLang="en-US" sz="3200" dirty="0">
                <a:solidFill>
                  <a:srgbClr val="FF0000"/>
                </a:solidFill>
              </a:rPr>
              <a:t>态度</a:t>
            </a:r>
            <a:br>
              <a:rPr lang="zh-CN" altLang="en-US" sz="3200" dirty="0">
                <a:solidFill>
                  <a:srgbClr val="00B050"/>
                </a:solidFill>
              </a:rPr>
            </a:br>
            <a:r>
              <a:rPr lang="en-US" altLang="zh-CN" sz="3200" dirty="0">
                <a:solidFill>
                  <a:srgbClr val="00B050"/>
                </a:solidFill>
              </a:rPr>
              <a:t>      </a:t>
            </a:r>
            <a:r>
              <a:rPr lang="zh-CN" altLang="en-US" sz="3200" dirty="0">
                <a:solidFill>
                  <a:srgbClr val="00B050"/>
                </a:solidFill>
              </a:rPr>
              <a:t>能够 </a:t>
            </a:r>
            <a:r>
              <a:rPr lang="zh-CN" altLang="en-US" sz="3200" dirty="0">
                <a:solidFill>
                  <a:srgbClr val="FF0000"/>
                </a:solidFill>
              </a:rPr>
              <a:t>紧扣</a:t>
            </a:r>
            <a:r>
              <a:rPr lang="zh-CN" altLang="en-US" sz="3200" dirty="0">
                <a:solidFill>
                  <a:srgbClr val="00B050"/>
                </a:solidFill>
              </a:rPr>
              <a:t> “ </a:t>
            </a:r>
            <a:r>
              <a:rPr lang="zh-CN" altLang="en-US" sz="3600" dirty="0">
                <a:ln w="22225">
                  <a:solidFill>
                    <a:schemeClr val="accent2"/>
                  </a:solidFill>
                  <a:prstDash val="solid"/>
                </a:ln>
                <a:solidFill>
                  <a:schemeClr val="accent4">
                    <a:lumMod val="75000"/>
                  </a:schemeClr>
                </a:solidFill>
                <a:effectLst/>
              </a:rPr>
              <a:t>学习之道</a:t>
            </a:r>
            <a:r>
              <a:rPr lang="zh-CN" altLang="en-US" sz="3200" dirty="0">
                <a:solidFill>
                  <a:srgbClr val="FF0000"/>
                </a:solidFill>
              </a:rPr>
              <a:t> </a:t>
            </a:r>
            <a:r>
              <a:rPr lang="zh-CN" altLang="en-US" sz="3200" dirty="0">
                <a:solidFill>
                  <a:srgbClr val="00B050"/>
                </a:solidFill>
              </a:rPr>
              <a:t>” 这一</a:t>
            </a:r>
            <a:r>
              <a:rPr lang="zh-CN" altLang="en-US" sz="3600" dirty="0">
                <a:ln w="22225">
                  <a:solidFill>
                    <a:schemeClr val="accent2"/>
                  </a:solidFill>
                  <a:prstDash val="solid"/>
                </a:ln>
                <a:solidFill>
                  <a:schemeClr val="accent4">
                    <a:lumMod val="75000"/>
                  </a:schemeClr>
                </a:solidFill>
                <a:effectLst/>
              </a:rPr>
              <a:t>主题</a:t>
            </a:r>
            <a:r>
              <a:rPr lang="zh-CN" altLang="en-US" sz="3200" dirty="0">
                <a:solidFill>
                  <a:srgbClr val="00B050"/>
                </a:solidFill>
              </a:rPr>
              <a:t>，角度明确、稳定</a:t>
            </a:r>
            <a:br>
              <a:rPr lang="zh-CN" altLang="en-US" sz="3200" dirty="0">
                <a:solidFill>
                  <a:srgbClr val="00B050"/>
                </a:solidFill>
              </a:rPr>
            </a:br>
            <a:r>
              <a:rPr lang="en-US" altLang="zh-CN" sz="3200" dirty="0">
                <a:solidFill>
                  <a:srgbClr val="00B050"/>
                </a:solidFill>
              </a:rPr>
              <a:t>      </a:t>
            </a:r>
            <a:r>
              <a:rPr lang="zh-CN" altLang="en-US" sz="3200" dirty="0">
                <a:solidFill>
                  <a:srgbClr val="00B050"/>
                </a:solidFill>
              </a:rPr>
              <a:t>阐述看法能</a:t>
            </a:r>
            <a:r>
              <a:rPr lang="zh-CN" altLang="en-US" sz="3200" dirty="0">
                <a:solidFill>
                  <a:srgbClr val="FF0000"/>
                </a:solidFill>
              </a:rPr>
              <a:t>紧扣材料内容</a:t>
            </a:r>
            <a:r>
              <a:rPr lang="zh-CN" altLang="en-US" sz="3200" dirty="0">
                <a:solidFill>
                  <a:srgbClr val="00B050"/>
                </a:solidFill>
              </a:rPr>
              <a:t>及含意</a:t>
            </a:r>
            <a:br>
              <a:rPr lang="zh-CN" altLang="en-US" sz="3200" dirty="0">
                <a:solidFill>
                  <a:srgbClr val="00B050"/>
                </a:solidFill>
              </a:rPr>
            </a:br>
            <a:r>
              <a:rPr lang="en-US" altLang="zh-CN" sz="3200" dirty="0">
                <a:solidFill>
                  <a:srgbClr val="00B050"/>
                </a:solidFill>
              </a:rPr>
              <a:t>      </a:t>
            </a:r>
            <a:r>
              <a:rPr lang="zh-CN" altLang="en-US" sz="3200" dirty="0">
                <a:solidFill>
                  <a:srgbClr val="00B050"/>
                </a:solidFill>
              </a:rPr>
              <a:t>作出</a:t>
            </a:r>
            <a:r>
              <a:rPr lang="zh-CN" altLang="en-US" sz="3200" dirty="0">
                <a:solidFill>
                  <a:srgbClr val="FF0000"/>
                </a:solidFill>
              </a:rPr>
              <a:t>理性思考和分析说理</a:t>
            </a:r>
            <a:br>
              <a:rPr lang="zh-CN" altLang="en-US" sz="3200" dirty="0">
                <a:solidFill>
                  <a:srgbClr val="00B050"/>
                </a:solidFill>
              </a:rPr>
            </a:br>
            <a:br>
              <a:rPr lang="zh-CN" altLang="en-US" sz="3200" dirty="0">
                <a:solidFill>
                  <a:srgbClr val="00B050"/>
                </a:solidFill>
              </a:rPr>
            </a:br>
            <a:r>
              <a:rPr lang="zh-CN" altLang="en-US" sz="2800" dirty="0"/>
              <a:t> </a:t>
            </a:r>
            <a:r>
              <a:rPr lang="en-US" altLang="zh-CN" sz="2800" dirty="0"/>
              <a:t>     </a:t>
            </a:r>
            <a:r>
              <a:rPr lang="zh-CN" altLang="en-US" sz="2800" dirty="0"/>
              <a:t>“ 中心突出、内容充实、思想健康、感情真挚 ” </a:t>
            </a:r>
            <a:br>
              <a:rPr lang="zh-CN" altLang="en-US" sz="2800" dirty="0"/>
            </a:br>
            <a:r>
              <a:rPr lang="zh-CN" altLang="en-US" sz="2800" dirty="0"/>
              <a:t> </a:t>
            </a:r>
            <a:r>
              <a:rPr lang="en-US" altLang="zh-CN" sz="2800" dirty="0"/>
              <a:t>                      </a:t>
            </a:r>
            <a:r>
              <a:rPr lang="zh-CN" altLang="en-US" sz="2800" dirty="0"/>
              <a:t>内容项评一等（20 ～16  分）。</a:t>
            </a:r>
            <a:br>
              <a:rPr lang="zh-CN" altLang="en-US" sz="2800" dirty="0"/>
            </a:br>
            <a:r>
              <a:rPr lang="en-US" altLang="zh-CN" sz="2800" dirty="0"/>
              <a:t> </a:t>
            </a:r>
            <a:br>
              <a:rPr lang="zh-CN" altLang="en-US" sz="2800" dirty="0"/>
            </a:br>
            <a:r>
              <a:rPr lang="en-US" altLang="zh-CN" sz="2800" dirty="0"/>
              <a:t>      </a:t>
            </a:r>
            <a:r>
              <a:rPr lang="zh-CN" altLang="en-US" sz="2800" dirty="0"/>
              <a:t>“ 中心明确、内容较充实、思想健康、感情真实 ”</a:t>
            </a:r>
            <a:br>
              <a:rPr lang="zh-CN" altLang="en-US" sz="2800" dirty="0"/>
            </a:br>
            <a:r>
              <a:rPr lang="zh-CN" altLang="en-US" sz="2800" dirty="0"/>
              <a:t> </a:t>
            </a:r>
            <a:r>
              <a:rPr lang="en-US" altLang="zh-CN" sz="2800" dirty="0"/>
              <a:t>                     </a:t>
            </a:r>
            <a:r>
              <a:rPr lang="zh-CN" altLang="en-US" sz="2800" dirty="0"/>
              <a:t>其内容项评二等（15 ～11  分）。</a:t>
            </a:r>
            <a:br>
              <a:rPr lang="zh-CN" altLang="en-US" sz="2800" dirty="0"/>
            </a:br>
            <a:endParaRPr lang="zh-CN" alt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149" y="202132"/>
            <a:ext cx="11925701" cy="6824310"/>
          </a:xfrm>
        </p:spPr>
        <p:txBody>
          <a:bodyPr>
            <a:noAutofit/>
          </a:bodyPr>
          <a:lstStyle/>
          <a:p>
            <a:pPr lvl="0"/>
            <a:r>
              <a:rPr lang="zh-CN" altLang="en-US" sz="4400" dirty="0">
                <a:solidFill>
                  <a:schemeClr val="accent6">
                    <a:lumMod val="75000"/>
                  </a:schemeClr>
                </a:solidFill>
              </a:rPr>
              <a:t>②基本符合题意</a:t>
            </a:r>
            <a:br>
              <a:rPr lang="zh-CN" altLang="en-US" sz="2800" dirty="0"/>
            </a:br>
            <a:r>
              <a:rPr lang="en-US" altLang="zh-CN" sz="2800" dirty="0"/>
              <a:t>                                   </a:t>
            </a:r>
            <a:r>
              <a:rPr lang="zh-CN" altLang="en-US" sz="3200" dirty="0">
                <a:solidFill>
                  <a:srgbClr val="FF0000"/>
                </a:solidFill>
              </a:rPr>
              <a:t>记叙性文章</a:t>
            </a:r>
            <a:br>
              <a:rPr lang="zh-CN" altLang="en-US" sz="3200" dirty="0">
                <a:solidFill>
                  <a:srgbClr val="FF0000"/>
                </a:solidFill>
              </a:rPr>
            </a:br>
            <a:r>
              <a:rPr lang="en-US" altLang="zh-CN" sz="3200" dirty="0">
                <a:solidFill>
                  <a:srgbClr val="FF0000"/>
                </a:solidFill>
              </a:rPr>
              <a:t>           </a:t>
            </a:r>
            <a:r>
              <a:rPr lang="zh-CN" altLang="en-US" sz="3200" dirty="0">
                <a:solidFill>
                  <a:srgbClr val="00B0F0"/>
                </a:solidFill>
              </a:rPr>
              <a:t>基本能</a:t>
            </a:r>
            <a:r>
              <a:rPr lang="zh-CN" altLang="en-US" sz="2800" dirty="0"/>
              <a:t>完成试题所规定的全部</a:t>
            </a:r>
            <a:r>
              <a:rPr lang="zh-CN" altLang="en-US" sz="2800" dirty="0">
                <a:solidFill>
                  <a:srgbClr val="FF0000"/>
                </a:solidFill>
              </a:rPr>
              <a:t>任务</a:t>
            </a:r>
            <a:r>
              <a:rPr lang="zh-CN" altLang="en-US" sz="2800" dirty="0"/>
              <a:t> </a:t>
            </a:r>
            <a:br>
              <a:rPr lang="zh-CN" altLang="en-US" sz="2800" dirty="0"/>
            </a:br>
            <a:r>
              <a:rPr lang="en-US" altLang="zh-CN" sz="2800" dirty="0"/>
              <a:t>            </a:t>
            </a:r>
            <a:r>
              <a:rPr lang="zh-CN" altLang="en-US" sz="3200" dirty="0">
                <a:solidFill>
                  <a:srgbClr val="00B0F0"/>
                </a:solidFill>
              </a:rPr>
              <a:t>基本能</a:t>
            </a:r>
            <a:r>
              <a:rPr lang="zh-CN" altLang="en-US" sz="2800" dirty="0">
                <a:solidFill>
                  <a:srgbClr val="FF0000"/>
                </a:solidFill>
              </a:rPr>
              <a:t>结合材料</a:t>
            </a:r>
            <a:r>
              <a:rPr lang="zh-CN" altLang="en-US" sz="2800" dirty="0"/>
              <a:t>内容及含意作文</a:t>
            </a:r>
            <a:br>
              <a:rPr lang="zh-CN" altLang="en-US" sz="3600" dirty="0">
                <a:ln w="22225">
                  <a:solidFill>
                    <a:schemeClr val="accent2"/>
                  </a:solidFill>
                  <a:prstDash val="solid"/>
                </a:ln>
                <a:solidFill>
                  <a:schemeClr val="accent4">
                    <a:lumMod val="75000"/>
                  </a:schemeClr>
                </a:solidFill>
                <a:effectLst/>
              </a:rPr>
            </a:br>
            <a:r>
              <a:rPr sz="3600" dirty="0">
                <a:ln w="22225">
                  <a:solidFill>
                    <a:schemeClr val="accent2"/>
                  </a:solidFill>
                  <a:prstDash val="solid"/>
                </a:ln>
                <a:solidFill>
                  <a:schemeClr val="accent4">
                    <a:lumMod val="75000"/>
                  </a:schemeClr>
                </a:solidFill>
                <a:effectLst/>
              </a:rPr>
              <a:t>          </a:t>
            </a:r>
            <a:r>
              <a:rPr lang="zh-CN" altLang="en-US" sz="3200" dirty="0">
                <a:solidFill>
                  <a:srgbClr val="00B0F0"/>
                </a:solidFill>
              </a:rPr>
              <a:t>大体上能</a:t>
            </a:r>
            <a:r>
              <a:rPr lang="zh-CN" altLang="en-US" sz="2800" dirty="0"/>
              <a:t>围绕 “ </a:t>
            </a:r>
            <a:r>
              <a:rPr lang="zh-CN" altLang="en-US" sz="3600" dirty="0">
                <a:ln w="22225">
                  <a:solidFill>
                    <a:schemeClr val="accent2"/>
                  </a:solidFill>
                  <a:prstDash val="solid"/>
                </a:ln>
                <a:solidFill>
                  <a:schemeClr val="accent4">
                    <a:lumMod val="75000"/>
                  </a:schemeClr>
                </a:solidFill>
                <a:effectLst/>
              </a:rPr>
              <a:t>学习之道</a:t>
            </a:r>
            <a:r>
              <a:rPr lang="zh-CN" altLang="en-US" sz="2800" dirty="0"/>
              <a:t> ” 这一</a:t>
            </a:r>
            <a:r>
              <a:rPr lang="zh-CN" altLang="en-US" sz="2800" dirty="0">
                <a:ln w="22225">
                  <a:solidFill>
                    <a:schemeClr val="accent2"/>
                  </a:solidFill>
                  <a:prstDash val="solid"/>
                </a:ln>
                <a:solidFill>
                  <a:schemeClr val="accent4">
                    <a:lumMod val="75000"/>
                  </a:schemeClr>
                </a:solidFill>
                <a:effectLst/>
              </a:rPr>
              <a:t> </a:t>
            </a:r>
            <a:r>
              <a:rPr lang="zh-CN" altLang="en-US" sz="3600" dirty="0">
                <a:ln w="22225">
                  <a:solidFill>
                    <a:schemeClr val="accent2"/>
                  </a:solidFill>
                  <a:prstDash val="solid"/>
                </a:ln>
                <a:solidFill>
                  <a:schemeClr val="accent4">
                    <a:lumMod val="75000"/>
                  </a:schemeClr>
                </a:solidFill>
                <a:effectLst/>
              </a:rPr>
              <a:t>主题</a:t>
            </a:r>
            <a:r>
              <a:rPr lang="zh-CN" altLang="en-US" sz="2800" dirty="0"/>
              <a:t> ，</a:t>
            </a:r>
            <a:br>
              <a:rPr lang="zh-CN" altLang="en-US" sz="2800" dirty="0"/>
            </a:br>
            <a:r>
              <a:rPr lang="en-US" altLang="zh-CN" sz="2800" dirty="0"/>
              <a:t>            </a:t>
            </a:r>
            <a:r>
              <a:rPr lang="zh-CN" altLang="en-US" sz="2800" dirty="0"/>
              <a:t>讲述故事或叙述经历</a:t>
            </a:r>
            <a:r>
              <a:rPr lang="zh-CN" altLang="en-US" sz="3200" dirty="0">
                <a:solidFill>
                  <a:srgbClr val="00B0F0"/>
                </a:solidFill>
              </a:rPr>
              <a:t>基本合理</a:t>
            </a:r>
            <a:r>
              <a:rPr lang="zh-CN" altLang="en-US" sz="2800" dirty="0"/>
              <a:t> ， 感想</a:t>
            </a:r>
            <a:r>
              <a:rPr lang="zh-CN" altLang="en-US" sz="3200" dirty="0">
                <a:solidFill>
                  <a:srgbClr val="00B0F0"/>
                </a:solidFill>
              </a:rPr>
              <a:t>尚能</a:t>
            </a:r>
            <a:r>
              <a:rPr lang="zh-CN" altLang="en-US" sz="2800" dirty="0"/>
              <a:t>自圆其说 </a:t>
            </a:r>
            <a:br>
              <a:rPr lang="zh-CN" altLang="en-US" sz="2800" dirty="0"/>
            </a:br>
            <a:r>
              <a:rPr lang="en-US" altLang="zh-CN" sz="2800" dirty="0"/>
              <a:t>                           </a:t>
            </a:r>
            <a:r>
              <a:rPr lang="zh-CN" altLang="en-US" sz="2800" dirty="0"/>
              <a:t>其内容项评三等（10 ～6  分）。</a:t>
            </a:r>
            <a:br>
              <a:rPr lang="zh-CN" altLang="en-US" sz="2800" dirty="0"/>
            </a:br>
            <a:r>
              <a:rPr lang="en-US" altLang="zh-CN" sz="2800" dirty="0"/>
              <a:t>                                   </a:t>
            </a:r>
            <a:r>
              <a:rPr lang="zh-CN" altLang="en-US" sz="3200" dirty="0">
                <a:solidFill>
                  <a:srgbClr val="FF0000"/>
                </a:solidFill>
              </a:rPr>
              <a:t>议论性文章</a:t>
            </a:r>
            <a:br>
              <a:rPr lang="zh-CN" altLang="en-US" sz="3200" dirty="0">
                <a:solidFill>
                  <a:srgbClr val="FF0000"/>
                </a:solidFill>
              </a:rPr>
            </a:br>
            <a:r>
              <a:rPr lang="en-US" altLang="zh-CN" sz="3200" dirty="0">
                <a:solidFill>
                  <a:srgbClr val="FF0000"/>
                </a:solidFill>
              </a:rPr>
              <a:t>          </a:t>
            </a:r>
            <a:r>
              <a:rPr lang="zh-CN" altLang="en-US" sz="3200" dirty="0">
                <a:solidFill>
                  <a:srgbClr val="00B0F0"/>
                </a:solidFill>
              </a:rPr>
              <a:t>基本能</a:t>
            </a:r>
            <a:r>
              <a:rPr lang="zh-CN" altLang="en-US" sz="2800" dirty="0"/>
              <a:t>完成 试题所规定的全部</a:t>
            </a:r>
            <a:r>
              <a:rPr lang="zh-CN" altLang="en-US" sz="2800" dirty="0">
                <a:solidFill>
                  <a:srgbClr val="FF0000"/>
                </a:solidFill>
              </a:rPr>
              <a:t>任务</a:t>
            </a:r>
            <a:br>
              <a:rPr lang="zh-CN" altLang="en-US" sz="2800" dirty="0"/>
            </a:br>
            <a:r>
              <a:rPr lang="en-US" altLang="zh-CN" sz="2800" dirty="0"/>
              <a:t>           </a:t>
            </a:r>
            <a:r>
              <a:rPr lang="zh-CN" altLang="en-US" sz="3200" dirty="0">
                <a:solidFill>
                  <a:srgbClr val="00B0F0"/>
                </a:solidFill>
              </a:rPr>
              <a:t>基本能</a:t>
            </a:r>
            <a:r>
              <a:rPr lang="zh-CN" altLang="en-US" sz="2800" dirty="0">
                <a:solidFill>
                  <a:srgbClr val="FF0000"/>
                </a:solidFill>
              </a:rPr>
              <a:t>结合材料</a:t>
            </a:r>
            <a:r>
              <a:rPr lang="zh-CN" altLang="en-US" sz="2800" dirty="0"/>
              <a:t>内容及含意作文</a:t>
            </a:r>
            <a:br>
              <a:rPr lang="zh-CN" altLang="en-US" sz="2800" dirty="0"/>
            </a:br>
            <a:r>
              <a:rPr lang="en-US" altLang="zh-CN" sz="2800" dirty="0"/>
              <a:t>           </a:t>
            </a:r>
            <a:r>
              <a:rPr lang="zh-CN" altLang="en-US" sz="3200" dirty="0">
                <a:solidFill>
                  <a:srgbClr val="00B0F0"/>
                </a:solidFill>
              </a:rPr>
              <a:t>大体上能</a:t>
            </a:r>
            <a:r>
              <a:rPr lang="zh-CN" altLang="en-US" sz="2800" dirty="0"/>
              <a:t>围绕 “ </a:t>
            </a:r>
            <a:r>
              <a:rPr lang="zh-CN" altLang="en-US" sz="3600" dirty="0">
                <a:ln w="22225">
                  <a:solidFill>
                    <a:schemeClr val="accent2"/>
                  </a:solidFill>
                  <a:prstDash val="solid"/>
                </a:ln>
                <a:solidFill>
                  <a:schemeClr val="accent4">
                    <a:lumMod val="75000"/>
                  </a:schemeClr>
                </a:solidFill>
                <a:effectLst/>
              </a:rPr>
              <a:t>学习之道</a:t>
            </a:r>
            <a:r>
              <a:rPr lang="zh-CN" altLang="en-US" sz="2800" dirty="0"/>
              <a:t> ” 这一</a:t>
            </a:r>
            <a:r>
              <a:rPr lang="zh-CN" altLang="en-US" sz="3600" dirty="0">
                <a:ln w="22225">
                  <a:solidFill>
                    <a:schemeClr val="accent2"/>
                  </a:solidFill>
                  <a:prstDash val="solid"/>
                </a:ln>
                <a:solidFill>
                  <a:schemeClr val="accent4">
                    <a:lumMod val="75000"/>
                  </a:schemeClr>
                </a:solidFill>
                <a:effectLst/>
              </a:rPr>
              <a:t>主题</a:t>
            </a:r>
            <a:r>
              <a:rPr lang="zh-CN" altLang="en-US" sz="2800" dirty="0"/>
              <a:t> 展开阐述</a:t>
            </a:r>
            <a:br>
              <a:rPr lang="zh-CN" altLang="en-US" sz="2800" dirty="0"/>
            </a:br>
            <a:r>
              <a:rPr lang="zh-CN" altLang="en-US" sz="2800" dirty="0"/>
              <a:t> </a:t>
            </a:r>
            <a:r>
              <a:rPr lang="en-US" altLang="zh-CN" sz="2800" dirty="0"/>
              <a:t>          </a:t>
            </a:r>
            <a:r>
              <a:rPr lang="zh-CN" altLang="en-US" sz="2800" dirty="0">
                <a:solidFill>
                  <a:srgbClr val="FF0000"/>
                </a:solidFill>
              </a:rPr>
              <a:t>角度</a:t>
            </a:r>
            <a:r>
              <a:rPr lang="zh-CN" altLang="en-US" sz="3200" dirty="0">
                <a:solidFill>
                  <a:srgbClr val="00B0F0"/>
                </a:solidFill>
              </a:rPr>
              <a:t>基本明确</a:t>
            </a:r>
            <a:r>
              <a:rPr lang="zh-CN" altLang="en-US" sz="2800" dirty="0"/>
              <a:t>、稳定</a:t>
            </a:r>
            <a:br>
              <a:rPr lang="zh-CN" altLang="en-US" sz="2800" dirty="0"/>
            </a:br>
            <a:r>
              <a:rPr lang="en-US" altLang="zh-CN" sz="2800" dirty="0"/>
              <a:t>           </a:t>
            </a:r>
            <a:r>
              <a:rPr lang="zh-CN" altLang="en-US" sz="2800" dirty="0"/>
              <a:t>阐述</a:t>
            </a:r>
            <a:r>
              <a:rPr lang="zh-CN" altLang="en-US" sz="2800" dirty="0">
                <a:solidFill>
                  <a:srgbClr val="FF0000"/>
                </a:solidFill>
              </a:rPr>
              <a:t>看法</a:t>
            </a:r>
            <a:r>
              <a:rPr lang="zh-CN" altLang="en-US" sz="3200" dirty="0">
                <a:solidFill>
                  <a:srgbClr val="00B0F0"/>
                </a:solidFill>
              </a:rPr>
              <a:t>尚能</a:t>
            </a:r>
            <a:r>
              <a:rPr lang="zh-CN" altLang="en-US" sz="2800" dirty="0"/>
              <a:t>自圆其说</a:t>
            </a:r>
            <a:br>
              <a:rPr lang="zh-CN" altLang="en-US" sz="2800" dirty="0"/>
            </a:br>
            <a:r>
              <a:rPr lang="en-US" altLang="zh-CN" sz="2800" dirty="0"/>
              <a:t>                      </a:t>
            </a:r>
            <a:r>
              <a:rPr lang="zh-CN" altLang="en-US" sz="2800" dirty="0"/>
              <a:t>其内容项评三等 （10 ～6  分）。</a:t>
            </a:r>
            <a:br>
              <a:rPr lang="zh-CN" altLang="en-US" sz="2800" dirty="0"/>
            </a:br>
            <a:endParaRPr lang="zh-CN" alt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350" y="201930"/>
            <a:ext cx="11925935" cy="6289040"/>
          </a:xfrm>
        </p:spPr>
        <p:txBody>
          <a:bodyPr>
            <a:noAutofit/>
          </a:bodyPr>
          <a:lstStyle/>
          <a:p>
            <a:pPr lvl="0"/>
            <a:br>
              <a:rPr lang="zh-CN" altLang="en-US" sz="2800" dirty="0"/>
            </a:br>
            <a:r>
              <a:rPr lang="zh-CN" altLang="en-US" sz="2800" dirty="0"/>
              <a:t>③</a:t>
            </a:r>
            <a:r>
              <a:rPr lang="zh-CN" altLang="en-US" sz="4400" dirty="0">
                <a:solidFill>
                  <a:schemeClr val="accent6">
                    <a:lumMod val="75000"/>
                  </a:schemeClr>
                </a:solidFill>
              </a:rPr>
              <a:t>偏离题意</a:t>
            </a:r>
            <a:br>
              <a:rPr lang="zh-CN" altLang="en-US" sz="3200" dirty="0">
                <a:solidFill>
                  <a:srgbClr val="00B0F0"/>
                </a:solidFill>
              </a:rPr>
            </a:br>
            <a:r>
              <a:rPr lang="zh-CN" altLang="en-US" sz="3200" dirty="0">
                <a:solidFill>
                  <a:srgbClr val="00B0F0"/>
                </a:solidFill>
              </a:rPr>
              <a:t> </a:t>
            </a:r>
            <a:r>
              <a:rPr sz="3200" dirty="0">
                <a:solidFill>
                  <a:srgbClr val="00B0F0"/>
                </a:solidFill>
              </a:rPr>
              <a:t>  </a:t>
            </a:r>
            <a:r>
              <a:rPr lang="en-US" altLang="zh-CN" sz="3200" dirty="0">
                <a:solidFill>
                  <a:srgbClr val="00B0F0"/>
                </a:solidFill>
              </a:rPr>
              <a:t>  </a:t>
            </a:r>
            <a:r>
              <a:rPr sz="3200" dirty="0">
                <a:solidFill>
                  <a:srgbClr val="00B0F0"/>
                </a:solidFill>
              </a:rPr>
              <a:t> </a:t>
            </a:r>
            <a:r>
              <a:rPr lang="zh-CN" altLang="en-US" sz="3200" dirty="0">
                <a:solidFill>
                  <a:srgbClr val="00B0F0"/>
                </a:solidFill>
              </a:rPr>
              <a:t>未完成</a:t>
            </a:r>
            <a:r>
              <a:rPr lang="zh-CN" altLang="en-US" sz="2800" dirty="0"/>
              <a:t>试题所规定的</a:t>
            </a:r>
            <a:r>
              <a:rPr lang="zh-CN" altLang="en-US" sz="2800" dirty="0">
                <a:solidFill>
                  <a:srgbClr val="FF0000"/>
                </a:solidFill>
              </a:rPr>
              <a:t>主要任务</a:t>
            </a:r>
            <a:br>
              <a:rPr lang="zh-CN" altLang="en-US" sz="2800" dirty="0"/>
            </a:br>
            <a:r>
              <a:rPr lang="en-US" altLang="zh-CN" sz="2800" dirty="0"/>
              <a:t>      </a:t>
            </a:r>
            <a:r>
              <a:rPr lang="zh-CN" altLang="en-US" sz="3200" dirty="0">
                <a:solidFill>
                  <a:srgbClr val="00B0F0"/>
                </a:solidFill>
              </a:rPr>
              <a:t>未结合</a:t>
            </a:r>
            <a:r>
              <a:rPr lang="zh-CN" altLang="en-US" sz="2800" dirty="0"/>
              <a:t>材料</a:t>
            </a:r>
            <a:r>
              <a:rPr lang="zh-CN" altLang="en-US" sz="2800" dirty="0">
                <a:solidFill>
                  <a:srgbClr val="FF0000"/>
                </a:solidFill>
              </a:rPr>
              <a:t>内容及含意</a:t>
            </a:r>
            <a:r>
              <a:rPr lang="zh-CN" altLang="en-US" sz="2800" dirty="0"/>
              <a:t>作文</a:t>
            </a:r>
            <a:br>
              <a:rPr lang="zh-CN" altLang="en-US" sz="2800" dirty="0"/>
            </a:br>
            <a:r>
              <a:rPr lang="en-US" altLang="zh-CN" sz="2800" dirty="0"/>
              <a:t>      </a:t>
            </a:r>
            <a:r>
              <a:rPr lang="zh-CN" altLang="en-US" sz="2800" dirty="0"/>
              <a:t>主要内容</a:t>
            </a:r>
            <a:r>
              <a:rPr lang="zh-CN" altLang="en-US" sz="3200" dirty="0">
                <a:solidFill>
                  <a:srgbClr val="00B0F0"/>
                </a:solidFill>
              </a:rPr>
              <a:t>游移于</a:t>
            </a:r>
            <a:r>
              <a:rPr lang="zh-CN" altLang="en-US" sz="2800" dirty="0"/>
              <a:t>材料和</a:t>
            </a:r>
            <a:r>
              <a:rPr lang="zh-CN" altLang="en-US" sz="2800" dirty="0">
                <a:solidFill>
                  <a:srgbClr val="FF0000"/>
                </a:solidFill>
              </a:rPr>
              <a:t>写作要求</a:t>
            </a:r>
            <a:r>
              <a:rPr lang="zh-CN" altLang="en-US" sz="2800" dirty="0"/>
              <a:t>之外</a:t>
            </a:r>
            <a:br>
              <a:rPr lang="zh-CN" altLang="en-US" sz="2800" dirty="0"/>
            </a:br>
            <a:r>
              <a:rPr lang="en-US" altLang="zh-CN" sz="2800" dirty="0"/>
              <a:t>      </a:t>
            </a:r>
            <a:r>
              <a:rPr lang="zh-CN" altLang="en-US" sz="2800" dirty="0"/>
              <a:t>与“ 学习之道 ”这一</a:t>
            </a:r>
            <a:r>
              <a:rPr lang="zh-CN" altLang="en-US" sz="2800" dirty="0">
                <a:solidFill>
                  <a:srgbClr val="FF0000"/>
                </a:solidFill>
              </a:rPr>
              <a:t>主题</a:t>
            </a:r>
            <a:r>
              <a:rPr lang="zh-CN" altLang="en-US" sz="3200" dirty="0">
                <a:solidFill>
                  <a:srgbClr val="00B0F0"/>
                </a:solidFill>
              </a:rPr>
              <a:t>基本上没有关联</a:t>
            </a:r>
            <a:br>
              <a:rPr lang="zh-CN" altLang="en-US" sz="2800" dirty="0"/>
            </a:br>
            <a:r>
              <a:rPr lang="en-US" altLang="zh-CN" sz="2800" dirty="0"/>
              <a:t>      </a:t>
            </a:r>
            <a:r>
              <a:rPr lang="zh-CN" altLang="en-US" sz="2800" dirty="0"/>
              <a:t>角度</a:t>
            </a:r>
            <a:r>
              <a:rPr lang="zh-CN" altLang="en-US" sz="3200" dirty="0">
                <a:solidFill>
                  <a:srgbClr val="00B0F0"/>
                </a:solidFill>
              </a:rPr>
              <a:t>不明确、不稳定</a:t>
            </a:r>
            <a:r>
              <a:rPr lang="zh-CN" altLang="en-US" sz="2800" dirty="0"/>
              <a:t>，只是从材料中</a:t>
            </a:r>
            <a:r>
              <a:rPr lang="zh-CN" altLang="en-US" sz="2800" dirty="0">
                <a:solidFill>
                  <a:srgbClr val="FF0000"/>
                </a:solidFill>
              </a:rPr>
              <a:t>随意生发</a:t>
            </a:r>
            <a:r>
              <a:rPr lang="zh-CN" altLang="en-US" sz="2800" dirty="0"/>
              <a:t>出一个话题</a:t>
            </a:r>
            <a:br>
              <a:rPr lang="zh-CN" altLang="en-US" sz="2800" dirty="0"/>
            </a:br>
            <a:r>
              <a:rPr lang="zh-CN" altLang="en-US" sz="3200" dirty="0">
                <a:solidFill>
                  <a:srgbClr val="00B050"/>
                </a:solidFill>
              </a:rPr>
              <a:t>如</a:t>
            </a:r>
            <a:br>
              <a:rPr lang="zh-CN" altLang="en-US" sz="2800" dirty="0"/>
            </a:br>
            <a:r>
              <a:rPr lang="en-US" altLang="zh-CN" sz="2800" dirty="0"/>
              <a:t>   </a:t>
            </a:r>
            <a:r>
              <a:rPr lang="en-US" altLang="zh-CN" sz="2800" dirty="0">
                <a:solidFill>
                  <a:schemeClr val="accent1">
                    <a:lumMod val="75000"/>
                  </a:schemeClr>
                </a:solidFill>
              </a:rPr>
              <a:t> </a:t>
            </a:r>
            <a:r>
              <a:rPr lang="zh-CN" altLang="en-US" sz="2800" dirty="0">
                <a:solidFill>
                  <a:schemeClr val="accent1">
                    <a:lumMod val="75000"/>
                  </a:schemeClr>
                </a:solidFill>
              </a:rPr>
              <a:t>从第一则材料出发谈“ 积累 ”“经验”等；</a:t>
            </a:r>
            <a:br>
              <a:rPr lang="zh-CN" altLang="en-US" sz="2800" dirty="0">
                <a:solidFill>
                  <a:schemeClr val="accent1">
                    <a:lumMod val="75000"/>
                  </a:schemeClr>
                </a:solidFill>
              </a:rPr>
            </a:br>
            <a:r>
              <a:rPr lang="en-US" altLang="zh-CN" sz="2800" dirty="0">
                <a:solidFill>
                  <a:schemeClr val="accent1">
                    <a:lumMod val="75000"/>
                  </a:schemeClr>
                </a:solidFill>
              </a:rPr>
              <a:t>    </a:t>
            </a:r>
            <a:r>
              <a:rPr lang="zh-CN" altLang="en-US" sz="2800" dirty="0">
                <a:solidFill>
                  <a:schemeClr val="accent1">
                    <a:lumMod val="75000"/>
                  </a:schemeClr>
                </a:solidFill>
              </a:rPr>
              <a:t>从第二则材料出发谈“教养”等。</a:t>
            </a:r>
            <a:br>
              <a:rPr lang="zh-CN" altLang="en-US" sz="2800" dirty="0">
                <a:solidFill>
                  <a:schemeClr val="accent1">
                    <a:lumMod val="75000"/>
                  </a:schemeClr>
                </a:solidFill>
              </a:rPr>
            </a:br>
            <a:r>
              <a:rPr lang="zh-CN" altLang="en-US" sz="3200" dirty="0">
                <a:solidFill>
                  <a:srgbClr val="00B050"/>
                </a:solidFill>
              </a:rPr>
              <a:t>如</a:t>
            </a:r>
            <a:br>
              <a:rPr lang="zh-CN" altLang="en-US" sz="2800" dirty="0">
                <a:solidFill>
                  <a:schemeClr val="accent1">
                    <a:lumMod val="75000"/>
                  </a:schemeClr>
                </a:solidFill>
              </a:rPr>
            </a:br>
            <a:r>
              <a:rPr lang="zh-CN" altLang="en-US" sz="2800" dirty="0">
                <a:solidFill>
                  <a:schemeClr val="accent1">
                    <a:lumMod val="75000"/>
                  </a:schemeClr>
                </a:solidFill>
              </a:rPr>
              <a:t> </a:t>
            </a:r>
            <a:r>
              <a:rPr lang="en-US" altLang="zh-CN" sz="2800" dirty="0">
                <a:solidFill>
                  <a:schemeClr val="accent1">
                    <a:lumMod val="75000"/>
                  </a:schemeClr>
                </a:solidFill>
              </a:rPr>
              <a:t>   </a:t>
            </a:r>
            <a:r>
              <a:rPr lang="zh-CN" altLang="en-US" sz="2800" dirty="0">
                <a:solidFill>
                  <a:schemeClr val="accent1">
                    <a:lumMod val="75000"/>
                  </a:schemeClr>
                </a:solidFill>
              </a:rPr>
              <a:t>架空“学习之道 ”这一主题</a:t>
            </a:r>
            <a:r>
              <a:rPr lang="en-US" altLang="zh-CN" sz="2800" dirty="0">
                <a:solidFill>
                  <a:schemeClr val="accent1">
                    <a:lumMod val="75000"/>
                  </a:schemeClr>
                </a:solidFill>
              </a:rPr>
              <a:t>  </a:t>
            </a:r>
            <a:br>
              <a:rPr lang="en-US" altLang="zh-CN" sz="2800" dirty="0">
                <a:solidFill>
                  <a:schemeClr val="accent1">
                    <a:lumMod val="75000"/>
                  </a:schemeClr>
                </a:solidFill>
              </a:rPr>
            </a:br>
            <a:r>
              <a:rPr lang="en-US" altLang="zh-CN" sz="2800" dirty="0">
                <a:solidFill>
                  <a:schemeClr val="accent1">
                    <a:lumMod val="75000"/>
                  </a:schemeClr>
                </a:solidFill>
              </a:rPr>
              <a:t>    </a:t>
            </a:r>
            <a:r>
              <a:rPr lang="zh-CN" altLang="en-US" sz="2800" dirty="0">
                <a:solidFill>
                  <a:schemeClr val="accent1">
                    <a:lumMod val="75000"/>
                  </a:schemeClr>
                </a:solidFill>
              </a:rPr>
              <a:t>孤立谈“读书”“修养 ”等，也属于偏离题意</a:t>
            </a:r>
            <a:br>
              <a:rPr lang="zh-CN" altLang="en-US" sz="2800" dirty="0">
                <a:solidFill>
                  <a:schemeClr val="accent1">
                    <a:lumMod val="75000"/>
                  </a:schemeClr>
                </a:solidFill>
              </a:rPr>
            </a:br>
            <a:r>
              <a:rPr lang="en-US" altLang="zh-CN" sz="2800" dirty="0"/>
              <a:t>         </a:t>
            </a:r>
            <a:br>
              <a:rPr lang="en-US" altLang="zh-CN" sz="2800" dirty="0"/>
            </a:br>
            <a:r>
              <a:rPr lang="en-US" altLang="zh-CN" sz="2800" dirty="0"/>
              <a:t>        </a:t>
            </a:r>
            <a:r>
              <a:rPr lang="zh-CN" altLang="en-US" sz="2800" dirty="0">
                <a:solidFill>
                  <a:schemeClr val="accent3"/>
                </a:solidFill>
              </a:rPr>
              <a:t>内容项评四等（5 ～0  分），“发展等级”不给分</a:t>
            </a:r>
            <a:r>
              <a:rPr lang="zh-CN" altLang="en-US" sz="2800" dirty="0"/>
              <a:t>。</a:t>
            </a:r>
            <a:br>
              <a:rPr lang="zh-CN" altLang="en-US" sz="2800" dirty="0"/>
            </a:br>
            <a:endParaRPr lang="zh-CN" alt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6095" y="429895"/>
            <a:ext cx="11179175" cy="5647055"/>
          </a:xfrm>
        </p:spPr>
        <p:txBody>
          <a:bodyPr>
            <a:normAutofit/>
          </a:bodyPr>
          <a:lstStyle/>
          <a:p>
            <a:pPr lvl="0"/>
            <a:r>
              <a:rPr lang="zh-CN" altLang="en-US" sz="6000" dirty="0">
                <a:solidFill>
                  <a:schemeClr val="accent6">
                    <a:lumMod val="75000"/>
                  </a:schemeClr>
                </a:solidFill>
              </a:rPr>
              <a:t>2．关于“内容不当</a:t>
            </a:r>
            <a:r>
              <a:rPr lang="zh-CN" altLang="en-US" sz="4900" dirty="0"/>
              <a:t>”</a:t>
            </a:r>
            <a:br>
              <a:rPr lang="zh-CN" altLang="en-US" dirty="0"/>
            </a:br>
            <a:br>
              <a:rPr lang="zh-CN" altLang="en-US" dirty="0"/>
            </a:br>
            <a:r>
              <a:rPr lang="zh-CN" altLang="en-US" sz="4000" dirty="0">
                <a:solidFill>
                  <a:schemeClr val="tx2">
                    <a:lumMod val="50000"/>
                    <a:lumOff val="50000"/>
                  </a:schemeClr>
                </a:solidFill>
              </a:rPr>
              <a:t>针对性</a:t>
            </a:r>
            <a:r>
              <a:rPr lang="zh-CN" altLang="en-US" dirty="0"/>
              <a:t>不明确 ， </a:t>
            </a:r>
            <a:br>
              <a:rPr lang="zh-CN" altLang="en-US" dirty="0"/>
            </a:br>
            <a:r>
              <a:rPr lang="zh-CN" altLang="en-US" sz="4000" dirty="0">
                <a:solidFill>
                  <a:schemeClr val="tx2">
                    <a:lumMod val="50000"/>
                    <a:lumOff val="50000"/>
                  </a:schemeClr>
                </a:solidFill>
              </a:rPr>
              <a:t>写作内容</a:t>
            </a:r>
            <a:r>
              <a:rPr lang="zh-CN" altLang="en-US" dirty="0"/>
              <a:t>与</a:t>
            </a:r>
            <a:r>
              <a:rPr lang="zh-CN" altLang="en-US" sz="4000" dirty="0">
                <a:solidFill>
                  <a:schemeClr val="tx2">
                    <a:lumMod val="50000"/>
                    <a:lumOff val="50000"/>
                  </a:schemeClr>
                </a:solidFill>
              </a:rPr>
              <a:t>材料内容及含意</a:t>
            </a:r>
            <a:r>
              <a:rPr lang="zh-CN" altLang="en-US" dirty="0"/>
              <a:t>无关 ，</a:t>
            </a:r>
            <a:br>
              <a:rPr lang="zh-CN" altLang="en-US" dirty="0"/>
            </a:br>
            <a:r>
              <a:rPr lang="zh-CN" altLang="en-US" sz="4000" dirty="0">
                <a:solidFill>
                  <a:schemeClr val="tx2">
                    <a:lumMod val="50000"/>
                    <a:lumOff val="50000"/>
                  </a:schemeClr>
                </a:solidFill>
              </a:rPr>
              <a:t>罗列名言事例</a:t>
            </a:r>
            <a:r>
              <a:rPr lang="zh-CN" altLang="en-US" dirty="0"/>
              <a:t>与看法</a:t>
            </a:r>
            <a:r>
              <a:rPr lang="zh-CN" altLang="en-US" sz="4000" dirty="0">
                <a:solidFill>
                  <a:schemeClr val="tx2">
                    <a:lumMod val="50000"/>
                    <a:lumOff val="50000"/>
                  </a:schemeClr>
                </a:solidFill>
              </a:rPr>
              <a:t>没有逻辑关系</a:t>
            </a:r>
            <a:r>
              <a:rPr lang="zh-CN" altLang="en-US" dirty="0"/>
              <a:t> 。</a:t>
            </a:r>
            <a:br>
              <a:rPr lang="zh-CN" altLang="en-US" dirty="0"/>
            </a:br>
            <a:br>
              <a:rPr lang="zh-CN" altLang="en-US" dirty="0"/>
            </a:br>
            <a:r>
              <a:rPr lang="zh-CN" altLang="en-US" dirty="0"/>
              <a:t>其内容项评四等（5 ～0  分）， </a:t>
            </a:r>
            <a:br>
              <a:rPr lang="zh-CN" altLang="en-US" dirty="0"/>
            </a:br>
            <a:r>
              <a:rPr lang="zh-CN" altLang="en-US" dirty="0"/>
              <a:t>“ 发展等级 ” 不给分 。</a:t>
            </a:r>
            <a:br>
              <a:rPr lang="zh-CN" altLang="en-US" dirty="0"/>
            </a:b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635" cy="6771640"/>
          </a:xfrm>
        </p:spPr>
        <p:txBody>
          <a:bodyPr>
            <a:noAutofit/>
          </a:bodyPr>
          <a:lstStyle/>
          <a:p>
            <a:pPr lvl="0"/>
            <a:r>
              <a:rPr lang="zh-CN" altLang="en-US" sz="4400" dirty="0">
                <a:solidFill>
                  <a:schemeClr val="accent6">
                    <a:lumMod val="75000"/>
                  </a:schemeClr>
                </a:solidFill>
              </a:rPr>
              <a:t>3．关于“文体”</a:t>
            </a:r>
            <a:br>
              <a:rPr lang="zh-CN" altLang="en-US" sz="4400" dirty="0">
                <a:solidFill>
                  <a:schemeClr val="accent6">
                    <a:lumMod val="75000"/>
                  </a:schemeClr>
                </a:solidFill>
              </a:rPr>
            </a:br>
            <a:r>
              <a:rPr lang="zh-CN" altLang="en-US" sz="4400" dirty="0">
                <a:solidFill>
                  <a:schemeClr val="accent6">
                    <a:lumMod val="75000"/>
                  </a:schemeClr>
                </a:solidFill>
              </a:rPr>
              <a:t> </a:t>
            </a:r>
            <a:r>
              <a:rPr lang="en-US" altLang="zh-CN" sz="4400" dirty="0">
                <a:solidFill>
                  <a:schemeClr val="accent6">
                    <a:lumMod val="75000"/>
                  </a:schemeClr>
                </a:solidFill>
              </a:rPr>
              <a:t>        </a:t>
            </a:r>
            <a:r>
              <a:rPr lang="zh-CN" altLang="en-US" sz="3200" dirty="0">
                <a:solidFill>
                  <a:schemeClr val="accent1">
                    <a:lumMod val="75000"/>
                  </a:schemeClr>
                </a:solidFill>
              </a:rPr>
              <a:t>试题明确规定为记叙性或议论性的文章</a:t>
            </a:r>
            <a:r>
              <a:rPr lang="zh-CN" altLang="en-US" sz="2300" dirty="0"/>
              <a:t> 。</a:t>
            </a:r>
            <a:br>
              <a:rPr lang="zh-CN" altLang="en-US" sz="2300" dirty="0"/>
            </a:br>
            <a:br>
              <a:rPr lang="zh-CN" altLang="en-US" sz="2300" dirty="0"/>
            </a:br>
            <a:r>
              <a:rPr lang="zh-CN" altLang="en-US" sz="2300" dirty="0"/>
              <a:t>①</a:t>
            </a:r>
            <a:r>
              <a:rPr lang="zh-CN" altLang="en-US" sz="3600" dirty="0">
                <a:solidFill>
                  <a:schemeClr val="accent6">
                    <a:lumMod val="75000"/>
                  </a:schemeClr>
                </a:solidFill>
              </a:rPr>
              <a:t>符合文体要求</a:t>
            </a:r>
            <a:br>
              <a:rPr lang="zh-CN" altLang="en-US" sz="2300" dirty="0"/>
            </a:br>
            <a:r>
              <a:rPr lang="zh-CN" altLang="en-US" sz="3200" dirty="0">
                <a:solidFill>
                  <a:srgbClr val="00B050"/>
                </a:solidFill>
              </a:rPr>
              <a:t>记叙性文章</a:t>
            </a:r>
            <a:r>
              <a:rPr lang="zh-CN" altLang="en-US" sz="2300" dirty="0"/>
              <a:t>：</a:t>
            </a:r>
            <a:br>
              <a:rPr lang="zh-CN" altLang="en-US" sz="2300" dirty="0"/>
            </a:br>
            <a:r>
              <a:rPr lang="zh-CN" altLang="en-US" sz="2300" dirty="0"/>
              <a:t>注重</a:t>
            </a:r>
            <a:r>
              <a:rPr lang="zh-CN" altLang="en-US" sz="2800" dirty="0">
                <a:solidFill>
                  <a:srgbClr val="00B050"/>
                </a:solidFill>
              </a:rPr>
              <a:t>叙述描写，内容具体，阐述看法入情入理，有感染力</a:t>
            </a:r>
            <a:r>
              <a:rPr lang="zh-CN" altLang="en-US" sz="2300" dirty="0"/>
              <a:t>。</a:t>
            </a:r>
            <a:br>
              <a:rPr lang="zh-CN" altLang="en-US" sz="2300" dirty="0"/>
            </a:br>
            <a:r>
              <a:rPr lang="zh-CN" altLang="en-US" sz="2300" dirty="0"/>
              <a:t>在 “ 结构严谨、语言流畅、字迹工整 ” 的前提下，表达项评一等（20 ～16  分）</a:t>
            </a:r>
            <a:br>
              <a:rPr lang="zh-CN" altLang="en-US" sz="2300" dirty="0"/>
            </a:br>
            <a:r>
              <a:rPr lang="zh-CN" altLang="en-US" sz="2300" dirty="0"/>
              <a:t>注重</a:t>
            </a:r>
            <a:r>
              <a:rPr lang="zh-CN" altLang="en-US" sz="2800" dirty="0">
                <a:solidFill>
                  <a:srgbClr val="00B050"/>
                </a:solidFill>
              </a:rPr>
              <a:t>叙述描写，内容具体，阐述看法合乎情理，有一定的感染力。</a:t>
            </a:r>
            <a:br>
              <a:rPr lang="zh-CN" altLang="en-US" sz="2300" dirty="0"/>
            </a:br>
            <a:r>
              <a:rPr lang="zh-CN" altLang="en-US" sz="2300" dirty="0"/>
              <a:t>在 “ 结构完整、语言通顺、字迹清楚 ” 的前提下，表达项评二等（15 ～11  分）</a:t>
            </a:r>
            <a:br>
              <a:rPr lang="zh-CN" altLang="en-US" sz="3200" dirty="0">
                <a:solidFill>
                  <a:schemeClr val="accent6"/>
                </a:solidFill>
              </a:rPr>
            </a:br>
            <a:r>
              <a:rPr lang="zh-CN" altLang="en-US" sz="3200" dirty="0">
                <a:solidFill>
                  <a:schemeClr val="accent6"/>
                </a:solidFill>
              </a:rPr>
              <a:t>议论性文章：</a:t>
            </a:r>
            <a:br>
              <a:rPr lang="zh-CN" altLang="en-US" sz="2300" dirty="0"/>
            </a:br>
            <a:r>
              <a:rPr lang="zh-CN" altLang="en-US" sz="2300" dirty="0"/>
              <a:t>注重</a:t>
            </a:r>
            <a:r>
              <a:rPr lang="zh-CN" altLang="en-US" sz="2800" dirty="0">
                <a:solidFill>
                  <a:schemeClr val="accent6"/>
                </a:solidFill>
              </a:rPr>
              <a:t>分析说理</a:t>
            </a:r>
            <a:r>
              <a:rPr lang="zh-CN" altLang="en-US" sz="2300" dirty="0">
                <a:solidFill>
                  <a:schemeClr val="accent6"/>
                </a:solidFill>
              </a:rPr>
              <a:t>，</a:t>
            </a:r>
            <a:r>
              <a:rPr lang="zh-CN" altLang="en-US" sz="2800" dirty="0">
                <a:solidFill>
                  <a:schemeClr val="accent6"/>
                </a:solidFill>
              </a:rPr>
              <a:t>阐述看法入情入理 ，有说服力，并且注重文明交流。</a:t>
            </a:r>
            <a:br>
              <a:rPr lang="zh-CN" altLang="en-US" sz="2300" dirty="0"/>
            </a:br>
            <a:r>
              <a:rPr lang="zh-CN" altLang="en-US" sz="2300" dirty="0"/>
              <a:t>在“ 结构严谨、语言流畅、字迹工整 ” 的前提 下，表达项评一等（20 ～16  分）</a:t>
            </a:r>
            <a:br>
              <a:rPr lang="zh-CN" altLang="en-US" sz="2300" dirty="0"/>
            </a:br>
            <a:r>
              <a:rPr lang="zh-CN" altLang="en-US" sz="2300" dirty="0"/>
              <a:t>注重</a:t>
            </a:r>
            <a:r>
              <a:rPr lang="zh-CN" altLang="en-US" sz="2800" dirty="0">
                <a:solidFill>
                  <a:schemeClr val="accent6"/>
                </a:solidFill>
              </a:rPr>
              <a:t>分析说理，阐述看法有一定的道理，有一定的说服力。</a:t>
            </a:r>
            <a:br>
              <a:rPr lang="zh-CN" altLang="en-US" sz="2300" dirty="0"/>
            </a:br>
            <a:r>
              <a:rPr lang="zh-CN" altLang="en-US" sz="2300" dirty="0"/>
              <a:t>在 “ 结构完整、语言通顺、字迹清楚 ”的前提 下，表达项评二等（15 ～11  分）</a:t>
            </a:r>
            <a:br>
              <a:rPr lang="zh-CN" altLang="en-US" sz="2300" dirty="0"/>
            </a:br>
            <a:endParaRPr lang="zh-CN" altLang="en-US" sz="2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635" cy="6700520"/>
          </a:xfrm>
        </p:spPr>
        <p:txBody>
          <a:bodyPr>
            <a:noAutofit/>
          </a:bodyPr>
          <a:lstStyle/>
          <a:p>
            <a:pPr lvl="0"/>
            <a:r>
              <a:rPr lang="zh-CN" altLang="en-US" sz="2300" dirty="0"/>
              <a:t>②</a:t>
            </a:r>
            <a:r>
              <a:rPr lang="zh-CN" altLang="en-US" sz="3600" dirty="0">
                <a:solidFill>
                  <a:schemeClr val="accent6">
                    <a:lumMod val="75000"/>
                  </a:schemeClr>
                </a:solidFill>
              </a:rPr>
              <a:t>基本符合文体要求</a:t>
            </a:r>
            <a:br>
              <a:rPr lang="zh-CN" altLang="en-US" sz="2300" dirty="0"/>
            </a:br>
            <a:r>
              <a:rPr lang="zh-CN" altLang="en-US" sz="3200" dirty="0">
                <a:solidFill>
                  <a:srgbClr val="00B050"/>
                </a:solidFill>
              </a:rPr>
              <a:t>记叙性文章：</a:t>
            </a:r>
            <a:br>
              <a:rPr lang="zh-CN" altLang="en-US" sz="3200" dirty="0">
                <a:solidFill>
                  <a:srgbClr val="00B050"/>
                </a:solidFill>
              </a:rPr>
            </a:br>
            <a:r>
              <a:rPr lang="zh-CN" altLang="en-US" sz="2800" dirty="0"/>
              <a:t>有</a:t>
            </a:r>
            <a:r>
              <a:rPr lang="zh-CN" altLang="en-US" sz="2800" dirty="0">
                <a:solidFill>
                  <a:srgbClr val="00B050"/>
                </a:solidFill>
              </a:rPr>
              <a:t>一定的叙述描写</a:t>
            </a:r>
            <a:r>
              <a:rPr lang="zh-CN" altLang="en-US" sz="2800" dirty="0"/>
              <a:t>，</a:t>
            </a:r>
            <a:r>
              <a:rPr lang="zh-CN" altLang="en-US" sz="2800" dirty="0">
                <a:solidFill>
                  <a:srgbClr val="00B050"/>
                </a:solidFill>
              </a:rPr>
              <a:t>内容单薄</a:t>
            </a:r>
            <a:r>
              <a:rPr lang="zh-CN" altLang="en-US" sz="2800" dirty="0"/>
              <a:t>，</a:t>
            </a:r>
            <a:r>
              <a:rPr lang="zh-CN" altLang="en-US" sz="2800" dirty="0">
                <a:solidFill>
                  <a:srgbClr val="00B050"/>
                </a:solidFill>
              </a:rPr>
              <a:t>缺乏感染力</a:t>
            </a:r>
            <a:r>
              <a:rPr lang="zh-CN" altLang="en-US" sz="2800" dirty="0"/>
              <a:t>。</a:t>
            </a:r>
            <a:br>
              <a:rPr lang="zh-CN" altLang="en-US" sz="2800" dirty="0"/>
            </a:br>
            <a:r>
              <a:rPr lang="zh-CN" altLang="en-US" sz="2800" dirty="0"/>
              <a:t>在 “ 结构基本完整、语言基本通顺、字迹基本清楚 ” 的前提下，其表达项评三等（10 ～6  分）。</a:t>
            </a:r>
            <a:br>
              <a:rPr lang="zh-CN" altLang="en-US" sz="2800" dirty="0"/>
            </a:br>
            <a:r>
              <a:rPr lang="zh-CN" altLang="en-US" sz="3200" dirty="0">
                <a:solidFill>
                  <a:srgbClr val="00B050"/>
                </a:solidFill>
              </a:rPr>
              <a:t>议论性文章：</a:t>
            </a:r>
            <a:r>
              <a:rPr lang="zh-CN" altLang="en-US" sz="2300" dirty="0"/>
              <a:t> </a:t>
            </a:r>
            <a:br>
              <a:rPr lang="zh-CN" altLang="en-US" sz="2300" dirty="0"/>
            </a:br>
            <a:r>
              <a:rPr lang="zh-CN" altLang="en-US" sz="2800" dirty="0"/>
              <a:t>有</a:t>
            </a:r>
            <a:r>
              <a:rPr lang="zh-CN" altLang="en-US" sz="2800" dirty="0">
                <a:solidFill>
                  <a:srgbClr val="00B050"/>
                </a:solidFill>
              </a:rPr>
              <a:t>一定的分析说理</a:t>
            </a:r>
            <a:r>
              <a:rPr lang="zh-CN" altLang="en-US" sz="2800" dirty="0"/>
              <a:t>，</a:t>
            </a:r>
            <a:r>
              <a:rPr lang="zh-CN" altLang="en-US" sz="2800" dirty="0">
                <a:solidFill>
                  <a:srgbClr val="00B050"/>
                </a:solidFill>
              </a:rPr>
              <a:t>阐述看法有一点道理</a:t>
            </a:r>
            <a:r>
              <a:rPr lang="zh-CN" altLang="en-US" sz="2800" dirty="0"/>
              <a:t>， </a:t>
            </a:r>
            <a:r>
              <a:rPr lang="zh-CN" altLang="en-US" sz="2800" dirty="0">
                <a:solidFill>
                  <a:srgbClr val="00B050"/>
                </a:solidFill>
              </a:rPr>
              <a:t>缺乏 说服力</a:t>
            </a:r>
            <a:r>
              <a:rPr lang="zh-CN" altLang="en-US" sz="2800" dirty="0"/>
              <a:t>。</a:t>
            </a:r>
            <a:br>
              <a:rPr lang="zh-CN" altLang="en-US" sz="2800" dirty="0"/>
            </a:br>
            <a:r>
              <a:rPr lang="zh-CN" altLang="en-US" sz="2800" dirty="0"/>
              <a:t> 在 “ 结构基本完整、语言基本通顺、字迹基本清楚 ” 的前提下 ，其表达项评三等（10 ～6  分）。</a:t>
            </a:r>
            <a:br>
              <a:rPr lang="zh-CN" altLang="en-US" sz="2300" dirty="0"/>
            </a:br>
            <a:br>
              <a:rPr lang="zh-CN" altLang="en-US" sz="2300" dirty="0"/>
            </a:br>
            <a:r>
              <a:rPr lang="zh-CN" altLang="en-US" sz="2300" dirty="0"/>
              <a:t>③</a:t>
            </a:r>
            <a:r>
              <a:rPr lang="zh-CN" altLang="en-US" dirty="0">
                <a:solidFill>
                  <a:schemeClr val="accent6">
                    <a:lumMod val="75000"/>
                  </a:schemeClr>
                </a:solidFill>
              </a:rPr>
              <a:t>不符合文体要求</a:t>
            </a:r>
            <a:br>
              <a:rPr lang="zh-CN" altLang="en-US" sz="2300" dirty="0"/>
            </a:br>
            <a:r>
              <a:rPr lang="zh-CN" altLang="en-US" sz="2800" dirty="0">
                <a:solidFill>
                  <a:srgbClr val="00B050"/>
                </a:solidFill>
              </a:rPr>
              <a:t>文体特征不明确</a:t>
            </a:r>
            <a:r>
              <a:rPr lang="zh-CN" altLang="en-US" sz="2800" dirty="0"/>
              <a:t>，</a:t>
            </a:r>
            <a:r>
              <a:rPr lang="zh-CN" altLang="en-US" sz="2800" dirty="0">
                <a:solidFill>
                  <a:srgbClr val="00B050"/>
                </a:solidFill>
              </a:rPr>
              <a:t>无法归入记叙性文章或议论性文章</a:t>
            </a:r>
            <a:r>
              <a:rPr lang="zh-CN" altLang="en-US" sz="2800" dirty="0"/>
              <a:t>，</a:t>
            </a:r>
            <a:br>
              <a:rPr lang="zh-CN" altLang="en-US" sz="2800" dirty="0"/>
            </a:br>
            <a:r>
              <a:rPr lang="zh-CN" altLang="en-US" sz="2800" dirty="0">
                <a:solidFill>
                  <a:srgbClr val="00B050"/>
                </a:solidFill>
              </a:rPr>
              <a:t>其</a:t>
            </a:r>
            <a:r>
              <a:rPr lang="zh-CN" altLang="en-US" sz="2800" dirty="0"/>
              <a:t>表达项评四等（5 ～0  分） ，“ 发展等级 ” 不给分。</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70" y="324485"/>
            <a:ext cx="12190730" cy="6646545"/>
          </a:xfrm>
        </p:spPr>
        <p:txBody>
          <a:bodyPr>
            <a:normAutofit fontScale="90000"/>
          </a:bodyPr>
          <a:lstStyle/>
          <a:p>
            <a:pPr lvl="0"/>
            <a:r>
              <a:rPr lang="zh-CN" altLang="en-US" sz="4400" dirty="0">
                <a:solidFill>
                  <a:schemeClr val="accent6">
                    <a:lumMod val="75000"/>
                  </a:schemeClr>
                </a:solidFill>
              </a:rPr>
              <a:t>（二）发展等级评分</a:t>
            </a:r>
            <a:r>
              <a:rPr lang="zh-CN" altLang="en-US" dirty="0"/>
              <a:t>，</a:t>
            </a:r>
            <a:br>
              <a:rPr lang="zh-CN" altLang="en-US" dirty="0"/>
            </a:br>
            <a:r>
              <a:rPr lang="zh-CN" altLang="en-US" dirty="0"/>
              <a:t>不求全面，可根据“特征”4 项 16 点中若干突出点按等评分。</a:t>
            </a:r>
            <a:br>
              <a:rPr lang="zh-CN" altLang="en-US" dirty="0"/>
            </a:br>
            <a:r>
              <a:rPr lang="zh-CN" altLang="en-US" sz="4400" dirty="0">
                <a:solidFill>
                  <a:srgbClr val="FFC000"/>
                </a:solidFill>
              </a:rPr>
              <a:t>1．深刻</a:t>
            </a:r>
            <a:r>
              <a:rPr lang="zh-CN" altLang="en-US" dirty="0"/>
              <a:t>：</a:t>
            </a:r>
            <a:r>
              <a:rPr lang="en-US" altLang="zh-CN" dirty="0"/>
              <a:t> </a:t>
            </a:r>
            <a:r>
              <a:rPr lang="zh-CN" altLang="en-US" dirty="0"/>
              <a:t>①</a:t>
            </a:r>
            <a:r>
              <a:rPr lang="zh-CN" altLang="en-US" dirty="0">
                <a:solidFill>
                  <a:schemeClr val="accent1">
                    <a:lumMod val="75000"/>
                  </a:schemeClr>
                </a:solidFill>
              </a:rPr>
              <a:t>透过现象</a:t>
            </a:r>
            <a:r>
              <a:rPr lang="zh-CN" altLang="en-US" dirty="0"/>
              <a:t>深入</a:t>
            </a:r>
            <a:r>
              <a:rPr lang="zh-CN" altLang="en-US" dirty="0">
                <a:solidFill>
                  <a:schemeClr val="accent1">
                    <a:lumMod val="75000"/>
                  </a:schemeClr>
                </a:solidFill>
              </a:rPr>
              <a:t>本质</a:t>
            </a:r>
            <a:r>
              <a:rPr lang="zh-CN" altLang="en-US" dirty="0"/>
              <a:t> </a:t>
            </a:r>
            <a:br>
              <a:rPr lang="zh-CN" altLang="en-US" dirty="0"/>
            </a:br>
            <a:r>
              <a:rPr lang="en-US" altLang="zh-CN" dirty="0"/>
              <a:t>                 </a:t>
            </a:r>
            <a:r>
              <a:rPr lang="zh-CN" altLang="en-US" dirty="0"/>
              <a:t>②揭示</a:t>
            </a:r>
            <a:r>
              <a:rPr lang="zh-CN" altLang="en-US" dirty="0">
                <a:solidFill>
                  <a:schemeClr val="accent1">
                    <a:lumMod val="75000"/>
                  </a:schemeClr>
                </a:solidFill>
              </a:rPr>
              <a:t>事物的内在关系</a:t>
            </a:r>
            <a:br>
              <a:rPr lang="zh-CN" altLang="en-US" dirty="0"/>
            </a:br>
            <a:r>
              <a:rPr lang="zh-CN" altLang="en-US" dirty="0"/>
              <a:t> </a:t>
            </a:r>
            <a:r>
              <a:rPr lang="en-US" altLang="zh-CN" dirty="0"/>
              <a:t>                </a:t>
            </a:r>
            <a:r>
              <a:rPr lang="zh-CN" altLang="en-US" dirty="0"/>
              <a:t>③观点具有</a:t>
            </a:r>
            <a:r>
              <a:rPr lang="zh-CN" altLang="en-US" dirty="0">
                <a:solidFill>
                  <a:schemeClr val="accent1">
                    <a:lumMod val="75000"/>
                  </a:schemeClr>
                </a:solidFill>
              </a:rPr>
              <a:t>启发作用</a:t>
            </a:r>
            <a:br>
              <a:rPr lang="zh-CN" altLang="en-US" dirty="0"/>
            </a:br>
            <a:r>
              <a:rPr lang="zh-CN" altLang="en-US" sz="4400" dirty="0">
                <a:solidFill>
                  <a:srgbClr val="FFC000"/>
                </a:solidFill>
              </a:rPr>
              <a:t>2．丰富</a:t>
            </a:r>
            <a:r>
              <a:rPr lang="zh-CN" altLang="en-US" dirty="0"/>
              <a:t>：</a:t>
            </a:r>
            <a:r>
              <a:rPr lang="en-US" altLang="zh-CN" dirty="0"/>
              <a:t> </a:t>
            </a:r>
            <a:r>
              <a:rPr lang="zh-CN" altLang="en-US" dirty="0"/>
              <a:t>④</a:t>
            </a:r>
            <a:r>
              <a:rPr lang="zh-CN" altLang="en-US" dirty="0">
                <a:solidFill>
                  <a:schemeClr val="accent1">
                    <a:lumMod val="75000"/>
                  </a:schemeClr>
                </a:solidFill>
              </a:rPr>
              <a:t>材料</a:t>
            </a:r>
            <a:r>
              <a:rPr lang="zh-CN" altLang="en-US" dirty="0"/>
              <a:t>丰富 </a:t>
            </a:r>
            <a:r>
              <a:rPr lang="en-US" altLang="zh-CN" dirty="0"/>
              <a:t>  </a:t>
            </a:r>
            <a:br>
              <a:rPr lang="en-US" altLang="zh-CN" dirty="0"/>
            </a:br>
            <a:r>
              <a:rPr lang="en-US" altLang="zh-CN" dirty="0"/>
              <a:t>                 </a:t>
            </a:r>
            <a:r>
              <a:rPr lang="zh-CN" altLang="en-US" dirty="0"/>
              <a:t>⑤</a:t>
            </a:r>
            <a:r>
              <a:rPr lang="zh-CN" altLang="en-US" dirty="0">
                <a:solidFill>
                  <a:schemeClr val="accent1">
                    <a:lumMod val="75000"/>
                  </a:schemeClr>
                </a:solidFill>
              </a:rPr>
              <a:t>论据</a:t>
            </a:r>
            <a:r>
              <a:rPr lang="zh-CN" altLang="en-US" dirty="0"/>
              <a:t>充实 </a:t>
            </a:r>
            <a:br>
              <a:rPr lang="zh-CN" altLang="en-US" dirty="0"/>
            </a:br>
            <a:r>
              <a:rPr lang="en-US" altLang="zh-CN" dirty="0"/>
              <a:t>                 </a:t>
            </a:r>
            <a:r>
              <a:rPr lang="zh-CN" altLang="en-US" dirty="0"/>
              <a:t>⑥</a:t>
            </a:r>
            <a:r>
              <a:rPr lang="zh-CN" altLang="en-US" dirty="0">
                <a:solidFill>
                  <a:schemeClr val="accent1">
                    <a:lumMod val="75000"/>
                  </a:schemeClr>
                </a:solidFill>
              </a:rPr>
              <a:t>形象</a:t>
            </a:r>
            <a:r>
              <a:rPr lang="zh-CN" altLang="en-US" dirty="0"/>
              <a:t>丰满</a:t>
            </a:r>
            <a:r>
              <a:rPr lang="en-US" altLang="zh-CN" dirty="0"/>
              <a:t>  </a:t>
            </a:r>
            <a:r>
              <a:rPr lang="zh-CN" altLang="en-US" dirty="0"/>
              <a:t> </a:t>
            </a:r>
            <a:br>
              <a:rPr lang="zh-CN" altLang="en-US" dirty="0"/>
            </a:br>
            <a:r>
              <a:rPr lang="en-US" altLang="zh-CN" dirty="0"/>
              <a:t>                 </a:t>
            </a:r>
            <a:r>
              <a:rPr lang="zh-CN" altLang="en-US" dirty="0"/>
              <a:t>⑦</a:t>
            </a:r>
            <a:r>
              <a:rPr lang="zh-CN" altLang="en-US" dirty="0">
                <a:solidFill>
                  <a:schemeClr val="accent1">
                    <a:lumMod val="75000"/>
                  </a:schemeClr>
                </a:solidFill>
              </a:rPr>
              <a:t>意境</a:t>
            </a:r>
            <a:r>
              <a:rPr lang="zh-CN" altLang="en-US" dirty="0"/>
              <a:t>深远</a:t>
            </a:r>
            <a:br>
              <a:rPr lang="zh-CN" altLang="en-US" dirty="0"/>
            </a:br>
            <a:r>
              <a:rPr lang="zh-CN" altLang="en-US" sz="4400" dirty="0">
                <a:solidFill>
                  <a:srgbClr val="FFC000"/>
                </a:solidFill>
              </a:rPr>
              <a:t>3．有文采</a:t>
            </a:r>
            <a:r>
              <a:rPr lang="zh-CN" altLang="en-US" dirty="0"/>
              <a:t>：⑧</a:t>
            </a:r>
            <a:r>
              <a:rPr lang="zh-CN" altLang="en-US" dirty="0">
                <a:solidFill>
                  <a:schemeClr val="accent1">
                    <a:lumMod val="75000"/>
                  </a:schemeClr>
                </a:solidFill>
              </a:rPr>
              <a:t>用语</a:t>
            </a:r>
            <a:r>
              <a:rPr lang="zh-CN" altLang="en-US" dirty="0"/>
              <a:t>贴切 ⑨</a:t>
            </a:r>
            <a:r>
              <a:rPr lang="zh-CN" altLang="en-US" dirty="0">
                <a:solidFill>
                  <a:schemeClr val="accent1">
                    <a:lumMod val="75000"/>
                  </a:schemeClr>
                </a:solidFill>
              </a:rPr>
              <a:t>句式</a:t>
            </a:r>
            <a:r>
              <a:rPr lang="zh-CN" altLang="en-US" dirty="0"/>
              <a:t>灵活</a:t>
            </a:r>
            <a:br>
              <a:rPr lang="zh-CN" altLang="en-US" dirty="0"/>
            </a:br>
            <a:r>
              <a:rPr lang="zh-CN" altLang="en-US" dirty="0"/>
              <a:t> </a:t>
            </a:r>
            <a:r>
              <a:rPr lang="en-US" altLang="zh-CN" dirty="0"/>
              <a:t>                  </a:t>
            </a:r>
            <a:r>
              <a:rPr lang="zh-CN" altLang="en-US" dirty="0"/>
              <a:t> ⑩善于运用</a:t>
            </a:r>
            <a:r>
              <a:rPr lang="zh-CN" altLang="en-US" dirty="0">
                <a:solidFill>
                  <a:schemeClr val="accent1">
                    <a:lumMod val="75000"/>
                  </a:schemeClr>
                </a:solidFill>
              </a:rPr>
              <a:t>修辞手法</a:t>
            </a:r>
            <a:r>
              <a:rPr lang="zh-CN" altLang="en-US" dirty="0"/>
              <a:t> </a:t>
            </a:r>
            <a:r>
              <a:rPr lang="en-US" altLang="zh-CN" dirty="0"/>
              <a:t>     </a:t>
            </a:r>
            <a:r>
              <a:rPr lang="zh-CN" altLang="en-US" dirty="0"/>
              <a:t>⑪</a:t>
            </a:r>
            <a:r>
              <a:rPr lang="zh-CN" altLang="en-US" dirty="0">
                <a:solidFill>
                  <a:schemeClr val="accent1">
                    <a:lumMod val="75000"/>
                  </a:schemeClr>
                </a:solidFill>
              </a:rPr>
              <a:t>文句</a:t>
            </a:r>
            <a:r>
              <a:rPr lang="zh-CN" altLang="en-US" dirty="0"/>
              <a:t>有表现力</a:t>
            </a:r>
            <a:br>
              <a:rPr lang="zh-CN" altLang="en-US" dirty="0"/>
            </a:br>
            <a:r>
              <a:rPr lang="zh-CN" altLang="en-US" sz="4400" dirty="0">
                <a:solidFill>
                  <a:srgbClr val="FFC000"/>
                </a:solidFill>
              </a:rPr>
              <a:t>4．有创新</a:t>
            </a:r>
            <a:r>
              <a:rPr lang="zh-CN" altLang="en-US" dirty="0"/>
              <a:t>：⑫</a:t>
            </a:r>
            <a:r>
              <a:rPr lang="zh-CN" altLang="en-US" dirty="0">
                <a:solidFill>
                  <a:schemeClr val="accent1">
                    <a:lumMod val="75000"/>
                  </a:schemeClr>
                </a:solidFill>
              </a:rPr>
              <a:t>见解</a:t>
            </a:r>
            <a:r>
              <a:rPr lang="zh-CN" altLang="en-US" dirty="0"/>
              <a:t>新颖 ⑬</a:t>
            </a:r>
            <a:r>
              <a:rPr lang="zh-CN" altLang="en-US" dirty="0">
                <a:solidFill>
                  <a:schemeClr val="accent1">
                    <a:lumMod val="75000"/>
                  </a:schemeClr>
                </a:solidFill>
              </a:rPr>
              <a:t>材料</a:t>
            </a:r>
            <a:r>
              <a:rPr lang="zh-CN" altLang="en-US" dirty="0"/>
              <a:t>新鲜 ⑭</a:t>
            </a:r>
            <a:r>
              <a:rPr lang="zh-CN" altLang="en-US" dirty="0">
                <a:solidFill>
                  <a:schemeClr val="accent1">
                    <a:lumMod val="75000"/>
                  </a:schemeClr>
                </a:solidFill>
              </a:rPr>
              <a:t>构思</a:t>
            </a:r>
            <a:r>
              <a:rPr lang="zh-CN" altLang="en-US" dirty="0"/>
              <a:t>新巧 </a:t>
            </a:r>
            <a:br>
              <a:rPr lang="zh-CN" altLang="en-US" dirty="0"/>
            </a:br>
            <a:r>
              <a:rPr lang="zh-CN" altLang="en-US" dirty="0"/>
              <a:t> </a:t>
            </a:r>
            <a:r>
              <a:rPr lang="en-US" altLang="zh-CN" dirty="0"/>
              <a:t>                   </a:t>
            </a:r>
            <a:r>
              <a:rPr lang="zh-CN" altLang="en-US" dirty="0"/>
              <a:t>⑮</a:t>
            </a:r>
            <a:r>
              <a:rPr lang="zh-CN" altLang="en-US" dirty="0">
                <a:solidFill>
                  <a:schemeClr val="accent1">
                    <a:lumMod val="75000"/>
                  </a:schemeClr>
                </a:solidFill>
              </a:rPr>
              <a:t>推理想象</a:t>
            </a:r>
            <a:r>
              <a:rPr lang="zh-CN" altLang="en-US" dirty="0"/>
              <a:t>有独到之处 ⑯有</a:t>
            </a:r>
            <a:r>
              <a:rPr lang="zh-CN" altLang="en-US" dirty="0">
                <a:solidFill>
                  <a:schemeClr val="accent1">
                    <a:lumMod val="75000"/>
                  </a:schemeClr>
                </a:solidFill>
              </a:rPr>
              <a:t>个性色彩</a:t>
            </a:r>
            <a:br>
              <a:rPr lang="zh-CN" altLang="en-US" sz="4400" dirty="0">
                <a:solidFill>
                  <a:schemeClr val="accent6">
                    <a:lumMod val="75000"/>
                  </a:schemeClr>
                </a:solidFill>
              </a:rPr>
            </a:b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06220" y="2062480"/>
            <a:ext cx="9349105" cy="2733040"/>
          </a:xfrm>
        </p:spPr>
        <p:txBody>
          <a:bodyPr>
            <a:noAutofit/>
          </a:bodyPr>
          <a:lstStyle/>
          <a:p>
            <a:pPr lvl="0"/>
            <a:r>
              <a:rPr lang="zh-CN" altLang="en-US" sz="4400" dirty="0">
                <a:solidFill>
                  <a:schemeClr val="accent6">
                    <a:lumMod val="75000"/>
                  </a:schemeClr>
                </a:solidFill>
              </a:rPr>
              <a:t>（三）</a:t>
            </a:r>
            <a:br>
              <a:rPr lang="zh-CN" altLang="en-US" sz="4000" dirty="0"/>
            </a:br>
            <a:br>
              <a:rPr lang="zh-CN" altLang="en-US" sz="4000" dirty="0"/>
            </a:br>
            <a:r>
              <a:rPr lang="zh-CN" altLang="en-US" sz="4000" dirty="0">
                <a:solidFill>
                  <a:schemeClr val="accent6">
                    <a:lumMod val="75000"/>
                  </a:schemeClr>
                </a:solidFill>
              </a:rPr>
              <a:t>缺标题</a:t>
            </a:r>
            <a:r>
              <a:rPr lang="zh-CN" altLang="en-US" sz="4000" dirty="0"/>
              <a:t>扣</a:t>
            </a:r>
            <a:r>
              <a:rPr lang="zh-CN" altLang="en-US" sz="4000" dirty="0">
                <a:solidFill>
                  <a:schemeClr val="accent1">
                    <a:lumMod val="75000"/>
                  </a:schemeClr>
                </a:solidFill>
              </a:rPr>
              <a:t> 2 分</a:t>
            </a:r>
            <a:r>
              <a:rPr lang="zh-CN" altLang="en-US" sz="4000" dirty="0"/>
              <a:t>；</a:t>
            </a:r>
            <a:br>
              <a:rPr lang="zh-CN" altLang="en-US" sz="4000" dirty="0"/>
            </a:br>
            <a:br>
              <a:rPr lang="zh-CN" altLang="en-US" sz="4000" dirty="0"/>
            </a:br>
            <a:r>
              <a:rPr lang="zh-CN" altLang="en-US" sz="4000" dirty="0">
                <a:solidFill>
                  <a:schemeClr val="accent6">
                    <a:lumMod val="75000"/>
                  </a:schemeClr>
                </a:solidFill>
              </a:rPr>
              <a:t>不足字数</a:t>
            </a:r>
            <a:r>
              <a:rPr lang="zh-CN" altLang="en-US" sz="4000" dirty="0"/>
              <a:t>，每少 </a:t>
            </a:r>
            <a:r>
              <a:rPr lang="zh-CN" altLang="en-US" sz="4000" dirty="0">
                <a:solidFill>
                  <a:schemeClr val="accent1">
                    <a:lumMod val="75000"/>
                  </a:schemeClr>
                </a:solidFill>
              </a:rPr>
              <a:t>50 </a:t>
            </a:r>
            <a:r>
              <a:rPr lang="zh-CN" altLang="en-US" sz="4000" dirty="0"/>
              <a:t>字扣 </a:t>
            </a:r>
            <a:r>
              <a:rPr lang="zh-CN" altLang="en-US" sz="4000" dirty="0">
                <a:solidFill>
                  <a:schemeClr val="accent1">
                    <a:lumMod val="75000"/>
                  </a:schemeClr>
                </a:solidFill>
              </a:rPr>
              <a:t>1 分</a:t>
            </a:r>
            <a:r>
              <a:rPr lang="zh-CN" altLang="en-US" sz="4000" dirty="0"/>
              <a:t>；</a:t>
            </a:r>
            <a:br>
              <a:rPr lang="zh-CN" altLang="en-US" sz="4000" dirty="0"/>
            </a:br>
            <a:br>
              <a:rPr lang="zh-CN" altLang="en-US" sz="4000" dirty="0"/>
            </a:br>
            <a:r>
              <a:rPr lang="zh-CN" altLang="en-US" sz="4000" dirty="0">
                <a:solidFill>
                  <a:schemeClr val="accent6">
                    <a:lumMod val="75000"/>
                  </a:schemeClr>
                </a:solidFill>
              </a:rPr>
              <a:t>每 1 个错别字</a:t>
            </a:r>
            <a:r>
              <a:rPr lang="zh-CN" altLang="en-US" sz="4000" dirty="0"/>
              <a:t>扣 </a:t>
            </a:r>
            <a:r>
              <a:rPr lang="zh-CN" altLang="en-US" sz="4000" dirty="0">
                <a:solidFill>
                  <a:schemeClr val="accent1">
                    <a:lumMod val="75000"/>
                  </a:schemeClr>
                </a:solidFill>
              </a:rPr>
              <a:t>1 分</a:t>
            </a:r>
            <a:r>
              <a:rPr lang="zh-CN" altLang="en-US" sz="4000" dirty="0"/>
              <a:t>，重复的不计；</a:t>
            </a:r>
            <a:br>
              <a:rPr lang="zh-CN" altLang="en-US" sz="4000" dirty="0"/>
            </a:br>
            <a:br>
              <a:rPr lang="zh-CN" altLang="en-US" sz="4000" dirty="0"/>
            </a:br>
            <a:r>
              <a:rPr lang="zh-CN" altLang="en-US" sz="4000" dirty="0">
                <a:solidFill>
                  <a:schemeClr val="accent6">
                    <a:lumMod val="75000"/>
                  </a:schemeClr>
                </a:solidFill>
              </a:rPr>
              <a:t>标点</a:t>
            </a:r>
            <a:r>
              <a:rPr lang="zh-CN" altLang="en-US" sz="4000" dirty="0"/>
              <a:t>错误多的，酌情扣分。</a:t>
            </a:r>
            <a:br>
              <a:rPr lang="zh-CN" altLang="en-US" sz="4000" dirty="0"/>
            </a:br>
            <a:endParaRPr lang="zh-CN" altLang="en-US"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4500" y="657225"/>
            <a:ext cx="10968990" cy="5337810"/>
          </a:xfrm>
        </p:spPr>
        <p:txBody>
          <a:bodyPr vert="horz" lIns="90000" tIns="46800" rIns="90000" bIns="46800" rtlCol="0" anchor="ctr" anchorCtr="0">
            <a:noAutofit/>
          </a:bodyPr>
          <a:lstStyle/>
          <a:p>
            <a:pPr lvl="0" algn="l">
              <a:buClrTx/>
              <a:buSzTx/>
              <a:buFontTx/>
            </a:pPr>
            <a:r>
              <a:rPr sz="4000">
                <a:sym typeface="+mn-ea"/>
              </a:rPr>
              <a:t>（四）</a:t>
            </a:r>
            <a:br>
              <a:rPr sz="4000">
                <a:sym typeface="+mn-ea"/>
              </a:rPr>
            </a:br>
            <a:br>
              <a:rPr sz="4000">
                <a:sym typeface="+mn-ea"/>
              </a:rPr>
            </a:br>
            <a:r>
              <a:rPr sz="4000">
                <a:solidFill>
                  <a:schemeClr val="accent6">
                    <a:lumMod val="75000"/>
                  </a:schemeClr>
                </a:solidFill>
                <a:sym typeface="+mn-ea"/>
              </a:rPr>
              <a:t>套作或文体不明确的</a:t>
            </a:r>
            <a:br>
              <a:rPr sz="4000">
                <a:solidFill>
                  <a:schemeClr val="accent6">
                    <a:lumMod val="75000"/>
                  </a:schemeClr>
                </a:solidFill>
                <a:sym typeface="+mn-ea"/>
              </a:rPr>
            </a:br>
            <a:r>
              <a:rPr sz="4000">
                <a:solidFill>
                  <a:schemeClr val="accent6">
                    <a:lumMod val="75000"/>
                  </a:schemeClr>
                </a:solidFill>
                <a:sym typeface="+mn-ea"/>
              </a:rPr>
              <a:t> </a:t>
            </a:r>
            <a:r>
              <a:rPr lang="en-US" altLang="zh-CN" sz="4000">
                <a:solidFill>
                  <a:schemeClr val="accent6">
                    <a:lumMod val="75000"/>
                  </a:schemeClr>
                </a:solidFill>
                <a:sym typeface="+mn-ea"/>
              </a:rPr>
              <a:t> </a:t>
            </a:r>
            <a:r>
              <a:rPr sz="4000">
                <a:sym typeface="+mn-ea"/>
              </a:rPr>
              <a:t>其内容项或其表达项评</a:t>
            </a:r>
            <a:r>
              <a:rPr sz="4000">
                <a:solidFill>
                  <a:schemeClr val="accent1">
                    <a:lumMod val="75000"/>
                  </a:schemeClr>
                </a:solidFill>
                <a:sym typeface="+mn-ea"/>
              </a:rPr>
              <a:t>四等</a:t>
            </a:r>
            <a:br>
              <a:rPr sz="4000">
                <a:solidFill>
                  <a:schemeClr val="accent1">
                    <a:lumMod val="75000"/>
                  </a:schemeClr>
                </a:solidFill>
                <a:sym typeface="+mn-ea"/>
              </a:rPr>
            </a:br>
            <a:r>
              <a:rPr sz="4000">
                <a:sym typeface="+mn-ea"/>
              </a:rPr>
              <a:t>“发展等级”</a:t>
            </a:r>
            <a:r>
              <a:rPr sz="4000">
                <a:solidFill>
                  <a:schemeClr val="accent1">
                    <a:lumMod val="75000"/>
                  </a:schemeClr>
                </a:solidFill>
                <a:sym typeface="+mn-ea"/>
              </a:rPr>
              <a:t>不给分</a:t>
            </a:r>
            <a:r>
              <a:rPr sz="4000">
                <a:sym typeface="+mn-ea"/>
              </a:rPr>
              <a:t>；</a:t>
            </a:r>
            <a:br>
              <a:rPr sz="4000">
                <a:sym typeface="+mn-ea"/>
              </a:rPr>
            </a:br>
            <a:br>
              <a:rPr sz="4000">
                <a:sym typeface="+mn-ea"/>
              </a:rPr>
            </a:br>
            <a:r>
              <a:rPr sz="4000">
                <a:solidFill>
                  <a:schemeClr val="accent6">
                    <a:lumMod val="75000"/>
                  </a:schemeClr>
                </a:solidFill>
                <a:sym typeface="+mn-ea"/>
              </a:rPr>
              <a:t>抄袭的</a:t>
            </a:r>
            <a:r>
              <a:rPr sz="4000">
                <a:sym typeface="+mn-ea"/>
              </a:rPr>
              <a:t>，</a:t>
            </a:r>
            <a:br>
              <a:rPr sz="4000">
                <a:sym typeface="+mn-ea"/>
              </a:rPr>
            </a:br>
            <a:r>
              <a:rPr sz="4000">
                <a:sym typeface="+mn-ea"/>
              </a:rPr>
              <a:t>“基础等级”在第</a:t>
            </a:r>
            <a:r>
              <a:rPr sz="4000">
                <a:solidFill>
                  <a:schemeClr val="accent1">
                    <a:lumMod val="75000"/>
                  </a:schemeClr>
                </a:solidFill>
                <a:sym typeface="+mn-ea"/>
              </a:rPr>
              <a:t>四等之内</a:t>
            </a:r>
            <a:r>
              <a:rPr sz="4000">
                <a:sym typeface="+mn-ea"/>
              </a:rPr>
              <a:t>评分</a:t>
            </a:r>
            <a:br>
              <a:rPr sz="4000">
                <a:sym typeface="+mn-ea"/>
              </a:rPr>
            </a:br>
            <a:r>
              <a:rPr sz="4000">
                <a:sym typeface="+mn-ea"/>
              </a:rPr>
              <a:t>“发展等级”</a:t>
            </a:r>
            <a:r>
              <a:rPr sz="4000">
                <a:solidFill>
                  <a:schemeClr val="accent1">
                    <a:lumMod val="75000"/>
                  </a:schemeClr>
                </a:solidFill>
                <a:sym typeface="+mn-ea"/>
              </a:rPr>
              <a:t>不给分</a:t>
            </a:r>
            <a:r>
              <a:rPr sz="4000">
                <a:sym typeface="+mn-ea"/>
              </a:rPr>
              <a:t>。</a:t>
            </a:r>
            <a:br>
              <a:rPr sz="4000">
                <a:sym typeface="+mn-ea"/>
              </a:rPr>
            </a:br>
            <a:endParaRPr sz="400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2" name="椭圆 1">
            <a:extLst>
              <a:ext uri="{FF2B5EF4-FFF2-40B4-BE49-F238E27FC236}">
                <a16:creationId xmlns:a16="http://schemas.microsoft.com/office/drawing/2014/main" id="{289347FB-D154-4B24-A448-347F22BFBFA0}"/>
              </a:ext>
            </a:extLst>
          </p:cNvPr>
          <p:cNvSpPr/>
          <p:nvPr/>
        </p:nvSpPr>
        <p:spPr>
          <a:xfrm>
            <a:off x="2300438" y="2072642"/>
            <a:ext cx="3176338" cy="885524"/>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材料</a:t>
            </a:r>
          </a:p>
        </p:txBody>
      </p:sp>
      <p:sp>
        <p:nvSpPr>
          <p:cNvPr id="5" name="椭圆 4">
            <a:extLst>
              <a:ext uri="{FF2B5EF4-FFF2-40B4-BE49-F238E27FC236}">
                <a16:creationId xmlns:a16="http://schemas.microsoft.com/office/drawing/2014/main" id="{64D6F37A-0068-4079-9EAC-1A931A8AAFB0}"/>
              </a:ext>
            </a:extLst>
          </p:cNvPr>
          <p:cNvSpPr/>
          <p:nvPr/>
        </p:nvSpPr>
        <p:spPr>
          <a:xfrm>
            <a:off x="3888607" y="6211503"/>
            <a:ext cx="2569945" cy="646497"/>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要求</a:t>
            </a:r>
          </a:p>
        </p:txBody>
      </p:sp>
      <p:sp>
        <p:nvSpPr>
          <p:cNvPr id="6" name="椭圆 5">
            <a:extLst>
              <a:ext uri="{FF2B5EF4-FFF2-40B4-BE49-F238E27FC236}">
                <a16:creationId xmlns:a16="http://schemas.microsoft.com/office/drawing/2014/main" id="{C2A285CD-3459-4D8D-AF26-9DAE8FE23381}"/>
              </a:ext>
            </a:extLst>
          </p:cNvPr>
          <p:cNvSpPr/>
          <p:nvPr/>
        </p:nvSpPr>
        <p:spPr>
          <a:xfrm>
            <a:off x="9442384" y="5111820"/>
            <a:ext cx="2585987" cy="753979"/>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任务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69060" y="1945640"/>
            <a:ext cx="10040620" cy="3042285"/>
          </a:xfrm>
        </p:spPr>
        <p:txBody>
          <a:bodyPr>
            <a:noAutofit/>
          </a:bodyPr>
          <a:lstStyle/>
          <a:p>
            <a:r>
              <a:rPr sz="11500">
                <a:solidFill>
                  <a:schemeClr val="accent6">
                    <a:lumMod val="75000"/>
                  </a:schemeClr>
                </a:solidFill>
                <a:sym typeface="+mn-ea"/>
              </a:rPr>
              <a:t>二【试题分析】</a:t>
            </a:r>
            <a:endParaRPr lang="zh-CN" altLang="en-US" sz="11500">
              <a:solidFill>
                <a:schemeClr val="accent6">
                  <a:lumMod val="75000"/>
                </a:schemeClr>
              </a:solidFill>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2" name="椭圆 1">
            <a:extLst>
              <a:ext uri="{FF2B5EF4-FFF2-40B4-BE49-F238E27FC236}">
                <a16:creationId xmlns:a16="http://schemas.microsoft.com/office/drawing/2014/main" id="{289347FB-D154-4B24-A448-347F22BFBFA0}"/>
              </a:ext>
            </a:extLst>
          </p:cNvPr>
          <p:cNvSpPr/>
          <p:nvPr/>
        </p:nvSpPr>
        <p:spPr>
          <a:xfrm>
            <a:off x="2300438" y="2072642"/>
            <a:ext cx="3176338" cy="885524"/>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材料</a:t>
            </a:r>
          </a:p>
        </p:txBody>
      </p:sp>
      <p:sp>
        <p:nvSpPr>
          <p:cNvPr id="5" name="椭圆 4">
            <a:extLst>
              <a:ext uri="{FF2B5EF4-FFF2-40B4-BE49-F238E27FC236}">
                <a16:creationId xmlns:a16="http://schemas.microsoft.com/office/drawing/2014/main" id="{64D6F37A-0068-4079-9EAC-1A931A8AAFB0}"/>
              </a:ext>
            </a:extLst>
          </p:cNvPr>
          <p:cNvSpPr/>
          <p:nvPr/>
        </p:nvSpPr>
        <p:spPr>
          <a:xfrm>
            <a:off x="3888607" y="6211503"/>
            <a:ext cx="2569945" cy="646497"/>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要求</a:t>
            </a:r>
          </a:p>
        </p:txBody>
      </p:sp>
      <p:sp>
        <p:nvSpPr>
          <p:cNvPr id="6" name="椭圆 5">
            <a:extLst>
              <a:ext uri="{FF2B5EF4-FFF2-40B4-BE49-F238E27FC236}">
                <a16:creationId xmlns:a16="http://schemas.microsoft.com/office/drawing/2014/main" id="{C2A285CD-3459-4D8D-AF26-9DAE8FE23381}"/>
              </a:ext>
            </a:extLst>
          </p:cNvPr>
          <p:cNvSpPr/>
          <p:nvPr/>
        </p:nvSpPr>
        <p:spPr>
          <a:xfrm>
            <a:off x="9442384" y="5111820"/>
            <a:ext cx="2585987" cy="753979"/>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任务</a:t>
            </a:r>
          </a:p>
        </p:txBody>
      </p:sp>
    </p:spTree>
    <p:extLst>
      <p:ext uri="{BB962C8B-B14F-4D97-AF65-F5344CB8AC3E}">
        <p14:creationId xmlns:p14="http://schemas.microsoft.com/office/powerpoint/2010/main" val="3872869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04825" y="1655445"/>
            <a:ext cx="3648710" cy="3166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FF0000"/>
                </a:solidFill>
                <a:sym typeface="+mn-ea"/>
              </a:rPr>
              <a:t>考场作文</a:t>
            </a:r>
            <a:endParaRPr lang="en-US" altLang="zh-CN" sz="4800" b="1" dirty="0">
              <a:solidFill>
                <a:srgbClr val="FF0000"/>
              </a:solidFill>
              <a:sym typeface="+mn-ea"/>
            </a:endParaRPr>
          </a:p>
          <a:p>
            <a:pPr algn="ctr"/>
            <a:r>
              <a:rPr lang="zh-CN" altLang="en-US" sz="4800" b="1" dirty="0">
                <a:solidFill>
                  <a:srgbClr val="FF0000"/>
                </a:solidFill>
                <a:sym typeface="+mn-ea"/>
              </a:rPr>
              <a:t>审题关键</a:t>
            </a:r>
          </a:p>
        </p:txBody>
      </p:sp>
      <p:sp>
        <p:nvSpPr>
          <p:cNvPr id="9" name="圆角矩形 8"/>
          <p:cNvSpPr/>
          <p:nvPr/>
        </p:nvSpPr>
        <p:spPr>
          <a:xfrm>
            <a:off x="5862319" y="1069657"/>
            <a:ext cx="5399239" cy="1171575"/>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sz="4800" b="1" dirty="0">
                <a:solidFill>
                  <a:schemeClr val="tx2"/>
                </a:solidFill>
                <a:sym typeface="+mn-ea"/>
              </a:rPr>
              <a:t>审清</a:t>
            </a:r>
            <a:r>
              <a:rPr lang="zh-CN" altLang="en-US" sz="4800" b="1" dirty="0">
                <a:solidFill>
                  <a:srgbClr val="FF0000"/>
                </a:solidFill>
                <a:sym typeface="+mn-ea"/>
              </a:rPr>
              <a:t>题意（材料）</a:t>
            </a:r>
          </a:p>
        </p:txBody>
      </p:sp>
      <p:sp>
        <p:nvSpPr>
          <p:cNvPr id="13" name="左大括号 12"/>
          <p:cNvSpPr/>
          <p:nvPr/>
        </p:nvSpPr>
        <p:spPr>
          <a:xfrm>
            <a:off x="4563110" y="1171575"/>
            <a:ext cx="889635" cy="432244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圆角矩形 2"/>
          <p:cNvSpPr/>
          <p:nvPr/>
        </p:nvSpPr>
        <p:spPr>
          <a:xfrm>
            <a:off x="5776594" y="2759074"/>
            <a:ext cx="3255645" cy="1147445"/>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buSzTx/>
              <a:buFontTx/>
            </a:pPr>
            <a:r>
              <a:rPr lang="zh-CN" altLang="en-US" sz="4800" b="1" dirty="0">
                <a:solidFill>
                  <a:schemeClr val="tx2"/>
                </a:solidFill>
                <a:sym typeface="+mn-ea"/>
              </a:rPr>
              <a:t>审清</a:t>
            </a:r>
            <a:r>
              <a:rPr lang="zh-CN" altLang="en-US" sz="4800" b="1" dirty="0">
                <a:solidFill>
                  <a:srgbClr val="FF0000"/>
                </a:solidFill>
                <a:sym typeface="+mn-ea"/>
              </a:rPr>
              <a:t>任务</a:t>
            </a:r>
          </a:p>
        </p:txBody>
      </p:sp>
      <p:sp>
        <p:nvSpPr>
          <p:cNvPr id="5" name="圆角矩形 4"/>
          <p:cNvSpPr/>
          <p:nvPr/>
        </p:nvSpPr>
        <p:spPr>
          <a:xfrm>
            <a:off x="5776594" y="4576445"/>
            <a:ext cx="3255645" cy="1123315"/>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800" b="1" dirty="0">
                <a:solidFill>
                  <a:schemeClr val="tx2"/>
                </a:solidFill>
                <a:sym typeface="+mn-ea"/>
              </a:rPr>
              <a:t>审清</a:t>
            </a:r>
            <a:r>
              <a:rPr lang="zh-CN" altLang="en-US" sz="4800" b="1" dirty="0">
                <a:solidFill>
                  <a:srgbClr val="FF0000"/>
                </a:solidFill>
                <a:sym typeface="+mn-ea"/>
              </a:rPr>
              <a:t>要求</a:t>
            </a:r>
          </a:p>
        </p:txBody>
      </p:sp>
    </p:spTree>
    <p:extLst>
      <p:ext uri="{BB962C8B-B14F-4D97-AF65-F5344CB8AC3E}">
        <p14:creationId xmlns:p14="http://schemas.microsoft.com/office/powerpoint/2010/main" val="167093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ppt_w</p:attrName>
                                        </p:attrNameLst>
                                      </p:cBhvr>
                                      <p:tavLst>
                                        <p:tav tm="0" fmla="#ppt_w*sin(2.5*pi*$)">
                                          <p:val>
                                            <p:fltVal val="0"/>
                                          </p:val>
                                        </p:tav>
                                        <p:tav tm="100000">
                                          <p:val>
                                            <p:fltVal val="1"/>
                                          </p:val>
                                        </p:tav>
                                      </p:tavLst>
                                    </p:anim>
                                    <p:anim calcmode="lin" valueType="num">
                                      <p:cBhvr>
                                        <p:cTn id="16"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anim calcmode="lin" valueType="num">
                                      <p:cBhvr>
                                        <p:cTn id="22" dur="2000" fill="hold"/>
                                        <p:tgtEl>
                                          <p:spTgt spid="5"/>
                                        </p:tgtEl>
                                        <p:attrNameLst>
                                          <p:attrName>ppt_w</p:attrName>
                                        </p:attrNameLst>
                                      </p:cBhvr>
                                      <p:tavLst>
                                        <p:tav tm="0" fmla="#ppt_w*sin(2.5*pi*$)">
                                          <p:val>
                                            <p:fltVal val="0"/>
                                          </p:val>
                                        </p:tav>
                                        <p:tav tm="100000">
                                          <p:val>
                                            <p:fltVal val="1"/>
                                          </p:val>
                                        </p:tav>
                                      </p:tavLst>
                                    </p:anim>
                                    <p:anim calcmode="lin" valueType="num">
                                      <p:cBhvr>
                                        <p:cTn id="23"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AE242D-6766-4533-8E90-42929E84C5EA}"/>
              </a:ext>
            </a:extLst>
          </p:cNvPr>
          <p:cNvSpPr>
            <a:spLocks noGrp="1"/>
          </p:cNvSpPr>
          <p:nvPr>
            <p:ph type="ctrTitle"/>
          </p:nvPr>
        </p:nvSpPr>
        <p:spPr>
          <a:xfrm>
            <a:off x="1376071" y="491637"/>
            <a:ext cx="9433100" cy="2570400"/>
          </a:xfrm>
        </p:spPr>
        <p:txBody>
          <a:bodyPr/>
          <a:lstStyle/>
          <a:p>
            <a:r>
              <a:rPr lang="zh-CN" altLang="en-US" sz="6000" b="1" dirty="0">
                <a:solidFill>
                  <a:schemeClr val="tx2"/>
                </a:solidFill>
                <a:sym typeface="+mn-ea"/>
              </a:rPr>
              <a:t>一   审清</a:t>
            </a:r>
            <a:r>
              <a:rPr lang="zh-CN" altLang="en-US" sz="6000" b="1" dirty="0">
                <a:solidFill>
                  <a:srgbClr val="FF0000"/>
                </a:solidFill>
                <a:sym typeface="+mn-ea"/>
              </a:rPr>
              <a:t>题意（材料）</a:t>
            </a:r>
            <a:br>
              <a:rPr lang="zh-CN" altLang="en-US" sz="6000" b="1" dirty="0">
                <a:solidFill>
                  <a:srgbClr val="FF0000"/>
                </a:solidFill>
                <a:sym typeface="+mn-ea"/>
              </a:rPr>
            </a:br>
            <a:endParaRPr lang="zh-CN" altLang="en-US" dirty="0"/>
          </a:p>
        </p:txBody>
      </p:sp>
      <p:sp>
        <p:nvSpPr>
          <p:cNvPr id="4" name="箭头: 下 3">
            <a:extLst>
              <a:ext uri="{FF2B5EF4-FFF2-40B4-BE49-F238E27FC236}">
                <a16:creationId xmlns:a16="http://schemas.microsoft.com/office/drawing/2014/main" id="{6C5BF41F-1941-41C0-9301-15CD52B55167}"/>
              </a:ext>
            </a:extLst>
          </p:cNvPr>
          <p:cNvSpPr/>
          <p:nvPr/>
        </p:nvSpPr>
        <p:spPr>
          <a:xfrm>
            <a:off x="5736655" y="2328111"/>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下 4">
            <a:extLst>
              <a:ext uri="{FF2B5EF4-FFF2-40B4-BE49-F238E27FC236}">
                <a16:creationId xmlns:a16="http://schemas.microsoft.com/office/drawing/2014/main" id="{1D726576-6E91-4431-828A-866382BE4AE1}"/>
              </a:ext>
            </a:extLst>
          </p:cNvPr>
          <p:cNvSpPr/>
          <p:nvPr/>
        </p:nvSpPr>
        <p:spPr>
          <a:xfrm>
            <a:off x="5736656" y="4514248"/>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剪去左右顶角 5">
            <a:extLst>
              <a:ext uri="{FF2B5EF4-FFF2-40B4-BE49-F238E27FC236}">
                <a16:creationId xmlns:a16="http://schemas.microsoft.com/office/drawing/2014/main" id="{5D5D2C62-B7A6-4287-8F8F-D9A98733E6B9}"/>
              </a:ext>
            </a:extLst>
          </p:cNvPr>
          <p:cNvSpPr/>
          <p:nvPr/>
        </p:nvSpPr>
        <p:spPr>
          <a:xfrm>
            <a:off x="3426594" y="5419023"/>
            <a:ext cx="5082139"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latin typeface="华文琥珀" panose="02010800040101010101" pitchFamily="2" charset="-122"/>
                <a:ea typeface="华文琥珀" panose="02010800040101010101" pitchFamily="2" charset="-122"/>
              </a:rPr>
              <a:t>命题者的命题意图</a:t>
            </a:r>
          </a:p>
        </p:txBody>
      </p:sp>
      <p:sp>
        <p:nvSpPr>
          <p:cNvPr id="7" name="矩形: 剪去左右顶角 6">
            <a:extLst>
              <a:ext uri="{FF2B5EF4-FFF2-40B4-BE49-F238E27FC236}">
                <a16:creationId xmlns:a16="http://schemas.microsoft.com/office/drawing/2014/main" id="{88A68CEB-EC7B-4126-BDB6-01819D7916AF}"/>
              </a:ext>
            </a:extLst>
          </p:cNvPr>
          <p:cNvSpPr/>
          <p:nvPr/>
        </p:nvSpPr>
        <p:spPr>
          <a:xfrm>
            <a:off x="1928261" y="3286680"/>
            <a:ext cx="8139764"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a:latin typeface="华文琥珀" panose="02010800040101010101" pitchFamily="2" charset="-122"/>
                <a:ea typeface="华文琥珀" panose="02010800040101010101" pitchFamily="2" charset="-122"/>
              </a:rPr>
              <a:t>把握材料的中心（主旨、寓意）</a:t>
            </a:r>
          </a:p>
        </p:txBody>
      </p:sp>
    </p:spTree>
    <p:extLst>
      <p:ext uri="{BB962C8B-B14F-4D97-AF65-F5344CB8AC3E}">
        <p14:creationId xmlns:p14="http://schemas.microsoft.com/office/powerpoint/2010/main" val="2363077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2" name="椭圆 1">
            <a:extLst>
              <a:ext uri="{FF2B5EF4-FFF2-40B4-BE49-F238E27FC236}">
                <a16:creationId xmlns:a16="http://schemas.microsoft.com/office/drawing/2014/main" id="{289347FB-D154-4B24-A448-347F22BFBFA0}"/>
              </a:ext>
            </a:extLst>
          </p:cNvPr>
          <p:cNvSpPr/>
          <p:nvPr/>
        </p:nvSpPr>
        <p:spPr>
          <a:xfrm>
            <a:off x="2300438" y="2072642"/>
            <a:ext cx="3176338" cy="885524"/>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材料</a:t>
            </a:r>
          </a:p>
        </p:txBody>
      </p:sp>
      <p:sp>
        <p:nvSpPr>
          <p:cNvPr id="5" name="椭圆 4">
            <a:extLst>
              <a:ext uri="{FF2B5EF4-FFF2-40B4-BE49-F238E27FC236}">
                <a16:creationId xmlns:a16="http://schemas.microsoft.com/office/drawing/2014/main" id="{64D6F37A-0068-4079-9EAC-1A931A8AAFB0}"/>
              </a:ext>
            </a:extLst>
          </p:cNvPr>
          <p:cNvSpPr/>
          <p:nvPr/>
        </p:nvSpPr>
        <p:spPr>
          <a:xfrm>
            <a:off x="3888607" y="6211503"/>
            <a:ext cx="2569945" cy="646497"/>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要求</a:t>
            </a:r>
          </a:p>
        </p:txBody>
      </p:sp>
      <p:sp>
        <p:nvSpPr>
          <p:cNvPr id="6" name="椭圆 5">
            <a:extLst>
              <a:ext uri="{FF2B5EF4-FFF2-40B4-BE49-F238E27FC236}">
                <a16:creationId xmlns:a16="http://schemas.microsoft.com/office/drawing/2014/main" id="{C2A285CD-3459-4D8D-AF26-9DAE8FE23381}"/>
              </a:ext>
            </a:extLst>
          </p:cNvPr>
          <p:cNvSpPr/>
          <p:nvPr/>
        </p:nvSpPr>
        <p:spPr>
          <a:xfrm>
            <a:off x="9442384" y="5111820"/>
            <a:ext cx="2585987" cy="753979"/>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任务</a:t>
            </a:r>
          </a:p>
        </p:txBody>
      </p:sp>
    </p:spTree>
    <p:extLst>
      <p:ext uri="{BB962C8B-B14F-4D97-AF65-F5344CB8AC3E}">
        <p14:creationId xmlns:p14="http://schemas.microsoft.com/office/powerpoint/2010/main" val="339473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93214" y="3099334"/>
            <a:ext cx="5365186" cy="1414915"/>
          </a:xfrm>
        </p:spPr>
        <p:txBody>
          <a:bodyPr>
            <a:noAutofit/>
          </a:bodyPr>
          <a:lstStyle/>
          <a:p>
            <a:pPr lvl="0"/>
            <a:r>
              <a:rPr lang="zh-CN" altLang="en-US" sz="6600" dirty="0">
                <a:solidFill>
                  <a:srgbClr val="FF0000"/>
                </a:solidFill>
              </a:rPr>
              <a:t>E 级 和 F 级</a:t>
            </a:r>
          </a:p>
        </p:txBody>
      </p:sp>
      <p:sp>
        <p:nvSpPr>
          <p:cNvPr id="3" name="标题 1">
            <a:extLst>
              <a:ext uri="{FF2B5EF4-FFF2-40B4-BE49-F238E27FC236}">
                <a16:creationId xmlns:a16="http://schemas.microsoft.com/office/drawing/2014/main" id="{F7A52A3A-B04A-4CC1-AD5A-A3FA8DB07B10}"/>
              </a:ext>
            </a:extLst>
          </p:cNvPr>
          <p:cNvSpPr txBox="1">
            <a:spLocks/>
          </p:cNvSpPr>
          <p:nvPr/>
        </p:nvSpPr>
        <p:spPr>
          <a:xfrm>
            <a:off x="726004" y="1297005"/>
            <a:ext cx="6751926" cy="801304"/>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6600" dirty="0"/>
              <a:t>能力层级要求：   </a:t>
            </a:r>
          </a:p>
        </p:txBody>
      </p:sp>
    </p:spTree>
    <p:extLst>
      <p:ext uri="{BB962C8B-B14F-4D97-AF65-F5344CB8AC3E}">
        <p14:creationId xmlns:p14="http://schemas.microsoft.com/office/powerpoint/2010/main" val="27143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400" y="1366787"/>
            <a:ext cx="10969200" cy="5120640"/>
          </a:xfrm>
        </p:spPr>
        <p:txBody>
          <a:bodyPr>
            <a:normAutofit fontScale="90000"/>
          </a:bodyPr>
          <a:lstStyle/>
          <a:p>
            <a:pPr lvl="0"/>
            <a:br>
              <a:rPr lang="zh-CN" altLang="en-US" dirty="0"/>
            </a:br>
            <a:r>
              <a:rPr lang="zh-CN" altLang="en-US" dirty="0"/>
              <a:t>      本题是依据高考 </a:t>
            </a:r>
            <a:r>
              <a:rPr lang="zh-CN" altLang="en-US" sz="4900" dirty="0">
                <a:solidFill>
                  <a:srgbClr val="FF0000"/>
                </a:solidFill>
              </a:rPr>
              <a:t>“ 立德树人</a:t>
            </a:r>
            <a:r>
              <a:rPr lang="zh-CN" altLang="en-US" dirty="0"/>
              <a:t>”的要求，精心设计的一道 </a:t>
            </a:r>
            <a:r>
              <a:rPr lang="zh-CN" altLang="en-US" sz="4900" dirty="0">
                <a:solidFill>
                  <a:srgbClr val="FF0000"/>
                </a:solidFill>
              </a:rPr>
              <a:t>探索“学习之道 </a:t>
            </a:r>
            <a:r>
              <a:rPr lang="zh-CN" altLang="en-US" dirty="0"/>
              <a:t>”，富有时代意义的材料作文题，具有鲜明价值观导向和时代气息。</a:t>
            </a:r>
            <a:br>
              <a:rPr lang="en-US" altLang="zh-CN" dirty="0"/>
            </a:br>
            <a:r>
              <a:rPr lang="en-US" altLang="zh-CN" dirty="0"/>
              <a:t>      </a:t>
            </a:r>
            <a:br>
              <a:rPr lang="en-US" altLang="zh-CN" dirty="0"/>
            </a:br>
            <a:r>
              <a:rPr lang="en-US" altLang="zh-CN" dirty="0"/>
              <a:t>      </a:t>
            </a:r>
            <a:r>
              <a:rPr lang="zh-CN" altLang="en-US" dirty="0"/>
              <a:t>命题依据</a:t>
            </a:r>
            <a:r>
              <a:rPr lang="zh-CN" altLang="en-US" sz="4400" dirty="0">
                <a:solidFill>
                  <a:srgbClr val="FF0000"/>
                </a:solidFill>
              </a:rPr>
              <a:t>课标和教材要求</a:t>
            </a:r>
            <a:r>
              <a:rPr lang="zh-CN" altLang="en-US" dirty="0"/>
              <a:t>，创设真实具体的情境任务，把写作和人生体验相结合，把任务指令和生活现实相结合，考查考生在真实情境中发现问题、分析问题和解决问题的能力，在防套作和防宿构方面进行了积极的探索。</a:t>
            </a:r>
            <a:br>
              <a:rPr lang="zh-CN" altLang="en-US" dirty="0"/>
            </a:br>
            <a:endParaRPr lang="zh-CN" altLang="en-US" dirty="0"/>
          </a:p>
        </p:txBody>
      </p:sp>
      <p:sp>
        <p:nvSpPr>
          <p:cNvPr id="3" name="标题 1">
            <a:extLst>
              <a:ext uri="{FF2B5EF4-FFF2-40B4-BE49-F238E27FC236}">
                <a16:creationId xmlns:a16="http://schemas.microsoft.com/office/drawing/2014/main" id="{83A7DC0C-6C7D-4E90-A887-474771AAF5C0}"/>
              </a:ext>
            </a:extLst>
          </p:cNvPr>
          <p:cNvSpPr txBox="1">
            <a:spLocks/>
          </p:cNvSpPr>
          <p:nvPr/>
        </p:nvSpPr>
        <p:spPr>
          <a:xfrm>
            <a:off x="350619" y="267102"/>
            <a:ext cx="6406316" cy="801304"/>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6600" dirty="0"/>
              <a:t>命题依据和思路：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2" name="椭圆 1">
            <a:extLst>
              <a:ext uri="{FF2B5EF4-FFF2-40B4-BE49-F238E27FC236}">
                <a16:creationId xmlns:a16="http://schemas.microsoft.com/office/drawing/2014/main" id="{289347FB-D154-4B24-A448-347F22BFBFA0}"/>
              </a:ext>
            </a:extLst>
          </p:cNvPr>
          <p:cNvSpPr/>
          <p:nvPr/>
        </p:nvSpPr>
        <p:spPr>
          <a:xfrm>
            <a:off x="2300438" y="2072642"/>
            <a:ext cx="3176338" cy="885524"/>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材料</a:t>
            </a:r>
          </a:p>
        </p:txBody>
      </p:sp>
      <p:sp>
        <p:nvSpPr>
          <p:cNvPr id="3" name="矩形: 圆角 2">
            <a:extLst>
              <a:ext uri="{FF2B5EF4-FFF2-40B4-BE49-F238E27FC236}">
                <a16:creationId xmlns:a16="http://schemas.microsoft.com/office/drawing/2014/main" id="{2BC0E460-2549-4721-A0FF-BC473CFEEBC5}"/>
              </a:ext>
            </a:extLst>
          </p:cNvPr>
          <p:cNvSpPr/>
          <p:nvPr/>
        </p:nvSpPr>
        <p:spPr>
          <a:xfrm>
            <a:off x="-30480" y="4567990"/>
            <a:ext cx="12252959" cy="2164882"/>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2"/>
                </a:solidFill>
                <a:latin typeface="华文楷体" panose="02010600040101010101" pitchFamily="2" charset="-122"/>
                <a:ea typeface="华文楷体" panose="02010600040101010101" pitchFamily="2" charset="-122"/>
              </a:rPr>
              <a:t> 试题由</a:t>
            </a:r>
            <a:r>
              <a:rPr lang="zh-CN" altLang="en-US" sz="3200" b="1" dirty="0">
                <a:solidFill>
                  <a:srgbClr val="FF0000"/>
                </a:solidFill>
                <a:latin typeface="华文楷体" panose="02010600040101010101" pitchFamily="2" charset="-122"/>
                <a:ea typeface="华文楷体" panose="02010600040101010101" pitchFamily="2" charset="-122"/>
              </a:rPr>
              <a:t>两则材料</a:t>
            </a:r>
            <a:r>
              <a:rPr lang="zh-CN" altLang="en-US" sz="3200" dirty="0">
                <a:solidFill>
                  <a:schemeClr val="tx2"/>
                </a:solidFill>
                <a:latin typeface="华文楷体" panose="02010600040101010101" pitchFamily="2" charset="-122"/>
                <a:ea typeface="华文楷体" panose="02010600040101010101" pitchFamily="2" charset="-122"/>
              </a:rPr>
              <a:t>构成， 分别来源于</a:t>
            </a:r>
            <a:r>
              <a:rPr lang="zh-CN" altLang="en-US" sz="3200" b="1" dirty="0">
                <a:solidFill>
                  <a:srgbClr val="FF0000"/>
                </a:solidFill>
                <a:latin typeface="华文楷体" panose="02010600040101010101" pitchFamily="2" charset="-122"/>
                <a:ea typeface="华文楷体" panose="02010600040101010101" pitchFamily="2" charset="-122"/>
              </a:rPr>
              <a:t>费孝通的《 乡土中国 》</a:t>
            </a:r>
            <a:r>
              <a:rPr lang="zh-CN" altLang="en-US" sz="3200" dirty="0">
                <a:solidFill>
                  <a:schemeClr val="tx2"/>
                </a:solidFill>
                <a:latin typeface="华文楷体" panose="02010600040101010101" pitchFamily="2" charset="-122"/>
                <a:ea typeface="华文楷体" panose="02010600040101010101" pitchFamily="2" charset="-122"/>
              </a:rPr>
              <a:t>和</a:t>
            </a:r>
            <a:r>
              <a:rPr lang="zh-CN" altLang="en-US" sz="3200" b="1" dirty="0">
                <a:solidFill>
                  <a:srgbClr val="FF0000"/>
                </a:solidFill>
                <a:latin typeface="华文楷体" panose="02010600040101010101" pitchFamily="2" charset="-122"/>
                <a:ea typeface="华文楷体" panose="02010600040101010101" pitchFamily="2" charset="-122"/>
              </a:rPr>
              <a:t>黑塞的《读书：目的和前提》</a:t>
            </a:r>
            <a:r>
              <a:rPr lang="zh-CN" altLang="en-US" sz="3200" dirty="0">
                <a:solidFill>
                  <a:schemeClr val="tx2"/>
                </a:solidFill>
                <a:latin typeface="华文楷体" panose="02010600040101010101" pitchFamily="2" charset="-122"/>
                <a:ea typeface="华文楷体" panose="02010600040101010101" pitchFamily="2" charset="-122"/>
              </a:rPr>
              <a:t>， </a:t>
            </a:r>
            <a:r>
              <a:rPr lang="zh-CN" altLang="en-US" sz="3200" b="1" dirty="0">
                <a:solidFill>
                  <a:srgbClr val="FFC000"/>
                </a:solidFill>
                <a:latin typeface="华文楷体" panose="02010600040101010101" pitchFamily="2" charset="-122"/>
                <a:ea typeface="华文楷体" panose="02010600040101010101" pitchFamily="2" charset="-122"/>
              </a:rPr>
              <a:t>两者都是统编版教材高中语文必修上册要求学习的内容</a:t>
            </a:r>
            <a:r>
              <a:rPr lang="zh-CN" altLang="en-US" sz="3200" dirty="0">
                <a:solidFill>
                  <a:schemeClr val="tx2"/>
                </a:solidFill>
                <a:latin typeface="华文楷体" panose="02010600040101010101" pitchFamily="2" charset="-122"/>
                <a:ea typeface="华文楷体" panose="02010600040101010101" pitchFamily="2" charset="-122"/>
              </a:rPr>
              <a:t>。 命题立意高远又贴近考生的实际，对其人生成长具有积极的启发意义，体现了素养考查与思想教育的高度统一</a:t>
            </a:r>
          </a:p>
        </p:txBody>
      </p:sp>
    </p:spTree>
    <p:extLst>
      <p:ext uri="{BB962C8B-B14F-4D97-AF65-F5344CB8AC3E}">
        <p14:creationId xmlns:p14="http://schemas.microsoft.com/office/powerpoint/2010/main" val="193017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2" name="椭圆 1">
            <a:extLst>
              <a:ext uri="{FF2B5EF4-FFF2-40B4-BE49-F238E27FC236}">
                <a16:creationId xmlns:a16="http://schemas.microsoft.com/office/drawing/2014/main" id="{289347FB-D154-4B24-A448-347F22BFBFA0}"/>
              </a:ext>
            </a:extLst>
          </p:cNvPr>
          <p:cNvSpPr/>
          <p:nvPr/>
        </p:nvSpPr>
        <p:spPr>
          <a:xfrm>
            <a:off x="2300438" y="2072642"/>
            <a:ext cx="3176338" cy="885524"/>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材料一</a:t>
            </a:r>
          </a:p>
        </p:txBody>
      </p:sp>
      <p:sp>
        <p:nvSpPr>
          <p:cNvPr id="3" name="矩形: 圆角 2">
            <a:extLst>
              <a:ext uri="{FF2B5EF4-FFF2-40B4-BE49-F238E27FC236}">
                <a16:creationId xmlns:a16="http://schemas.microsoft.com/office/drawing/2014/main" id="{2BC0E460-2549-4721-A0FF-BC473CFEEBC5}"/>
              </a:ext>
            </a:extLst>
          </p:cNvPr>
          <p:cNvSpPr/>
          <p:nvPr/>
        </p:nvSpPr>
        <p:spPr>
          <a:xfrm>
            <a:off x="71387" y="3019928"/>
            <a:ext cx="12049225" cy="3822832"/>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FF0000"/>
                </a:solidFill>
              </a:rPr>
              <a:t>材料一</a:t>
            </a:r>
            <a:endParaRPr lang="en-US" altLang="zh-CN" sz="3200" dirty="0">
              <a:solidFill>
                <a:srgbClr val="FF0000"/>
              </a:solidFill>
            </a:endParaRPr>
          </a:p>
          <a:p>
            <a:r>
              <a:rPr lang="zh-CN" altLang="en-US" sz="3200" b="1" dirty="0">
                <a:solidFill>
                  <a:schemeClr val="tx1"/>
                </a:solidFill>
              </a:rPr>
              <a:t>呈现的是</a:t>
            </a:r>
            <a:r>
              <a:rPr lang="zh-CN" altLang="en-US" sz="3200" dirty="0">
                <a:solidFill>
                  <a:srgbClr val="00B050"/>
                </a:solidFill>
              </a:rPr>
              <a:t>费孝通  </a:t>
            </a:r>
            <a:r>
              <a:rPr lang="zh-CN" altLang="en-US" sz="4400" b="1" dirty="0">
                <a:solidFill>
                  <a:srgbClr val="FF0000"/>
                </a:solidFill>
              </a:rPr>
              <a:t>对人学习能力的思考</a:t>
            </a:r>
            <a:endParaRPr lang="en-US" altLang="zh-CN" sz="3600" b="1" dirty="0">
              <a:solidFill>
                <a:srgbClr val="FF0000"/>
              </a:solidFill>
            </a:endParaRPr>
          </a:p>
          <a:p>
            <a:endParaRPr lang="en-US" altLang="zh-CN" sz="4000" b="1" dirty="0">
              <a:solidFill>
                <a:srgbClr val="FF0000"/>
              </a:solidFill>
            </a:endParaRPr>
          </a:p>
          <a:p>
            <a:r>
              <a:rPr lang="zh-CN" altLang="en-US" sz="4000" b="1" dirty="0">
                <a:solidFill>
                  <a:srgbClr val="FF0000"/>
                </a:solidFill>
              </a:rPr>
              <a:t>强调了</a:t>
            </a:r>
            <a:r>
              <a:rPr lang="zh-CN" altLang="en-US" sz="3600" dirty="0">
                <a:solidFill>
                  <a:srgbClr val="7030A0"/>
                </a:solidFill>
              </a:rPr>
              <a:t>人具有其他动物所不具备的学习能力，人不仅可以通过学习积累自己的经验，还可以互相传递经验，互相学习，累积别人的经验</a:t>
            </a:r>
            <a:endParaRPr lang="zh-CN" altLang="en-US" sz="3200" dirty="0">
              <a:solidFill>
                <a:srgbClr val="7030A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15019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62957" y="-905976"/>
            <a:ext cx="11630660" cy="6842760"/>
          </a:xfrm>
          <a:prstGeom prst="rect">
            <a:avLst/>
          </a:prstGeom>
        </p:spPr>
      </p:pic>
      <p:sp>
        <p:nvSpPr>
          <p:cNvPr id="2" name="椭圆 1">
            <a:extLst>
              <a:ext uri="{FF2B5EF4-FFF2-40B4-BE49-F238E27FC236}">
                <a16:creationId xmlns:a16="http://schemas.microsoft.com/office/drawing/2014/main" id="{289347FB-D154-4B24-A448-347F22BFBFA0}"/>
              </a:ext>
            </a:extLst>
          </p:cNvPr>
          <p:cNvSpPr/>
          <p:nvPr/>
        </p:nvSpPr>
        <p:spPr>
          <a:xfrm>
            <a:off x="2387066" y="1138991"/>
            <a:ext cx="3176338" cy="885524"/>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材料二</a:t>
            </a:r>
          </a:p>
        </p:txBody>
      </p:sp>
      <p:sp>
        <p:nvSpPr>
          <p:cNvPr id="3" name="矩形: 圆角 2">
            <a:extLst>
              <a:ext uri="{FF2B5EF4-FFF2-40B4-BE49-F238E27FC236}">
                <a16:creationId xmlns:a16="http://schemas.microsoft.com/office/drawing/2014/main" id="{2BC0E460-2549-4721-A0FF-BC473CFEEBC5}"/>
              </a:ext>
            </a:extLst>
          </p:cNvPr>
          <p:cNvSpPr/>
          <p:nvPr/>
        </p:nvSpPr>
        <p:spPr>
          <a:xfrm>
            <a:off x="67378" y="3638349"/>
            <a:ext cx="12124622" cy="3219651"/>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t> </a:t>
            </a:r>
            <a:r>
              <a:rPr lang="zh-CN" altLang="en-US" sz="3200" dirty="0">
                <a:solidFill>
                  <a:srgbClr val="FF0000"/>
                </a:solidFill>
              </a:rPr>
              <a:t>材料二</a:t>
            </a:r>
            <a:endParaRPr lang="en-US" altLang="zh-CN" sz="3200" dirty="0">
              <a:solidFill>
                <a:srgbClr val="FF0000"/>
              </a:solidFill>
            </a:endParaRPr>
          </a:p>
          <a:p>
            <a:r>
              <a:rPr lang="zh-CN" altLang="en-US" sz="3200" b="1" dirty="0">
                <a:solidFill>
                  <a:schemeClr val="tx1"/>
                </a:solidFill>
              </a:rPr>
              <a:t>呈现的是</a:t>
            </a:r>
            <a:r>
              <a:rPr lang="zh-CN" altLang="en-US" sz="4000" b="1" dirty="0">
                <a:solidFill>
                  <a:srgbClr val="00B050"/>
                </a:solidFill>
              </a:rPr>
              <a:t>黑塞  </a:t>
            </a:r>
            <a:r>
              <a:rPr lang="zh-CN" altLang="en-US" sz="4000" b="1" dirty="0">
                <a:solidFill>
                  <a:srgbClr val="FF0000"/>
                </a:solidFill>
              </a:rPr>
              <a:t>对读书的思考</a:t>
            </a:r>
            <a:endParaRPr lang="en-US" altLang="zh-CN" sz="3200" dirty="0"/>
          </a:p>
          <a:p>
            <a:r>
              <a:rPr lang="zh-CN" altLang="en-US" sz="3600" dirty="0">
                <a:solidFill>
                  <a:srgbClr val="00B050"/>
                </a:solidFill>
              </a:rPr>
              <a:t>强调</a:t>
            </a:r>
            <a:r>
              <a:rPr lang="zh-CN" altLang="en-US" sz="3600" dirty="0">
                <a:solidFill>
                  <a:srgbClr val="7030A0"/>
                </a:solidFill>
              </a:rPr>
              <a:t>读书的目的是为了提升自我修养，而获得教养最重要的途径之一是阅读世界文学，通过阅读各国作家和思想家的作品逐渐熟悉并掌握大师们的思想成果</a:t>
            </a:r>
            <a:endParaRPr lang="zh-CN" altLang="en-US" sz="3600" dirty="0">
              <a:solidFill>
                <a:srgbClr val="7030A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9817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6565" y="2016125"/>
            <a:ext cx="11234420" cy="2098675"/>
          </a:xfrm>
        </p:spPr>
        <p:txBody>
          <a:bodyPr vert="horz" lIns="90000" tIns="46800" rIns="90000" bIns="46800" rtlCol="0" anchor="ctr" anchorCtr="0">
            <a:noAutofit/>
          </a:bodyPr>
          <a:lstStyle/>
          <a:p>
            <a:pPr lvl="0" algn="l">
              <a:buClrTx/>
              <a:buSzTx/>
              <a:buFontTx/>
            </a:pPr>
            <a:r>
              <a:rPr sz="11500">
                <a:solidFill>
                  <a:schemeClr val="accent6">
                    <a:lumMod val="75000"/>
                  </a:schemeClr>
                </a:solidFill>
                <a:sym typeface="+mn-ea"/>
              </a:rPr>
              <a:t>一</a:t>
            </a:r>
            <a:r>
              <a:rPr lang="en-US" altLang="zh-CN" sz="11500">
                <a:solidFill>
                  <a:schemeClr val="accent6">
                    <a:lumMod val="75000"/>
                  </a:schemeClr>
                </a:solidFill>
                <a:sym typeface="+mn-ea"/>
              </a:rPr>
              <a:t>   </a:t>
            </a:r>
            <a:r>
              <a:rPr sz="11500">
                <a:solidFill>
                  <a:schemeClr val="accent6">
                    <a:lumMod val="75000"/>
                  </a:schemeClr>
                </a:solidFill>
                <a:sym typeface="+mn-ea"/>
              </a:rPr>
              <a:t>作文等级</a:t>
            </a:r>
            <a:br>
              <a:rPr sz="11500">
                <a:solidFill>
                  <a:schemeClr val="accent6">
                    <a:lumMod val="75000"/>
                  </a:schemeClr>
                </a:solidFill>
                <a:sym typeface="+mn-ea"/>
              </a:rPr>
            </a:br>
            <a:r>
              <a:rPr sz="11500">
                <a:solidFill>
                  <a:schemeClr val="accent6">
                    <a:lumMod val="75000"/>
                  </a:schemeClr>
                </a:solidFill>
                <a:sym typeface="+mn-ea"/>
              </a:rPr>
              <a:t> </a:t>
            </a:r>
            <a:r>
              <a:rPr lang="en-US" altLang="zh-CN" sz="11500">
                <a:solidFill>
                  <a:schemeClr val="accent6">
                    <a:lumMod val="75000"/>
                  </a:schemeClr>
                </a:solidFill>
                <a:sym typeface="+mn-ea"/>
              </a:rPr>
              <a:t>     </a:t>
            </a:r>
            <a:r>
              <a:rPr sz="11500">
                <a:solidFill>
                  <a:schemeClr val="accent6">
                    <a:lumMod val="75000"/>
                  </a:schemeClr>
                </a:solidFill>
                <a:sym typeface="+mn-ea"/>
              </a:rPr>
              <a:t>评分标准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1626670" y="15241"/>
            <a:ext cx="8581758" cy="5048975"/>
          </a:xfrm>
          <a:prstGeom prst="rect">
            <a:avLst/>
          </a:prstGeom>
        </p:spPr>
      </p:pic>
      <p:sp>
        <p:nvSpPr>
          <p:cNvPr id="3" name="矩形: 圆角 2">
            <a:extLst>
              <a:ext uri="{FF2B5EF4-FFF2-40B4-BE49-F238E27FC236}">
                <a16:creationId xmlns:a16="http://schemas.microsoft.com/office/drawing/2014/main" id="{2BC0E460-2549-4721-A0FF-BC473CFEEBC5}"/>
              </a:ext>
            </a:extLst>
          </p:cNvPr>
          <p:cNvSpPr/>
          <p:nvPr/>
        </p:nvSpPr>
        <p:spPr>
          <a:xfrm>
            <a:off x="0" y="3444241"/>
            <a:ext cx="12192000" cy="341375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000" dirty="0">
                <a:solidFill>
                  <a:srgbClr val="FF0000"/>
                </a:solidFill>
                <a:latin typeface="华文琥珀" panose="02010800040101010101" pitchFamily="2" charset="-122"/>
                <a:ea typeface="华文琥珀" panose="02010800040101010101" pitchFamily="2" charset="-122"/>
              </a:rPr>
              <a:t>两则材料共同点：</a:t>
            </a:r>
            <a:endParaRPr lang="en-US" altLang="zh-CN" sz="4000" dirty="0">
              <a:solidFill>
                <a:srgbClr val="FF0000"/>
              </a:solidFill>
              <a:latin typeface="华文琥珀" panose="02010800040101010101" pitchFamily="2" charset="-122"/>
              <a:ea typeface="华文琥珀" panose="02010800040101010101" pitchFamily="2" charset="-122"/>
            </a:endParaRPr>
          </a:p>
          <a:p>
            <a:r>
              <a:rPr lang="zh-CN" altLang="en-US" sz="3600" dirty="0">
                <a:solidFill>
                  <a:srgbClr val="7030A0"/>
                </a:solidFill>
              </a:rPr>
              <a:t>指向当下的时代话题 —— </a:t>
            </a:r>
            <a:r>
              <a:rPr lang="zh-CN" altLang="en-US" sz="4000" dirty="0">
                <a:solidFill>
                  <a:srgbClr val="FF0000"/>
                </a:solidFill>
                <a:latin typeface="华文琥珀" panose="02010800040101010101" pitchFamily="2" charset="-122"/>
                <a:ea typeface="华文琥珀" panose="02010800040101010101" pitchFamily="2" charset="-122"/>
              </a:rPr>
              <a:t>学习与新时代青年的成长</a:t>
            </a:r>
            <a:endParaRPr lang="en-US" altLang="zh-CN" sz="4000" dirty="0">
              <a:solidFill>
                <a:srgbClr val="FF0000"/>
              </a:solidFill>
              <a:latin typeface="华文琥珀" panose="02010800040101010101" pitchFamily="2" charset="-122"/>
              <a:ea typeface="华文琥珀" panose="02010800040101010101" pitchFamily="2" charset="-122"/>
            </a:endParaRPr>
          </a:p>
          <a:p>
            <a:r>
              <a:rPr lang="en-US" altLang="zh-CN" sz="3600" dirty="0">
                <a:solidFill>
                  <a:srgbClr val="7030A0"/>
                </a:solidFill>
              </a:rPr>
              <a:t>       </a:t>
            </a:r>
            <a:r>
              <a:rPr lang="zh-CN" altLang="en-US" sz="3600" dirty="0">
                <a:solidFill>
                  <a:srgbClr val="7030A0"/>
                </a:solidFill>
              </a:rPr>
              <a:t>当今社会倡导</a:t>
            </a:r>
            <a:r>
              <a:rPr lang="zh-CN" altLang="en-US" sz="3600" b="1" dirty="0">
                <a:solidFill>
                  <a:srgbClr val="00B050"/>
                </a:solidFill>
              </a:rPr>
              <a:t>终身学习</a:t>
            </a:r>
            <a:r>
              <a:rPr lang="zh-CN" altLang="en-US" sz="3600" dirty="0">
                <a:solidFill>
                  <a:srgbClr val="7030A0"/>
                </a:solidFill>
              </a:rPr>
              <a:t>和</a:t>
            </a:r>
            <a:r>
              <a:rPr lang="zh-CN" altLang="en-US" sz="3600" b="1" dirty="0">
                <a:solidFill>
                  <a:srgbClr val="00B050"/>
                </a:solidFill>
              </a:rPr>
              <a:t>个性化学习</a:t>
            </a:r>
            <a:r>
              <a:rPr lang="zh-CN" altLang="en-US" sz="3600" dirty="0">
                <a:solidFill>
                  <a:srgbClr val="7030A0"/>
                </a:solidFill>
              </a:rPr>
              <a:t>，作为新时代的奋斗者 ，青年</a:t>
            </a:r>
            <a:r>
              <a:rPr lang="zh-CN" altLang="en-US" sz="3600" b="1" dirty="0">
                <a:solidFill>
                  <a:srgbClr val="00B050"/>
                </a:solidFill>
              </a:rPr>
              <a:t>更应积极探索学习之道</a:t>
            </a:r>
            <a:r>
              <a:rPr lang="zh-CN" altLang="en-US" sz="3600" dirty="0">
                <a:solidFill>
                  <a:srgbClr val="7030A0"/>
                </a:solidFill>
              </a:rPr>
              <a:t>，</a:t>
            </a:r>
            <a:r>
              <a:rPr lang="zh-CN" altLang="en-US" sz="3600" b="1" dirty="0">
                <a:solidFill>
                  <a:srgbClr val="00B050"/>
                </a:solidFill>
              </a:rPr>
              <a:t>对照自己的经验和社会的要求</a:t>
            </a:r>
            <a:r>
              <a:rPr lang="zh-CN" altLang="en-US" sz="3600" dirty="0">
                <a:solidFill>
                  <a:srgbClr val="7030A0"/>
                </a:solidFill>
              </a:rPr>
              <a:t>，形成</a:t>
            </a:r>
            <a:r>
              <a:rPr lang="zh-CN" altLang="en-US" sz="3600" b="1" dirty="0">
                <a:solidFill>
                  <a:srgbClr val="00B050"/>
                </a:solidFill>
              </a:rPr>
              <a:t>正确的学习观</a:t>
            </a:r>
            <a:r>
              <a:rPr lang="zh-CN" altLang="en-US" sz="3600" dirty="0">
                <a:solidFill>
                  <a:srgbClr val="7030A0"/>
                </a:solidFill>
              </a:rPr>
              <a:t>，</a:t>
            </a:r>
            <a:r>
              <a:rPr lang="zh-CN" altLang="en-US" sz="3600" b="1" dirty="0">
                <a:solidFill>
                  <a:srgbClr val="00B050"/>
                </a:solidFill>
              </a:rPr>
              <a:t>改进学习方法</a:t>
            </a:r>
            <a:r>
              <a:rPr lang="zh-CN" altLang="en-US" sz="3600" dirty="0">
                <a:solidFill>
                  <a:srgbClr val="7030A0"/>
                </a:solidFill>
              </a:rPr>
              <a:t>，提升学习能力和自身修养</a:t>
            </a:r>
            <a:endParaRPr lang="zh-CN" altLang="en-US" sz="3600" dirty="0">
              <a:solidFill>
                <a:srgbClr val="7030A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129642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251284"/>
            <a:ext cx="12031579" cy="3224464"/>
          </a:xfrm>
        </p:spPr>
        <p:txBody>
          <a:bodyPr>
            <a:noAutofit/>
          </a:bodyPr>
          <a:lstStyle/>
          <a:p>
            <a:pPr lvl="0"/>
            <a:br>
              <a:rPr lang="en-US" altLang="zh-CN" sz="4000" dirty="0"/>
            </a:br>
            <a:r>
              <a:rPr lang="en-US" altLang="zh-CN" sz="4000" dirty="0"/>
              <a:t>      </a:t>
            </a:r>
            <a:r>
              <a:rPr lang="zh-CN" altLang="en-US" sz="4000" dirty="0"/>
              <a:t>试题预留了较大的</a:t>
            </a:r>
            <a:r>
              <a:rPr lang="zh-CN" altLang="en-US" sz="4000" dirty="0">
                <a:solidFill>
                  <a:srgbClr val="00B050"/>
                </a:solidFill>
              </a:rPr>
              <a:t>写作空间</a:t>
            </a:r>
            <a:r>
              <a:rPr lang="zh-CN" altLang="en-US" sz="4000" dirty="0"/>
              <a:t>和足够的</a:t>
            </a:r>
            <a:r>
              <a:rPr lang="zh-CN" altLang="en-US" sz="4000" dirty="0">
                <a:solidFill>
                  <a:srgbClr val="00B050"/>
                </a:solidFill>
              </a:rPr>
              <a:t>思辨探析空间</a:t>
            </a:r>
            <a:r>
              <a:rPr lang="zh-CN" altLang="en-US" sz="4000" dirty="0"/>
              <a:t>，不同层次的考生都能找到</a:t>
            </a:r>
            <a:r>
              <a:rPr lang="zh-CN" altLang="en-US" sz="4000" dirty="0">
                <a:solidFill>
                  <a:srgbClr val="00B050"/>
                </a:solidFill>
              </a:rPr>
              <a:t>可写的角度</a:t>
            </a:r>
            <a:r>
              <a:rPr lang="zh-CN" altLang="en-US" sz="4000" dirty="0"/>
              <a:t>，有利于对考生进行</a:t>
            </a:r>
            <a:r>
              <a:rPr lang="zh-CN" altLang="en-US" sz="4000" dirty="0">
                <a:solidFill>
                  <a:srgbClr val="00B050"/>
                </a:solidFill>
              </a:rPr>
              <a:t>思维能力</a:t>
            </a:r>
            <a:r>
              <a:rPr lang="zh-CN" altLang="en-US" sz="4000" dirty="0"/>
              <a:t>和真实</a:t>
            </a:r>
            <a:r>
              <a:rPr lang="zh-CN" altLang="en-US" sz="4000" dirty="0">
                <a:solidFill>
                  <a:srgbClr val="00B050"/>
                </a:solidFill>
              </a:rPr>
              <a:t>写作能力</a:t>
            </a:r>
            <a:r>
              <a:rPr lang="zh-CN" altLang="en-US" sz="4000" dirty="0"/>
              <a:t>的考查。</a:t>
            </a:r>
            <a:br>
              <a:rPr lang="zh-CN" altLang="en-US" sz="4000" dirty="0"/>
            </a:br>
            <a:endParaRPr lang="zh-CN" altLang="en-US" sz="4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AE242D-6766-4533-8E90-42929E84C5EA}"/>
              </a:ext>
            </a:extLst>
          </p:cNvPr>
          <p:cNvSpPr>
            <a:spLocks noGrp="1"/>
          </p:cNvSpPr>
          <p:nvPr>
            <p:ph type="ctrTitle"/>
          </p:nvPr>
        </p:nvSpPr>
        <p:spPr>
          <a:xfrm>
            <a:off x="2849078" y="491637"/>
            <a:ext cx="5573028" cy="2570400"/>
          </a:xfrm>
        </p:spPr>
        <p:txBody>
          <a:bodyPr/>
          <a:lstStyle/>
          <a:p>
            <a:r>
              <a:rPr lang="zh-CN" altLang="en-US" dirty="0">
                <a:solidFill>
                  <a:schemeClr val="tx2"/>
                </a:solidFill>
                <a:sym typeface="+mn-ea"/>
              </a:rPr>
              <a:t>二</a:t>
            </a:r>
            <a:r>
              <a:rPr lang="zh-CN" altLang="en-US" sz="6000" b="1" dirty="0">
                <a:solidFill>
                  <a:schemeClr val="tx2"/>
                </a:solidFill>
                <a:sym typeface="+mn-ea"/>
              </a:rPr>
              <a:t>   审清</a:t>
            </a:r>
            <a:r>
              <a:rPr lang="zh-CN" altLang="en-US" sz="6000" b="1" dirty="0">
                <a:solidFill>
                  <a:srgbClr val="FF0000"/>
                </a:solidFill>
                <a:sym typeface="+mn-ea"/>
              </a:rPr>
              <a:t>任务</a:t>
            </a:r>
            <a:br>
              <a:rPr lang="zh-CN" altLang="en-US" sz="6000" b="1" dirty="0">
                <a:solidFill>
                  <a:srgbClr val="FF0000"/>
                </a:solidFill>
                <a:sym typeface="+mn-ea"/>
              </a:rPr>
            </a:br>
            <a:endParaRPr lang="zh-CN" altLang="en-US" dirty="0"/>
          </a:p>
        </p:txBody>
      </p:sp>
      <p:sp>
        <p:nvSpPr>
          <p:cNvPr id="4" name="箭头: 下 3">
            <a:extLst>
              <a:ext uri="{FF2B5EF4-FFF2-40B4-BE49-F238E27FC236}">
                <a16:creationId xmlns:a16="http://schemas.microsoft.com/office/drawing/2014/main" id="{6C5BF41F-1941-41C0-9301-15CD52B55167}"/>
              </a:ext>
            </a:extLst>
          </p:cNvPr>
          <p:cNvSpPr/>
          <p:nvPr/>
        </p:nvSpPr>
        <p:spPr>
          <a:xfrm>
            <a:off x="5736655" y="2328111"/>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下 4">
            <a:extLst>
              <a:ext uri="{FF2B5EF4-FFF2-40B4-BE49-F238E27FC236}">
                <a16:creationId xmlns:a16="http://schemas.microsoft.com/office/drawing/2014/main" id="{1D726576-6E91-4431-828A-866382BE4AE1}"/>
              </a:ext>
            </a:extLst>
          </p:cNvPr>
          <p:cNvSpPr/>
          <p:nvPr/>
        </p:nvSpPr>
        <p:spPr>
          <a:xfrm>
            <a:off x="5736656" y="4514248"/>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剪去左右顶角 5">
            <a:extLst>
              <a:ext uri="{FF2B5EF4-FFF2-40B4-BE49-F238E27FC236}">
                <a16:creationId xmlns:a16="http://schemas.microsoft.com/office/drawing/2014/main" id="{5D5D2C62-B7A6-4287-8F8F-D9A98733E6B9}"/>
              </a:ext>
            </a:extLst>
          </p:cNvPr>
          <p:cNvSpPr/>
          <p:nvPr/>
        </p:nvSpPr>
        <p:spPr>
          <a:xfrm>
            <a:off x="2454443" y="5419023"/>
            <a:ext cx="7026442"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latin typeface="华文琥珀" panose="02010800040101010101" pitchFamily="2" charset="-122"/>
                <a:ea typeface="华文琥珀" panose="02010800040101010101" pitchFamily="2" charset="-122"/>
              </a:rPr>
              <a:t>把所有任务写进文章之中</a:t>
            </a:r>
          </a:p>
        </p:txBody>
      </p:sp>
      <p:sp>
        <p:nvSpPr>
          <p:cNvPr id="7" name="矩形: 剪去左右顶角 6">
            <a:extLst>
              <a:ext uri="{FF2B5EF4-FFF2-40B4-BE49-F238E27FC236}">
                <a16:creationId xmlns:a16="http://schemas.microsoft.com/office/drawing/2014/main" id="{88A68CEB-EC7B-4126-BDB6-01819D7916AF}"/>
              </a:ext>
            </a:extLst>
          </p:cNvPr>
          <p:cNvSpPr/>
          <p:nvPr/>
        </p:nvSpPr>
        <p:spPr>
          <a:xfrm>
            <a:off x="4244741" y="3286680"/>
            <a:ext cx="3301465"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a:latin typeface="华文琥珀" panose="02010800040101010101" pitchFamily="2" charset="-122"/>
                <a:ea typeface="华文琥珀" panose="02010800040101010101" pitchFamily="2" charset="-122"/>
              </a:rPr>
              <a:t>有几个任务？</a:t>
            </a:r>
          </a:p>
        </p:txBody>
      </p:sp>
    </p:spTree>
    <p:extLst>
      <p:ext uri="{BB962C8B-B14F-4D97-AF65-F5344CB8AC3E}">
        <p14:creationId xmlns:p14="http://schemas.microsoft.com/office/powerpoint/2010/main" val="275515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6" name="椭圆 5">
            <a:extLst>
              <a:ext uri="{FF2B5EF4-FFF2-40B4-BE49-F238E27FC236}">
                <a16:creationId xmlns:a16="http://schemas.microsoft.com/office/drawing/2014/main" id="{C2A285CD-3459-4D8D-AF26-9DAE8FE23381}"/>
              </a:ext>
            </a:extLst>
          </p:cNvPr>
          <p:cNvSpPr/>
          <p:nvPr/>
        </p:nvSpPr>
        <p:spPr>
          <a:xfrm>
            <a:off x="9442384" y="5111820"/>
            <a:ext cx="2585987" cy="753979"/>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任务</a:t>
            </a:r>
          </a:p>
        </p:txBody>
      </p:sp>
      <p:sp>
        <p:nvSpPr>
          <p:cNvPr id="7" name="矩形: 圆角 6">
            <a:extLst>
              <a:ext uri="{FF2B5EF4-FFF2-40B4-BE49-F238E27FC236}">
                <a16:creationId xmlns:a16="http://schemas.microsoft.com/office/drawing/2014/main" id="{F7C9C7E7-DD1B-4319-A58B-F7A753022459}"/>
              </a:ext>
            </a:extLst>
          </p:cNvPr>
          <p:cNvSpPr/>
          <p:nvPr/>
        </p:nvSpPr>
        <p:spPr>
          <a:xfrm>
            <a:off x="0" y="15241"/>
            <a:ext cx="12192000" cy="4614511"/>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800" dirty="0">
                <a:solidFill>
                  <a:schemeClr val="tx1"/>
                </a:solidFill>
              </a:rPr>
              <a:t>命题精心设计写作任务，对考生的</a:t>
            </a:r>
            <a:r>
              <a:rPr lang="zh-CN" altLang="en-US" sz="4400" b="1" dirty="0">
                <a:solidFill>
                  <a:srgbClr val="FF0000"/>
                </a:solidFill>
                <a:latin typeface="华文琥珀" panose="02010800040101010101" pitchFamily="2" charset="-122"/>
                <a:ea typeface="华文琥珀" panose="02010800040101010101" pitchFamily="2" charset="-122"/>
              </a:rPr>
              <a:t>写作水平</a:t>
            </a:r>
            <a:r>
              <a:rPr lang="zh-CN" altLang="en-US" sz="3800" dirty="0">
                <a:solidFill>
                  <a:schemeClr val="tx1"/>
                </a:solidFill>
              </a:rPr>
              <a:t>进行全面考查。</a:t>
            </a:r>
            <a:endParaRPr lang="en-US" altLang="zh-CN" sz="3800" dirty="0">
              <a:solidFill>
                <a:schemeClr val="tx1"/>
              </a:solidFill>
            </a:endParaRPr>
          </a:p>
          <a:p>
            <a:r>
              <a:rPr lang="zh-CN" altLang="en-US" sz="3800" dirty="0">
                <a:solidFill>
                  <a:schemeClr val="tx1"/>
                </a:solidFill>
              </a:rPr>
              <a:t>本题的</a:t>
            </a:r>
            <a:r>
              <a:rPr lang="zh-CN" altLang="en-US" sz="3800" b="1" dirty="0">
                <a:solidFill>
                  <a:srgbClr val="FF0000"/>
                </a:solidFill>
              </a:rPr>
              <a:t>任务指令非常具体明确</a:t>
            </a:r>
            <a:r>
              <a:rPr lang="zh-CN" altLang="en-US" sz="3800" dirty="0">
                <a:solidFill>
                  <a:schemeClr val="tx1"/>
                </a:solidFill>
              </a:rPr>
              <a:t>：</a:t>
            </a:r>
            <a:br>
              <a:rPr lang="en-US" altLang="zh-CN" sz="3800" dirty="0">
                <a:solidFill>
                  <a:schemeClr val="tx1"/>
                </a:solidFill>
              </a:rPr>
            </a:br>
            <a:r>
              <a:rPr lang="en-US" altLang="zh-CN" sz="4400" b="1" dirty="0">
                <a:solidFill>
                  <a:srgbClr val="FF0000"/>
                </a:solidFill>
                <a:latin typeface="华文琥珀" panose="02010800040101010101" pitchFamily="2" charset="-122"/>
                <a:ea typeface="华文琥珀" panose="02010800040101010101" pitchFamily="2" charset="-122"/>
              </a:rPr>
              <a:t>1 </a:t>
            </a:r>
            <a:r>
              <a:rPr lang="zh-CN" altLang="en-US" sz="3800" b="1" dirty="0">
                <a:solidFill>
                  <a:srgbClr val="7030A0"/>
                </a:solidFill>
              </a:rPr>
              <a:t>上述材料引发你怎样的联想与思考？</a:t>
            </a:r>
            <a:endParaRPr lang="en-US" altLang="zh-CN" sz="3800" b="1" dirty="0">
              <a:solidFill>
                <a:srgbClr val="7030A0"/>
              </a:solidFill>
            </a:endParaRPr>
          </a:p>
          <a:p>
            <a:r>
              <a:rPr lang="en-US" altLang="zh-CN" sz="4400" b="1" dirty="0">
                <a:solidFill>
                  <a:srgbClr val="FF0000"/>
                </a:solidFill>
                <a:latin typeface="华文琥珀" panose="02010800040101010101" pitchFamily="2" charset="-122"/>
                <a:ea typeface="华文琥珀" panose="02010800040101010101" pitchFamily="2" charset="-122"/>
              </a:rPr>
              <a:t>2</a:t>
            </a:r>
            <a:r>
              <a:rPr lang="en-US" altLang="zh-CN" sz="3800" dirty="0">
                <a:solidFill>
                  <a:schemeClr val="tx1"/>
                </a:solidFill>
              </a:rPr>
              <a:t> </a:t>
            </a:r>
            <a:r>
              <a:rPr lang="zh-CN" altLang="en-US" sz="3800" b="1" dirty="0">
                <a:solidFill>
                  <a:srgbClr val="7030A0"/>
                </a:solidFill>
              </a:rPr>
              <a:t>请结合材料内容，联系自己高中一学期的学习经历      </a:t>
            </a:r>
            <a:br>
              <a:rPr lang="en-US" altLang="zh-CN" sz="3800" dirty="0">
                <a:solidFill>
                  <a:schemeClr val="tx1"/>
                </a:solidFill>
              </a:rPr>
            </a:br>
            <a:r>
              <a:rPr lang="en-US" altLang="zh-CN" sz="4400" b="1" dirty="0">
                <a:solidFill>
                  <a:srgbClr val="FF0000"/>
                </a:solidFill>
                <a:latin typeface="华文琥珀" panose="02010800040101010101" pitchFamily="2" charset="-122"/>
                <a:ea typeface="华文琥珀" panose="02010800040101010101" pitchFamily="2" charset="-122"/>
              </a:rPr>
              <a:t>3 </a:t>
            </a:r>
            <a:r>
              <a:rPr lang="zh-CN" altLang="en-US" sz="3800" b="1" dirty="0">
                <a:solidFill>
                  <a:srgbClr val="7030A0"/>
                </a:solidFill>
              </a:rPr>
              <a:t>写一篇记叙性或议论性的文章 </a:t>
            </a:r>
            <a:r>
              <a:rPr lang="zh-CN" altLang="en-US" sz="3800" dirty="0">
                <a:solidFill>
                  <a:schemeClr val="tx1"/>
                </a:solidFill>
              </a:rPr>
              <a:t> </a:t>
            </a:r>
            <a:br>
              <a:rPr lang="en-US" altLang="zh-CN" sz="3800" dirty="0">
                <a:solidFill>
                  <a:schemeClr val="tx1"/>
                </a:solidFill>
              </a:rPr>
            </a:br>
            <a:r>
              <a:rPr lang="en-US" altLang="zh-CN" sz="4400" b="1" dirty="0">
                <a:solidFill>
                  <a:srgbClr val="FF0000"/>
                </a:solidFill>
                <a:latin typeface="华文琥珀" panose="02010800040101010101" pitchFamily="2" charset="-122"/>
                <a:ea typeface="华文琥珀" panose="02010800040101010101" pitchFamily="2" charset="-122"/>
              </a:rPr>
              <a:t>4</a:t>
            </a:r>
            <a:r>
              <a:rPr lang="en-US" altLang="zh-CN" sz="3800" dirty="0">
                <a:solidFill>
                  <a:schemeClr val="tx1"/>
                </a:solidFill>
              </a:rPr>
              <a:t> </a:t>
            </a:r>
            <a:r>
              <a:rPr lang="zh-CN" altLang="en-US" sz="3800" b="1" dirty="0">
                <a:solidFill>
                  <a:srgbClr val="7030A0"/>
                </a:solidFill>
              </a:rPr>
              <a:t>用于 “ 学习之道 ” 主题班会上分享</a:t>
            </a:r>
          </a:p>
        </p:txBody>
      </p:sp>
    </p:spTree>
    <p:extLst>
      <p:ext uri="{BB962C8B-B14F-4D97-AF65-F5344CB8AC3E}">
        <p14:creationId xmlns:p14="http://schemas.microsoft.com/office/powerpoint/2010/main" val="401048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90E8977-A63C-4335-81DE-81DC5946A1A1}"/>
              </a:ext>
            </a:extLst>
          </p:cNvPr>
          <p:cNvSpPr/>
          <p:nvPr/>
        </p:nvSpPr>
        <p:spPr>
          <a:xfrm>
            <a:off x="683394" y="117510"/>
            <a:ext cx="10387263" cy="104915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F0000"/>
                </a:solidFill>
                <a:latin typeface="华文琥珀" panose="02010800040101010101" pitchFamily="2" charset="-122"/>
                <a:ea typeface="华文琥珀" panose="02010800040101010101" pitchFamily="2" charset="-122"/>
              </a:rPr>
              <a:t>任务</a:t>
            </a:r>
            <a:r>
              <a:rPr lang="en-US" altLang="zh-CN" sz="4000" b="1" dirty="0">
                <a:solidFill>
                  <a:srgbClr val="FF0000"/>
                </a:solidFill>
                <a:latin typeface="华文琥珀" panose="02010800040101010101" pitchFamily="2" charset="-122"/>
                <a:ea typeface="华文琥珀" panose="02010800040101010101" pitchFamily="2" charset="-122"/>
              </a:rPr>
              <a:t>1      </a:t>
            </a:r>
            <a:r>
              <a:rPr lang="zh-CN" altLang="en-US" sz="4000" b="1" dirty="0">
                <a:solidFill>
                  <a:srgbClr val="7030A0"/>
                </a:solidFill>
              </a:rPr>
              <a:t>上述材料</a:t>
            </a:r>
            <a:r>
              <a:rPr lang="zh-CN" altLang="en-US" sz="5400" b="1" dirty="0">
                <a:solidFill>
                  <a:srgbClr val="FF0000"/>
                </a:solidFill>
                <a:latin typeface="华文琥珀" panose="02010800040101010101" pitchFamily="2" charset="-122"/>
                <a:ea typeface="华文琥珀" panose="02010800040101010101" pitchFamily="2" charset="-122"/>
              </a:rPr>
              <a:t>引发</a:t>
            </a:r>
            <a:r>
              <a:rPr lang="zh-CN" altLang="en-US" sz="4000" b="1" dirty="0">
                <a:solidFill>
                  <a:srgbClr val="7030A0"/>
                </a:solidFill>
              </a:rPr>
              <a:t>你怎样的联想与思考</a:t>
            </a:r>
            <a:r>
              <a:rPr lang="en-US" altLang="zh-CN" sz="4000" b="1" dirty="0">
                <a:solidFill>
                  <a:srgbClr val="7030A0"/>
                </a:solidFill>
              </a:rPr>
              <a:t>?</a:t>
            </a:r>
            <a:endParaRPr lang="zh-CN" altLang="en-US" sz="4000" dirty="0"/>
          </a:p>
        </p:txBody>
      </p:sp>
      <p:sp>
        <p:nvSpPr>
          <p:cNvPr id="4" name="矩形: 圆角 3">
            <a:extLst>
              <a:ext uri="{FF2B5EF4-FFF2-40B4-BE49-F238E27FC236}">
                <a16:creationId xmlns:a16="http://schemas.microsoft.com/office/drawing/2014/main" id="{574CB443-D140-441B-A29A-025FB17FC7D6}"/>
              </a:ext>
            </a:extLst>
          </p:cNvPr>
          <p:cNvSpPr/>
          <p:nvPr/>
        </p:nvSpPr>
        <p:spPr>
          <a:xfrm>
            <a:off x="182880" y="5066895"/>
            <a:ext cx="10202779" cy="167359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000" dirty="0">
                <a:solidFill>
                  <a:srgbClr val="00B050"/>
                </a:solidFill>
              </a:rPr>
              <a:t>凡是脱离材料的 “ 认识与思考 ” 都不符合命题的写作要求</a:t>
            </a:r>
          </a:p>
        </p:txBody>
      </p:sp>
      <p:sp>
        <p:nvSpPr>
          <p:cNvPr id="5" name="矩形: 圆角 4">
            <a:extLst>
              <a:ext uri="{FF2B5EF4-FFF2-40B4-BE49-F238E27FC236}">
                <a16:creationId xmlns:a16="http://schemas.microsoft.com/office/drawing/2014/main" id="{0E31E2BD-CA77-45E1-BA67-D3852612DCBA}"/>
              </a:ext>
            </a:extLst>
          </p:cNvPr>
          <p:cNvSpPr/>
          <p:nvPr/>
        </p:nvSpPr>
        <p:spPr>
          <a:xfrm>
            <a:off x="182880" y="1623055"/>
            <a:ext cx="11165306" cy="270831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a:solidFill>
                  <a:srgbClr val="7030A0"/>
                </a:solidFill>
                <a:latin typeface="+mn-ea"/>
              </a:rPr>
              <a:t>意味着考生在写作时</a:t>
            </a:r>
            <a:endParaRPr lang="en-US" altLang="zh-CN" sz="4400" dirty="0">
              <a:solidFill>
                <a:srgbClr val="7030A0"/>
              </a:solidFill>
              <a:latin typeface="+mn-ea"/>
            </a:endParaRPr>
          </a:p>
          <a:p>
            <a:r>
              <a:rPr lang="en-US" altLang="zh-CN" sz="4400" dirty="0">
                <a:solidFill>
                  <a:srgbClr val="C00000"/>
                </a:solidFill>
                <a:latin typeface="+mn-ea"/>
              </a:rPr>
              <a:t>1.</a:t>
            </a:r>
            <a:r>
              <a:rPr lang="zh-CN" altLang="en-US" sz="4400" dirty="0">
                <a:solidFill>
                  <a:srgbClr val="C00000"/>
                </a:solidFill>
                <a:latin typeface="+mn-ea"/>
              </a:rPr>
              <a:t>“认识与思考”都必须是由材料 “ 触发、思考和感悟 ” 而来的，必须是</a:t>
            </a:r>
            <a:r>
              <a:rPr lang="zh-CN" altLang="en-US" sz="4400" b="1" dirty="0">
                <a:solidFill>
                  <a:srgbClr val="FF0000"/>
                </a:solidFill>
                <a:latin typeface="+mn-ea"/>
              </a:rPr>
              <a:t>本于材料，源于材料</a:t>
            </a:r>
            <a:r>
              <a:rPr lang="zh-CN" altLang="en-US" sz="4400" dirty="0">
                <a:solidFill>
                  <a:srgbClr val="C00000"/>
                </a:solidFill>
                <a:latin typeface="+mn-ea"/>
              </a:rPr>
              <a:t>。</a:t>
            </a:r>
          </a:p>
        </p:txBody>
      </p:sp>
      <p:sp>
        <p:nvSpPr>
          <p:cNvPr id="8" name="箭头: 右弧形 7">
            <a:extLst>
              <a:ext uri="{FF2B5EF4-FFF2-40B4-BE49-F238E27FC236}">
                <a16:creationId xmlns:a16="http://schemas.microsoft.com/office/drawing/2014/main" id="{DA908D0D-4E13-45F8-81E8-0B35FCAAF586}"/>
              </a:ext>
            </a:extLst>
          </p:cNvPr>
          <p:cNvSpPr/>
          <p:nvPr/>
        </p:nvSpPr>
        <p:spPr>
          <a:xfrm>
            <a:off x="11223057" y="481263"/>
            <a:ext cx="968943" cy="139766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右弧形 8">
            <a:extLst>
              <a:ext uri="{FF2B5EF4-FFF2-40B4-BE49-F238E27FC236}">
                <a16:creationId xmlns:a16="http://schemas.microsoft.com/office/drawing/2014/main" id="{10527C22-7326-4A50-93C7-47A1F64B370E}"/>
              </a:ext>
            </a:extLst>
          </p:cNvPr>
          <p:cNvSpPr/>
          <p:nvPr/>
        </p:nvSpPr>
        <p:spPr>
          <a:xfrm>
            <a:off x="10732168" y="4467323"/>
            <a:ext cx="1459832" cy="186067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3)">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90E8977-A63C-4335-81DE-81DC5946A1A1}"/>
              </a:ext>
            </a:extLst>
          </p:cNvPr>
          <p:cNvSpPr/>
          <p:nvPr/>
        </p:nvSpPr>
        <p:spPr>
          <a:xfrm>
            <a:off x="3155483" y="117510"/>
            <a:ext cx="7644063" cy="126852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F0000"/>
                </a:solidFill>
                <a:latin typeface="华文琥珀" panose="02010800040101010101" pitchFamily="2" charset="-122"/>
                <a:ea typeface="华文琥珀" panose="02010800040101010101" pitchFamily="2" charset="-122"/>
              </a:rPr>
              <a:t>任务</a:t>
            </a:r>
            <a:r>
              <a:rPr lang="en-US" altLang="zh-CN" sz="4000" b="1" dirty="0">
                <a:solidFill>
                  <a:srgbClr val="FF0000"/>
                </a:solidFill>
                <a:latin typeface="华文琥珀" panose="02010800040101010101" pitchFamily="2" charset="-122"/>
                <a:ea typeface="华文琥珀" panose="02010800040101010101" pitchFamily="2" charset="-122"/>
              </a:rPr>
              <a:t>2      </a:t>
            </a:r>
            <a:r>
              <a:rPr lang="zh-CN" altLang="en-US" sz="4000" b="1" dirty="0">
                <a:solidFill>
                  <a:srgbClr val="7030A0"/>
                </a:solidFill>
              </a:rPr>
              <a:t>请</a:t>
            </a:r>
            <a:r>
              <a:rPr lang="zh-CN" altLang="en-US" sz="5400" b="1" dirty="0">
                <a:solidFill>
                  <a:srgbClr val="FF0000"/>
                </a:solidFill>
                <a:latin typeface="华文琥珀" panose="02010800040101010101" pitchFamily="2" charset="-122"/>
                <a:ea typeface="华文琥珀" panose="02010800040101010101" pitchFamily="2" charset="-122"/>
              </a:rPr>
              <a:t>结合材料</a:t>
            </a:r>
            <a:r>
              <a:rPr lang="zh-CN" altLang="en-US" sz="4000" b="1" dirty="0">
                <a:solidFill>
                  <a:srgbClr val="7030A0"/>
                </a:solidFill>
              </a:rPr>
              <a:t>内容，</a:t>
            </a:r>
            <a:endParaRPr lang="en-US" altLang="zh-CN" sz="4000" b="1" dirty="0">
              <a:solidFill>
                <a:srgbClr val="7030A0"/>
              </a:solidFill>
            </a:endParaRPr>
          </a:p>
          <a:p>
            <a:pPr algn="ctr"/>
            <a:r>
              <a:rPr lang="zh-CN" altLang="en-US" sz="4000" b="1" dirty="0">
                <a:solidFill>
                  <a:srgbClr val="7030A0"/>
                </a:solidFill>
              </a:rPr>
              <a:t>联系自己高中一学期的学习经历 </a:t>
            </a:r>
            <a:endParaRPr lang="zh-CN" altLang="en-US" sz="4000" dirty="0"/>
          </a:p>
        </p:txBody>
      </p:sp>
      <p:sp>
        <p:nvSpPr>
          <p:cNvPr id="4" name="矩形: 圆角 3">
            <a:extLst>
              <a:ext uri="{FF2B5EF4-FFF2-40B4-BE49-F238E27FC236}">
                <a16:creationId xmlns:a16="http://schemas.microsoft.com/office/drawing/2014/main" id="{574CB443-D140-441B-A29A-025FB17FC7D6}"/>
              </a:ext>
            </a:extLst>
          </p:cNvPr>
          <p:cNvSpPr/>
          <p:nvPr/>
        </p:nvSpPr>
        <p:spPr>
          <a:xfrm>
            <a:off x="182880" y="3894619"/>
            <a:ext cx="10866922" cy="284587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00B050"/>
                </a:solidFill>
              </a:rPr>
              <a:t>同时也应注意</a:t>
            </a:r>
            <a:r>
              <a:rPr lang="zh-CN" altLang="en-US" sz="3600" b="1" dirty="0">
                <a:solidFill>
                  <a:srgbClr val="FF0000"/>
                </a:solidFill>
              </a:rPr>
              <a:t>适当、合理的延展</a:t>
            </a:r>
            <a:r>
              <a:rPr lang="zh-CN" altLang="en-US" sz="3600" dirty="0">
                <a:solidFill>
                  <a:srgbClr val="00B050"/>
                </a:solidFill>
              </a:rPr>
              <a:t>，</a:t>
            </a:r>
            <a:r>
              <a:rPr lang="zh-CN" altLang="en-US" sz="3600" b="1" dirty="0">
                <a:solidFill>
                  <a:srgbClr val="7030A0"/>
                </a:solidFill>
              </a:rPr>
              <a:t>不宜只停留在对材料内容的</a:t>
            </a:r>
            <a:r>
              <a:rPr lang="zh-CN" altLang="en-US" sz="3600" b="1" dirty="0">
                <a:solidFill>
                  <a:srgbClr val="FF0000"/>
                </a:solidFill>
                <a:latin typeface="华文琥珀" panose="02010800040101010101" pitchFamily="2" charset="-122"/>
                <a:ea typeface="华文琥珀" panose="02010800040101010101" pitchFamily="2" charset="-122"/>
              </a:rPr>
              <a:t>肤浅议论</a:t>
            </a:r>
            <a:r>
              <a:rPr lang="zh-CN" altLang="en-US" sz="3600" b="1" dirty="0">
                <a:solidFill>
                  <a:srgbClr val="7030A0"/>
                </a:solidFill>
              </a:rPr>
              <a:t>和简单叙写上</a:t>
            </a:r>
            <a:r>
              <a:rPr lang="zh-CN" altLang="en-US" sz="3600" dirty="0">
                <a:solidFill>
                  <a:srgbClr val="00B050"/>
                </a:solidFill>
              </a:rPr>
              <a:t>，而</a:t>
            </a:r>
            <a:r>
              <a:rPr lang="zh-CN" altLang="en-US" sz="3600" b="1" dirty="0">
                <a:solidFill>
                  <a:srgbClr val="C00000"/>
                </a:solidFill>
              </a:rPr>
              <a:t>要充分考虑材料内容的丰富性、复杂性，要注重分析，增强思辨，</a:t>
            </a:r>
            <a:r>
              <a:rPr lang="zh-CN" altLang="en-US" sz="3600" dirty="0">
                <a:solidFill>
                  <a:srgbClr val="00B050"/>
                </a:solidFill>
              </a:rPr>
              <a:t>不能仅是自圆其说，还要顾及不同的看法，或接纳或反驳，</a:t>
            </a:r>
            <a:r>
              <a:rPr lang="zh-CN" altLang="en-US" sz="3600" b="1" dirty="0">
                <a:solidFill>
                  <a:srgbClr val="FF0000"/>
                </a:solidFill>
              </a:rPr>
              <a:t>要有读者意识。</a:t>
            </a:r>
          </a:p>
        </p:txBody>
      </p:sp>
      <p:sp>
        <p:nvSpPr>
          <p:cNvPr id="5" name="矩形: 圆角 4">
            <a:extLst>
              <a:ext uri="{FF2B5EF4-FFF2-40B4-BE49-F238E27FC236}">
                <a16:creationId xmlns:a16="http://schemas.microsoft.com/office/drawing/2014/main" id="{0E31E2BD-CA77-45E1-BA67-D3852612DCBA}"/>
              </a:ext>
            </a:extLst>
          </p:cNvPr>
          <p:cNvSpPr/>
          <p:nvPr/>
        </p:nvSpPr>
        <p:spPr>
          <a:xfrm>
            <a:off x="182880" y="1623056"/>
            <a:ext cx="10703293" cy="2034544"/>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7030A0"/>
                </a:solidFill>
              </a:rPr>
              <a:t>“ 结合材料内容 ”</a:t>
            </a:r>
            <a:r>
              <a:rPr lang="zh-CN" altLang="en-US" sz="3600" dirty="0">
                <a:solidFill>
                  <a:srgbClr val="00B050"/>
                </a:solidFill>
              </a:rPr>
              <a:t> ，则</a:t>
            </a:r>
            <a:r>
              <a:rPr lang="zh-CN" altLang="en-US" sz="3600" b="1" dirty="0">
                <a:solidFill>
                  <a:srgbClr val="FF0000"/>
                </a:solidFill>
              </a:rPr>
              <a:t>要求</a:t>
            </a:r>
            <a:r>
              <a:rPr lang="zh-CN" altLang="en-US" sz="3600" dirty="0">
                <a:solidFill>
                  <a:srgbClr val="00B050"/>
                </a:solidFill>
              </a:rPr>
              <a:t>考生作文内容必须与</a:t>
            </a:r>
            <a:r>
              <a:rPr lang="zh-CN" altLang="en-US" sz="3600" b="1" dirty="0">
                <a:solidFill>
                  <a:srgbClr val="C00000"/>
                </a:solidFill>
              </a:rPr>
              <a:t>两则材料</a:t>
            </a:r>
            <a:r>
              <a:rPr lang="zh-CN" altLang="en-US" sz="3600" dirty="0">
                <a:solidFill>
                  <a:srgbClr val="00B050"/>
                </a:solidFill>
              </a:rPr>
              <a:t>提供的</a:t>
            </a:r>
            <a:r>
              <a:rPr lang="zh-CN" altLang="en-US" sz="3600" b="1" dirty="0">
                <a:solidFill>
                  <a:srgbClr val="C00000"/>
                </a:solidFill>
              </a:rPr>
              <a:t>思考点凝结在一起</a:t>
            </a:r>
            <a:r>
              <a:rPr lang="zh-CN" altLang="en-US" sz="3600" dirty="0">
                <a:solidFill>
                  <a:srgbClr val="00B050"/>
                </a:solidFill>
              </a:rPr>
              <a:t>，形成密切的联系，不可以油水分离，牵强附会，偏转空谈等</a:t>
            </a:r>
            <a:endParaRPr lang="zh-CN" altLang="en-US" sz="3600" dirty="0">
              <a:solidFill>
                <a:srgbClr val="00B050"/>
              </a:solidFill>
              <a:latin typeface="+mn-ea"/>
            </a:endParaRPr>
          </a:p>
        </p:txBody>
      </p:sp>
      <p:sp>
        <p:nvSpPr>
          <p:cNvPr id="8" name="箭头: 右弧形 7">
            <a:extLst>
              <a:ext uri="{FF2B5EF4-FFF2-40B4-BE49-F238E27FC236}">
                <a16:creationId xmlns:a16="http://schemas.microsoft.com/office/drawing/2014/main" id="{DA908D0D-4E13-45F8-81E8-0B35FCAAF586}"/>
              </a:ext>
            </a:extLst>
          </p:cNvPr>
          <p:cNvSpPr/>
          <p:nvPr/>
        </p:nvSpPr>
        <p:spPr>
          <a:xfrm>
            <a:off x="11049803" y="481263"/>
            <a:ext cx="1142198" cy="17036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右弧形 8">
            <a:extLst>
              <a:ext uri="{FF2B5EF4-FFF2-40B4-BE49-F238E27FC236}">
                <a16:creationId xmlns:a16="http://schemas.microsoft.com/office/drawing/2014/main" id="{10527C22-7326-4A50-93C7-47A1F64B370E}"/>
              </a:ext>
            </a:extLst>
          </p:cNvPr>
          <p:cNvSpPr/>
          <p:nvPr/>
        </p:nvSpPr>
        <p:spPr>
          <a:xfrm>
            <a:off x="11049802" y="3195587"/>
            <a:ext cx="1142198" cy="31324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a:extLst>
              <a:ext uri="{FF2B5EF4-FFF2-40B4-BE49-F238E27FC236}">
                <a16:creationId xmlns:a16="http://schemas.microsoft.com/office/drawing/2014/main" id="{5C78E8D8-EDED-42DD-8E7F-E889A1B7089E}"/>
              </a:ext>
            </a:extLst>
          </p:cNvPr>
          <p:cNvSpPr/>
          <p:nvPr/>
        </p:nvSpPr>
        <p:spPr>
          <a:xfrm>
            <a:off x="10963175" y="811528"/>
            <a:ext cx="1142198" cy="52349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rgbClr val="FF0000"/>
                </a:solidFill>
              </a:rPr>
              <a:t>要有</a:t>
            </a:r>
            <a:r>
              <a:rPr lang="zh-CN" altLang="en-US" sz="4400" b="1" dirty="0">
                <a:solidFill>
                  <a:srgbClr val="C00000"/>
                </a:solidFill>
              </a:rPr>
              <a:t>读者意识</a:t>
            </a:r>
            <a:endParaRPr lang="zh-CN" altLang="en-US" sz="4400" dirty="0">
              <a:solidFill>
                <a:srgbClr val="C00000"/>
              </a:solidFill>
            </a:endParaRPr>
          </a:p>
        </p:txBody>
      </p:sp>
    </p:spTree>
    <p:extLst>
      <p:ext uri="{BB962C8B-B14F-4D97-AF65-F5344CB8AC3E}">
        <p14:creationId xmlns:p14="http://schemas.microsoft.com/office/powerpoint/2010/main" val="4898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3)">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2000"/>
                                        <p:tgtEl>
                                          <p:spTgt spid="2"/>
                                        </p:tgtEl>
                                      </p:cBhvr>
                                    </p:animEffect>
                                    <p:anim calcmode="lin" valueType="num">
                                      <p:cBhvr>
                                        <p:cTn id="28" dur="2000" fill="hold"/>
                                        <p:tgtEl>
                                          <p:spTgt spid="2"/>
                                        </p:tgtEl>
                                        <p:attrNameLst>
                                          <p:attrName>ppt_w</p:attrName>
                                        </p:attrNameLst>
                                      </p:cBhvr>
                                      <p:tavLst>
                                        <p:tav tm="0" fmla="#ppt_w*sin(2.5*pi*$)">
                                          <p:val>
                                            <p:fltVal val="0"/>
                                          </p:val>
                                        </p:tav>
                                        <p:tav tm="100000">
                                          <p:val>
                                            <p:fltVal val="1"/>
                                          </p:val>
                                        </p:tav>
                                      </p:tavLst>
                                    </p:anim>
                                    <p:anim calcmode="lin" valueType="num">
                                      <p:cBhvr>
                                        <p:cTn id="2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90E8977-A63C-4335-81DE-81DC5946A1A1}"/>
              </a:ext>
            </a:extLst>
          </p:cNvPr>
          <p:cNvSpPr/>
          <p:nvPr/>
        </p:nvSpPr>
        <p:spPr>
          <a:xfrm>
            <a:off x="2146435" y="117510"/>
            <a:ext cx="8653112" cy="126852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F0000"/>
                </a:solidFill>
                <a:latin typeface="华文琥珀" panose="02010800040101010101" pitchFamily="2" charset="-122"/>
                <a:ea typeface="华文琥珀" panose="02010800040101010101" pitchFamily="2" charset="-122"/>
              </a:rPr>
              <a:t>任务</a:t>
            </a:r>
            <a:r>
              <a:rPr lang="en-US" altLang="zh-CN" sz="4000" b="1" dirty="0">
                <a:solidFill>
                  <a:srgbClr val="FF0000"/>
                </a:solidFill>
                <a:latin typeface="华文琥珀" panose="02010800040101010101" pitchFamily="2" charset="-122"/>
                <a:ea typeface="华文琥珀" panose="02010800040101010101" pitchFamily="2" charset="-122"/>
              </a:rPr>
              <a:t>2       </a:t>
            </a:r>
            <a:r>
              <a:rPr lang="zh-CN" altLang="en-US" sz="4000" b="1" dirty="0">
                <a:solidFill>
                  <a:srgbClr val="FFFFFF"/>
                </a:solidFill>
              </a:rPr>
              <a:t>请结合材料内容</a:t>
            </a:r>
            <a:r>
              <a:rPr lang="zh-CN" altLang="en-US" sz="4000" b="1" dirty="0">
                <a:solidFill>
                  <a:srgbClr val="7030A0"/>
                </a:solidFill>
              </a:rPr>
              <a:t>，</a:t>
            </a:r>
            <a:endParaRPr lang="en-US" altLang="zh-CN" sz="4000" b="1" dirty="0">
              <a:solidFill>
                <a:srgbClr val="7030A0"/>
              </a:solidFill>
            </a:endParaRPr>
          </a:p>
          <a:p>
            <a:pPr algn="ctr"/>
            <a:r>
              <a:rPr lang="zh-CN" altLang="en-US" sz="4000" b="1" dirty="0">
                <a:solidFill>
                  <a:srgbClr val="7030A0"/>
                </a:solidFill>
              </a:rPr>
              <a:t>联系</a:t>
            </a:r>
            <a:r>
              <a:rPr lang="zh-CN" altLang="en-US" sz="5400" b="1" dirty="0">
                <a:solidFill>
                  <a:srgbClr val="FF0000"/>
                </a:solidFill>
                <a:latin typeface="华文琥珀" panose="02010800040101010101" pitchFamily="2" charset="-122"/>
                <a:ea typeface="华文琥珀" panose="02010800040101010101" pitchFamily="2" charset="-122"/>
              </a:rPr>
              <a:t>自己</a:t>
            </a:r>
            <a:r>
              <a:rPr lang="zh-CN" altLang="en-US" sz="4000" b="1" dirty="0">
                <a:solidFill>
                  <a:srgbClr val="7030A0"/>
                </a:solidFill>
              </a:rPr>
              <a:t>高中一学期的</a:t>
            </a:r>
            <a:r>
              <a:rPr lang="zh-CN" altLang="en-US" sz="5400" b="1" dirty="0">
                <a:solidFill>
                  <a:srgbClr val="FF0000"/>
                </a:solidFill>
                <a:latin typeface="华文琥珀" panose="02010800040101010101" pitchFamily="2" charset="-122"/>
                <a:ea typeface="华文琥珀" panose="02010800040101010101" pitchFamily="2" charset="-122"/>
              </a:rPr>
              <a:t>学习经历 </a:t>
            </a:r>
          </a:p>
        </p:txBody>
      </p:sp>
      <p:sp>
        <p:nvSpPr>
          <p:cNvPr id="5" name="矩形: 圆角 4">
            <a:extLst>
              <a:ext uri="{FF2B5EF4-FFF2-40B4-BE49-F238E27FC236}">
                <a16:creationId xmlns:a16="http://schemas.microsoft.com/office/drawing/2014/main" id="{0E31E2BD-CA77-45E1-BA67-D3852612DCBA}"/>
              </a:ext>
            </a:extLst>
          </p:cNvPr>
          <p:cNvSpPr/>
          <p:nvPr/>
        </p:nvSpPr>
        <p:spPr>
          <a:xfrm>
            <a:off x="182880" y="1623055"/>
            <a:ext cx="10693667" cy="344945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7030A0"/>
                </a:solidFill>
              </a:rPr>
              <a:t>“联系自己高中一学期的学习经历 ”</a:t>
            </a:r>
            <a:r>
              <a:rPr lang="zh-CN" altLang="en-US" sz="3600" dirty="0">
                <a:solidFill>
                  <a:srgbClr val="00B050"/>
                </a:solidFill>
              </a:rPr>
              <a:t> </a:t>
            </a:r>
            <a:endParaRPr lang="en-US" altLang="zh-CN" sz="3600" dirty="0">
              <a:solidFill>
                <a:srgbClr val="00B050"/>
              </a:solidFill>
            </a:endParaRPr>
          </a:p>
          <a:p>
            <a:r>
              <a:rPr lang="zh-CN" altLang="en-US" sz="3600" dirty="0">
                <a:solidFill>
                  <a:srgbClr val="00B050"/>
                </a:solidFill>
              </a:rPr>
              <a:t>       </a:t>
            </a:r>
            <a:r>
              <a:rPr lang="zh-CN" altLang="en-US" sz="3600" b="1" dirty="0">
                <a:solidFill>
                  <a:srgbClr val="FF0000"/>
                </a:solidFill>
              </a:rPr>
              <a:t>要求</a:t>
            </a:r>
            <a:r>
              <a:rPr lang="zh-CN" altLang="en-US" sz="3600" dirty="0">
                <a:solidFill>
                  <a:srgbClr val="00B050"/>
                </a:solidFill>
              </a:rPr>
              <a:t>考生作文内容必须与自己</a:t>
            </a:r>
            <a:r>
              <a:rPr lang="zh-CN" altLang="en-US" sz="3600" b="1" dirty="0">
                <a:solidFill>
                  <a:srgbClr val="7030A0"/>
                </a:solidFill>
              </a:rPr>
              <a:t>自己高中一学期的学习经历</a:t>
            </a:r>
            <a:r>
              <a:rPr lang="zh-CN" altLang="en-US" sz="3600" dirty="0">
                <a:solidFill>
                  <a:srgbClr val="00B050"/>
                </a:solidFill>
              </a:rPr>
              <a:t>密切地联系起来，写出自己的</a:t>
            </a:r>
            <a:r>
              <a:rPr lang="zh-CN" altLang="en-US" sz="3600" b="1" dirty="0">
                <a:solidFill>
                  <a:srgbClr val="7030A0"/>
                </a:solidFill>
              </a:rPr>
              <a:t>切身体会和感受</a:t>
            </a:r>
            <a:r>
              <a:rPr lang="zh-CN" altLang="en-US" sz="3600" dirty="0">
                <a:solidFill>
                  <a:srgbClr val="00B050"/>
                </a:solidFill>
              </a:rPr>
              <a:t>，写出自己的</a:t>
            </a:r>
            <a:r>
              <a:rPr lang="zh-CN" altLang="en-US" sz="3600" b="1" dirty="0">
                <a:solidFill>
                  <a:srgbClr val="7030A0"/>
                </a:solidFill>
              </a:rPr>
              <a:t>经验和教训</a:t>
            </a:r>
            <a:endParaRPr lang="en-US" altLang="zh-CN" sz="3600" dirty="0">
              <a:solidFill>
                <a:srgbClr val="00B050"/>
              </a:solidFill>
            </a:endParaRPr>
          </a:p>
          <a:p>
            <a:r>
              <a:rPr lang="en-US" altLang="zh-CN" sz="3600" dirty="0">
                <a:solidFill>
                  <a:srgbClr val="00B050"/>
                </a:solidFill>
              </a:rPr>
              <a:t>       </a:t>
            </a:r>
            <a:r>
              <a:rPr lang="zh-CN" altLang="en-US" sz="3600" dirty="0">
                <a:solidFill>
                  <a:srgbClr val="00B050"/>
                </a:solidFill>
              </a:rPr>
              <a:t>不可以忽略题目中的这个任务，高谈阔论，空谈道理</a:t>
            </a:r>
            <a:endParaRPr lang="zh-CN" altLang="en-US" sz="3600" dirty="0">
              <a:solidFill>
                <a:srgbClr val="00B050"/>
              </a:solidFill>
              <a:latin typeface="+mn-ea"/>
            </a:endParaRPr>
          </a:p>
        </p:txBody>
      </p:sp>
      <p:sp>
        <p:nvSpPr>
          <p:cNvPr id="8" name="箭头: 右弧形 7">
            <a:extLst>
              <a:ext uri="{FF2B5EF4-FFF2-40B4-BE49-F238E27FC236}">
                <a16:creationId xmlns:a16="http://schemas.microsoft.com/office/drawing/2014/main" id="{DA908D0D-4E13-45F8-81E8-0B35FCAAF586}"/>
              </a:ext>
            </a:extLst>
          </p:cNvPr>
          <p:cNvSpPr/>
          <p:nvPr/>
        </p:nvSpPr>
        <p:spPr>
          <a:xfrm>
            <a:off x="11049803" y="481263"/>
            <a:ext cx="1142198" cy="17036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右弧形 8">
            <a:extLst>
              <a:ext uri="{FF2B5EF4-FFF2-40B4-BE49-F238E27FC236}">
                <a16:creationId xmlns:a16="http://schemas.microsoft.com/office/drawing/2014/main" id="{10527C22-7326-4A50-93C7-47A1F64B370E}"/>
              </a:ext>
            </a:extLst>
          </p:cNvPr>
          <p:cNvSpPr/>
          <p:nvPr/>
        </p:nvSpPr>
        <p:spPr>
          <a:xfrm>
            <a:off x="11049802" y="3195587"/>
            <a:ext cx="1142198" cy="31324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a:extLst>
              <a:ext uri="{FF2B5EF4-FFF2-40B4-BE49-F238E27FC236}">
                <a16:creationId xmlns:a16="http://schemas.microsoft.com/office/drawing/2014/main" id="{5C78E8D8-EDED-42DD-8E7F-E889A1B7089E}"/>
              </a:ext>
            </a:extLst>
          </p:cNvPr>
          <p:cNvSpPr/>
          <p:nvPr/>
        </p:nvSpPr>
        <p:spPr>
          <a:xfrm>
            <a:off x="3060833" y="5309533"/>
            <a:ext cx="7526956" cy="154846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rgbClr val="C00000"/>
                </a:solidFill>
              </a:rPr>
              <a:t>要有</a:t>
            </a:r>
            <a:r>
              <a:rPr lang="zh-CN" altLang="en-US" sz="6600" b="1" dirty="0">
                <a:solidFill>
                  <a:srgbClr val="FF0000"/>
                </a:solidFill>
              </a:rPr>
              <a:t>主体意识</a:t>
            </a:r>
            <a:endParaRPr lang="zh-CN" altLang="en-US" sz="6600" dirty="0"/>
          </a:p>
        </p:txBody>
      </p:sp>
    </p:spTree>
    <p:extLst>
      <p:ext uri="{BB962C8B-B14F-4D97-AF65-F5344CB8AC3E}">
        <p14:creationId xmlns:p14="http://schemas.microsoft.com/office/powerpoint/2010/main" val="143668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anim calcmode="lin" valueType="num">
                                      <p:cBhvr>
                                        <p:cTn id="23" dur="2000" fill="hold"/>
                                        <p:tgtEl>
                                          <p:spTgt spid="2"/>
                                        </p:tgtEl>
                                        <p:attrNameLst>
                                          <p:attrName>ppt_w</p:attrName>
                                        </p:attrNameLst>
                                      </p:cBhvr>
                                      <p:tavLst>
                                        <p:tav tm="0" fmla="#ppt_w*sin(2.5*pi*$)">
                                          <p:val>
                                            <p:fltVal val="0"/>
                                          </p:val>
                                        </p:tav>
                                        <p:tav tm="100000">
                                          <p:val>
                                            <p:fltVal val="1"/>
                                          </p:val>
                                        </p:tav>
                                      </p:tavLst>
                                    </p:anim>
                                    <p:anim calcmode="lin" valueType="num">
                                      <p:cBhvr>
                                        <p:cTn id="2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90E8977-A63C-4335-81DE-81DC5946A1A1}"/>
              </a:ext>
            </a:extLst>
          </p:cNvPr>
          <p:cNvSpPr/>
          <p:nvPr/>
        </p:nvSpPr>
        <p:spPr>
          <a:xfrm>
            <a:off x="548640" y="117510"/>
            <a:ext cx="10250907" cy="126852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F0000"/>
                </a:solidFill>
                <a:latin typeface="华文琥珀" panose="02010800040101010101" pitchFamily="2" charset="-122"/>
                <a:ea typeface="华文琥珀" panose="02010800040101010101" pitchFamily="2" charset="-122"/>
              </a:rPr>
              <a:t>任务</a:t>
            </a:r>
            <a:r>
              <a:rPr lang="en-US" altLang="zh-CN" sz="4000" b="1" dirty="0">
                <a:solidFill>
                  <a:srgbClr val="FF0000"/>
                </a:solidFill>
                <a:latin typeface="华文琥珀" panose="02010800040101010101" pitchFamily="2" charset="-122"/>
                <a:ea typeface="华文琥珀" panose="02010800040101010101" pitchFamily="2" charset="-122"/>
              </a:rPr>
              <a:t>3     </a:t>
            </a:r>
            <a:r>
              <a:rPr lang="zh-CN" altLang="en-US" sz="4000" b="1" dirty="0">
                <a:solidFill>
                  <a:srgbClr val="7030A0"/>
                </a:solidFill>
              </a:rPr>
              <a:t>写一篇</a:t>
            </a:r>
            <a:r>
              <a:rPr lang="zh-CN" altLang="en-US" sz="5400" b="1" dirty="0">
                <a:solidFill>
                  <a:srgbClr val="FF0000"/>
                </a:solidFill>
                <a:latin typeface="华文琥珀" panose="02010800040101010101" pitchFamily="2" charset="-122"/>
                <a:ea typeface="华文琥珀" panose="02010800040101010101" pitchFamily="2" charset="-122"/>
              </a:rPr>
              <a:t>记叙性</a:t>
            </a:r>
            <a:r>
              <a:rPr lang="zh-CN" altLang="en-US" sz="4000" b="1" dirty="0">
                <a:solidFill>
                  <a:srgbClr val="7030A0"/>
                </a:solidFill>
              </a:rPr>
              <a:t>或</a:t>
            </a:r>
            <a:r>
              <a:rPr lang="zh-CN" altLang="en-US" sz="5400" b="1" dirty="0">
                <a:solidFill>
                  <a:srgbClr val="FF0000"/>
                </a:solidFill>
                <a:latin typeface="华文琥珀" panose="02010800040101010101" pitchFamily="2" charset="-122"/>
                <a:ea typeface="华文琥珀" panose="02010800040101010101" pitchFamily="2" charset="-122"/>
              </a:rPr>
              <a:t>议论性</a:t>
            </a:r>
            <a:r>
              <a:rPr lang="zh-CN" altLang="en-US" sz="4000" b="1" dirty="0">
                <a:solidFill>
                  <a:srgbClr val="7030A0"/>
                </a:solidFill>
              </a:rPr>
              <a:t>的文章 </a:t>
            </a:r>
            <a:endParaRPr lang="zh-CN" altLang="en-US" sz="4000" dirty="0"/>
          </a:p>
        </p:txBody>
      </p:sp>
      <p:sp>
        <p:nvSpPr>
          <p:cNvPr id="5" name="矩形: 圆角 4">
            <a:extLst>
              <a:ext uri="{FF2B5EF4-FFF2-40B4-BE49-F238E27FC236}">
                <a16:creationId xmlns:a16="http://schemas.microsoft.com/office/drawing/2014/main" id="{0E31E2BD-CA77-45E1-BA67-D3852612DCBA}"/>
              </a:ext>
            </a:extLst>
          </p:cNvPr>
          <p:cNvSpPr/>
          <p:nvPr/>
        </p:nvSpPr>
        <p:spPr>
          <a:xfrm>
            <a:off x="4321743" y="1577036"/>
            <a:ext cx="6728059" cy="168803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00B050"/>
                </a:solidFill>
                <a:latin typeface="+mn-ea"/>
              </a:rPr>
              <a:t>什么是记叙文？怎么写记叙文？</a:t>
            </a:r>
            <a:endParaRPr lang="en-US" altLang="zh-CN" sz="3600" dirty="0">
              <a:solidFill>
                <a:srgbClr val="00B050"/>
              </a:solidFill>
              <a:latin typeface="+mn-ea"/>
            </a:endParaRPr>
          </a:p>
          <a:p>
            <a:r>
              <a:rPr lang="zh-CN" altLang="en-US" sz="3600" dirty="0">
                <a:solidFill>
                  <a:srgbClr val="00B050"/>
                </a:solidFill>
                <a:latin typeface="+mn-ea"/>
              </a:rPr>
              <a:t>什么是议论文？怎么写议论文？</a:t>
            </a:r>
            <a:endParaRPr lang="en-US" altLang="zh-CN" sz="3600" dirty="0">
              <a:solidFill>
                <a:srgbClr val="00B050"/>
              </a:solidFill>
              <a:latin typeface="+mn-ea"/>
            </a:endParaRPr>
          </a:p>
          <a:p>
            <a:r>
              <a:rPr lang="zh-CN" altLang="en-US" sz="3600" dirty="0">
                <a:solidFill>
                  <a:srgbClr val="00B050"/>
                </a:solidFill>
                <a:latin typeface="+mn-ea"/>
              </a:rPr>
              <a:t>记叙文和议论文有什么区别？</a:t>
            </a:r>
          </a:p>
        </p:txBody>
      </p:sp>
      <p:sp>
        <p:nvSpPr>
          <p:cNvPr id="8" name="箭头: 右弧形 7">
            <a:extLst>
              <a:ext uri="{FF2B5EF4-FFF2-40B4-BE49-F238E27FC236}">
                <a16:creationId xmlns:a16="http://schemas.microsoft.com/office/drawing/2014/main" id="{DA908D0D-4E13-45F8-81E8-0B35FCAAF586}"/>
              </a:ext>
            </a:extLst>
          </p:cNvPr>
          <p:cNvSpPr/>
          <p:nvPr/>
        </p:nvSpPr>
        <p:spPr>
          <a:xfrm>
            <a:off x="11049803" y="481263"/>
            <a:ext cx="1142198" cy="17036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右弧形 8">
            <a:extLst>
              <a:ext uri="{FF2B5EF4-FFF2-40B4-BE49-F238E27FC236}">
                <a16:creationId xmlns:a16="http://schemas.microsoft.com/office/drawing/2014/main" id="{10527C22-7326-4A50-93C7-47A1F64B370E}"/>
              </a:ext>
            </a:extLst>
          </p:cNvPr>
          <p:cNvSpPr/>
          <p:nvPr/>
        </p:nvSpPr>
        <p:spPr>
          <a:xfrm>
            <a:off x="11049802" y="3195587"/>
            <a:ext cx="1142198" cy="31324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a:extLst>
              <a:ext uri="{FF2B5EF4-FFF2-40B4-BE49-F238E27FC236}">
                <a16:creationId xmlns:a16="http://schemas.microsoft.com/office/drawing/2014/main" id="{5C78E8D8-EDED-42DD-8E7F-E889A1B7089E}"/>
              </a:ext>
            </a:extLst>
          </p:cNvPr>
          <p:cNvSpPr/>
          <p:nvPr/>
        </p:nvSpPr>
        <p:spPr>
          <a:xfrm>
            <a:off x="3436219" y="5234944"/>
            <a:ext cx="7526956" cy="1548467"/>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rgbClr val="FF0000"/>
                </a:solidFill>
              </a:rPr>
              <a:t>要有</a:t>
            </a:r>
            <a:r>
              <a:rPr lang="zh-CN" altLang="en-US" sz="6600" b="1" dirty="0">
                <a:solidFill>
                  <a:srgbClr val="C00000"/>
                </a:solidFill>
              </a:rPr>
              <a:t>文体意识</a:t>
            </a:r>
            <a:endParaRPr lang="zh-CN" altLang="en-US" sz="6600" dirty="0">
              <a:solidFill>
                <a:srgbClr val="C00000"/>
              </a:solidFill>
            </a:endParaRPr>
          </a:p>
        </p:txBody>
      </p:sp>
      <p:sp>
        <p:nvSpPr>
          <p:cNvPr id="7" name="矩形: 圆角 6">
            <a:extLst>
              <a:ext uri="{FF2B5EF4-FFF2-40B4-BE49-F238E27FC236}">
                <a16:creationId xmlns:a16="http://schemas.microsoft.com/office/drawing/2014/main" id="{234872EF-9FA4-46BF-96BB-C38055CB19EF}"/>
              </a:ext>
            </a:extLst>
          </p:cNvPr>
          <p:cNvSpPr/>
          <p:nvPr/>
        </p:nvSpPr>
        <p:spPr>
          <a:xfrm>
            <a:off x="0" y="3456069"/>
            <a:ext cx="11049802" cy="200145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7030A0"/>
                </a:solidFill>
              </a:rPr>
              <a:t>在文体方面规定写记叙性或议论性的文章，考生写作时</a:t>
            </a:r>
            <a:r>
              <a:rPr lang="zh-CN" altLang="en-US" sz="3200" b="1" dirty="0">
                <a:solidFill>
                  <a:srgbClr val="FF0000"/>
                </a:solidFill>
              </a:rPr>
              <a:t>须按照相应文体的要求</a:t>
            </a:r>
            <a:r>
              <a:rPr lang="zh-CN" altLang="en-US" sz="3200" dirty="0">
                <a:solidFill>
                  <a:srgbClr val="7030A0"/>
                </a:solidFill>
              </a:rPr>
              <a:t>作文， 力求做到</a:t>
            </a:r>
            <a:r>
              <a:rPr lang="zh-CN" altLang="en-US" sz="3200" b="1" dirty="0">
                <a:solidFill>
                  <a:srgbClr val="FF0000"/>
                </a:solidFill>
              </a:rPr>
              <a:t>文体特征鲜明</a:t>
            </a:r>
            <a:r>
              <a:rPr lang="zh-CN" altLang="en-US" sz="3200" dirty="0">
                <a:solidFill>
                  <a:srgbClr val="7030A0"/>
                </a:solidFill>
              </a:rPr>
              <a:t>， 做到</a:t>
            </a:r>
            <a:r>
              <a:rPr lang="zh-CN" altLang="en-US" sz="3200" b="1" dirty="0">
                <a:solidFill>
                  <a:srgbClr val="FF0000"/>
                </a:solidFill>
              </a:rPr>
              <a:t>不同表达方式结合</a:t>
            </a:r>
            <a:r>
              <a:rPr lang="zh-CN" altLang="en-US" sz="3200" dirty="0">
                <a:solidFill>
                  <a:srgbClr val="7030A0"/>
                </a:solidFill>
              </a:rPr>
              <a:t>， 力求写出有体验 、有感情、有见解、有新意的文章</a:t>
            </a:r>
            <a:endParaRPr lang="zh-CN" altLang="en-US" sz="3200" dirty="0">
              <a:solidFill>
                <a:srgbClr val="7030A0"/>
              </a:solidFill>
              <a:latin typeface="+mn-ea"/>
            </a:endParaRPr>
          </a:p>
        </p:txBody>
      </p:sp>
    </p:spTree>
    <p:extLst>
      <p:ext uri="{BB962C8B-B14F-4D97-AF65-F5344CB8AC3E}">
        <p14:creationId xmlns:p14="http://schemas.microsoft.com/office/powerpoint/2010/main" val="41749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ppt_w</p:attrName>
                                        </p:attrNameLst>
                                      </p:cBhvr>
                                      <p:tavLst>
                                        <p:tav tm="0" fmla="#ppt_w*sin(2.5*pi*$)">
                                          <p:val>
                                            <p:fltVal val="0"/>
                                          </p:val>
                                        </p:tav>
                                        <p:tav tm="100000">
                                          <p:val>
                                            <p:fltVal val="1"/>
                                          </p:val>
                                        </p:tav>
                                      </p:tavLst>
                                    </p:anim>
                                    <p:anim calcmode="lin" valueType="num">
                                      <p:cBhvr>
                                        <p:cTn id="24"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2000"/>
                                        <p:tgtEl>
                                          <p:spTgt spid="2"/>
                                        </p:tgtEl>
                                      </p:cBhvr>
                                    </p:animEffect>
                                    <p:anim calcmode="lin" valueType="num">
                                      <p:cBhvr>
                                        <p:cTn id="30" dur="2000" fill="hold"/>
                                        <p:tgtEl>
                                          <p:spTgt spid="2"/>
                                        </p:tgtEl>
                                        <p:attrNameLst>
                                          <p:attrName>ppt_w</p:attrName>
                                        </p:attrNameLst>
                                      </p:cBhvr>
                                      <p:tavLst>
                                        <p:tav tm="0" fmla="#ppt_w*sin(2.5*pi*$)">
                                          <p:val>
                                            <p:fltVal val="0"/>
                                          </p:val>
                                        </p:tav>
                                        <p:tav tm="100000">
                                          <p:val>
                                            <p:fltVal val="1"/>
                                          </p:val>
                                        </p:tav>
                                      </p:tavLst>
                                    </p:anim>
                                    <p:anim calcmode="lin" valueType="num">
                                      <p:cBhvr>
                                        <p:cTn id="31"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2"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90E8977-A63C-4335-81DE-81DC5946A1A1}"/>
              </a:ext>
            </a:extLst>
          </p:cNvPr>
          <p:cNvSpPr/>
          <p:nvPr/>
        </p:nvSpPr>
        <p:spPr>
          <a:xfrm>
            <a:off x="-1" y="117510"/>
            <a:ext cx="10963175" cy="126852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F0000"/>
                </a:solidFill>
                <a:latin typeface="华文琥珀" panose="02010800040101010101" pitchFamily="2" charset="-122"/>
                <a:ea typeface="华文琥珀" panose="02010800040101010101" pitchFamily="2" charset="-122"/>
              </a:rPr>
              <a:t>任务</a:t>
            </a:r>
            <a:r>
              <a:rPr lang="en-US" altLang="zh-CN" sz="4000" b="1" dirty="0">
                <a:solidFill>
                  <a:srgbClr val="FF0000"/>
                </a:solidFill>
                <a:latin typeface="华文琥珀" panose="02010800040101010101" pitchFamily="2" charset="-122"/>
                <a:ea typeface="华文琥珀" panose="02010800040101010101" pitchFamily="2" charset="-122"/>
              </a:rPr>
              <a:t>4 </a:t>
            </a:r>
            <a:r>
              <a:rPr lang="zh-CN" altLang="en-US" sz="4000" b="1" dirty="0">
                <a:solidFill>
                  <a:srgbClr val="7030A0"/>
                </a:solidFill>
              </a:rPr>
              <a:t>用于 “ 学习之道 ” </a:t>
            </a:r>
            <a:r>
              <a:rPr lang="zh-CN" altLang="en-US" sz="5400" b="1" dirty="0">
                <a:solidFill>
                  <a:srgbClr val="FF0000"/>
                </a:solidFill>
                <a:latin typeface="华文琥珀" panose="02010800040101010101" pitchFamily="2" charset="-122"/>
                <a:ea typeface="华文琥珀" panose="02010800040101010101" pitchFamily="2" charset="-122"/>
              </a:rPr>
              <a:t>主题班会上</a:t>
            </a:r>
            <a:r>
              <a:rPr lang="zh-CN" altLang="en-US" sz="4000" b="1" dirty="0">
                <a:solidFill>
                  <a:srgbClr val="7030A0"/>
                </a:solidFill>
              </a:rPr>
              <a:t>分享</a:t>
            </a:r>
            <a:endParaRPr lang="zh-CN" altLang="en-US" sz="4000" dirty="0"/>
          </a:p>
        </p:txBody>
      </p:sp>
      <p:sp>
        <p:nvSpPr>
          <p:cNvPr id="4" name="矩形: 圆角 3">
            <a:extLst>
              <a:ext uri="{FF2B5EF4-FFF2-40B4-BE49-F238E27FC236}">
                <a16:creationId xmlns:a16="http://schemas.microsoft.com/office/drawing/2014/main" id="{574CB443-D140-441B-A29A-025FB17FC7D6}"/>
              </a:ext>
            </a:extLst>
          </p:cNvPr>
          <p:cNvSpPr/>
          <p:nvPr/>
        </p:nvSpPr>
        <p:spPr>
          <a:xfrm>
            <a:off x="226194" y="4368085"/>
            <a:ext cx="10693667" cy="2453022"/>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FF0000"/>
                </a:solidFill>
              </a:rPr>
              <a:t>这一任务指令规定了写作特定的情景场合 —— “ 学习之道 ” 主题班会</a:t>
            </a:r>
            <a:r>
              <a:rPr lang="zh-CN" altLang="en-US" sz="3600" dirty="0"/>
              <a:t>，</a:t>
            </a:r>
            <a:r>
              <a:rPr lang="zh-CN" altLang="en-US" sz="3800" b="1" dirty="0">
                <a:solidFill>
                  <a:srgbClr val="C00000"/>
                </a:solidFill>
              </a:rPr>
              <a:t>暗示受众主要为同学 </a:t>
            </a:r>
            <a:r>
              <a:rPr lang="zh-CN" altLang="en-US" sz="3600" dirty="0">
                <a:solidFill>
                  <a:srgbClr val="FFC000"/>
                </a:solidFill>
              </a:rPr>
              <a:t>，写作需贴近这一对象群体，阐释自己对事实与问题的认识与思考</a:t>
            </a:r>
            <a:endParaRPr lang="zh-CN" altLang="en-US" sz="3600" b="1" dirty="0">
              <a:solidFill>
                <a:srgbClr val="FF0000"/>
              </a:solidFill>
            </a:endParaRPr>
          </a:p>
        </p:txBody>
      </p:sp>
      <p:sp>
        <p:nvSpPr>
          <p:cNvPr id="5" name="矩形: 圆角 4">
            <a:extLst>
              <a:ext uri="{FF2B5EF4-FFF2-40B4-BE49-F238E27FC236}">
                <a16:creationId xmlns:a16="http://schemas.microsoft.com/office/drawing/2014/main" id="{0E31E2BD-CA77-45E1-BA67-D3852612DCBA}"/>
              </a:ext>
            </a:extLst>
          </p:cNvPr>
          <p:cNvSpPr/>
          <p:nvPr/>
        </p:nvSpPr>
        <p:spPr>
          <a:xfrm>
            <a:off x="0" y="1466655"/>
            <a:ext cx="11049801" cy="282081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800" b="1" dirty="0">
                <a:solidFill>
                  <a:srgbClr val="C00000"/>
                </a:solidFill>
              </a:rPr>
              <a:t>暗含对写作者身份 </a:t>
            </a:r>
            <a:r>
              <a:rPr lang="zh-CN" altLang="en-US" sz="3800" dirty="0">
                <a:solidFill>
                  <a:srgbClr val="00B050"/>
                </a:solidFill>
              </a:rPr>
              <a:t>—— 班级一员的规定，</a:t>
            </a:r>
            <a:r>
              <a:rPr lang="zh-CN" altLang="en-US" sz="3800" b="1" dirty="0">
                <a:solidFill>
                  <a:srgbClr val="FF0000"/>
                </a:solidFill>
              </a:rPr>
              <a:t>有利于</a:t>
            </a:r>
            <a:r>
              <a:rPr lang="zh-CN" altLang="en-US" sz="3800" dirty="0">
                <a:solidFill>
                  <a:srgbClr val="00B050"/>
                </a:solidFill>
              </a:rPr>
              <a:t>帮助考生聚焦审视</a:t>
            </a:r>
            <a:r>
              <a:rPr lang="zh-CN" altLang="en-US" sz="3800" b="1" dirty="0">
                <a:solidFill>
                  <a:srgbClr val="C00000"/>
                </a:solidFill>
              </a:rPr>
              <a:t>表达的主体 “ 班级一员 ——我</a:t>
            </a:r>
            <a:r>
              <a:rPr lang="zh-CN" altLang="en-US" sz="3800" dirty="0">
                <a:solidFill>
                  <a:srgbClr val="00B050"/>
                </a:solidFill>
              </a:rPr>
              <a:t> ，也为考生的作文立意提供了支架，</a:t>
            </a:r>
            <a:r>
              <a:rPr lang="zh-CN" altLang="en-US" sz="3800" b="1" dirty="0">
                <a:solidFill>
                  <a:srgbClr val="FF0000"/>
                </a:solidFill>
              </a:rPr>
              <a:t>便于</a:t>
            </a:r>
            <a:r>
              <a:rPr lang="zh-CN" altLang="en-US" sz="3800" dirty="0">
                <a:solidFill>
                  <a:srgbClr val="00B050"/>
                </a:solidFill>
              </a:rPr>
              <a:t>考生思想的表达与情感的抒发，</a:t>
            </a:r>
            <a:r>
              <a:rPr lang="zh-CN" altLang="en-US" sz="3800" b="1" dirty="0">
                <a:solidFill>
                  <a:srgbClr val="FF0000"/>
                </a:solidFill>
              </a:rPr>
              <a:t>利于</a:t>
            </a:r>
            <a:r>
              <a:rPr lang="zh-CN" altLang="en-US" sz="3800" dirty="0">
                <a:solidFill>
                  <a:srgbClr val="00B050"/>
                </a:solidFill>
              </a:rPr>
              <a:t>考生完成边界清晰且能自由发挥的写作任务</a:t>
            </a:r>
            <a:endParaRPr lang="zh-CN" altLang="en-US" sz="3800" dirty="0">
              <a:solidFill>
                <a:srgbClr val="00B050"/>
              </a:solidFill>
              <a:latin typeface="+mn-ea"/>
            </a:endParaRPr>
          </a:p>
        </p:txBody>
      </p:sp>
      <p:sp>
        <p:nvSpPr>
          <p:cNvPr id="8" name="箭头: 右弧形 7">
            <a:extLst>
              <a:ext uri="{FF2B5EF4-FFF2-40B4-BE49-F238E27FC236}">
                <a16:creationId xmlns:a16="http://schemas.microsoft.com/office/drawing/2014/main" id="{DA908D0D-4E13-45F8-81E8-0B35FCAAF586}"/>
              </a:ext>
            </a:extLst>
          </p:cNvPr>
          <p:cNvSpPr/>
          <p:nvPr/>
        </p:nvSpPr>
        <p:spPr>
          <a:xfrm>
            <a:off x="11049803" y="481263"/>
            <a:ext cx="1142198" cy="17036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右弧形 8">
            <a:extLst>
              <a:ext uri="{FF2B5EF4-FFF2-40B4-BE49-F238E27FC236}">
                <a16:creationId xmlns:a16="http://schemas.microsoft.com/office/drawing/2014/main" id="{10527C22-7326-4A50-93C7-47A1F64B370E}"/>
              </a:ext>
            </a:extLst>
          </p:cNvPr>
          <p:cNvSpPr/>
          <p:nvPr/>
        </p:nvSpPr>
        <p:spPr>
          <a:xfrm>
            <a:off x="11049802" y="3195587"/>
            <a:ext cx="1142198" cy="31324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a:extLst>
              <a:ext uri="{FF2B5EF4-FFF2-40B4-BE49-F238E27FC236}">
                <a16:creationId xmlns:a16="http://schemas.microsoft.com/office/drawing/2014/main" id="{5C78E8D8-EDED-42DD-8E7F-E889A1B7089E}"/>
              </a:ext>
            </a:extLst>
          </p:cNvPr>
          <p:cNvSpPr/>
          <p:nvPr/>
        </p:nvSpPr>
        <p:spPr>
          <a:xfrm>
            <a:off x="10963175" y="811528"/>
            <a:ext cx="1142198" cy="52349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rgbClr val="FF0000"/>
                </a:solidFill>
              </a:rPr>
              <a:t>要有</a:t>
            </a:r>
            <a:r>
              <a:rPr lang="zh-CN" altLang="en-US" sz="4400" b="1" dirty="0">
                <a:solidFill>
                  <a:srgbClr val="C00000"/>
                </a:solidFill>
              </a:rPr>
              <a:t>交流意识</a:t>
            </a:r>
            <a:endParaRPr lang="zh-CN" altLang="en-US" sz="4400" dirty="0">
              <a:solidFill>
                <a:srgbClr val="C00000"/>
              </a:solidFill>
            </a:endParaRPr>
          </a:p>
        </p:txBody>
      </p:sp>
    </p:spTree>
    <p:extLst>
      <p:ext uri="{BB962C8B-B14F-4D97-AF65-F5344CB8AC3E}">
        <p14:creationId xmlns:p14="http://schemas.microsoft.com/office/powerpoint/2010/main" val="3987480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3)">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2000"/>
                                        <p:tgtEl>
                                          <p:spTgt spid="2"/>
                                        </p:tgtEl>
                                      </p:cBhvr>
                                    </p:animEffect>
                                    <p:anim calcmode="lin" valueType="num">
                                      <p:cBhvr>
                                        <p:cTn id="28" dur="2000" fill="hold"/>
                                        <p:tgtEl>
                                          <p:spTgt spid="2"/>
                                        </p:tgtEl>
                                        <p:attrNameLst>
                                          <p:attrName>ppt_w</p:attrName>
                                        </p:attrNameLst>
                                      </p:cBhvr>
                                      <p:tavLst>
                                        <p:tav tm="0" fmla="#ppt_w*sin(2.5*pi*$)">
                                          <p:val>
                                            <p:fltVal val="0"/>
                                          </p:val>
                                        </p:tav>
                                        <p:tav tm="100000">
                                          <p:val>
                                            <p:fltVal val="1"/>
                                          </p:val>
                                        </p:tav>
                                      </p:tavLst>
                                    </p:anim>
                                    <p:anim calcmode="lin" valueType="num">
                                      <p:cBhvr>
                                        <p:cTn id="2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90E8977-A63C-4335-81DE-81DC5946A1A1}"/>
              </a:ext>
            </a:extLst>
          </p:cNvPr>
          <p:cNvSpPr/>
          <p:nvPr/>
        </p:nvSpPr>
        <p:spPr>
          <a:xfrm>
            <a:off x="-1" y="117510"/>
            <a:ext cx="10963175" cy="1268528"/>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FF0000"/>
                </a:solidFill>
                <a:latin typeface="华文琥珀" panose="02010800040101010101" pitchFamily="2" charset="-122"/>
                <a:ea typeface="华文琥珀" panose="02010800040101010101" pitchFamily="2" charset="-122"/>
              </a:rPr>
              <a:t>任务</a:t>
            </a:r>
            <a:r>
              <a:rPr lang="en-US" altLang="zh-CN" sz="4000" b="1" dirty="0">
                <a:solidFill>
                  <a:srgbClr val="FF0000"/>
                </a:solidFill>
                <a:latin typeface="华文琥珀" panose="02010800040101010101" pitchFamily="2" charset="-122"/>
                <a:ea typeface="华文琥珀" panose="02010800040101010101" pitchFamily="2" charset="-122"/>
              </a:rPr>
              <a:t>4 </a:t>
            </a:r>
            <a:r>
              <a:rPr lang="zh-CN" altLang="en-US" sz="4000" b="1" dirty="0">
                <a:solidFill>
                  <a:srgbClr val="7030A0"/>
                </a:solidFill>
              </a:rPr>
              <a:t>用于 “ 学习之道 ” </a:t>
            </a:r>
            <a:r>
              <a:rPr lang="zh-CN" altLang="en-US" sz="5400" b="1" dirty="0">
                <a:solidFill>
                  <a:srgbClr val="FF0000"/>
                </a:solidFill>
                <a:latin typeface="华文琥珀" panose="02010800040101010101" pitchFamily="2" charset="-122"/>
                <a:ea typeface="华文琥珀" panose="02010800040101010101" pitchFamily="2" charset="-122"/>
              </a:rPr>
              <a:t>主题班会上</a:t>
            </a:r>
            <a:r>
              <a:rPr lang="zh-CN" altLang="en-US" sz="4000" b="1" dirty="0">
                <a:solidFill>
                  <a:srgbClr val="7030A0"/>
                </a:solidFill>
              </a:rPr>
              <a:t>分享</a:t>
            </a:r>
            <a:endParaRPr lang="zh-CN" altLang="en-US" sz="4000" dirty="0"/>
          </a:p>
        </p:txBody>
      </p:sp>
      <p:sp>
        <p:nvSpPr>
          <p:cNvPr id="5" name="矩形: 圆角 4">
            <a:extLst>
              <a:ext uri="{FF2B5EF4-FFF2-40B4-BE49-F238E27FC236}">
                <a16:creationId xmlns:a16="http://schemas.microsoft.com/office/drawing/2014/main" id="{0E31E2BD-CA77-45E1-BA67-D3852612DCBA}"/>
              </a:ext>
            </a:extLst>
          </p:cNvPr>
          <p:cNvSpPr/>
          <p:nvPr/>
        </p:nvSpPr>
        <p:spPr>
          <a:xfrm>
            <a:off x="57751" y="1674796"/>
            <a:ext cx="10847670" cy="210253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000" dirty="0">
                <a:solidFill>
                  <a:srgbClr val="7030A0"/>
                </a:solidFill>
              </a:rPr>
              <a:t>“ 用于 ‘ 学习之道 ’ 主题班会上分享 ” 是写作任务指令中的主题要求，也是</a:t>
            </a:r>
            <a:r>
              <a:rPr lang="zh-CN" altLang="en-US" sz="4000" b="1" dirty="0">
                <a:solidFill>
                  <a:srgbClr val="FF0000"/>
                </a:solidFill>
              </a:rPr>
              <a:t>写作任务中的关键部分</a:t>
            </a:r>
            <a:endParaRPr lang="zh-CN" altLang="en-US" sz="3800" b="1" dirty="0">
              <a:solidFill>
                <a:srgbClr val="FF0000"/>
              </a:solidFill>
              <a:latin typeface="+mn-ea"/>
            </a:endParaRPr>
          </a:p>
        </p:txBody>
      </p:sp>
      <p:sp>
        <p:nvSpPr>
          <p:cNvPr id="8" name="箭头: 右弧形 7">
            <a:extLst>
              <a:ext uri="{FF2B5EF4-FFF2-40B4-BE49-F238E27FC236}">
                <a16:creationId xmlns:a16="http://schemas.microsoft.com/office/drawing/2014/main" id="{DA908D0D-4E13-45F8-81E8-0B35FCAAF586}"/>
              </a:ext>
            </a:extLst>
          </p:cNvPr>
          <p:cNvSpPr/>
          <p:nvPr/>
        </p:nvSpPr>
        <p:spPr>
          <a:xfrm>
            <a:off x="11049803" y="481263"/>
            <a:ext cx="1142198" cy="17036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右弧形 8">
            <a:extLst>
              <a:ext uri="{FF2B5EF4-FFF2-40B4-BE49-F238E27FC236}">
                <a16:creationId xmlns:a16="http://schemas.microsoft.com/office/drawing/2014/main" id="{10527C22-7326-4A50-93C7-47A1F64B370E}"/>
              </a:ext>
            </a:extLst>
          </p:cNvPr>
          <p:cNvSpPr/>
          <p:nvPr/>
        </p:nvSpPr>
        <p:spPr>
          <a:xfrm>
            <a:off x="10905421" y="2633708"/>
            <a:ext cx="1142198" cy="313241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a:extLst>
              <a:ext uri="{FF2B5EF4-FFF2-40B4-BE49-F238E27FC236}">
                <a16:creationId xmlns:a16="http://schemas.microsoft.com/office/drawing/2014/main" id="{5C78E8D8-EDED-42DD-8E7F-E889A1B7089E}"/>
              </a:ext>
            </a:extLst>
          </p:cNvPr>
          <p:cNvSpPr/>
          <p:nvPr/>
        </p:nvSpPr>
        <p:spPr>
          <a:xfrm>
            <a:off x="4350618" y="4199915"/>
            <a:ext cx="6230753" cy="11237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rgbClr val="FF0000"/>
                </a:solidFill>
              </a:rPr>
              <a:t>要有</a:t>
            </a:r>
            <a:r>
              <a:rPr lang="zh-CN" altLang="en-US" sz="4400" b="1" dirty="0">
                <a:solidFill>
                  <a:srgbClr val="C00000"/>
                </a:solidFill>
              </a:rPr>
              <a:t>交流意识</a:t>
            </a:r>
            <a:endParaRPr lang="zh-CN" altLang="en-US" sz="4400" dirty="0">
              <a:solidFill>
                <a:srgbClr val="C00000"/>
              </a:solidFill>
            </a:endParaRPr>
          </a:p>
        </p:txBody>
      </p:sp>
      <p:sp>
        <p:nvSpPr>
          <p:cNvPr id="10" name="椭圆 9">
            <a:extLst>
              <a:ext uri="{FF2B5EF4-FFF2-40B4-BE49-F238E27FC236}">
                <a16:creationId xmlns:a16="http://schemas.microsoft.com/office/drawing/2014/main" id="{AD0247E1-85C5-4F4F-BA32-C05175C71C04}"/>
              </a:ext>
            </a:extLst>
          </p:cNvPr>
          <p:cNvSpPr/>
          <p:nvPr/>
        </p:nvSpPr>
        <p:spPr>
          <a:xfrm>
            <a:off x="4350619" y="5550195"/>
            <a:ext cx="6230753" cy="11237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rgbClr val="FF0000"/>
                </a:solidFill>
              </a:rPr>
              <a:t>要有</a:t>
            </a:r>
            <a:r>
              <a:rPr lang="zh-CN" altLang="en-US" sz="4400" b="1" dirty="0">
                <a:solidFill>
                  <a:srgbClr val="C00000"/>
                </a:solidFill>
              </a:rPr>
              <a:t>对象意识</a:t>
            </a:r>
            <a:endParaRPr lang="zh-CN" altLang="en-US" sz="4400" dirty="0">
              <a:solidFill>
                <a:srgbClr val="C00000"/>
              </a:solidFill>
            </a:endParaRPr>
          </a:p>
        </p:txBody>
      </p:sp>
    </p:spTree>
    <p:extLst>
      <p:ext uri="{BB962C8B-B14F-4D97-AF65-F5344CB8AC3E}">
        <p14:creationId xmlns:p14="http://schemas.microsoft.com/office/powerpoint/2010/main" val="187453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anim calcmode="lin" valueType="num">
                                      <p:cBhvr>
                                        <p:cTn id="23" dur="2000" fill="hold"/>
                                        <p:tgtEl>
                                          <p:spTgt spid="2"/>
                                        </p:tgtEl>
                                        <p:attrNameLst>
                                          <p:attrName>ppt_w</p:attrName>
                                        </p:attrNameLst>
                                      </p:cBhvr>
                                      <p:tavLst>
                                        <p:tav tm="0" fmla="#ppt_w*sin(2.5*pi*$)">
                                          <p:val>
                                            <p:fltVal val="0"/>
                                          </p:val>
                                        </p:tav>
                                        <p:tav tm="100000">
                                          <p:val>
                                            <p:fltVal val="1"/>
                                          </p:val>
                                        </p:tav>
                                      </p:tavLst>
                                    </p:anim>
                                    <p:anim calcmode="lin" valueType="num">
                                      <p:cBhvr>
                                        <p:cTn id="24"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anim calcmode="lin" valueType="num">
                                      <p:cBhvr>
                                        <p:cTn id="30" dur="2000" fill="hold"/>
                                        <p:tgtEl>
                                          <p:spTgt spid="10"/>
                                        </p:tgtEl>
                                        <p:attrNameLst>
                                          <p:attrName>ppt_w</p:attrName>
                                        </p:attrNameLst>
                                      </p:cBhvr>
                                      <p:tavLst>
                                        <p:tav tm="0" fmla="#ppt_w*sin(2.5*pi*$)">
                                          <p:val>
                                            <p:fltVal val="0"/>
                                          </p:val>
                                        </p:tav>
                                        <p:tav tm="100000">
                                          <p:val>
                                            <p:fltVal val="1"/>
                                          </p:val>
                                        </p:tav>
                                      </p:tavLst>
                                    </p:anim>
                                    <p:anim calcmode="lin" valueType="num">
                                      <p:cBhvr>
                                        <p:cTn id="31"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2"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custDataLst>
              <p:tags r:id="rId1"/>
            </p:custDataLst>
          </p:nvPr>
        </p:nvPicPr>
        <p:blipFill>
          <a:blip r:embed="rId3"/>
          <a:stretch>
            <a:fillRect/>
          </a:stretch>
        </p:blipFill>
        <p:spPr>
          <a:xfrm>
            <a:off x="248920" y="0"/>
            <a:ext cx="11693525"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AE242D-6766-4533-8E90-42929E84C5EA}"/>
              </a:ext>
            </a:extLst>
          </p:cNvPr>
          <p:cNvSpPr>
            <a:spLocks noGrp="1"/>
          </p:cNvSpPr>
          <p:nvPr>
            <p:ph type="ctrTitle"/>
          </p:nvPr>
        </p:nvSpPr>
        <p:spPr>
          <a:xfrm>
            <a:off x="2849078" y="491637"/>
            <a:ext cx="5573028" cy="2570400"/>
          </a:xfrm>
        </p:spPr>
        <p:txBody>
          <a:bodyPr/>
          <a:lstStyle/>
          <a:p>
            <a:r>
              <a:rPr lang="zh-CN" altLang="en-US" sz="6000" b="1" dirty="0">
                <a:solidFill>
                  <a:schemeClr val="tx2"/>
                </a:solidFill>
                <a:sym typeface="+mn-ea"/>
              </a:rPr>
              <a:t>三   审清</a:t>
            </a:r>
            <a:r>
              <a:rPr lang="zh-CN" altLang="en-US" dirty="0">
                <a:solidFill>
                  <a:srgbClr val="FF0000"/>
                </a:solidFill>
                <a:sym typeface="+mn-ea"/>
              </a:rPr>
              <a:t>要求</a:t>
            </a:r>
            <a:br>
              <a:rPr lang="zh-CN" altLang="en-US" sz="6000" b="1" dirty="0">
                <a:solidFill>
                  <a:srgbClr val="FF0000"/>
                </a:solidFill>
                <a:sym typeface="+mn-ea"/>
              </a:rPr>
            </a:br>
            <a:endParaRPr lang="zh-CN" altLang="en-US" dirty="0"/>
          </a:p>
        </p:txBody>
      </p:sp>
      <p:sp>
        <p:nvSpPr>
          <p:cNvPr id="4" name="箭头: 下 3">
            <a:extLst>
              <a:ext uri="{FF2B5EF4-FFF2-40B4-BE49-F238E27FC236}">
                <a16:creationId xmlns:a16="http://schemas.microsoft.com/office/drawing/2014/main" id="{6C5BF41F-1941-41C0-9301-15CD52B55167}"/>
              </a:ext>
            </a:extLst>
          </p:cNvPr>
          <p:cNvSpPr/>
          <p:nvPr/>
        </p:nvSpPr>
        <p:spPr>
          <a:xfrm>
            <a:off x="5736655" y="2328111"/>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下 4">
            <a:extLst>
              <a:ext uri="{FF2B5EF4-FFF2-40B4-BE49-F238E27FC236}">
                <a16:creationId xmlns:a16="http://schemas.microsoft.com/office/drawing/2014/main" id="{1D726576-6E91-4431-828A-866382BE4AE1}"/>
              </a:ext>
            </a:extLst>
          </p:cNvPr>
          <p:cNvSpPr/>
          <p:nvPr/>
        </p:nvSpPr>
        <p:spPr>
          <a:xfrm>
            <a:off x="5736656" y="4514248"/>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剪去左右顶角 5">
            <a:extLst>
              <a:ext uri="{FF2B5EF4-FFF2-40B4-BE49-F238E27FC236}">
                <a16:creationId xmlns:a16="http://schemas.microsoft.com/office/drawing/2014/main" id="{5D5D2C62-B7A6-4287-8F8F-D9A98733E6B9}"/>
              </a:ext>
            </a:extLst>
          </p:cNvPr>
          <p:cNvSpPr/>
          <p:nvPr/>
        </p:nvSpPr>
        <p:spPr>
          <a:xfrm>
            <a:off x="2454443" y="5419023"/>
            <a:ext cx="7026442"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latin typeface="华文琥珀" panose="02010800040101010101" pitchFamily="2" charset="-122"/>
                <a:ea typeface="华文琥珀" panose="02010800040101010101" pitchFamily="2" charset="-122"/>
              </a:rPr>
              <a:t>把所有任务写进文章之中</a:t>
            </a:r>
          </a:p>
        </p:txBody>
      </p:sp>
      <p:sp>
        <p:nvSpPr>
          <p:cNvPr id="7" name="矩形: 剪去左右顶角 6">
            <a:extLst>
              <a:ext uri="{FF2B5EF4-FFF2-40B4-BE49-F238E27FC236}">
                <a16:creationId xmlns:a16="http://schemas.microsoft.com/office/drawing/2014/main" id="{88A68CEB-EC7B-4126-BDB6-01819D7916AF}"/>
              </a:ext>
            </a:extLst>
          </p:cNvPr>
          <p:cNvSpPr/>
          <p:nvPr/>
        </p:nvSpPr>
        <p:spPr>
          <a:xfrm>
            <a:off x="4244741" y="3286680"/>
            <a:ext cx="3301465"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a:latin typeface="华文琥珀" panose="02010800040101010101" pitchFamily="2" charset="-122"/>
                <a:ea typeface="华文琥珀" panose="02010800040101010101" pitchFamily="2" charset="-122"/>
              </a:rPr>
              <a:t>有几个任务？</a:t>
            </a:r>
          </a:p>
        </p:txBody>
      </p:sp>
    </p:spTree>
    <p:extLst>
      <p:ext uri="{BB962C8B-B14F-4D97-AF65-F5344CB8AC3E}">
        <p14:creationId xmlns:p14="http://schemas.microsoft.com/office/powerpoint/2010/main" val="865078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280670" y="15240"/>
            <a:ext cx="11630660" cy="6842760"/>
          </a:xfrm>
          <a:prstGeom prst="rect">
            <a:avLst/>
          </a:prstGeom>
        </p:spPr>
      </p:pic>
      <p:sp>
        <p:nvSpPr>
          <p:cNvPr id="6" name="椭圆 5">
            <a:extLst>
              <a:ext uri="{FF2B5EF4-FFF2-40B4-BE49-F238E27FC236}">
                <a16:creationId xmlns:a16="http://schemas.microsoft.com/office/drawing/2014/main" id="{C2A285CD-3459-4D8D-AF26-9DAE8FE23381}"/>
              </a:ext>
            </a:extLst>
          </p:cNvPr>
          <p:cNvSpPr/>
          <p:nvPr/>
        </p:nvSpPr>
        <p:spPr>
          <a:xfrm>
            <a:off x="9325343" y="5203256"/>
            <a:ext cx="2585987" cy="753979"/>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rPr>
              <a:t>要求</a:t>
            </a:r>
          </a:p>
        </p:txBody>
      </p:sp>
      <p:sp>
        <p:nvSpPr>
          <p:cNvPr id="7" name="矩形: 圆角 6">
            <a:extLst>
              <a:ext uri="{FF2B5EF4-FFF2-40B4-BE49-F238E27FC236}">
                <a16:creationId xmlns:a16="http://schemas.microsoft.com/office/drawing/2014/main" id="{F7C9C7E7-DD1B-4319-A58B-F7A753022459}"/>
              </a:ext>
            </a:extLst>
          </p:cNvPr>
          <p:cNvSpPr/>
          <p:nvPr/>
        </p:nvSpPr>
        <p:spPr>
          <a:xfrm>
            <a:off x="608062" y="1218398"/>
            <a:ext cx="10077651" cy="3796363"/>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800" b="1" dirty="0">
                <a:solidFill>
                  <a:srgbClr val="FF0000"/>
                </a:solidFill>
              </a:rPr>
              <a:t>作文的要求如下</a:t>
            </a:r>
            <a:r>
              <a:rPr lang="zh-CN" altLang="en-US" sz="3800" dirty="0">
                <a:solidFill>
                  <a:schemeClr val="tx1"/>
                </a:solidFill>
              </a:rPr>
              <a:t>：</a:t>
            </a:r>
            <a:br>
              <a:rPr lang="en-US" altLang="zh-CN" sz="3800" dirty="0">
                <a:solidFill>
                  <a:schemeClr val="tx1"/>
                </a:solidFill>
              </a:rPr>
            </a:br>
            <a:r>
              <a:rPr lang="en-US" altLang="zh-CN" sz="4400" b="1" dirty="0">
                <a:solidFill>
                  <a:srgbClr val="FF0000"/>
                </a:solidFill>
                <a:latin typeface="华文琥珀" panose="02010800040101010101" pitchFamily="2" charset="-122"/>
                <a:ea typeface="华文琥珀" panose="02010800040101010101" pitchFamily="2" charset="-122"/>
              </a:rPr>
              <a:t>1 </a:t>
            </a:r>
            <a:r>
              <a:rPr lang="zh-CN" altLang="en-US" sz="3800" b="1" dirty="0">
                <a:solidFill>
                  <a:srgbClr val="7030A0"/>
                </a:solidFill>
              </a:rPr>
              <a:t>选好角度，确定立意</a:t>
            </a:r>
            <a:endParaRPr lang="en-US" altLang="zh-CN" sz="3800" b="1" dirty="0">
              <a:solidFill>
                <a:srgbClr val="7030A0"/>
              </a:solidFill>
            </a:endParaRPr>
          </a:p>
          <a:p>
            <a:r>
              <a:rPr lang="en-US" altLang="zh-CN" sz="4400" b="1" dirty="0">
                <a:solidFill>
                  <a:srgbClr val="FF0000"/>
                </a:solidFill>
                <a:latin typeface="华文琥珀" panose="02010800040101010101" pitchFamily="2" charset="-122"/>
                <a:ea typeface="华文琥珀" panose="02010800040101010101" pitchFamily="2" charset="-122"/>
              </a:rPr>
              <a:t>2</a:t>
            </a:r>
            <a:r>
              <a:rPr lang="en-US" altLang="zh-CN" sz="3800" dirty="0">
                <a:solidFill>
                  <a:schemeClr val="tx1"/>
                </a:solidFill>
              </a:rPr>
              <a:t> </a:t>
            </a:r>
            <a:r>
              <a:rPr lang="zh-CN" altLang="en-US" sz="3800" b="1" dirty="0">
                <a:solidFill>
                  <a:srgbClr val="7030A0"/>
                </a:solidFill>
              </a:rPr>
              <a:t>明确文体，自拟标题</a:t>
            </a:r>
            <a:br>
              <a:rPr lang="en-US" altLang="zh-CN" sz="3800" dirty="0">
                <a:solidFill>
                  <a:schemeClr val="tx1"/>
                </a:solidFill>
              </a:rPr>
            </a:br>
            <a:r>
              <a:rPr lang="en-US" altLang="zh-CN" sz="4400" b="1" dirty="0">
                <a:solidFill>
                  <a:srgbClr val="FF0000"/>
                </a:solidFill>
                <a:latin typeface="华文琥珀" panose="02010800040101010101" pitchFamily="2" charset="-122"/>
                <a:ea typeface="华文琥珀" panose="02010800040101010101" pitchFamily="2" charset="-122"/>
              </a:rPr>
              <a:t>3 </a:t>
            </a:r>
            <a:r>
              <a:rPr lang="zh-CN" altLang="en-US" sz="3800" b="1" dirty="0">
                <a:solidFill>
                  <a:srgbClr val="7030A0"/>
                </a:solidFill>
              </a:rPr>
              <a:t>不要套作，不得抄袭，不得泄露个人信息</a:t>
            </a:r>
            <a:br>
              <a:rPr lang="en-US" altLang="zh-CN" sz="3800" dirty="0">
                <a:solidFill>
                  <a:schemeClr val="tx1"/>
                </a:solidFill>
              </a:rPr>
            </a:br>
            <a:r>
              <a:rPr lang="en-US" altLang="zh-CN" sz="4400" b="1" dirty="0">
                <a:solidFill>
                  <a:srgbClr val="FF0000"/>
                </a:solidFill>
                <a:latin typeface="华文琥珀" panose="02010800040101010101" pitchFamily="2" charset="-122"/>
                <a:ea typeface="华文琥珀" panose="02010800040101010101" pitchFamily="2" charset="-122"/>
              </a:rPr>
              <a:t>4</a:t>
            </a:r>
            <a:r>
              <a:rPr lang="en-US" altLang="zh-CN" sz="3800" dirty="0">
                <a:solidFill>
                  <a:schemeClr val="tx1"/>
                </a:solidFill>
              </a:rPr>
              <a:t> </a:t>
            </a:r>
            <a:r>
              <a:rPr lang="zh-CN" altLang="en-US" sz="3800" b="1" dirty="0">
                <a:solidFill>
                  <a:srgbClr val="7030A0"/>
                </a:solidFill>
              </a:rPr>
              <a:t>不少于</a:t>
            </a:r>
            <a:r>
              <a:rPr lang="en-US" altLang="zh-CN" sz="3800" b="1" dirty="0">
                <a:solidFill>
                  <a:srgbClr val="7030A0"/>
                </a:solidFill>
              </a:rPr>
              <a:t>800</a:t>
            </a:r>
            <a:r>
              <a:rPr lang="zh-CN" altLang="en-US" sz="3800" b="1" dirty="0">
                <a:solidFill>
                  <a:srgbClr val="7030A0"/>
                </a:solidFill>
              </a:rPr>
              <a:t>字</a:t>
            </a:r>
          </a:p>
        </p:txBody>
      </p:sp>
    </p:spTree>
    <p:extLst>
      <p:ext uri="{BB962C8B-B14F-4D97-AF65-F5344CB8AC3E}">
        <p14:creationId xmlns:p14="http://schemas.microsoft.com/office/powerpoint/2010/main" val="34848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AE242D-6766-4533-8E90-42929E84C5EA}"/>
              </a:ext>
            </a:extLst>
          </p:cNvPr>
          <p:cNvSpPr>
            <a:spLocks noGrp="1"/>
          </p:cNvSpPr>
          <p:nvPr>
            <p:ph type="ctrTitle"/>
          </p:nvPr>
        </p:nvSpPr>
        <p:spPr>
          <a:xfrm>
            <a:off x="2849078" y="491637"/>
            <a:ext cx="5573028" cy="2570400"/>
          </a:xfrm>
        </p:spPr>
        <p:txBody>
          <a:bodyPr/>
          <a:lstStyle/>
          <a:p>
            <a:r>
              <a:rPr lang="zh-CN" altLang="en-US" dirty="0">
                <a:solidFill>
                  <a:schemeClr val="tx2"/>
                </a:solidFill>
                <a:sym typeface="+mn-ea"/>
              </a:rPr>
              <a:t>四</a:t>
            </a:r>
            <a:r>
              <a:rPr lang="zh-CN" altLang="en-US" sz="6000" b="1" dirty="0">
                <a:solidFill>
                  <a:schemeClr val="tx2"/>
                </a:solidFill>
                <a:sym typeface="+mn-ea"/>
              </a:rPr>
              <a:t>   写作构思</a:t>
            </a:r>
            <a:br>
              <a:rPr lang="zh-CN" altLang="en-US" sz="6000" b="1" dirty="0">
                <a:solidFill>
                  <a:srgbClr val="FF0000"/>
                </a:solidFill>
                <a:sym typeface="+mn-ea"/>
              </a:rPr>
            </a:br>
            <a:endParaRPr lang="zh-CN" altLang="en-US" dirty="0"/>
          </a:p>
        </p:txBody>
      </p:sp>
      <p:sp>
        <p:nvSpPr>
          <p:cNvPr id="4" name="箭头: 下 3">
            <a:extLst>
              <a:ext uri="{FF2B5EF4-FFF2-40B4-BE49-F238E27FC236}">
                <a16:creationId xmlns:a16="http://schemas.microsoft.com/office/drawing/2014/main" id="{6C5BF41F-1941-41C0-9301-15CD52B55167}"/>
              </a:ext>
            </a:extLst>
          </p:cNvPr>
          <p:cNvSpPr/>
          <p:nvPr/>
        </p:nvSpPr>
        <p:spPr>
          <a:xfrm>
            <a:off x="5736655" y="2328111"/>
            <a:ext cx="539015" cy="733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剪去左右顶角 6">
            <a:extLst>
              <a:ext uri="{FF2B5EF4-FFF2-40B4-BE49-F238E27FC236}">
                <a16:creationId xmlns:a16="http://schemas.microsoft.com/office/drawing/2014/main" id="{88A68CEB-EC7B-4126-BDB6-01819D7916AF}"/>
              </a:ext>
            </a:extLst>
          </p:cNvPr>
          <p:cNvSpPr/>
          <p:nvPr/>
        </p:nvSpPr>
        <p:spPr>
          <a:xfrm>
            <a:off x="4244741" y="3286680"/>
            <a:ext cx="3301465"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a:solidFill>
                  <a:srgbClr val="FF0000"/>
                </a:solidFill>
                <a:latin typeface="华文琥珀" panose="02010800040101010101" pitchFamily="2" charset="-122"/>
                <a:ea typeface="华文琥珀" panose="02010800040101010101" pitchFamily="2" charset="-122"/>
              </a:rPr>
              <a:t>打算怎么写？</a:t>
            </a:r>
          </a:p>
        </p:txBody>
      </p:sp>
    </p:spTree>
    <p:extLst>
      <p:ext uri="{BB962C8B-B14F-4D97-AF65-F5344CB8AC3E}">
        <p14:creationId xmlns:p14="http://schemas.microsoft.com/office/powerpoint/2010/main" val="144643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1398" y="300391"/>
            <a:ext cx="10990042" cy="1730539"/>
          </a:xfrm>
        </p:spPr>
        <p:txBody>
          <a:bodyPr>
            <a:normAutofit/>
          </a:bodyPr>
          <a:lstStyle/>
          <a:p>
            <a:pPr lvl="0"/>
            <a:r>
              <a:rPr lang="zh-CN" altLang="en-US" dirty="0"/>
              <a:t>考生应根据自己的 </a:t>
            </a:r>
            <a:r>
              <a:rPr lang="zh-CN" altLang="en-US" dirty="0">
                <a:solidFill>
                  <a:srgbClr val="00B050"/>
                </a:solidFill>
              </a:rPr>
              <a:t>学习经历</a:t>
            </a:r>
            <a:r>
              <a:rPr lang="zh-CN" altLang="en-US" dirty="0"/>
              <a:t>、 </a:t>
            </a:r>
            <a:r>
              <a:rPr lang="zh-CN" altLang="en-US" dirty="0">
                <a:solidFill>
                  <a:srgbClr val="00B050"/>
                </a:solidFill>
              </a:rPr>
              <a:t>认识思考</a:t>
            </a:r>
            <a:r>
              <a:rPr lang="zh-CN" altLang="en-US" dirty="0"/>
              <a:t>，同时</a:t>
            </a:r>
            <a:r>
              <a:rPr lang="zh-CN" altLang="en-US" dirty="0">
                <a:solidFill>
                  <a:srgbClr val="00B050"/>
                </a:solidFill>
              </a:rPr>
              <a:t>结合两则材料</a:t>
            </a:r>
            <a:r>
              <a:rPr lang="zh-CN" altLang="en-US" dirty="0"/>
              <a:t>，围绕 “ </a:t>
            </a:r>
            <a:r>
              <a:rPr lang="zh-CN" altLang="en-US" dirty="0">
                <a:solidFill>
                  <a:srgbClr val="00B050"/>
                </a:solidFill>
              </a:rPr>
              <a:t>学习之道</a:t>
            </a:r>
            <a:r>
              <a:rPr lang="zh-CN" altLang="en-US" dirty="0"/>
              <a:t> ” 这一主题写作。</a:t>
            </a:r>
          </a:p>
        </p:txBody>
      </p:sp>
      <p:sp>
        <p:nvSpPr>
          <p:cNvPr id="3" name="椭圆 2">
            <a:extLst>
              <a:ext uri="{FF2B5EF4-FFF2-40B4-BE49-F238E27FC236}">
                <a16:creationId xmlns:a16="http://schemas.microsoft.com/office/drawing/2014/main" id="{A55E1EA0-22C1-4C94-954B-69C40E3920C2}"/>
              </a:ext>
            </a:extLst>
          </p:cNvPr>
          <p:cNvSpPr/>
          <p:nvPr/>
        </p:nvSpPr>
        <p:spPr>
          <a:xfrm>
            <a:off x="2111140" y="2685449"/>
            <a:ext cx="7639252" cy="34650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b="1" dirty="0">
                <a:solidFill>
                  <a:srgbClr val="FF0000"/>
                </a:solidFill>
              </a:rPr>
              <a:t>构思示例</a:t>
            </a:r>
            <a:endParaRPr lang="en-US" altLang="zh-CN" sz="9600" b="1" dirty="0">
              <a:solidFill>
                <a:srgbClr val="FF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2715" y="483272"/>
            <a:ext cx="11646569" cy="5667272"/>
          </a:xfrm>
        </p:spPr>
        <p:txBody>
          <a:bodyPr>
            <a:normAutofit fontScale="90000"/>
          </a:bodyPr>
          <a:lstStyle/>
          <a:p>
            <a:pPr lvl="0"/>
            <a:r>
              <a:rPr lang="zh-CN" altLang="en-US" sz="5400" dirty="0">
                <a:solidFill>
                  <a:srgbClr val="FF0000"/>
                </a:solidFill>
              </a:rPr>
              <a:t>一是反思自身， 分享个人学习经验。</a:t>
            </a:r>
            <a:br>
              <a:rPr lang="en-US" altLang="zh-CN" sz="5400" dirty="0">
                <a:solidFill>
                  <a:srgbClr val="FF0000"/>
                </a:solidFill>
              </a:rPr>
            </a:br>
            <a:br>
              <a:rPr lang="en-US" altLang="zh-CN" dirty="0">
                <a:solidFill>
                  <a:srgbClr val="FFC000"/>
                </a:solidFill>
              </a:rPr>
            </a:br>
            <a:r>
              <a:rPr lang="zh-CN" altLang="en-US" dirty="0">
                <a:solidFill>
                  <a:srgbClr val="FFC000"/>
                </a:solidFill>
              </a:rPr>
              <a:t>（</a:t>
            </a:r>
            <a:r>
              <a:rPr lang="en-US" altLang="zh-CN" dirty="0">
                <a:solidFill>
                  <a:srgbClr val="FFC000"/>
                </a:solidFill>
              </a:rPr>
              <a:t>1</a:t>
            </a:r>
            <a:r>
              <a:rPr lang="zh-CN" altLang="en-US" dirty="0">
                <a:solidFill>
                  <a:srgbClr val="FFC000"/>
                </a:solidFill>
              </a:rPr>
              <a:t>）</a:t>
            </a:r>
            <a:r>
              <a:rPr lang="zh-CN" altLang="en-US" dirty="0"/>
              <a:t>可以 “ 联系自己高中一学期的学习经历 ” ，</a:t>
            </a:r>
            <a:r>
              <a:rPr lang="zh-CN" altLang="en-US" sz="4000" dirty="0">
                <a:solidFill>
                  <a:srgbClr val="00B050"/>
                </a:solidFill>
              </a:rPr>
              <a:t>分享自己独特的学习经历和经验</a:t>
            </a:r>
            <a:r>
              <a:rPr lang="zh-CN" altLang="en-US" dirty="0"/>
              <a:t>，</a:t>
            </a:r>
            <a:r>
              <a:rPr lang="zh-CN" altLang="en-US" dirty="0">
                <a:solidFill>
                  <a:srgbClr val="FFC000"/>
                </a:solidFill>
              </a:rPr>
              <a:t> </a:t>
            </a:r>
            <a:br>
              <a:rPr lang="en-US" altLang="zh-CN" dirty="0">
                <a:solidFill>
                  <a:srgbClr val="FFC000"/>
                </a:solidFill>
              </a:rPr>
            </a:br>
            <a:br>
              <a:rPr lang="en-US" altLang="zh-CN" dirty="0">
                <a:solidFill>
                  <a:srgbClr val="FFC000"/>
                </a:solidFill>
              </a:rPr>
            </a:br>
            <a:r>
              <a:rPr lang="zh-CN" altLang="en-US" dirty="0">
                <a:solidFill>
                  <a:srgbClr val="FFC000"/>
                </a:solidFill>
              </a:rPr>
              <a:t>（</a:t>
            </a:r>
            <a:r>
              <a:rPr lang="en-US" altLang="zh-CN" dirty="0">
                <a:solidFill>
                  <a:srgbClr val="FFC000"/>
                </a:solidFill>
              </a:rPr>
              <a:t>2</a:t>
            </a:r>
            <a:r>
              <a:rPr lang="zh-CN" altLang="en-US" dirty="0">
                <a:solidFill>
                  <a:srgbClr val="FFC000"/>
                </a:solidFill>
              </a:rPr>
              <a:t>）</a:t>
            </a:r>
            <a:r>
              <a:rPr lang="zh-CN" altLang="en-US" dirty="0"/>
              <a:t>讲述</a:t>
            </a:r>
            <a:r>
              <a:rPr lang="zh-CN" altLang="en-US" sz="4000" dirty="0">
                <a:solidFill>
                  <a:srgbClr val="00B050"/>
                </a:solidFill>
              </a:rPr>
              <a:t>自己求学读书的生活与感悟</a:t>
            </a:r>
            <a:br>
              <a:rPr lang="en-US" altLang="zh-CN" dirty="0">
                <a:solidFill>
                  <a:srgbClr val="FFC000"/>
                </a:solidFill>
              </a:rPr>
            </a:br>
            <a:br>
              <a:rPr lang="en-US" altLang="zh-CN" dirty="0">
                <a:solidFill>
                  <a:srgbClr val="FFC000"/>
                </a:solidFill>
              </a:rPr>
            </a:br>
            <a:r>
              <a:rPr lang="zh-CN" altLang="en-US" dirty="0">
                <a:solidFill>
                  <a:srgbClr val="FFC000"/>
                </a:solidFill>
              </a:rPr>
              <a:t>（</a:t>
            </a:r>
            <a:r>
              <a:rPr lang="en-US" altLang="zh-CN" dirty="0">
                <a:solidFill>
                  <a:srgbClr val="FFC000"/>
                </a:solidFill>
              </a:rPr>
              <a:t>3</a:t>
            </a:r>
            <a:r>
              <a:rPr lang="zh-CN" altLang="en-US" dirty="0">
                <a:solidFill>
                  <a:srgbClr val="FFC000"/>
                </a:solidFill>
              </a:rPr>
              <a:t>）</a:t>
            </a:r>
            <a:r>
              <a:rPr lang="zh-CN" altLang="en-US" dirty="0"/>
              <a:t>可以探寻</a:t>
            </a:r>
            <a:r>
              <a:rPr lang="zh-CN" altLang="en-US" sz="4000" dirty="0">
                <a:solidFill>
                  <a:srgbClr val="00B050"/>
                </a:solidFill>
              </a:rPr>
              <a:t>一代人共同的学习经验</a:t>
            </a:r>
            <a:r>
              <a:rPr lang="zh-CN" altLang="en-US" dirty="0"/>
              <a:t>，发掘</a:t>
            </a:r>
            <a:r>
              <a:rPr lang="zh-CN" altLang="en-US" sz="4000" dirty="0">
                <a:solidFill>
                  <a:srgbClr val="00B050"/>
                </a:solidFill>
              </a:rPr>
              <a:t>不同时代 “ 学习之道 ” 的不同内涵</a:t>
            </a:r>
            <a:r>
              <a:rPr lang="zh-CN" altLang="en-US" dirty="0"/>
              <a:t>。</a:t>
            </a:r>
            <a:br>
              <a:rPr lang="zh-CN" altLang="en-US" dirty="0"/>
            </a:b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399" y="608400"/>
            <a:ext cx="11115171" cy="5109006"/>
          </a:xfrm>
        </p:spPr>
        <p:txBody>
          <a:bodyPr>
            <a:normAutofit fontScale="90000"/>
          </a:bodyPr>
          <a:lstStyle/>
          <a:p>
            <a:pPr lvl="0"/>
            <a:r>
              <a:rPr lang="zh-CN" altLang="en-US" sz="4900" dirty="0">
                <a:solidFill>
                  <a:srgbClr val="FF0000"/>
                </a:solidFill>
              </a:rPr>
              <a:t>二是从不同的角度论述有关学习的问题。</a:t>
            </a:r>
            <a:br>
              <a:rPr lang="en-US" altLang="zh-CN" sz="4900" dirty="0">
                <a:solidFill>
                  <a:srgbClr val="FF0000"/>
                </a:solidFill>
              </a:rPr>
            </a:br>
            <a:br>
              <a:rPr lang="en-US" altLang="zh-CN" dirty="0"/>
            </a:br>
            <a:r>
              <a:rPr lang="zh-CN" altLang="en-US" dirty="0">
                <a:solidFill>
                  <a:srgbClr val="FFC000"/>
                </a:solidFill>
              </a:rPr>
              <a:t>（</a:t>
            </a:r>
            <a:r>
              <a:rPr lang="en-US" altLang="zh-CN" dirty="0">
                <a:solidFill>
                  <a:srgbClr val="FFC000"/>
                </a:solidFill>
              </a:rPr>
              <a:t>1</a:t>
            </a:r>
            <a:r>
              <a:rPr lang="zh-CN" altLang="en-US" dirty="0">
                <a:solidFill>
                  <a:srgbClr val="FFC000"/>
                </a:solidFill>
              </a:rPr>
              <a:t>）</a:t>
            </a:r>
            <a:r>
              <a:rPr lang="zh-CN" altLang="en-US" dirty="0"/>
              <a:t>阐述</a:t>
            </a:r>
            <a:r>
              <a:rPr lang="zh-CN" altLang="en-US" dirty="0">
                <a:solidFill>
                  <a:srgbClr val="00B050"/>
                </a:solidFill>
              </a:rPr>
              <a:t>读书学习对于人生发展的意义</a:t>
            </a:r>
            <a:br>
              <a:rPr lang="en-US" altLang="zh-CN" dirty="0"/>
            </a:br>
            <a:br>
              <a:rPr lang="en-US" altLang="zh-CN" dirty="0"/>
            </a:br>
            <a:r>
              <a:rPr lang="zh-CN" altLang="en-US" dirty="0">
                <a:solidFill>
                  <a:srgbClr val="FFC000"/>
                </a:solidFill>
              </a:rPr>
              <a:t>（</a:t>
            </a:r>
            <a:r>
              <a:rPr lang="en-US" altLang="zh-CN" dirty="0">
                <a:solidFill>
                  <a:srgbClr val="FFC000"/>
                </a:solidFill>
              </a:rPr>
              <a:t>2</a:t>
            </a:r>
            <a:r>
              <a:rPr lang="zh-CN" altLang="en-US" dirty="0">
                <a:solidFill>
                  <a:srgbClr val="FFC000"/>
                </a:solidFill>
              </a:rPr>
              <a:t>）</a:t>
            </a:r>
            <a:r>
              <a:rPr lang="zh-CN" altLang="en-US" dirty="0"/>
              <a:t>讨论</a:t>
            </a:r>
            <a:r>
              <a:rPr lang="zh-CN" altLang="en-US" dirty="0">
                <a:solidFill>
                  <a:srgbClr val="00B050"/>
                </a:solidFill>
              </a:rPr>
              <a:t>读书学习的态度与方法</a:t>
            </a:r>
            <a:br>
              <a:rPr lang="en-US" altLang="zh-CN" dirty="0"/>
            </a:br>
            <a:br>
              <a:rPr lang="en-US" altLang="zh-CN" dirty="0"/>
            </a:br>
            <a:r>
              <a:rPr lang="zh-CN" altLang="en-US" dirty="0">
                <a:solidFill>
                  <a:srgbClr val="FFC000"/>
                </a:solidFill>
              </a:rPr>
              <a:t>（</a:t>
            </a:r>
            <a:r>
              <a:rPr lang="en-US" altLang="zh-CN" dirty="0">
                <a:solidFill>
                  <a:srgbClr val="FFC000"/>
                </a:solidFill>
              </a:rPr>
              <a:t>3</a:t>
            </a:r>
            <a:r>
              <a:rPr lang="zh-CN" altLang="en-US" dirty="0">
                <a:solidFill>
                  <a:srgbClr val="FFC000"/>
                </a:solidFill>
              </a:rPr>
              <a:t>）</a:t>
            </a:r>
            <a:r>
              <a:rPr lang="zh-CN" altLang="en-US" dirty="0"/>
              <a:t>通过梳理、探究别人的 “ 学习之道 ” </a:t>
            </a:r>
            <a:br>
              <a:rPr lang="en-US" altLang="zh-CN" dirty="0"/>
            </a:br>
            <a:r>
              <a:rPr lang="en-US" altLang="zh-CN" dirty="0"/>
              <a:t>       </a:t>
            </a:r>
            <a:r>
              <a:rPr lang="zh-CN" altLang="en-US" dirty="0"/>
              <a:t>阐述</a:t>
            </a:r>
            <a:r>
              <a:rPr lang="zh-CN" altLang="en-US" dirty="0">
                <a:solidFill>
                  <a:srgbClr val="00B050"/>
                </a:solidFill>
              </a:rPr>
              <a:t>自己的 “ 学习之道 ” </a:t>
            </a:r>
            <a:r>
              <a:rPr lang="zh-CN" altLang="en-US" dirty="0"/>
              <a:t>。</a:t>
            </a:r>
            <a:br>
              <a:rPr lang="zh-CN" altLang="en-US" dirty="0"/>
            </a:b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399"/>
            <a:ext cx="11355802" cy="6061907"/>
          </a:xfrm>
        </p:spPr>
        <p:txBody>
          <a:bodyPr/>
          <a:lstStyle/>
          <a:p>
            <a:pPr lvl="0"/>
            <a:r>
              <a:rPr lang="zh-CN" altLang="en-US" sz="4900" dirty="0">
                <a:solidFill>
                  <a:srgbClr val="FF0000"/>
                </a:solidFill>
              </a:rPr>
              <a:t>三是 辩证分析。</a:t>
            </a:r>
            <a:br>
              <a:rPr lang="en-US" altLang="zh-CN" sz="4900" dirty="0">
                <a:solidFill>
                  <a:srgbClr val="FF0000"/>
                </a:solidFill>
              </a:rPr>
            </a:br>
            <a:br>
              <a:rPr lang="en-US" altLang="zh-CN" dirty="0"/>
            </a:br>
            <a:r>
              <a:rPr lang="zh-CN" altLang="en-US" dirty="0"/>
              <a:t>通过读书学习，我们</a:t>
            </a:r>
            <a:r>
              <a:rPr lang="zh-CN" altLang="en-US" dirty="0">
                <a:solidFill>
                  <a:srgbClr val="FF0000"/>
                </a:solidFill>
              </a:rPr>
              <a:t>不仅可以</a:t>
            </a:r>
            <a:r>
              <a:rPr lang="zh-CN" altLang="en-US" dirty="0"/>
              <a:t>累积别人的经验，逐渐熟悉并掌握大师们的思想成果，</a:t>
            </a:r>
            <a:r>
              <a:rPr lang="zh-CN" altLang="en-US" dirty="0">
                <a:solidFill>
                  <a:srgbClr val="FF0000"/>
                </a:solidFill>
              </a:rPr>
              <a:t>还要</a:t>
            </a:r>
            <a:r>
              <a:rPr lang="zh-CN" altLang="en-US" dirty="0"/>
              <a:t>联系实际辩证地</a:t>
            </a:r>
            <a:r>
              <a:rPr lang="zh-CN" altLang="en-US" dirty="0">
                <a:solidFill>
                  <a:srgbClr val="FF0000"/>
                </a:solidFill>
              </a:rPr>
              <a:t>思考</a:t>
            </a:r>
            <a:r>
              <a:rPr lang="zh-CN" altLang="en-US" dirty="0"/>
              <a:t>这些经验、思想成果在今天的现实意义，给予我们的启示，需要改进和完善的地方 ， 等等 。</a:t>
            </a:r>
            <a:br>
              <a:rPr lang="zh-CN" altLang="en-US" dirty="0"/>
            </a:b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A55E1EA0-22C1-4C94-954B-69C40E3920C2}"/>
              </a:ext>
            </a:extLst>
          </p:cNvPr>
          <p:cNvSpPr/>
          <p:nvPr/>
        </p:nvSpPr>
        <p:spPr>
          <a:xfrm>
            <a:off x="231006" y="1260909"/>
            <a:ext cx="11319310" cy="34650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b="1" dirty="0">
                <a:solidFill>
                  <a:srgbClr val="FF0000"/>
                </a:solidFill>
              </a:rPr>
              <a:t>构思注意事项</a:t>
            </a:r>
            <a:endParaRPr lang="en-US" altLang="zh-CN" sz="9600" b="1" dirty="0">
              <a:solidFill>
                <a:srgbClr val="FF0000"/>
              </a:solidFill>
            </a:endParaRPr>
          </a:p>
        </p:txBody>
      </p:sp>
    </p:spTree>
    <p:extLst>
      <p:ext uri="{BB962C8B-B14F-4D97-AF65-F5344CB8AC3E}">
        <p14:creationId xmlns:p14="http://schemas.microsoft.com/office/powerpoint/2010/main" val="5546219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399" y="608400"/>
            <a:ext cx="11471305" cy="4425614"/>
          </a:xfrm>
        </p:spPr>
        <p:txBody>
          <a:bodyPr>
            <a:normAutofit fontScale="90000"/>
          </a:bodyPr>
          <a:lstStyle/>
          <a:p>
            <a:pPr lvl="0"/>
            <a:r>
              <a:rPr lang="zh-CN" altLang="en-US" sz="4900" dirty="0">
                <a:solidFill>
                  <a:srgbClr val="00B0F0"/>
                </a:solidFill>
              </a:rPr>
              <a:t> 一   不能孤立地谈对某则材料的理解</a:t>
            </a:r>
            <a:br>
              <a:rPr lang="en-US" altLang="zh-CN" dirty="0"/>
            </a:br>
            <a:br>
              <a:rPr lang="en-US" altLang="zh-CN" dirty="0"/>
            </a:br>
            <a:r>
              <a:rPr lang="zh-CN" altLang="en-US" dirty="0"/>
              <a:t>如孤立谈 </a:t>
            </a:r>
            <a:r>
              <a:rPr lang="zh-CN" altLang="en-US" dirty="0">
                <a:solidFill>
                  <a:srgbClr val="FF0000"/>
                </a:solidFill>
              </a:rPr>
              <a:t>“ 积累 ”“ 经验 ”“ 读书 ”“ 修养 ” </a:t>
            </a:r>
            <a:r>
              <a:rPr lang="zh-CN" altLang="en-US" dirty="0"/>
              <a:t>等，</a:t>
            </a:r>
            <a:br>
              <a:rPr lang="en-US" altLang="zh-CN" dirty="0"/>
            </a:br>
            <a:br>
              <a:rPr lang="en-US" altLang="zh-CN" dirty="0"/>
            </a:br>
            <a:r>
              <a:rPr lang="zh-CN" altLang="en-US" dirty="0"/>
              <a:t>而</a:t>
            </a:r>
            <a:r>
              <a:rPr lang="zh-CN" altLang="en-US" sz="5300" dirty="0">
                <a:solidFill>
                  <a:srgbClr val="00B050"/>
                </a:solidFill>
              </a:rPr>
              <a:t>应整体思考</a:t>
            </a:r>
            <a:r>
              <a:rPr lang="zh-CN" altLang="en-US" dirty="0"/>
              <a:t>；在整体思考时又不宜面面俱到，</a:t>
            </a:r>
            <a:br>
              <a:rPr lang="en-US" altLang="zh-CN" dirty="0"/>
            </a:br>
            <a:r>
              <a:rPr lang="zh-CN" altLang="en-US" dirty="0"/>
              <a:t>写作时最好能做到 </a:t>
            </a:r>
            <a:r>
              <a:rPr lang="zh-CN" altLang="en-US" dirty="0">
                <a:solidFill>
                  <a:srgbClr val="FF0000"/>
                </a:solidFill>
              </a:rPr>
              <a:t>“ 抓住一点，深入下去 </a:t>
            </a:r>
            <a:r>
              <a:rPr lang="zh-CN" altLang="en-US" dirty="0"/>
              <a:t>” ，</a:t>
            </a:r>
            <a:br>
              <a:rPr lang="en-US" altLang="zh-CN" dirty="0"/>
            </a:br>
            <a:r>
              <a:rPr lang="zh-CN" altLang="en-US" dirty="0"/>
              <a:t>避免陷入浅层粗糙的写作窠臼。</a:t>
            </a:r>
            <a:br>
              <a:rPr lang="zh-CN" altLang="en-US" dirty="0"/>
            </a:br>
            <a:r>
              <a:rPr lang="zh-CN" altLang="en-US" dirty="0"/>
              <a:t>      </a:t>
            </a:r>
            <a:br>
              <a:rPr lang="en-US" altLang="zh-CN" dirty="0"/>
            </a:br>
            <a:r>
              <a:rPr lang="en-US" altLang="zh-CN" dirty="0"/>
              <a:t>    </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3629" y="192505"/>
            <a:ext cx="11916075" cy="6506677"/>
          </a:xfrm>
        </p:spPr>
        <p:txBody>
          <a:bodyPr>
            <a:normAutofit fontScale="90000"/>
          </a:bodyPr>
          <a:lstStyle/>
          <a:p>
            <a:pPr lvl="0"/>
            <a:r>
              <a:rPr lang="zh-CN" altLang="en-US" sz="4900" dirty="0">
                <a:solidFill>
                  <a:srgbClr val="00B0F0"/>
                </a:solidFill>
              </a:rPr>
              <a:t> 二   强烈树立几个意识</a:t>
            </a:r>
            <a:br>
              <a:rPr lang="en-US" altLang="zh-CN" dirty="0"/>
            </a:br>
            <a:r>
              <a:rPr lang="en-US" altLang="zh-CN" dirty="0"/>
              <a:t>    </a:t>
            </a:r>
            <a:br>
              <a:rPr lang="en-US" altLang="zh-CN" dirty="0"/>
            </a:br>
            <a:r>
              <a:rPr lang="en-US" altLang="zh-CN" dirty="0"/>
              <a:t>      </a:t>
            </a:r>
            <a:r>
              <a:rPr lang="zh-CN" altLang="en-US" dirty="0"/>
              <a:t>本题贴近考生的实际，给出了明确的写作任务， 要求考生在考场上有写作</a:t>
            </a:r>
            <a:br>
              <a:rPr lang="en-US" altLang="zh-CN" dirty="0"/>
            </a:br>
            <a:r>
              <a:rPr lang="zh-CN" altLang="en-US" sz="6000" dirty="0">
                <a:solidFill>
                  <a:srgbClr val="FF0000"/>
                </a:solidFill>
              </a:rPr>
              <a:t>主体意识 、 对象意识、读者意识  交流意识 、 文体意识、任务意识</a:t>
            </a:r>
            <a:br>
              <a:rPr lang="en-US" altLang="zh-CN" dirty="0"/>
            </a:br>
            <a:r>
              <a:rPr lang="zh-CN" altLang="en-US" dirty="0"/>
              <a:t>有针对性地写作，这有助于</a:t>
            </a:r>
            <a:br>
              <a:rPr lang="en-US" altLang="zh-CN" dirty="0"/>
            </a:br>
            <a:r>
              <a:rPr lang="en-US" altLang="zh-CN" dirty="0"/>
              <a:t>         </a:t>
            </a:r>
            <a:r>
              <a:rPr lang="zh-CN" altLang="en-US" sz="4900" dirty="0">
                <a:solidFill>
                  <a:srgbClr val="00B050"/>
                </a:solidFill>
              </a:rPr>
              <a:t>纠正考场作文写作中随意性的倾向</a:t>
            </a:r>
            <a:r>
              <a:rPr lang="zh-CN" altLang="en-US" dirty="0"/>
              <a:t>，</a:t>
            </a:r>
            <a:br>
              <a:rPr lang="en-US" altLang="zh-CN" dirty="0"/>
            </a:br>
            <a:r>
              <a:rPr lang="zh-CN" altLang="en-US" dirty="0"/>
              <a:t>从而考查出考生的真实写作能力。</a:t>
            </a:r>
            <a:br>
              <a:rPr lang="zh-CN" altLang="en-US" dirty="0"/>
            </a:br>
            <a:endParaRPr lang="zh-CN" altLang="en-US" dirty="0"/>
          </a:p>
        </p:txBody>
      </p:sp>
    </p:spTree>
    <p:extLst>
      <p:ext uri="{BB962C8B-B14F-4D97-AF65-F5344CB8AC3E}">
        <p14:creationId xmlns:p14="http://schemas.microsoft.com/office/powerpoint/2010/main" val="1837248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185" y="172085"/>
            <a:ext cx="4843780" cy="705485"/>
          </a:xfrm>
        </p:spPr>
        <p:txBody>
          <a:bodyPr>
            <a:noAutofit/>
          </a:bodyPr>
          <a:lstStyle/>
          <a:p>
            <a:r>
              <a:rPr lang="zh-CN" altLang="en-US" sz="6000">
                <a:solidFill>
                  <a:srgbClr val="FF0000"/>
                </a:solidFill>
              </a:rPr>
              <a:t>【评分说明】</a:t>
            </a:r>
          </a:p>
        </p:txBody>
      </p:sp>
      <p:sp>
        <p:nvSpPr>
          <p:cNvPr id="4" name="标题 1"/>
          <p:cNvSpPr>
            <a:spLocks noGrp="1"/>
          </p:cNvSpPr>
          <p:nvPr/>
        </p:nvSpPr>
        <p:spPr>
          <a:xfrm>
            <a:off x="3715385" y="2230120"/>
            <a:ext cx="3745230" cy="84645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rgbClr val="00B050"/>
                </a:solidFill>
              </a:rPr>
              <a:t>【基础等级</a:t>
            </a:r>
            <a:r>
              <a:rPr lang="en-US" altLang="zh-CN" sz="4800">
                <a:solidFill>
                  <a:srgbClr val="00B050"/>
                </a:solidFill>
              </a:rPr>
              <a:t> </a:t>
            </a:r>
            <a:r>
              <a:rPr lang="zh-CN" altLang="en-US" sz="4800">
                <a:solidFill>
                  <a:srgbClr val="00B050"/>
                </a:solidFill>
              </a:rPr>
              <a:t>】</a:t>
            </a:r>
            <a:r>
              <a:rPr lang="en-US" altLang="zh-CN" sz="4800">
                <a:solidFill>
                  <a:srgbClr val="00B050"/>
                </a:solidFill>
              </a:rPr>
              <a:t>  </a:t>
            </a:r>
          </a:p>
          <a:p>
            <a:r>
              <a:rPr lang="en-US" altLang="zh-CN" sz="4800">
                <a:solidFill>
                  <a:srgbClr val="00B050"/>
                </a:solidFill>
              </a:rPr>
              <a:t>      </a:t>
            </a:r>
            <a:r>
              <a:rPr lang="en-US" altLang="zh-CN" sz="4800">
                <a:solidFill>
                  <a:srgbClr val="FFC000"/>
                </a:solidFill>
                <a:sym typeface="+mn-ea"/>
              </a:rPr>
              <a:t>40</a:t>
            </a:r>
            <a:r>
              <a:rPr sz="4800">
                <a:solidFill>
                  <a:srgbClr val="FFC000"/>
                </a:solidFill>
                <a:sym typeface="+mn-ea"/>
              </a:rPr>
              <a:t>分</a:t>
            </a:r>
            <a:endParaRPr lang="zh-CN" altLang="en-US" sz="4800">
              <a:solidFill>
                <a:srgbClr val="00B050"/>
              </a:solidFill>
            </a:endParaRPr>
          </a:p>
        </p:txBody>
      </p:sp>
      <p:sp>
        <p:nvSpPr>
          <p:cNvPr id="5" name="标题 1"/>
          <p:cNvSpPr>
            <a:spLocks noGrp="1"/>
          </p:cNvSpPr>
          <p:nvPr/>
        </p:nvSpPr>
        <p:spPr>
          <a:xfrm>
            <a:off x="-377190" y="3076575"/>
            <a:ext cx="35166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gradFill>
                  <a:gsLst>
                    <a:gs pos="0">
                      <a:srgbClr val="007BD3"/>
                    </a:gs>
                    <a:gs pos="100000">
                      <a:srgbClr val="034373"/>
                    </a:gs>
                  </a:gsLst>
                  <a:lin scaled="0"/>
                </a:gradFill>
              </a:rPr>
              <a:t>【</a:t>
            </a:r>
            <a:r>
              <a:rPr sz="4800">
                <a:gradFill>
                  <a:gsLst>
                    <a:gs pos="0">
                      <a:srgbClr val="007BD3"/>
                    </a:gs>
                    <a:gs pos="100000">
                      <a:srgbClr val="034373"/>
                    </a:gs>
                  </a:gsLst>
                  <a:lin scaled="0"/>
                </a:gradFill>
                <a:sym typeface="+mn-ea"/>
              </a:rPr>
              <a:t>评分</a:t>
            </a:r>
            <a:r>
              <a:rPr lang="zh-CN" altLang="en-US" sz="4800">
                <a:gradFill>
                  <a:gsLst>
                    <a:gs pos="0">
                      <a:srgbClr val="007BD3"/>
                    </a:gs>
                    <a:gs pos="100000">
                      <a:srgbClr val="034373"/>
                    </a:gs>
                  </a:gsLst>
                  <a:lin scaled="0"/>
                </a:gradFill>
              </a:rPr>
              <a:t>等级】</a:t>
            </a:r>
          </a:p>
        </p:txBody>
      </p:sp>
      <p:sp>
        <p:nvSpPr>
          <p:cNvPr id="6" name="标题 1"/>
          <p:cNvSpPr>
            <a:spLocks noGrp="1"/>
          </p:cNvSpPr>
          <p:nvPr/>
        </p:nvSpPr>
        <p:spPr>
          <a:xfrm>
            <a:off x="3674110" y="4559935"/>
            <a:ext cx="382778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rgbClr val="00B050"/>
                </a:solidFill>
              </a:rPr>
              <a:t>【发展等级】</a:t>
            </a:r>
          </a:p>
          <a:p>
            <a:r>
              <a:rPr lang="zh-CN" altLang="en-US" sz="4800">
                <a:solidFill>
                  <a:srgbClr val="00B050"/>
                </a:solidFill>
              </a:rPr>
              <a:t> </a:t>
            </a:r>
            <a:r>
              <a:rPr lang="en-US" altLang="zh-CN" sz="4800">
                <a:solidFill>
                  <a:srgbClr val="00B050"/>
                </a:solidFill>
              </a:rPr>
              <a:t>      </a:t>
            </a:r>
            <a:r>
              <a:rPr lang="en-US" altLang="zh-CN" sz="4800">
                <a:solidFill>
                  <a:srgbClr val="FFC000"/>
                </a:solidFill>
                <a:sym typeface="+mn-ea"/>
              </a:rPr>
              <a:t>20</a:t>
            </a:r>
            <a:r>
              <a:rPr sz="4800">
                <a:solidFill>
                  <a:srgbClr val="FFC000"/>
                </a:solidFill>
                <a:sym typeface="+mn-ea"/>
              </a:rPr>
              <a:t>分</a:t>
            </a:r>
            <a:endParaRPr lang="zh-CN" altLang="en-US" sz="4800">
              <a:solidFill>
                <a:srgbClr val="00B050"/>
              </a:solidFill>
            </a:endParaRPr>
          </a:p>
        </p:txBody>
      </p:sp>
      <p:sp>
        <p:nvSpPr>
          <p:cNvPr id="7" name="左大括号 6"/>
          <p:cNvSpPr/>
          <p:nvPr/>
        </p:nvSpPr>
        <p:spPr>
          <a:xfrm>
            <a:off x="3336925" y="2270125"/>
            <a:ext cx="577215" cy="231838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7748270" y="1350645"/>
            <a:ext cx="612140" cy="1854835"/>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p>
        </p:txBody>
      </p:sp>
      <p:sp>
        <p:nvSpPr>
          <p:cNvPr id="10" name="标题 1"/>
          <p:cNvSpPr>
            <a:spLocks noGrp="1"/>
          </p:cNvSpPr>
          <p:nvPr/>
        </p:nvSpPr>
        <p:spPr>
          <a:xfrm>
            <a:off x="7994650" y="1111885"/>
            <a:ext cx="37452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rgbClr val="00B050"/>
                </a:solidFill>
              </a:rPr>
              <a:t>【内容</a:t>
            </a:r>
            <a:r>
              <a:rPr lang="en-US" altLang="zh-CN" sz="4800">
                <a:solidFill>
                  <a:srgbClr val="FFC000"/>
                </a:solidFill>
              </a:rPr>
              <a:t>20</a:t>
            </a:r>
            <a:r>
              <a:rPr sz="4800">
                <a:solidFill>
                  <a:srgbClr val="FFC000"/>
                </a:solidFill>
              </a:rPr>
              <a:t>分</a:t>
            </a:r>
            <a:r>
              <a:rPr lang="zh-CN" altLang="en-US" sz="4800">
                <a:solidFill>
                  <a:srgbClr val="00B050"/>
                </a:solidFill>
              </a:rPr>
              <a:t>】</a:t>
            </a:r>
          </a:p>
        </p:txBody>
      </p:sp>
      <p:sp>
        <p:nvSpPr>
          <p:cNvPr id="11" name="标题 1"/>
          <p:cNvSpPr>
            <a:spLocks noGrp="1"/>
          </p:cNvSpPr>
          <p:nvPr/>
        </p:nvSpPr>
        <p:spPr>
          <a:xfrm>
            <a:off x="7994650" y="2752725"/>
            <a:ext cx="37452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rgbClr val="00B050"/>
                </a:solidFill>
              </a:rPr>
              <a:t>【表达</a:t>
            </a:r>
            <a:r>
              <a:rPr lang="en-US" altLang="zh-CN" sz="4800">
                <a:solidFill>
                  <a:srgbClr val="FFC000"/>
                </a:solidFill>
                <a:sym typeface="+mn-ea"/>
              </a:rPr>
              <a:t>20</a:t>
            </a:r>
            <a:r>
              <a:rPr sz="4800">
                <a:solidFill>
                  <a:srgbClr val="FFC000"/>
                </a:solidFill>
                <a:sym typeface="+mn-ea"/>
              </a:rPr>
              <a:t>分</a:t>
            </a:r>
            <a:r>
              <a:rPr lang="zh-CN" altLang="en-US" sz="4800">
                <a:solidFill>
                  <a:srgbClr val="00B050"/>
                </a:solidFill>
              </a:rPr>
              <a: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AE242D-6766-4533-8E90-42929E84C5EA}"/>
              </a:ext>
            </a:extLst>
          </p:cNvPr>
          <p:cNvSpPr>
            <a:spLocks noGrp="1"/>
          </p:cNvSpPr>
          <p:nvPr>
            <p:ph type="ctrTitle"/>
          </p:nvPr>
        </p:nvSpPr>
        <p:spPr>
          <a:xfrm>
            <a:off x="2849078" y="491637"/>
            <a:ext cx="5573028" cy="2570400"/>
          </a:xfrm>
        </p:spPr>
        <p:txBody>
          <a:bodyPr>
            <a:normAutofit/>
          </a:bodyPr>
          <a:lstStyle/>
          <a:p>
            <a:r>
              <a:rPr lang="zh-CN" altLang="en-US" sz="6000" b="1" dirty="0">
                <a:solidFill>
                  <a:schemeClr val="tx2"/>
                </a:solidFill>
                <a:sym typeface="+mn-ea"/>
              </a:rPr>
              <a:t>五   写作</a:t>
            </a:r>
            <a:r>
              <a:rPr lang="zh-CN" altLang="en-US" sz="6000" b="1" dirty="0">
                <a:solidFill>
                  <a:srgbClr val="00B050"/>
                </a:solidFill>
                <a:sym typeface="+mn-ea"/>
              </a:rPr>
              <a:t>建议</a:t>
            </a:r>
            <a:br>
              <a:rPr lang="zh-CN" altLang="en-US" sz="6000" b="1" dirty="0">
                <a:solidFill>
                  <a:srgbClr val="FF0000"/>
                </a:solidFill>
                <a:sym typeface="+mn-ea"/>
              </a:rPr>
            </a:br>
            <a:endParaRPr lang="zh-CN" altLang="en-US" dirty="0"/>
          </a:p>
        </p:txBody>
      </p:sp>
      <p:sp>
        <p:nvSpPr>
          <p:cNvPr id="6" name="矩形: 剪去左右顶角 5">
            <a:extLst>
              <a:ext uri="{FF2B5EF4-FFF2-40B4-BE49-F238E27FC236}">
                <a16:creationId xmlns:a16="http://schemas.microsoft.com/office/drawing/2014/main" id="{5D5D2C62-B7A6-4287-8F8F-D9A98733E6B9}"/>
              </a:ext>
            </a:extLst>
          </p:cNvPr>
          <p:cNvSpPr/>
          <p:nvPr/>
        </p:nvSpPr>
        <p:spPr>
          <a:xfrm>
            <a:off x="2582779" y="3429000"/>
            <a:ext cx="7026442" cy="953849"/>
          </a:xfrm>
          <a:prstGeom prst="snip2Same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0000"/>
                </a:solidFill>
                <a:latin typeface="华文琥珀" panose="02010800040101010101" pitchFamily="2" charset="-122"/>
                <a:ea typeface="华文琥珀" panose="02010800040101010101" pitchFamily="2" charset="-122"/>
              </a:rPr>
              <a:t>写文章之注意事项</a:t>
            </a:r>
          </a:p>
        </p:txBody>
      </p:sp>
    </p:spTree>
    <p:extLst>
      <p:ext uri="{BB962C8B-B14F-4D97-AF65-F5344CB8AC3E}">
        <p14:creationId xmlns:p14="http://schemas.microsoft.com/office/powerpoint/2010/main" val="126134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900" y="0"/>
            <a:ext cx="12001100" cy="6557608"/>
          </a:xfrm>
        </p:spPr>
        <p:txBody>
          <a:bodyPr>
            <a:noAutofit/>
          </a:bodyPr>
          <a:lstStyle/>
          <a:p>
            <a:pPr lvl="0"/>
            <a:br>
              <a:rPr lang="en-US" altLang="zh-CN" dirty="0"/>
            </a:br>
            <a:r>
              <a:rPr lang="en-US" altLang="zh-CN" sz="4400" dirty="0"/>
              <a:t>                </a:t>
            </a:r>
            <a:r>
              <a:rPr lang="zh-CN" altLang="en-US" sz="4400" dirty="0">
                <a:solidFill>
                  <a:srgbClr val="C00000"/>
                </a:solidFill>
                <a:latin typeface="华文琥珀" panose="02010800040101010101" pitchFamily="2" charset="-122"/>
                <a:ea typeface="华文琥珀" panose="02010800040101010101" pitchFamily="2" charset="-122"/>
              </a:rPr>
              <a:t>建议1 ．</a:t>
            </a:r>
            <a:br>
              <a:rPr lang="en-US" altLang="zh-CN" sz="4400" dirty="0">
                <a:solidFill>
                  <a:srgbClr val="C00000"/>
                </a:solidFill>
                <a:latin typeface="华文琥珀" panose="02010800040101010101" pitchFamily="2" charset="-122"/>
                <a:ea typeface="华文琥珀" panose="02010800040101010101" pitchFamily="2" charset="-122"/>
              </a:rPr>
            </a:br>
            <a:r>
              <a:rPr lang="zh-CN" altLang="en-US" dirty="0"/>
              <a:t>结合</a:t>
            </a:r>
            <a:r>
              <a:rPr lang="zh-CN" altLang="en-US" dirty="0">
                <a:solidFill>
                  <a:srgbClr val="FF0000"/>
                </a:solidFill>
              </a:rPr>
              <a:t>各单元的单元学习任务 </a:t>
            </a:r>
            <a:br>
              <a:rPr lang="en-US" altLang="zh-CN" dirty="0"/>
            </a:br>
            <a:r>
              <a:rPr lang="zh-CN" altLang="en-US" dirty="0">
                <a:solidFill>
                  <a:srgbClr val="FF0000"/>
                </a:solidFill>
              </a:rPr>
              <a:t>应注重</a:t>
            </a:r>
            <a:r>
              <a:rPr lang="zh-CN" altLang="en-US" dirty="0"/>
              <a:t>培养</a:t>
            </a:r>
            <a:r>
              <a:rPr lang="zh-CN" altLang="en-US" dirty="0">
                <a:solidFill>
                  <a:srgbClr val="00B050"/>
                </a:solidFill>
              </a:rPr>
              <a:t>文体意识</a:t>
            </a:r>
            <a:r>
              <a:rPr lang="zh-CN" altLang="en-US" dirty="0"/>
              <a:t>和</a:t>
            </a:r>
            <a:r>
              <a:rPr lang="zh-CN" altLang="en-US" dirty="0">
                <a:solidFill>
                  <a:srgbClr val="00B050"/>
                </a:solidFill>
              </a:rPr>
              <a:t>思维训练</a:t>
            </a:r>
            <a:br>
              <a:rPr lang="en-US" altLang="zh-CN" dirty="0"/>
            </a:br>
            <a:r>
              <a:rPr lang="zh-CN" altLang="en-US" dirty="0"/>
              <a:t>切实</a:t>
            </a:r>
            <a:r>
              <a:rPr lang="zh-CN" altLang="en-US" dirty="0">
                <a:solidFill>
                  <a:srgbClr val="FF0000"/>
                </a:solidFill>
              </a:rPr>
              <a:t>了解并掌握</a:t>
            </a:r>
            <a:r>
              <a:rPr lang="zh-CN" altLang="en-US" dirty="0">
                <a:solidFill>
                  <a:srgbClr val="00B050"/>
                </a:solidFill>
              </a:rPr>
              <a:t>记叙性文章</a:t>
            </a:r>
            <a:r>
              <a:rPr lang="zh-CN" altLang="en-US" dirty="0"/>
              <a:t>和</a:t>
            </a:r>
            <a:r>
              <a:rPr lang="zh-CN" altLang="en-US" dirty="0">
                <a:solidFill>
                  <a:srgbClr val="00B050"/>
                </a:solidFill>
              </a:rPr>
              <a:t>议论性文章</a:t>
            </a:r>
            <a:r>
              <a:rPr lang="zh-CN" altLang="en-US" dirty="0"/>
              <a:t>的</a:t>
            </a:r>
            <a:r>
              <a:rPr lang="zh-CN" altLang="en-US" dirty="0">
                <a:solidFill>
                  <a:srgbClr val="00B0F0"/>
                </a:solidFill>
              </a:rPr>
              <a:t>写作思路 </a:t>
            </a:r>
            <a:br>
              <a:rPr lang="en-US" altLang="zh-CN" dirty="0"/>
            </a:br>
            <a:r>
              <a:rPr lang="zh-CN" altLang="en-US" dirty="0">
                <a:solidFill>
                  <a:srgbClr val="FF0000"/>
                </a:solidFill>
              </a:rPr>
              <a:t>学会</a:t>
            </a:r>
            <a:r>
              <a:rPr lang="zh-CN" altLang="en-US" dirty="0">
                <a:solidFill>
                  <a:srgbClr val="00B050"/>
                </a:solidFill>
              </a:rPr>
              <a:t>发现问题</a:t>
            </a:r>
            <a:r>
              <a:rPr lang="zh-CN" altLang="en-US" dirty="0"/>
              <a:t>，从合适的角度以恰当的方式</a:t>
            </a:r>
            <a:r>
              <a:rPr lang="zh-CN" altLang="en-US" dirty="0">
                <a:solidFill>
                  <a:srgbClr val="00B050"/>
                </a:solidFill>
              </a:rPr>
              <a:t>叙写自己的感悟</a:t>
            </a:r>
            <a:r>
              <a:rPr lang="zh-CN" altLang="en-US" dirty="0"/>
              <a:t>或</a:t>
            </a:r>
            <a:r>
              <a:rPr lang="zh-CN" altLang="en-US" dirty="0">
                <a:solidFill>
                  <a:srgbClr val="00B050"/>
                </a:solidFill>
              </a:rPr>
              <a:t>阐述自己的看法 </a:t>
            </a:r>
            <a:r>
              <a:rPr lang="zh-CN" altLang="en-US" dirty="0"/>
              <a:t>。</a:t>
            </a:r>
            <a:br>
              <a:rPr lang="zh-CN" altLang="en-US" dirty="0"/>
            </a:br>
            <a:r>
              <a:rPr lang="zh-CN" altLang="en-US" dirty="0"/>
              <a:t>                      </a:t>
            </a:r>
            <a:br>
              <a:rPr lang="en-US" altLang="zh-CN" dirty="0"/>
            </a:br>
            <a:r>
              <a:rPr lang="en-US" altLang="zh-CN" dirty="0"/>
              <a:t>                  </a:t>
            </a:r>
            <a:r>
              <a:rPr lang="zh-CN" altLang="en-US" sz="4400" dirty="0">
                <a:solidFill>
                  <a:srgbClr val="C00000"/>
                </a:solidFill>
                <a:latin typeface="华文琥珀" panose="02010800040101010101" pitchFamily="2" charset="-122"/>
                <a:ea typeface="华文琥珀" panose="02010800040101010101" pitchFamily="2" charset="-122"/>
              </a:rPr>
              <a:t>建议</a:t>
            </a:r>
            <a:r>
              <a:rPr lang="en-US" altLang="zh-CN" sz="4400" dirty="0">
                <a:solidFill>
                  <a:srgbClr val="C00000"/>
                </a:solidFill>
                <a:latin typeface="华文琥珀" panose="02010800040101010101" pitchFamily="2" charset="-122"/>
                <a:ea typeface="华文琥珀" panose="02010800040101010101" pitchFamily="2" charset="-122"/>
              </a:rPr>
              <a:t>2</a:t>
            </a:r>
            <a:r>
              <a:rPr lang="zh-CN" altLang="en-US" sz="4400" dirty="0">
                <a:solidFill>
                  <a:srgbClr val="C00000"/>
                </a:solidFill>
                <a:latin typeface="华文琥珀" panose="02010800040101010101" pitchFamily="2" charset="-122"/>
                <a:ea typeface="华文琥珀" panose="02010800040101010101" pitchFamily="2" charset="-122"/>
              </a:rPr>
              <a:t> ．</a:t>
            </a:r>
            <a:br>
              <a:rPr lang="en-US" altLang="zh-CN" sz="4400" dirty="0">
                <a:solidFill>
                  <a:srgbClr val="C00000"/>
                </a:solidFill>
                <a:latin typeface="华文琥珀" panose="02010800040101010101" pitchFamily="2" charset="-122"/>
                <a:ea typeface="华文琥珀" panose="02010800040101010101" pitchFamily="2" charset="-122"/>
              </a:rPr>
            </a:br>
            <a:r>
              <a:rPr lang="zh-CN" altLang="en-US" dirty="0">
                <a:solidFill>
                  <a:srgbClr val="FF0000"/>
                </a:solidFill>
              </a:rPr>
              <a:t>应注重</a:t>
            </a:r>
            <a:r>
              <a:rPr lang="zh-CN" altLang="en-US" dirty="0"/>
              <a:t>培养</a:t>
            </a:r>
            <a:r>
              <a:rPr lang="zh-CN" altLang="en-US" dirty="0">
                <a:solidFill>
                  <a:srgbClr val="00B050"/>
                </a:solidFill>
              </a:rPr>
              <a:t>理解 、 分析材料</a:t>
            </a:r>
            <a:r>
              <a:rPr lang="zh-CN" altLang="en-US" dirty="0"/>
              <a:t>的</a:t>
            </a:r>
            <a:r>
              <a:rPr lang="zh-CN" altLang="en-US" dirty="0">
                <a:solidFill>
                  <a:srgbClr val="00B0F0"/>
                </a:solidFill>
              </a:rPr>
              <a:t>能力</a:t>
            </a:r>
            <a:r>
              <a:rPr lang="zh-CN" altLang="en-US" dirty="0"/>
              <a:t> </a:t>
            </a:r>
            <a:br>
              <a:rPr lang="en-US" altLang="zh-CN" dirty="0"/>
            </a:br>
            <a:r>
              <a:rPr lang="zh-CN" altLang="en-US" dirty="0">
                <a:solidFill>
                  <a:srgbClr val="FF0000"/>
                </a:solidFill>
              </a:rPr>
              <a:t>要重视</a:t>
            </a:r>
            <a:r>
              <a:rPr lang="zh-CN" altLang="en-US" dirty="0"/>
              <a:t>对</a:t>
            </a:r>
            <a:r>
              <a:rPr lang="zh-CN" altLang="en-US" dirty="0">
                <a:solidFill>
                  <a:srgbClr val="00B050"/>
                </a:solidFill>
              </a:rPr>
              <a:t>材料整体含意把握</a:t>
            </a:r>
            <a:r>
              <a:rPr lang="zh-CN" altLang="en-US" dirty="0"/>
              <a:t>的</a:t>
            </a:r>
            <a:r>
              <a:rPr lang="zh-CN" altLang="en-US" dirty="0">
                <a:solidFill>
                  <a:srgbClr val="00B0F0"/>
                </a:solidFill>
              </a:rPr>
              <a:t>训练</a:t>
            </a:r>
            <a:br>
              <a:rPr lang="en-US" altLang="zh-CN" dirty="0"/>
            </a:br>
            <a:r>
              <a:rPr lang="zh-CN" altLang="en-US" dirty="0">
                <a:solidFill>
                  <a:srgbClr val="FF0000"/>
                </a:solidFill>
              </a:rPr>
              <a:t>切实提高</a:t>
            </a:r>
            <a:r>
              <a:rPr lang="zh-CN" altLang="en-US" dirty="0">
                <a:solidFill>
                  <a:srgbClr val="00B050"/>
                </a:solidFill>
              </a:rPr>
              <a:t>提炼材料含意</a:t>
            </a:r>
            <a:r>
              <a:rPr lang="zh-CN" altLang="en-US" dirty="0"/>
              <a:t>的</a:t>
            </a:r>
            <a:r>
              <a:rPr lang="zh-CN" altLang="en-US" dirty="0">
                <a:solidFill>
                  <a:srgbClr val="00B0F0"/>
                </a:solidFill>
              </a:rPr>
              <a:t>能力</a:t>
            </a:r>
            <a:br>
              <a:rPr lang="zh-CN" altLang="en-US" dirty="0"/>
            </a:b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5924" y="80412"/>
            <a:ext cx="11810198" cy="6697175"/>
          </a:xfrm>
        </p:spPr>
        <p:txBody>
          <a:bodyPr>
            <a:normAutofit/>
          </a:bodyPr>
          <a:lstStyle/>
          <a:p>
            <a:pPr lvl="0"/>
            <a:r>
              <a:rPr lang="zh-CN" altLang="en-US" dirty="0">
                <a:solidFill>
                  <a:srgbClr val="C00000"/>
                </a:solidFill>
                <a:latin typeface="华文琥珀" panose="02010800040101010101" pitchFamily="2" charset="-122"/>
                <a:ea typeface="华文琥珀" panose="02010800040101010101" pitchFamily="2" charset="-122"/>
              </a:rPr>
              <a:t>                 建议3 ．</a:t>
            </a:r>
            <a:br>
              <a:rPr lang="en-US" altLang="zh-CN" dirty="0">
                <a:solidFill>
                  <a:srgbClr val="C00000"/>
                </a:solidFill>
                <a:latin typeface="华文琥珀" panose="02010800040101010101" pitchFamily="2" charset="-122"/>
                <a:ea typeface="华文琥珀" panose="02010800040101010101" pitchFamily="2" charset="-122"/>
              </a:rPr>
            </a:br>
            <a:r>
              <a:rPr lang="zh-CN" altLang="en-US" dirty="0">
                <a:solidFill>
                  <a:srgbClr val="FF0000"/>
                </a:solidFill>
              </a:rPr>
              <a:t>培养</a:t>
            </a:r>
            <a:r>
              <a:rPr lang="zh-CN" altLang="en-US" dirty="0"/>
              <a:t>学生的</a:t>
            </a:r>
            <a:r>
              <a:rPr lang="zh-CN" altLang="en-US" dirty="0">
                <a:solidFill>
                  <a:srgbClr val="00B050"/>
                </a:solidFill>
              </a:rPr>
              <a:t>审题意识和扣题意识 </a:t>
            </a:r>
            <a:br>
              <a:rPr lang="en-US" altLang="zh-CN" dirty="0"/>
            </a:br>
            <a:r>
              <a:rPr lang="zh-CN" altLang="en-US" dirty="0">
                <a:solidFill>
                  <a:srgbClr val="FF0000"/>
                </a:solidFill>
              </a:rPr>
              <a:t>明确</a:t>
            </a:r>
            <a:r>
              <a:rPr lang="zh-CN" altLang="en-US" dirty="0"/>
              <a:t>写作的</a:t>
            </a:r>
            <a:r>
              <a:rPr lang="zh-CN" altLang="en-US" dirty="0">
                <a:solidFill>
                  <a:srgbClr val="00B050"/>
                </a:solidFill>
              </a:rPr>
              <a:t>具体任务及写作要求</a:t>
            </a:r>
            <a:r>
              <a:rPr lang="zh-CN" altLang="en-US" dirty="0"/>
              <a:t>，根据任务和要求具体问题具体分析，</a:t>
            </a:r>
            <a:br>
              <a:rPr lang="en-US" altLang="zh-CN" dirty="0"/>
            </a:br>
            <a:r>
              <a:rPr lang="zh-CN" altLang="en-US" dirty="0">
                <a:solidFill>
                  <a:srgbClr val="FF0000"/>
                </a:solidFill>
              </a:rPr>
              <a:t>要培养</a:t>
            </a:r>
            <a:r>
              <a:rPr lang="zh-CN" altLang="en-US" dirty="0"/>
              <a:t>写作的</a:t>
            </a:r>
            <a:r>
              <a:rPr lang="zh-CN" altLang="en-US" dirty="0">
                <a:solidFill>
                  <a:srgbClr val="00B050"/>
                </a:solidFill>
              </a:rPr>
              <a:t>任务意识和问题意识</a:t>
            </a:r>
            <a:br>
              <a:rPr lang="en-US" altLang="zh-CN" dirty="0"/>
            </a:br>
            <a:r>
              <a:rPr lang="zh-CN" altLang="en-US" dirty="0">
                <a:solidFill>
                  <a:srgbClr val="FF0000"/>
                </a:solidFill>
              </a:rPr>
              <a:t>明确</a:t>
            </a:r>
            <a:r>
              <a:rPr lang="zh-CN" altLang="en-US" dirty="0"/>
              <a:t>写作的</a:t>
            </a:r>
            <a:r>
              <a:rPr lang="zh-CN" altLang="en-US" dirty="0">
                <a:solidFill>
                  <a:srgbClr val="00B050"/>
                </a:solidFill>
              </a:rPr>
              <a:t>针对性和实效性</a:t>
            </a:r>
            <a:br>
              <a:rPr lang="zh-CN" altLang="en-US" dirty="0"/>
            </a:br>
            <a:br>
              <a:rPr lang="en-US" altLang="zh-CN" dirty="0"/>
            </a:br>
            <a:r>
              <a:rPr lang="en-US" altLang="zh-CN" dirty="0"/>
              <a:t>              </a:t>
            </a:r>
            <a:r>
              <a:rPr lang="zh-CN" altLang="en-US" dirty="0">
                <a:solidFill>
                  <a:srgbClr val="C00000"/>
                </a:solidFill>
                <a:latin typeface="华文琥珀" panose="02010800040101010101" pitchFamily="2" charset="-122"/>
                <a:ea typeface="华文琥珀" panose="02010800040101010101" pitchFamily="2" charset="-122"/>
              </a:rPr>
              <a:t>建议4 ．</a:t>
            </a:r>
            <a:br>
              <a:rPr lang="en-US" altLang="zh-CN" dirty="0">
                <a:solidFill>
                  <a:srgbClr val="C00000"/>
                </a:solidFill>
                <a:latin typeface="华文琥珀" panose="02010800040101010101" pitchFamily="2" charset="-122"/>
                <a:ea typeface="华文琥珀" panose="02010800040101010101" pitchFamily="2" charset="-122"/>
              </a:rPr>
            </a:br>
            <a:r>
              <a:rPr lang="zh-CN" altLang="en-US" dirty="0">
                <a:solidFill>
                  <a:srgbClr val="FF0000"/>
                </a:solidFill>
              </a:rPr>
              <a:t>要落实</a:t>
            </a:r>
            <a:r>
              <a:rPr lang="zh-CN" altLang="en-US" dirty="0"/>
              <a:t>教材提出的</a:t>
            </a:r>
            <a:r>
              <a:rPr lang="zh-CN" altLang="en-US" dirty="0">
                <a:solidFill>
                  <a:srgbClr val="00B050"/>
                </a:solidFill>
              </a:rPr>
              <a:t>写作要求 </a:t>
            </a:r>
            <a:br>
              <a:rPr lang="en-US" altLang="zh-CN" dirty="0"/>
            </a:br>
            <a:r>
              <a:rPr lang="zh-CN" altLang="en-US" dirty="0">
                <a:solidFill>
                  <a:srgbClr val="FF0000"/>
                </a:solidFill>
              </a:rPr>
              <a:t>明确</a:t>
            </a:r>
            <a:r>
              <a:rPr lang="zh-CN" altLang="en-US" dirty="0">
                <a:solidFill>
                  <a:srgbClr val="00B050"/>
                </a:solidFill>
              </a:rPr>
              <a:t>不同的文体特征 </a:t>
            </a:r>
            <a:br>
              <a:rPr lang="en-US" altLang="zh-CN" dirty="0"/>
            </a:br>
            <a:r>
              <a:rPr lang="zh-CN" altLang="en-US" dirty="0"/>
              <a:t>可选择</a:t>
            </a:r>
            <a:r>
              <a:rPr lang="zh-CN" altLang="en-US" dirty="0">
                <a:solidFill>
                  <a:srgbClr val="00B050"/>
                </a:solidFill>
              </a:rPr>
              <a:t>几篇有代表性的作文</a:t>
            </a:r>
            <a:r>
              <a:rPr lang="zh-CN" altLang="en-US" dirty="0"/>
              <a:t>来分析</a:t>
            </a:r>
            <a:endParaRPr lang="zh-CN" altLang="en-US" sz="3000" dirty="0"/>
          </a:p>
        </p:txBody>
      </p:sp>
    </p:spTree>
    <p:extLst>
      <p:ext uri="{BB962C8B-B14F-4D97-AF65-F5344CB8AC3E}">
        <p14:creationId xmlns:p14="http://schemas.microsoft.com/office/powerpoint/2010/main" val="3072278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5503" y="117909"/>
            <a:ext cx="12076497" cy="6622181"/>
          </a:xfrm>
        </p:spPr>
        <p:txBody>
          <a:bodyPr>
            <a:noAutofit/>
          </a:bodyPr>
          <a:lstStyle/>
          <a:p>
            <a:pPr lvl="0"/>
            <a:r>
              <a:rPr lang="zh-CN" altLang="en-US" dirty="0">
                <a:solidFill>
                  <a:srgbClr val="C00000"/>
                </a:solidFill>
                <a:latin typeface="华文琥珀" panose="02010800040101010101" pitchFamily="2" charset="-122"/>
                <a:ea typeface="华文琥珀" panose="02010800040101010101" pitchFamily="2" charset="-122"/>
              </a:rPr>
              <a:t>                      建议</a:t>
            </a:r>
            <a:r>
              <a:rPr lang="en-US" altLang="zh-CN" dirty="0">
                <a:solidFill>
                  <a:srgbClr val="C00000"/>
                </a:solidFill>
                <a:latin typeface="华文琥珀" panose="02010800040101010101" pitchFamily="2" charset="-122"/>
                <a:ea typeface="华文琥珀" panose="02010800040101010101" pitchFamily="2" charset="-122"/>
              </a:rPr>
              <a:t>5</a:t>
            </a:r>
            <a:r>
              <a:rPr lang="zh-CN" altLang="en-US" dirty="0">
                <a:solidFill>
                  <a:srgbClr val="C00000"/>
                </a:solidFill>
                <a:latin typeface="华文琥珀" panose="02010800040101010101" pitchFamily="2" charset="-122"/>
                <a:ea typeface="华文琥珀" panose="02010800040101010101" pitchFamily="2" charset="-122"/>
              </a:rPr>
              <a:t> ．</a:t>
            </a:r>
            <a:br>
              <a:rPr lang="en-US" altLang="zh-CN" dirty="0">
                <a:solidFill>
                  <a:srgbClr val="C00000"/>
                </a:solidFill>
                <a:latin typeface="华文琥珀" panose="02010800040101010101" pitchFamily="2" charset="-122"/>
                <a:ea typeface="华文琥珀" panose="02010800040101010101" pitchFamily="2" charset="-122"/>
              </a:rPr>
            </a:br>
            <a:r>
              <a:rPr lang="zh-CN" altLang="en-US" dirty="0">
                <a:solidFill>
                  <a:srgbClr val="FF0000"/>
                </a:solidFill>
              </a:rPr>
              <a:t>要</a:t>
            </a:r>
            <a:r>
              <a:rPr lang="zh-CN" altLang="en-US" dirty="0"/>
              <a:t>从</a:t>
            </a:r>
            <a:r>
              <a:rPr lang="zh-CN" altLang="en-US" dirty="0">
                <a:solidFill>
                  <a:srgbClr val="00B050"/>
                </a:solidFill>
              </a:rPr>
              <a:t>自身经历</a:t>
            </a:r>
            <a:r>
              <a:rPr lang="zh-CN" altLang="en-US" dirty="0"/>
              <a:t>出发，实事求是地</a:t>
            </a:r>
            <a:r>
              <a:rPr lang="zh-CN" altLang="en-US" dirty="0">
                <a:solidFill>
                  <a:srgbClr val="00B050"/>
                </a:solidFill>
              </a:rPr>
              <a:t>认识和思考</a:t>
            </a:r>
            <a:r>
              <a:rPr lang="zh-CN" altLang="en-US" dirty="0"/>
              <a:t>；</a:t>
            </a:r>
            <a:br>
              <a:rPr lang="en-US" altLang="zh-CN" dirty="0"/>
            </a:br>
            <a:r>
              <a:rPr lang="zh-CN" altLang="en-US" dirty="0"/>
              <a:t>写作时，</a:t>
            </a:r>
            <a:r>
              <a:rPr lang="zh-CN" altLang="en-US" dirty="0">
                <a:solidFill>
                  <a:srgbClr val="FF0000"/>
                </a:solidFill>
              </a:rPr>
              <a:t>既要</a:t>
            </a:r>
            <a:r>
              <a:rPr lang="zh-CN" altLang="en-US" dirty="0">
                <a:solidFill>
                  <a:srgbClr val="00B050"/>
                </a:solidFill>
              </a:rPr>
              <a:t>分析</a:t>
            </a:r>
            <a:r>
              <a:rPr lang="zh-CN" altLang="en-US" dirty="0"/>
              <a:t>自身经历 ，</a:t>
            </a:r>
            <a:r>
              <a:rPr lang="zh-CN" altLang="en-US" dirty="0">
                <a:solidFill>
                  <a:srgbClr val="FF0000"/>
                </a:solidFill>
              </a:rPr>
              <a:t>又要</a:t>
            </a:r>
            <a:r>
              <a:rPr lang="zh-CN" altLang="en-US" dirty="0">
                <a:solidFill>
                  <a:srgbClr val="00B050"/>
                </a:solidFill>
              </a:rPr>
              <a:t>超越</a:t>
            </a:r>
            <a:r>
              <a:rPr lang="zh-CN" altLang="en-US" dirty="0"/>
              <a:t>自身经历，</a:t>
            </a:r>
            <a:br>
              <a:rPr lang="en-US" altLang="zh-CN" dirty="0"/>
            </a:br>
            <a:r>
              <a:rPr lang="zh-CN" altLang="en-US" dirty="0"/>
              <a:t>从</a:t>
            </a:r>
            <a:r>
              <a:rPr lang="zh-CN" altLang="en-US" dirty="0">
                <a:solidFill>
                  <a:srgbClr val="FF0000"/>
                </a:solidFill>
              </a:rPr>
              <a:t>感性</a:t>
            </a:r>
            <a:r>
              <a:rPr lang="zh-CN" altLang="en-US" dirty="0"/>
              <a:t>到</a:t>
            </a:r>
            <a:r>
              <a:rPr lang="zh-CN" altLang="en-US" dirty="0">
                <a:solidFill>
                  <a:srgbClr val="FF0000"/>
                </a:solidFill>
              </a:rPr>
              <a:t>理性</a:t>
            </a:r>
            <a:r>
              <a:rPr lang="zh-CN" altLang="en-US" dirty="0"/>
              <a:t>，达到</a:t>
            </a:r>
            <a:r>
              <a:rPr lang="zh-CN" altLang="en-US" dirty="0">
                <a:solidFill>
                  <a:srgbClr val="00B050"/>
                </a:solidFill>
              </a:rPr>
              <a:t>一定的认知高度</a:t>
            </a:r>
            <a:r>
              <a:rPr lang="zh-CN" altLang="en-US" dirty="0"/>
              <a:t>。</a:t>
            </a:r>
            <a:br>
              <a:rPr lang="zh-CN" altLang="en-US" dirty="0"/>
            </a:br>
            <a:br>
              <a:rPr lang="en-US" altLang="zh-CN" dirty="0"/>
            </a:br>
            <a:r>
              <a:rPr lang="en-US" altLang="zh-CN" dirty="0"/>
              <a:t>                    </a:t>
            </a:r>
            <a:r>
              <a:rPr lang="zh-CN" altLang="en-US" dirty="0">
                <a:solidFill>
                  <a:srgbClr val="C00000"/>
                </a:solidFill>
                <a:latin typeface="华文琥珀" panose="02010800040101010101" pitchFamily="2" charset="-122"/>
                <a:ea typeface="华文琥珀" panose="02010800040101010101" pitchFamily="2" charset="-122"/>
              </a:rPr>
              <a:t>建议</a:t>
            </a:r>
            <a:r>
              <a:rPr lang="en-US" altLang="zh-CN" dirty="0">
                <a:solidFill>
                  <a:srgbClr val="C00000"/>
                </a:solidFill>
                <a:latin typeface="华文琥珀" panose="02010800040101010101" pitchFamily="2" charset="-122"/>
                <a:ea typeface="华文琥珀" panose="02010800040101010101" pitchFamily="2" charset="-122"/>
              </a:rPr>
              <a:t>6</a:t>
            </a:r>
            <a:r>
              <a:rPr lang="zh-CN" altLang="en-US" dirty="0">
                <a:solidFill>
                  <a:srgbClr val="C00000"/>
                </a:solidFill>
                <a:latin typeface="华文琥珀" panose="02010800040101010101" pitchFamily="2" charset="-122"/>
                <a:ea typeface="华文琥珀" panose="02010800040101010101" pitchFamily="2" charset="-122"/>
              </a:rPr>
              <a:t> ．</a:t>
            </a:r>
            <a:br>
              <a:rPr lang="en-US" altLang="zh-CN" dirty="0">
                <a:solidFill>
                  <a:srgbClr val="C00000"/>
                </a:solidFill>
                <a:latin typeface="华文琥珀" panose="02010800040101010101" pitchFamily="2" charset="-122"/>
                <a:ea typeface="华文琥珀" panose="02010800040101010101" pitchFamily="2" charset="-122"/>
              </a:rPr>
            </a:br>
            <a:r>
              <a:rPr lang="zh-CN" altLang="en-US" dirty="0">
                <a:solidFill>
                  <a:srgbClr val="FF0000"/>
                </a:solidFill>
              </a:rPr>
              <a:t>要</a:t>
            </a:r>
            <a:r>
              <a:rPr lang="zh-CN" altLang="en-US" dirty="0"/>
              <a:t>注意</a:t>
            </a:r>
            <a:r>
              <a:rPr lang="zh-CN" altLang="en-US" dirty="0">
                <a:solidFill>
                  <a:srgbClr val="00B050"/>
                </a:solidFill>
              </a:rPr>
              <a:t>交际语境写作的特点及注意事项</a:t>
            </a:r>
            <a:br>
              <a:rPr lang="en-US" altLang="zh-CN" dirty="0"/>
            </a:br>
            <a:r>
              <a:rPr lang="zh-CN" altLang="en-US" dirty="0">
                <a:solidFill>
                  <a:srgbClr val="FF0000"/>
                </a:solidFill>
              </a:rPr>
              <a:t>培养</a:t>
            </a:r>
            <a:r>
              <a:rPr lang="zh-CN" altLang="en-US" dirty="0"/>
              <a:t>写作的</a:t>
            </a:r>
            <a:r>
              <a:rPr lang="zh-CN" altLang="en-US" dirty="0">
                <a:solidFill>
                  <a:srgbClr val="00B050"/>
                </a:solidFill>
              </a:rPr>
              <a:t>主体意识 、 对象意识 、读者意识、 交流意识、文体意识、任务意识</a:t>
            </a:r>
            <a:r>
              <a:rPr lang="zh-CN" altLang="en-US" dirty="0"/>
              <a:t>等 </a:t>
            </a:r>
            <a:r>
              <a:rPr lang="zh-CN" altLang="en-US" dirty="0">
                <a:solidFill>
                  <a:srgbClr val="FF0000"/>
                </a:solidFill>
              </a:rPr>
              <a:t> </a:t>
            </a:r>
            <a:br>
              <a:rPr lang="en-US" altLang="zh-CN" dirty="0">
                <a:solidFill>
                  <a:srgbClr val="FF0000"/>
                </a:solidFill>
              </a:rPr>
            </a:br>
            <a:r>
              <a:rPr lang="zh-CN" altLang="en-US" dirty="0">
                <a:solidFill>
                  <a:srgbClr val="FF0000"/>
                </a:solidFill>
              </a:rPr>
              <a:t>要</a:t>
            </a:r>
            <a:r>
              <a:rPr lang="zh-CN" altLang="en-US" dirty="0"/>
              <a:t>学会</a:t>
            </a:r>
            <a:r>
              <a:rPr lang="zh-CN" altLang="en-US" dirty="0">
                <a:solidFill>
                  <a:srgbClr val="00B050"/>
                </a:solidFill>
              </a:rPr>
              <a:t>从他人立场的角度</a:t>
            </a:r>
            <a:r>
              <a:rPr lang="zh-CN" altLang="en-US" dirty="0"/>
              <a:t>审视自己的立意</a:t>
            </a:r>
            <a:br>
              <a:rPr lang="en-US" altLang="zh-CN" dirty="0"/>
            </a:br>
            <a:r>
              <a:rPr lang="zh-CN" altLang="en-US" dirty="0">
                <a:solidFill>
                  <a:srgbClr val="FF0000"/>
                </a:solidFill>
              </a:rPr>
              <a:t>倡导</a:t>
            </a:r>
            <a:r>
              <a:rPr lang="zh-CN" altLang="en-US" dirty="0"/>
              <a:t>谨慎、 开放、求实、公正的理性交流态度。</a:t>
            </a:r>
            <a:br>
              <a:rPr lang="zh-CN" altLang="en-US" dirty="0"/>
            </a:b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5503" y="1"/>
            <a:ext cx="12076497" cy="6740090"/>
          </a:xfrm>
        </p:spPr>
        <p:txBody>
          <a:bodyPr>
            <a:noAutofit/>
          </a:bodyPr>
          <a:lstStyle/>
          <a:p>
            <a:pPr lvl="0"/>
            <a:r>
              <a:rPr lang="zh-CN" altLang="en-US" sz="3200" dirty="0">
                <a:solidFill>
                  <a:srgbClr val="C00000"/>
                </a:solidFill>
                <a:latin typeface="华文琥珀" panose="02010800040101010101" pitchFamily="2" charset="-122"/>
                <a:ea typeface="华文琥珀" panose="02010800040101010101" pitchFamily="2" charset="-122"/>
              </a:rPr>
              <a:t>             建议</a:t>
            </a:r>
            <a:r>
              <a:rPr lang="en-US" altLang="zh-CN" sz="3200" dirty="0">
                <a:solidFill>
                  <a:srgbClr val="C00000"/>
                </a:solidFill>
                <a:latin typeface="华文琥珀" panose="02010800040101010101" pitchFamily="2" charset="-122"/>
                <a:ea typeface="华文琥珀" panose="02010800040101010101" pitchFamily="2" charset="-122"/>
              </a:rPr>
              <a:t>7</a:t>
            </a:r>
            <a:r>
              <a:rPr lang="zh-CN" altLang="en-US" sz="3200" dirty="0">
                <a:solidFill>
                  <a:srgbClr val="C00000"/>
                </a:solidFill>
                <a:latin typeface="华文琥珀" panose="02010800040101010101" pitchFamily="2" charset="-122"/>
                <a:ea typeface="华文琥珀" panose="02010800040101010101" pitchFamily="2" charset="-122"/>
              </a:rPr>
              <a:t> ．</a:t>
            </a:r>
            <a:br>
              <a:rPr lang="en-US" altLang="zh-CN" sz="3200" dirty="0">
                <a:solidFill>
                  <a:srgbClr val="C00000"/>
                </a:solidFill>
                <a:latin typeface="华文琥珀" panose="02010800040101010101" pitchFamily="2" charset="-122"/>
                <a:ea typeface="华文琥珀" panose="02010800040101010101" pitchFamily="2" charset="-122"/>
              </a:rPr>
            </a:br>
            <a:r>
              <a:rPr lang="zh-CN" altLang="en-US" sz="3200" dirty="0">
                <a:solidFill>
                  <a:srgbClr val="FF0000"/>
                </a:solidFill>
              </a:rPr>
              <a:t>要实事求是</a:t>
            </a:r>
            <a:r>
              <a:rPr lang="zh-CN" altLang="en-US" sz="3200" dirty="0"/>
              <a:t>，不好高骛远，</a:t>
            </a:r>
            <a:br>
              <a:rPr lang="en-US" altLang="zh-CN" sz="3200" dirty="0"/>
            </a:br>
            <a:r>
              <a:rPr lang="zh-CN" altLang="en-US" sz="3200" dirty="0">
                <a:solidFill>
                  <a:srgbClr val="FF0000"/>
                </a:solidFill>
              </a:rPr>
              <a:t>要</a:t>
            </a:r>
            <a:r>
              <a:rPr lang="zh-CN" altLang="en-US" sz="3200" dirty="0"/>
              <a:t>在解决 </a:t>
            </a:r>
            <a:r>
              <a:rPr lang="zh-CN" altLang="en-US" sz="3200" dirty="0">
                <a:solidFill>
                  <a:srgbClr val="00B050"/>
                </a:solidFill>
              </a:rPr>
              <a:t>“对不对”</a:t>
            </a:r>
            <a:r>
              <a:rPr lang="zh-CN" altLang="en-US" sz="3200" dirty="0"/>
              <a:t>的基础上 ， </a:t>
            </a:r>
            <a:r>
              <a:rPr lang="zh-CN" altLang="en-US" sz="3200" dirty="0">
                <a:solidFill>
                  <a:srgbClr val="FF0000"/>
                </a:solidFill>
              </a:rPr>
              <a:t>努力解决 </a:t>
            </a:r>
            <a:r>
              <a:rPr lang="zh-CN" altLang="en-US" sz="3200" dirty="0"/>
              <a:t>“ </a:t>
            </a:r>
            <a:r>
              <a:rPr lang="zh-CN" altLang="en-US" sz="3200" dirty="0">
                <a:solidFill>
                  <a:srgbClr val="00B050"/>
                </a:solidFill>
              </a:rPr>
              <a:t>好不好</a:t>
            </a:r>
            <a:r>
              <a:rPr lang="zh-CN" altLang="en-US" sz="3200" dirty="0"/>
              <a:t> ” 的问题</a:t>
            </a:r>
            <a:br>
              <a:rPr lang="en-US" altLang="zh-CN" sz="3200" dirty="0"/>
            </a:br>
            <a:r>
              <a:rPr lang="zh-CN" altLang="en-US" sz="3200" dirty="0">
                <a:solidFill>
                  <a:srgbClr val="FF0000"/>
                </a:solidFill>
              </a:rPr>
              <a:t>高度重视</a:t>
            </a:r>
            <a:r>
              <a:rPr lang="zh-CN" altLang="en-US" sz="3200" dirty="0"/>
              <a:t>习作的</a:t>
            </a:r>
            <a:r>
              <a:rPr lang="zh-CN" altLang="en-US" sz="3200" dirty="0">
                <a:solidFill>
                  <a:srgbClr val="00B050"/>
                </a:solidFill>
              </a:rPr>
              <a:t>反复修改升格</a:t>
            </a:r>
            <a:r>
              <a:rPr lang="zh-CN" altLang="en-US" sz="3200" dirty="0"/>
              <a:t>，在反复修改中提升写作能力</a:t>
            </a:r>
            <a:br>
              <a:rPr lang="zh-CN" altLang="en-US" sz="3200" dirty="0"/>
            </a:br>
            <a:r>
              <a:rPr lang="zh-CN" altLang="en-US" sz="3200" dirty="0"/>
              <a:t>            </a:t>
            </a:r>
            <a:r>
              <a:rPr lang="zh-CN" altLang="en-US" sz="3200" dirty="0">
                <a:solidFill>
                  <a:srgbClr val="C00000"/>
                </a:solidFill>
                <a:latin typeface="华文琥珀" panose="02010800040101010101" pitchFamily="2" charset="-122"/>
                <a:ea typeface="华文琥珀" panose="02010800040101010101" pitchFamily="2" charset="-122"/>
              </a:rPr>
              <a:t>建议</a:t>
            </a:r>
            <a:r>
              <a:rPr lang="en-US" altLang="zh-CN" sz="3200" dirty="0">
                <a:solidFill>
                  <a:srgbClr val="C00000"/>
                </a:solidFill>
                <a:latin typeface="华文琥珀" panose="02010800040101010101" pitchFamily="2" charset="-122"/>
                <a:ea typeface="华文琥珀" panose="02010800040101010101" pitchFamily="2" charset="-122"/>
              </a:rPr>
              <a:t>8</a:t>
            </a:r>
            <a:r>
              <a:rPr lang="zh-CN" altLang="en-US" sz="3200" dirty="0">
                <a:solidFill>
                  <a:srgbClr val="C00000"/>
                </a:solidFill>
                <a:latin typeface="华文琥珀" panose="02010800040101010101" pitchFamily="2" charset="-122"/>
                <a:ea typeface="华文琥珀" panose="02010800040101010101" pitchFamily="2" charset="-122"/>
              </a:rPr>
              <a:t> ．</a:t>
            </a:r>
            <a:br>
              <a:rPr lang="en-US" altLang="zh-CN" sz="3200" dirty="0">
                <a:solidFill>
                  <a:srgbClr val="C00000"/>
                </a:solidFill>
                <a:latin typeface="华文琥珀" panose="02010800040101010101" pitchFamily="2" charset="-122"/>
                <a:ea typeface="华文琥珀" panose="02010800040101010101" pitchFamily="2" charset="-122"/>
              </a:rPr>
            </a:br>
            <a:r>
              <a:rPr lang="zh-CN" altLang="en-US" sz="3200" dirty="0">
                <a:solidFill>
                  <a:srgbClr val="FF0000"/>
                </a:solidFill>
              </a:rPr>
              <a:t>开阔</a:t>
            </a:r>
            <a:r>
              <a:rPr lang="zh-CN" altLang="en-US" sz="3200" dirty="0">
                <a:solidFill>
                  <a:srgbClr val="00B050"/>
                </a:solidFill>
              </a:rPr>
              <a:t>写作格局</a:t>
            </a:r>
            <a:r>
              <a:rPr lang="zh-CN" altLang="en-US" sz="3200" dirty="0"/>
              <a:t>，</a:t>
            </a:r>
            <a:r>
              <a:rPr lang="zh-CN" altLang="en-US" sz="3200" dirty="0">
                <a:solidFill>
                  <a:srgbClr val="FF0000"/>
                </a:solidFill>
              </a:rPr>
              <a:t>重视</a:t>
            </a:r>
            <a:r>
              <a:rPr lang="zh-CN" altLang="en-US" sz="3200" dirty="0">
                <a:solidFill>
                  <a:srgbClr val="00B050"/>
                </a:solidFill>
              </a:rPr>
              <a:t>传统文化</a:t>
            </a:r>
            <a:br>
              <a:rPr lang="en-US" altLang="zh-CN" sz="3200" dirty="0">
                <a:solidFill>
                  <a:srgbClr val="FF0000"/>
                </a:solidFill>
              </a:rPr>
            </a:br>
            <a:r>
              <a:rPr lang="zh-CN" altLang="en-US" sz="3200" dirty="0">
                <a:solidFill>
                  <a:srgbClr val="FF0000"/>
                </a:solidFill>
              </a:rPr>
              <a:t> 关注</a:t>
            </a:r>
            <a:r>
              <a:rPr lang="zh-CN" altLang="en-US" sz="3200" dirty="0"/>
              <a:t>社会时事，</a:t>
            </a:r>
            <a:r>
              <a:rPr lang="zh-CN" altLang="en-US" sz="3200" dirty="0">
                <a:solidFill>
                  <a:srgbClr val="FF0000"/>
                </a:solidFill>
              </a:rPr>
              <a:t>建立</a:t>
            </a:r>
            <a:r>
              <a:rPr lang="zh-CN" altLang="en-US" sz="3200" dirty="0"/>
              <a:t>个人与他人 、社会的关联</a:t>
            </a:r>
            <a:br>
              <a:rPr lang="en-US" altLang="zh-CN" sz="3200" dirty="0"/>
            </a:br>
            <a:r>
              <a:rPr lang="zh-CN" altLang="en-US" sz="3200" dirty="0"/>
              <a:t>在理性思考历史、文化、社会、国家等问题的基础上，</a:t>
            </a:r>
            <a:r>
              <a:rPr lang="zh-CN" altLang="en-US" sz="3200" dirty="0">
                <a:solidFill>
                  <a:srgbClr val="FF0000"/>
                </a:solidFill>
              </a:rPr>
              <a:t>提高</a:t>
            </a:r>
            <a:r>
              <a:rPr lang="zh-CN" altLang="en-US" sz="3200" dirty="0"/>
              <a:t>思想认识水平和实用写作能力。</a:t>
            </a:r>
            <a:br>
              <a:rPr lang="zh-CN" altLang="en-US" sz="3200" dirty="0"/>
            </a:br>
            <a:r>
              <a:rPr lang="zh-CN" altLang="en-US" sz="3200" dirty="0"/>
              <a:t>           </a:t>
            </a:r>
            <a:r>
              <a:rPr lang="zh-CN" altLang="en-US" sz="3200" dirty="0">
                <a:solidFill>
                  <a:srgbClr val="C00000"/>
                </a:solidFill>
                <a:latin typeface="华文琥珀" panose="02010800040101010101" pitchFamily="2" charset="-122"/>
                <a:ea typeface="华文琥珀" panose="02010800040101010101" pitchFamily="2" charset="-122"/>
              </a:rPr>
              <a:t>建议</a:t>
            </a:r>
            <a:r>
              <a:rPr lang="en-US" altLang="zh-CN" sz="3200" dirty="0">
                <a:solidFill>
                  <a:srgbClr val="C00000"/>
                </a:solidFill>
                <a:latin typeface="华文琥珀" panose="02010800040101010101" pitchFamily="2" charset="-122"/>
                <a:ea typeface="华文琥珀" panose="02010800040101010101" pitchFamily="2" charset="-122"/>
              </a:rPr>
              <a:t>9</a:t>
            </a:r>
            <a:r>
              <a:rPr lang="zh-CN" altLang="en-US" sz="3200" dirty="0">
                <a:solidFill>
                  <a:srgbClr val="C00000"/>
                </a:solidFill>
                <a:latin typeface="华文琥珀" panose="02010800040101010101" pitchFamily="2" charset="-122"/>
                <a:ea typeface="华文琥珀" panose="02010800040101010101" pitchFamily="2" charset="-122"/>
              </a:rPr>
              <a:t>．</a:t>
            </a:r>
            <a:br>
              <a:rPr lang="en-US" altLang="zh-CN" sz="3200" dirty="0">
                <a:solidFill>
                  <a:srgbClr val="C00000"/>
                </a:solidFill>
                <a:latin typeface="华文琥珀" panose="02010800040101010101" pitchFamily="2" charset="-122"/>
                <a:ea typeface="华文琥珀" panose="02010800040101010101" pitchFamily="2" charset="-122"/>
              </a:rPr>
            </a:br>
            <a:r>
              <a:rPr lang="zh-CN" altLang="en-US" sz="3200" dirty="0">
                <a:solidFill>
                  <a:srgbClr val="FF0000"/>
                </a:solidFill>
              </a:rPr>
              <a:t>要强化</a:t>
            </a:r>
            <a:r>
              <a:rPr lang="zh-CN" altLang="en-US" sz="3200" dirty="0"/>
              <a:t>考场作文的</a:t>
            </a:r>
            <a:r>
              <a:rPr lang="zh-CN" altLang="en-US" sz="3200" dirty="0">
                <a:solidFill>
                  <a:srgbClr val="00B050"/>
                </a:solidFill>
              </a:rPr>
              <a:t>完篇意识</a:t>
            </a:r>
            <a:br>
              <a:rPr lang="en-US" altLang="zh-CN" sz="3200" dirty="0"/>
            </a:br>
            <a:r>
              <a:rPr lang="zh-CN" altLang="en-US" sz="3200" dirty="0">
                <a:solidFill>
                  <a:srgbClr val="FF0000"/>
                </a:solidFill>
              </a:rPr>
              <a:t>避免</a:t>
            </a:r>
            <a:r>
              <a:rPr lang="zh-CN" altLang="en-US" sz="3200" dirty="0">
                <a:solidFill>
                  <a:srgbClr val="00B050"/>
                </a:solidFill>
              </a:rPr>
              <a:t>遗漏标题 、 缺少结尾 、 字数严重不足 </a:t>
            </a:r>
            <a:br>
              <a:rPr lang="en-US" altLang="zh-CN" sz="3200" dirty="0"/>
            </a:br>
            <a:r>
              <a:rPr lang="zh-CN" altLang="en-US" sz="3200" dirty="0">
                <a:solidFill>
                  <a:srgbClr val="FF0000"/>
                </a:solidFill>
              </a:rPr>
              <a:t>应强调</a:t>
            </a:r>
            <a:r>
              <a:rPr lang="zh-CN" altLang="en-US" sz="3200" dirty="0">
                <a:solidFill>
                  <a:srgbClr val="00B050"/>
                </a:solidFill>
              </a:rPr>
              <a:t>卷面书写整洁，不乱涂乱画，乱加标记</a:t>
            </a:r>
            <a:r>
              <a:rPr lang="zh-CN" altLang="en-US" sz="3200" dirty="0"/>
              <a:t>。</a:t>
            </a:r>
          </a:p>
        </p:txBody>
      </p:sp>
    </p:spTree>
    <p:extLst>
      <p:ext uri="{BB962C8B-B14F-4D97-AF65-F5344CB8AC3E}">
        <p14:creationId xmlns:p14="http://schemas.microsoft.com/office/powerpoint/2010/main" val="16908044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0D381C0-BF10-4127-8566-22CE599550F5}"/>
              </a:ext>
            </a:extLst>
          </p:cNvPr>
          <p:cNvSpPr/>
          <p:nvPr/>
        </p:nvSpPr>
        <p:spPr>
          <a:xfrm>
            <a:off x="2176145" y="2514947"/>
            <a:ext cx="9033243" cy="2215991"/>
          </a:xfrm>
          <a:prstGeom prst="rect">
            <a:avLst/>
          </a:prstGeom>
          <a:noFill/>
        </p:spPr>
        <p:txBody>
          <a:bodyPr wrap="none" lIns="91440" tIns="45720" rIns="91440" bIns="45720">
            <a:spAutoFit/>
          </a:bodyPr>
          <a:lstStyle/>
          <a:p>
            <a:pPr algn="ctr"/>
            <a:r>
              <a:rPr lang="zh-CN" altLang="en-US" sz="13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谢谢大家！</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2400706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185" y="172085"/>
            <a:ext cx="4843780" cy="705485"/>
          </a:xfrm>
        </p:spPr>
        <p:txBody>
          <a:bodyPr>
            <a:noAutofit/>
          </a:bodyPr>
          <a:lstStyle/>
          <a:p>
            <a:r>
              <a:rPr lang="zh-CN" altLang="en-US" sz="6000">
                <a:solidFill>
                  <a:srgbClr val="FF0000"/>
                </a:solidFill>
              </a:rPr>
              <a:t>【评分说明】</a:t>
            </a:r>
          </a:p>
        </p:txBody>
      </p:sp>
      <p:sp>
        <p:nvSpPr>
          <p:cNvPr id="4" name="标题 1"/>
          <p:cNvSpPr>
            <a:spLocks noGrp="1"/>
          </p:cNvSpPr>
          <p:nvPr/>
        </p:nvSpPr>
        <p:spPr>
          <a:xfrm>
            <a:off x="3139440" y="1988185"/>
            <a:ext cx="2421255" cy="84645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rgbClr val="00B050"/>
                </a:solidFill>
              </a:rPr>
              <a:t>【</a:t>
            </a:r>
            <a:r>
              <a:rPr sz="4800">
                <a:solidFill>
                  <a:srgbClr val="00B050"/>
                </a:solidFill>
                <a:sym typeface="+mn-ea"/>
              </a:rPr>
              <a:t>内容</a:t>
            </a:r>
            <a:r>
              <a:rPr lang="zh-CN" altLang="en-US" sz="4800">
                <a:solidFill>
                  <a:srgbClr val="00B050"/>
                </a:solidFill>
              </a:rPr>
              <a:t>】</a:t>
            </a:r>
          </a:p>
          <a:p>
            <a:r>
              <a:rPr lang="zh-CN" altLang="en-US" sz="4800">
                <a:solidFill>
                  <a:srgbClr val="00B050"/>
                </a:solidFill>
              </a:rPr>
              <a:t> </a:t>
            </a:r>
            <a:r>
              <a:rPr lang="en-US" altLang="zh-CN" sz="4800">
                <a:solidFill>
                  <a:srgbClr val="00B050"/>
                </a:solidFill>
              </a:rPr>
              <a:t>  </a:t>
            </a:r>
            <a:r>
              <a:rPr lang="en-US" altLang="zh-CN" sz="4800">
                <a:solidFill>
                  <a:srgbClr val="FFC000"/>
                </a:solidFill>
                <a:sym typeface="+mn-ea"/>
              </a:rPr>
              <a:t>20</a:t>
            </a:r>
            <a:r>
              <a:rPr sz="4800">
                <a:solidFill>
                  <a:srgbClr val="FFC000"/>
                </a:solidFill>
                <a:sym typeface="+mn-ea"/>
              </a:rPr>
              <a:t>分</a:t>
            </a:r>
            <a:r>
              <a:rPr lang="en-US" altLang="zh-CN" sz="4800">
                <a:solidFill>
                  <a:srgbClr val="00B050"/>
                </a:solidFill>
                <a:sym typeface="+mn-ea"/>
              </a:rPr>
              <a:t> </a:t>
            </a:r>
            <a:r>
              <a:rPr lang="en-US" altLang="zh-CN" sz="4800">
                <a:solidFill>
                  <a:srgbClr val="00B050"/>
                </a:solidFill>
              </a:rPr>
              <a:t>  </a:t>
            </a:r>
            <a:endParaRPr lang="zh-CN" altLang="en-US" sz="4800">
              <a:solidFill>
                <a:srgbClr val="00B050"/>
              </a:solidFill>
            </a:endParaRPr>
          </a:p>
        </p:txBody>
      </p:sp>
      <p:sp>
        <p:nvSpPr>
          <p:cNvPr id="5" name="标题 1"/>
          <p:cNvSpPr>
            <a:spLocks noGrp="1"/>
          </p:cNvSpPr>
          <p:nvPr/>
        </p:nvSpPr>
        <p:spPr>
          <a:xfrm>
            <a:off x="-377190" y="3076575"/>
            <a:ext cx="35166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000">
                <a:solidFill>
                  <a:srgbClr val="FF0000"/>
                </a:solidFill>
              </a:rPr>
              <a:t>【</a:t>
            </a:r>
            <a:r>
              <a:rPr sz="4000">
                <a:solidFill>
                  <a:srgbClr val="FF0000"/>
                </a:solidFill>
                <a:sym typeface="+mn-ea"/>
              </a:rPr>
              <a:t>基础等级</a:t>
            </a:r>
            <a:r>
              <a:rPr lang="zh-CN" altLang="en-US" sz="4000">
                <a:solidFill>
                  <a:srgbClr val="FF0000"/>
                </a:solidFill>
              </a:rPr>
              <a:t>】</a:t>
            </a:r>
          </a:p>
        </p:txBody>
      </p:sp>
      <p:sp>
        <p:nvSpPr>
          <p:cNvPr id="6" name="标题 1"/>
          <p:cNvSpPr>
            <a:spLocks noGrp="1"/>
          </p:cNvSpPr>
          <p:nvPr/>
        </p:nvSpPr>
        <p:spPr>
          <a:xfrm>
            <a:off x="3139440" y="4647565"/>
            <a:ext cx="242062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rgbClr val="00B050"/>
                </a:solidFill>
              </a:rPr>
              <a:t>【</a:t>
            </a:r>
            <a:r>
              <a:rPr sz="4800">
                <a:solidFill>
                  <a:srgbClr val="00B050"/>
                </a:solidFill>
                <a:sym typeface="+mn-ea"/>
              </a:rPr>
              <a:t>表达</a:t>
            </a:r>
            <a:r>
              <a:rPr lang="zh-CN" altLang="en-US" sz="4800">
                <a:solidFill>
                  <a:srgbClr val="00B050"/>
                </a:solidFill>
              </a:rPr>
              <a:t>】</a:t>
            </a:r>
          </a:p>
          <a:p>
            <a:r>
              <a:rPr lang="zh-CN" altLang="en-US" sz="4800">
                <a:solidFill>
                  <a:srgbClr val="00B050"/>
                </a:solidFill>
              </a:rPr>
              <a:t> </a:t>
            </a:r>
            <a:r>
              <a:rPr lang="en-US" altLang="zh-CN" sz="4800">
                <a:solidFill>
                  <a:srgbClr val="00B050"/>
                </a:solidFill>
              </a:rPr>
              <a:t>  </a:t>
            </a:r>
            <a:r>
              <a:rPr lang="en-US" altLang="zh-CN" sz="4800">
                <a:solidFill>
                  <a:srgbClr val="FFC000"/>
                </a:solidFill>
                <a:sym typeface="+mn-ea"/>
              </a:rPr>
              <a:t>20</a:t>
            </a:r>
            <a:r>
              <a:rPr sz="4800">
                <a:solidFill>
                  <a:srgbClr val="FFC000"/>
                </a:solidFill>
                <a:sym typeface="+mn-ea"/>
              </a:rPr>
              <a:t>分</a:t>
            </a:r>
            <a:endParaRPr lang="zh-CN" altLang="en-US" sz="4800">
              <a:solidFill>
                <a:srgbClr val="00B050"/>
              </a:solidFill>
            </a:endParaRPr>
          </a:p>
        </p:txBody>
      </p:sp>
      <p:sp>
        <p:nvSpPr>
          <p:cNvPr id="7" name="左大括号 6"/>
          <p:cNvSpPr/>
          <p:nvPr/>
        </p:nvSpPr>
        <p:spPr>
          <a:xfrm>
            <a:off x="2856865" y="2233930"/>
            <a:ext cx="577215" cy="26701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5561330" y="311150"/>
            <a:ext cx="351155" cy="3610610"/>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p>
        </p:txBody>
      </p:sp>
      <p:sp>
        <p:nvSpPr>
          <p:cNvPr id="10" name="标题 1"/>
          <p:cNvSpPr>
            <a:spLocks noGrp="1"/>
          </p:cNvSpPr>
          <p:nvPr/>
        </p:nvSpPr>
        <p:spPr>
          <a:xfrm>
            <a:off x="6020435" y="153670"/>
            <a:ext cx="2131695"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800">
                <a:solidFill>
                  <a:schemeClr val="accent1"/>
                </a:solidFill>
              </a:rPr>
              <a:t>【题意】</a:t>
            </a:r>
          </a:p>
        </p:txBody>
      </p:sp>
      <p:sp>
        <p:nvSpPr>
          <p:cNvPr id="11" name="标题 1"/>
          <p:cNvSpPr>
            <a:spLocks noGrp="1"/>
          </p:cNvSpPr>
          <p:nvPr/>
        </p:nvSpPr>
        <p:spPr>
          <a:xfrm>
            <a:off x="6026150" y="4081780"/>
            <a:ext cx="23228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【文体】</a:t>
            </a:r>
          </a:p>
        </p:txBody>
      </p:sp>
      <p:sp>
        <p:nvSpPr>
          <p:cNvPr id="12" name="左大括号 11"/>
          <p:cNvSpPr/>
          <p:nvPr/>
        </p:nvSpPr>
        <p:spPr>
          <a:xfrm>
            <a:off x="5625465" y="4049395"/>
            <a:ext cx="335280" cy="2921635"/>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p>
        </p:txBody>
      </p:sp>
      <p:sp>
        <p:nvSpPr>
          <p:cNvPr id="13" name="标题 1"/>
          <p:cNvSpPr>
            <a:spLocks noGrp="1"/>
          </p:cNvSpPr>
          <p:nvPr/>
        </p:nvSpPr>
        <p:spPr>
          <a:xfrm>
            <a:off x="5992495" y="877570"/>
            <a:ext cx="2131695" cy="705485"/>
          </a:xfrm>
          <a:prstGeom prst="rect">
            <a:avLst/>
          </a:prstGeom>
        </p:spPr>
        <p:txBody>
          <a:bodyPr vert="horz" wrap="square" lIns="90000" tIns="46800" rIns="90000" bIns="46800" numCol="1" spcCol="0" rtlCol="0" fromWordArt="0" anchor="ctr" anchorCtr="0" forceAA="0" compatLnSpc="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1"/>
                </a:solidFill>
                <a:sym typeface="+mn-ea"/>
              </a:rPr>
              <a:t>【中心】</a:t>
            </a:r>
          </a:p>
        </p:txBody>
      </p:sp>
      <p:sp>
        <p:nvSpPr>
          <p:cNvPr id="14" name="标题 1"/>
          <p:cNvSpPr>
            <a:spLocks noGrp="1"/>
          </p:cNvSpPr>
          <p:nvPr/>
        </p:nvSpPr>
        <p:spPr>
          <a:xfrm>
            <a:off x="6020435" y="1601470"/>
            <a:ext cx="2131695"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1"/>
                </a:solidFill>
                <a:sym typeface="+mn-ea"/>
              </a:rPr>
              <a:t>【内容】</a:t>
            </a:r>
          </a:p>
        </p:txBody>
      </p:sp>
      <p:sp>
        <p:nvSpPr>
          <p:cNvPr id="15" name="标题 1"/>
          <p:cNvSpPr>
            <a:spLocks noGrp="1"/>
          </p:cNvSpPr>
          <p:nvPr/>
        </p:nvSpPr>
        <p:spPr>
          <a:xfrm>
            <a:off x="6020435" y="2409190"/>
            <a:ext cx="2131695"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1"/>
                </a:solidFill>
                <a:sym typeface="+mn-ea"/>
              </a:rPr>
              <a:t>【思想】</a:t>
            </a:r>
          </a:p>
        </p:txBody>
      </p:sp>
      <p:sp>
        <p:nvSpPr>
          <p:cNvPr id="16" name="标题 1"/>
          <p:cNvSpPr>
            <a:spLocks noGrp="1"/>
          </p:cNvSpPr>
          <p:nvPr/>
        </p:nvSpPr>
        <p:spPr>
          <a:xfrm>
            <a:off x="6020435" y="3216275"/>
            <a:ext cx="2131695"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1"/>
                </a:solidFill>
                <a:sym typeface="+mn-ea"/>
              </a:rPr>
              <a:t>【感情】</a:t>
            </a:r>
          </a:p>
        </p:txBody>
      </p:sp>
      <p:sp>
        <p:nvSpPr>
          <p:cNvPr id="17" name="标题 1"/>
          <p:cNvSpPr>
            <a:spLocks noGrp="1"/>
          </p:cNvSpPr>
          <p:nvPr/>
        </p:nvSpPr>
        <p:spPr>
          <a:xfrm>
            <a:off x="6026150" y="4831080"/>
            <a:ext cx="23228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【结构】</a:t>
            </a:r>
          </a:p>
        </p:txBody>
      </p:sp>
      <p:sp>
        <p:nvSpPr>
          <p:cNvPr id="18" name="标题 1"/>
          <p:cNvSpPr>
            <a:spLocks noGrp="1"/>
          </p:cNvSpPr>
          <p:nvPr/>
        </p:nvSpPr>
        <p:spPr>
          <a:xfrm>
            <a:off x="6026150" y="5522595"/>
            <a:ext cx="23228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【语言】</a:t>
            </a:r>
          </a:p>
        </p:txBody>
      </p:sp>
      <p:sp>
        <p:nvSpPr>
          <p:cNvPr id="19" name="标题 1"/>
          <p:cNvSpPr>
            <a:spLocks noGrp="1"/>
          </p:cNvSpPr>
          <p:nvPr/>
        </p:nvSpPr>
        <p:spPr>
          <a:xfrm>
            <a:off x="6026150" y="6152515"/>
            <a:ext cx="23228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【字迹】</a:t>
            </a:r>
          </a:p>
        </p:txBody>
      </p:sp>
      <p:sp>
        <p:nvSpPr>
          <p:cNvPr id="20" name="圆角矩形 19"/>
          <p:cNvSpPr/>
          <p:nvPr/>
        </p:nvSpPr>
        <p:spPr>
          <a:xfrm>
            <a:off x="8694420" y="172085"/>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solidFill>
                  <a:schemeClr val="accent6">
                    <a:lumMod val="75000"/>
                  </a:schemeClr>
                </a:solidFill>
              </a:rPr>
              <a:t>有无离题？</a:t>
            </a:r>
          </a:p>
        </p:txBody>
      </p:sp>
      <p:sp>
        <p:nvSpPr>
          <p:cNvPr id="21" name="圆角矩形 20"/>
          <p:cNvSpPr/>
          <p:nvPr/>
        </p:nvSpPr>
        <p:spPr>
          <a:xfrm>
            <a:off x="8694420" y="932815"/>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有无观点？</a:t>
            </a:r>
          </a:p>
        </p:txBody>
      </p:sp>
      <p:sp>
        <p:nvSpPr>
          <p:cNvPr id="22" name="圆角矩形 21"/>
          <p:cNvSpPr/>
          <p:nvPr/>
        </p:nvSpPr>
        <p:spPr>
          <a:xfrm>
            <a:off x="8695055" y="1637030"/>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材料是否丰富</a:t>
            </a:r>
          </a:p>
        </p:txBody>
      </p:sp>
      <p:sp>
        <p:nvSpPr>
          <p:cNvPr id="23" name="圆角矩形 22"/>
          <p:cNvSpPr/>
          <p:nvPr/>
        </p:nvSpPr>
        <p:spPr>
          <a:xfrm>
            <a:off x="8695055" y="2468245"/>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态度是否端正</a:t>
            </a:r>
          </a:p>
        </p:txBody>
      </p:sp>
      <p:sp>
        <p:nvSpPr>
          <p:cNvPr id="24" name="圆角矩形 23"/>
          <p:cNvSpPr/>
          <p:nvPr/>
        </p:nvSpPr>
        <p:spPr>
          <a:xfrm>
            <a:off x="8694420" y="3225800"/>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对人事的喜恶</a:t>
            </a:r>
          </a:p>
        </p:txBody>
      </p:sp>
      <p:sp>
        <p:nvSpPr>
          <p:cNvPr id="25" name="圆角矩形 24"/>
          <p:cNvSpPr/>
          <p:nvPr/>
        </p:nvSpPr>
        <p:spPr>
          <a:xfrm>
            <a:off x="8694420" y="4130040"/>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文章体式</a:t>
            </a:r>
          </a:p>
        </p:txBody>
      </p:sp>
      <p:sp>
        <p:nvSpPr>
          <p:cNvPr id="26" name="圆角矩形 25"/>
          <p:cNvSpPr/>
          <p:nvPr/>
        </p:nvSpPr>
        <p:spPr>
          <a:xfrm>
            <a:off x="8694420" y="4846320"/>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前后布局</a:t>
            </a:r>
          </a:p>
        </p:txBody>
      </p:sp>
      <p:sp>
        <p:nvSpPr>
          <p:cNvPr id="27" name="圆角矩形 26"/>
          <p:cNvSpPr/>
          <p:nvPr/>
        </p:nvSpPr>
        <p:spPr>
          <a:xfrm>
            <a:off x="8694420" y="5518785"/>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是否通顺？</a:t>
            </a:r>
          </a:p>
        </p:txBody>
      </p:sp>
      <p:sp>
        <p:nvSpPr>
          <p:cNvPr id="28" name="圆角矩形 27"/>
          <p:cNvSpPr/>
          <p:nvPr/>
        </p:nvSpPr>
        <p:spPr>
          <a:xfrm>
            <a:off x="8694420" y="6152515"/>
            <a:ext cx="3323590" cy="63373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000">
                <a:solidFill>
                  <a:schemeClr val="accent6">
                    <a:lumMod val="75000"/>
                  </a:schemeClr>
                </a:solidFill>
                <a:sym typeface="+mn-ea"/>
              </a:rPr>
              <a:t>是否工整？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amond(in)">
                                      <p:cBhvr>
                                        <p:cTn id="27" dur="20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185" y="172085"/>
            <a:ext cx="4843780" cy="705485"/>
          </a:xfrm>
        </p:spPr>
        <p:txBody>
          <a:bodyPr>
            <a:noAutofit/>
          </a:bodyPr>
          <a:lstStyle/>
          <a:p>
            <a:r>
              <a:rPr lang="zh-CN" altLang="en-US" sz="6000">
                <a:solidFill>
                  <a:srgbClr val="FF0000"/>
                </a:solidFill>
              </a:rPr>
              <a:t>【评分说明】</a:t>
            </a:r>
          </a:p>
        </p:txBody>
      </p:sp>
      <p:sp>
        <p:nvSpPr>
          <p:cNvPr id="5" name="标题 1"/>
          <p:cNvSpPr>
            <a:spLocks noGrp="1"/>
          </p:cNvSpPr>
          <p:nvPr/>
        </p:nvSpPr>
        <p:spPr>
          <a:xfrm>
            <a:off x="-377190" y="3076575"/>
            <a:ext cx="35166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000">
                <a:solidFill>
                  <a:srgbClr val="FF0000"/>
                </a:solidFill>
              </a:rPr>
              <a:t>【发展</a:t>
            </a:r>
            <a:r>
              <a:rPr sz="4000">
                <a:solidFill>
                  <a:srgbClr val="FF0000"/>
                </a:solidFill>
                <a:sym typeface="+mn-ea"/>
              </a:rPr>
              <a:t>等级</a:t>
            </a:r>
            <a:r>
              <a:rPr lang="zh-CN" altLang="en-US" sz="4000">
                <a:solidFill>
                  <a:srgbClr val="FF0000"/>
                </a:solidFill>
              </a:rPr>
              <a:t>】</a:t>
            </a:r>
          </a:p>
        </p:txBody>
      </p:sp>
      <p:sp>
        <p:nvSpPr>
          <p:cNvPr id="6" name="标题 1"/>
          <p:cNvSpPr>
            <a:spLocks noGrp="1"/>
          </p:cNvSpPr>
          <p:nvPr/>
        </p:nvSpPr>
        <p:spPr>
          <a:xfrm>
            <a:off x="2914015" y="3076575"/>
            <a:ext cx="382778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r>
              <a:rPr lang="zh-CN" altLang="en-US" sz="4000">
                <a:solidFill>
                  <a:srgbClr val="00B050"/>
                </a:solidFill>
              </a:rPr>
              <a:t>【特征</a:t>
            </a:r>
            <a:r>
              <a:rPr lang="en-US" altLang="zh-CN" sz="4000">
                <a:solidFill>
                  <a:srgbClr val="FFC000"/>
                </a:solidFill>
                <a:sym typeface="+mn-ea"/>
              </a:rPr>
              <a:t>20</a:t>
            </a:r>
            <a:r>
              <a:rPr sz="4000">
                <a:solidFill>
                  <a:srgbClr val="FFC000"/>
                </a:solidFill>
                <a:sym typeface="+mn-ea"/>
              </a:rPr>
              <a:t>分</a:t>
            </a:r>
            <a:r>
              <a:rPr lang="zh-CN" altLang="en-US" sz="4000">
                <a:solidFill>
                  <a:srgbClr val="00B050"/>
                </a:solidFill>
              </a:rPr>
              <a:t>】</a:t>
            </a:r>
          </a:p>
        </p:txBody>
      </p:sp>
      <p:sp>
        <p:nvSpPr>
          <p:cNvPr id="11" name="标题 1"/>
          <p:cNvSpPr>
            <a:spLocks noGrp="1"/>
          </p:cNvSpPr>
          <p:nvPr/>
        </p:nvSpPr>
        <p:spPr>
          <a:xfrm>
            <a:off x="6076315" y="1338580"/>
            <a:ext cx="23228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【深刻】</a:t>
            </a:r>
          </a:p>
        </p:txBody>
      </p:sp>
      <p:sp>
        <p:nvSpPr>
          <p:cNvPr id="12" name="左大括号 11"/>
          <p:cNvSpPr/>
          <p:nvPr/>
        </p:nvSpPr>
        <p:spPr>
          <a:xfrm>
            <a:off x="6076315" y="2030095"/>
            <a:ext cx="335280" cy="2921635"/>
          </a:xfrm>
          <a:prstGeom prst="lef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p>
        </p:txBody>
      </p:sp>
      <p:sp>
        <p:nvSpPr>
          <p:cNvPr id="17" name="标题 1"/>
          <p:cNvSpPr>
            <a:spLocks noGrp="1"/>
          </p:cNvSpPr>
          <p:nvPr/>
        </p:nvSpPr>
        <p:spPr>
          <a:xfrm>
            <a:off x="6076315" y="2207895"/>
            <a:ext cx="232283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【丰富】</a:t>
            </a:r>
          </a:p>
        </p:txBody>
      </p:sp>
      <p:sp>
        <p:nvSpPr>
          <p:cNvPr id="18" name="标题 1"/>
          <p:cNvSpPr>
            <a:spLocks noGrp="1"/>
          </p:cNvSpPr>
          <p:nvPr/>
        </p:nvSpPr>
        <p:spPr>
          <a:xfrm>
            <a:off x="6076315" y="3218180"/>
            <a:ext cx="2772410"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【有文采】</a:t>
            </a:r>
          </a:p>
        </p:txBody>
      </p:sp>
      <p:sp>
        <p:nvSpPr>
          <p:cNvPr id="19" name="标题 1"/>
          <p:cNvSpPr>
            <a:spLocks noGrp="1"/>
          </p:cNvSpPr>
          <p:nvPr/>
        </p:nvSpPr>
        <p:spPr>
          <a:xfrm>
            <a:off x="6202680" y="4246245"/>
            <a:ext cx="3054985" cy="70548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lgn="l">
              <a:buClrTx/>
              <a:buSzTx/>
              <a:buFontTx/>
            </a:pPr>
            <a:r>
              <a:rPr sz="4800">
                <a:solidFill>
                  <a:schemeClr val="accent6"/>
                </a:solidFill>
                <a:sym typeface="+mn-ea"/>
              </a:rPr>
              <a:t>【有创新】</a:t>
            </a:r>
          </a:p>
        </p:txBody>
      </p:sp>
      <p:sp>
        <p:nvSpPr>
          <p:cNvPr id="3" name="右箭头 2"/>
          <p:cNvSpPr/>
          <p:nvPr/>
        </p:nvSpPr>
        <p:spPr>
          <a:xfrm>
            <a:off x="2653665" y="3218180"/>
            <a:ext cx="577215" cy="4222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399780" y="1296670"/>
            <a:ext cx="3792220" cy="789305"/>
          </a:xfrm>
          <a:prstGeom prst="ellips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gradFill>
                  <a:gsLst>
                    <a:gs pos="0">
                      <a:srgbClr val="7B32B2"/>
                    </a:gs>
                    <a:gs pos="100000">
                      <a:srgbClr val="401A5D"/>
                    </a:gs>
                  </a:gsLst>
                  <a:lin scaled="0"/>
                </a:gradFill>
              </a:rPr>
              <a:t>观点、思想</a:t>
            </a:r>
          </a:p>
        </p:txBody>
      </p:sp>
      <p:sp>
        <p:nvSpPr>
          <p:cNvPr id="20" name="椭圆 19"/>
          <p:cNvSpPr/>
          <p:nvPr/>
        </p:nvSpPr>
        <p:spPr>
          <a:xfrm>
            <a:off x="8399780" y="2170430"/>
            <a:ext cx="3792220" cy="789305"/>
          </a:xfrm>
          <a:prstGeom prst="ellips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gradFill>
                  <a:gsLst>
                    <a:gs pos="0">
                      <a:srgbClr val="7B32B2"/>
                    </a:gs>
                    <a:gs pos="100000">
                      <a:srgbClr val="401A5D"/>
                    </a:gs>
                  </a:gsLst>
                  <a:lin scaled="0"/>
                </a:gradFill>
              </a:rPr>
              <a:t>内容、情感</a:t>
            </a:r>
          </a:p>
        </p:txBody>
      </p:sp>
      <p:sp>
        <p:nvSpPr>
          <p:cNvPr id="21" name="椭圆 20"/>
          <p:cNvSpPr/>
          <p:nvPr/>
        </p:nvSpPr>
        <p:spPr>
          <a:xfrm>
            <a:off x="9217025" y="3169920"/>
            <a:ext cx="2961640" cy="789305"/>
          </a:xfrm>
          <a:prstGeom prst="ellips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gradFill>
                  <a:gsLst>
                    <a:gs pos="0">
                      <a:srgbClr val="7B32B2"/>
                    </a:gs>
                    <a:gs pos="100000">
                      <a:srgbClr val="401A5D"/>
                    </a:gs>
                  </a:gsLst>
                  <a:lin scaled="0"/>
                </a:gradFill>
              </a:rPr>
              <a:t>语言</a:t>
            </a:r>
          </a:p>
        </p:txBody>
      </p:sp>
      <p:sp>
        <p:nvSpPr>
          <p:cNvPr id="22" name="椭圆 21"/>
          <p:cNvSpPr/>
          <p:nvPr/>
        </p:nvSpPr>
        <p:spPr>
          <a:xfrm>
            <a:off x="9257030" y="4169410"/>
            <a:ext cx="1861185" cy="1562735"/>
          </a:xfrm>
          <a:prstGeom prst="ellips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gradFill>
                  <a:gsLst>
                    <a:gs pos="0">
                      <a:srgbClr val="7B32B2"/>
                    </a:gs>
                    <a:gs pos="100000">
                      <a:srgbClr val="401A5D"/>
                    </a:gs>
                  </a:gsLst>
                  <a:lin scaled="0"/>
                </a:gradFill>
              </a:rPr>
              <a:t>观点</a:t>
            </a:r>
          </a:p>
          <a:p>
            <a:pPr algn="ctr"/>
            <a:r>
              <a:rPr lang="zh-CN" altLang="en-US" sz="3600">
                <a:gradFill>
                  <a:gsLst>
                    <a:gs pos="0">
                      <a:srgbClr val="7B32B2"/>
                    </a:gs>
                    <a:gs pos="100000">
                      <a:srgbClr val="401A5D"/>
                    </a:gs>
                  </a:gsLst>
                  <a:lin scaled="0"/>
                </a:gradFill>
              </a:rPr>
              <a:t>材料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heel(1)">
                                      <p:cBhvr>
                                        <p:cTn id="12" dur="2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20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heel(1)">
                                      <p:cBhvr>
                                        <p:cTn id="22"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20" grpId="0" animBg="1"/>
      <p:bldP spid="20" grpId="1" animBg="1"/>
      <p:bldP spid="21" grpId="0" animBg="1"/>
      <p:bldP spid="21" grpId="1" animBg="1"/>
      <p:bldP spid="22" grpId="0" animBg="1"/>
      <p:bldP spid="2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04825" y="1655445"/>
            <a:ext cx="3648710" cy="3166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solidFill>
                  <a:srgbClr val="FF0000"/>
                </a:solidFill>
                <a:sym typeface="+mn-ea"/>
              </a:rPr>
              <a:t>基础等级</a:t>
            </a:r>
            <a:br>
              <a:rPr lang="zh-CN" altLang="en-US" sz="4800" b="1">
                <a:solidFill>
                  <a:srgbClr val="FF0000"/>
                </a:solidFill>
                <a:sym typeface="+mn-ea"/>
              </a:rPr>
            </a:br>
            <a:r>
              <a:rPr lang="zh-CN" altLang="en-US" sz="4800" b="1">
                <a:solidFill>
                  <a:srgbClr val="FF0000"/>
                </a:solidFill>
                <a:sym typeface="+mn-ea"/>
              </a:rPr>
              <a:t>主要三点</a:t>
            </a:r>
          </a:p>
        </p:txBody>
      </p:sp>
      <p:sp>
        <p:nvSpPr>
          <p:cNvPr id="9" name="圆角矩形 8"/>
          <p:cNvSpPr/>
          <p:nvPr/>
        </p:nvSpPr>
        <p:spPr>
          <a:xfrm>
            <a:off x="5777230" y="0"/>
            <a:ext cx="3255010" cy="11715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800" b="1">
                <a:solidFill>
                  <a:srgbClr val="FF0000"/>
                </a:solidFill>
                <a:sym typeface="+mn-ea"/>
              </a:rPr>
              <a:t>题意</a:t>
            </a:r>
          </a:p>
        </p:txBody>
      </p:sp>
      <p:sp>
        <p:nvSpPr>
          <p:cNvPr id="10" name="圆角矩形 9"/>
          <p:cNvSpPr/>
          <p:nvPr/>
        </p:nvSpPr>
        <p:spPr>
          <a:xfrm>
            <a:off x="5777230" y="5493385"/>
            <a:ext cx="3255010" cy="11645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4800">
                <a:sym typeface="+mn-ea"/>
              </a:rPr>
              <a:t>文体</a:t>
            </a:r>
            <a:endParaRPr lang="zh-CN" altLang="en-US" sz="4800" b="1">
              <a:solidFill>
                <a:srgbClr val="FF0000"/>
              </a:solidFill>
              <a:sym typeface="+mn-ea"/>
            </a:endParaRPr>
          </a:p>
        </p:txBody>
      </p:sp>
      <p:sp>
        <p:nvSpPr>
          <p:cNvPr id="13" name="左大括号 12"/>
          <p:cNvSpPr/>
          <p:nvPr/>
        </p:nvSpPr>
        <p:spPr>
          <a:xfrm>
            <a:off x="4563110" y="1171575"/>
            <a:ext cx="889635" cy="432244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圆角矩形 2"/>
          <p:cNvSpPr/>
          <p:nvPr/>
        </p:nvSpPr>
        <p:spPr>
          <a:xfrm>
            <a:off x="5776595" y="1388745"/>
            <a:ext cx="3255645" cy="11474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a:solidFill>
                  <a:srgbClr val="FF0000"/>
                </a:solidFill>
                <a:sym typeface="+mn-ea"/>
              </a:rPr>
              <a:t>中心</a:t>
            </a:r>
          </a:p>
        </p:txBody>
      </p:sp>
      <p:sp>
        <p:nvSpPr>
          <p:cNvPr id="5" name="圆角矩形 4"/>
          <p:cNvSpPr/>
          <p:nvPr/>
        </p:nvSpPr>
        <p:spPr>
          <a:xfrm>
            <a:off x="5776595" y="2747645"/>
            <a:ext cx="3255645" cy="11233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4800" b="1">
                <a:solidFill>
                  <a:srgbClr val="FF0000"/>
                </a:solidFill>
                <a:sym typeface="+mn-ea"/>
              </a:rPr>
              <a:t>内容</a:t>
            </a:r>
          </a:p>
        </p:txBody>
      </p:sp>
      <p:sp>
        <p:nvSpPr>
          <p:cNvPr id="6" name="圆角矩形 5"/>
          <p:cNvSpPr/>
          <p:nvPr/>
        </p:nvSpPr>
        <p:spPr>
          <a:xfrm>
            <a:off x="5777230" y="4120515"/>
            <a:ext cx="3255645" cy="11233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sz="4800">
                <a:sym typeface="+mn-ea"/>
              </a:rPr>
              <a:t>思想</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0" y="116840"/>
            <a:ext cx="1611630" cy="3166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6000" b="1">
                <a:solidFill>
                  <a:srgbClr val="FF0000"/>
                </a:solidFill>
                <a:sym typeface="+mn-ea"/>
              </a:rPr>
              <a:t>题意</a:t>
            </a:r>
            <a:endParaRPr lang="zh-CN" altLang="en-US" sz="6000" b="1">
              <a:solidFill>
                <a:srgbClr val="FF0000"/>
              </a:solidFill>
              <a:sym typeface="+mn-ea"/>
            </a:endParaRPr>
          </a:p>
        </p:txBody>
      </p:sp>
      <p:sp>
        <p:nvSpPr>
          <p:cNvPr id="9" name="圆角矩形 8"/>
          <p:cNvSpPr/>
          <p:nvPr/>
        </p:nvSpPr>
        <p:spPr>
          <a:xfrm>
            <a:off x="2610485" y="1032510"/>
            <a:ext cx="9465310" cy="133477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4000" b="1">
                <a:solidFill>
                  <a:srgbClr val="92D050"/>
                </a:solidFill>
                <a:sym typeface="+mn-ea"/>
              </a:rPr>
              <a:t>角度是否符合材料内容及含意涉及的范围 </a:t>
            </a:r>
          </a:p>
        </p:txBody>
      </p:sp>
      <p:sp>
        <p:nvSpPr>
          <p:cNvPr id="10" name="圆角矩形 9"/>
          <p:cNvSpPr/>
          <p:nvPr/>
        </p:nvSpPr>
        <p:spPr>
          <a:xfrm>
            <a:off x="457835" y="4018915"/>
            <a:ext cx="9537700" cy="2419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a:sym typeface="+mn-ea"/>
              </a:rPr>
              <a:t>与材料内容及含意范围沾边的，在第三等及以下评分。</a:t>
            </a:r>
            <a:br>
              <a:rPr lang="zh-CN" altLang="en-US" sz="4800">
                <a:sym typeface="+mn-ea"/>
              </a:rPr>
            </a:br>
            <a:endParaRPr lang="zh-CN" altLang="en-US" sz="4800" b="1">
              <a:solidFill>
                <a:srgbClr val="FF0000"/>
              </a:solidFill>
              <a:sym typeface="+mn-ea"/>
            </a:endParaRPr>
          </a:p>
        </p:txBody>
      </p:sp>
      <p:sp>
        <p:nvSpPr>
          <p:cNvPr id="2" name="右箭头 1"/>
          <p:cNvSpPr/>
          <p:nvPr/>
        </p:nvSpPr>
        <p:spPr>
          <a:xfrm>
            <a:off x="1819275" y="1465580"/>
            <a:ext cx="791210" cy="4686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弧形箭头 2"/>
          <p:cNvSpPr/>
          <p:nvPr/>
        </p:nvSpPr>
        <p:spPr>
          <a:xfrm>
            <a:off x="10235565" y="2740025"/>
            <a:ext cx="1187450" cy="221234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9008887303_1_1"/>
</p:tagLst>
</file>

<file path=ppt/tags/tag6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495,&quot;width&quot;:127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TotalTime>
  <Words>3238</Words>
  <Application>Microsoft Office PowerPoint</Application>
  <PresentationFormat>宽屏</PresentationFormat>
  <Paragraphs>162</Paragraphs>
  <Slides>55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55</vt:i4>
      </vt:variant>
    </vt:vector>
  </HeadingPairs>
  <TitlesOfParts>
    <vt:vector size="61" baseType="lpstr">
      <vt:lpstr>华文琥珀</vt:lpstr>
      <vt:lpstr>华文楷体</vt:lpstr>
      <vt:lpstr>微软雅黑</vt:lpstr>
      <vt:lpstr>Arial</vt:lpstr>
      <vt:lpstr>Wingdings</vt:lpstr>
      <vt:lpstr>Office 主题​​</vt:lpstr>
      <vt:lpstr>期末考作文分析 </vt:lpstr>
      <vt:lpstr>PowerPoint 演示文稿</vt:lpstr>
      <vt:lpstr>一   作文等级       评分标准</vt:lpstr>
      <vt:lpstr>PowerPoint 演示文稿</vt:lpstr>
      <vt:lpstr>【评分说明】</vt:lpstr>
      <vt:lpstr>【评分说明】</vt:lpstr>
      <vt:lpstr>【评分说明】</vt:lpstr>
      <vt:lpstr>PowerPoint 演示文稿</vt:lpstr>
      <vt:lpstr>PowerPoint 演示文稿</vt:lpstr>
      <vt:lpstr>①符合题意                                                              记叙性文章       完成试题所规定的全部任务       讲述故事或叙述经历能紧扣材料内容及含意       巧妙传递自己对 “ 学习之道 ” 这一主题的感想 。           “ 中心突出 、 内容充实 、 思想健康 、感情真挚 ”                      内容项评一等（20 ～16  分）。           “ 中心明确、内容较充实、思想健康、感情真实 ”                      内容项评二等（15 ～11  分） </vt:lpstr>
      <vt:lpstr>①符合题意                                议论性文章        完成试题 所规定的全部任务       结合材料内容及含意作文       对两则材料内容及含意有明确的态度       能够 紧扣 “ 学习之道 ” 这一主题，角度明确、稳定       阐述看法能紧扣材料内容及含意       作出理性思考和分析说理        “ 中心突出、内容充实、思想健康、感情真挚 ”                         内容项评一等（20 ～16  分）。         “ 中心明确、内容较充实、思想健康、感情真实 ”                       其内容项评二等（15 ～11  分）。 </vt:lpstr>
      <vt:lpstr>②基本符合题意                                    记叙性文章            基本能完成试题所规定的全部任务              基本能结合材料内容及含意作文           大体上能围绕 “ 学习之道 ” 这一 主题 ，             讲述故事或叙述经历基本合理 ， 感想尚能自圆其说                             其内容项评三等（10 ～6  分）。                                    议论性文章           基本能完成 试题所规定的全部任务            基本能结合材料内容及含意作文            大体上能围绕 “ 学习之道 ” 这一主题 展开阐述            角度基本明确、稳定            阐述看法尚能自圆其说                       其内容项评三等 （10 ～6  分）。 </vt:lpstr>
      <vt:lpstr> ③偏离题意       未完成试题所规定的主要任务       未结合材料内容及含意作文       主要内容游移于材料和写作要求之外       与“ 学习之道 ”这一主题基本上没有关联       角度不明确、不稳定，只是从材料中随意生发出一个话题 如     从第一则材料出发谈“ 积累 ”“经验”等；     从第二则材料出发谈“教养”等。 如     架空“学习之道 ”这一主题       孤立谈“读书”“修养 ”等，也属于偏离题意                   内容项评四等（5 ～0  分），“发展等级”不给分。 </vt:lpstr>
      <vt:lpstr>2．关于“内容不当”  针对性不明确 ，  写作内容与材料内容及含意无关 ， 罗列名言事例与看法没有逻辑关系 。  其内容项评四等（5 ～0  分），  “ 发展等级 ” 不给分 。 </vt:lpstr>
      <vt:lpstr>3．关于“文体”          试题明确规定为记叙性或议论性的文章 。  ①符合文体要求 记叙性文章： 注重叙述描写，内容具体，阐述看法入情入理，有感染力。 在 “ 结构严谨、语言流畅、字迹工整 ” 的前提下，表达项评一等（20 ～16  分） 注重叙述描写，内容具体，阐述看法合乎情理，有一定的感染力。 在 “ 结构完整、语言通顺、字迹清楚 ” 的前提下，表达项评二等（15 ～11  分） 议论性文章： 注重分析说理，阐述看法入情入理 ，有说服力，并且注重文明交流。 在“ 结构严谨、语言流畅、字迹工整 ” 的前提 下，表达项评一等（20 ～16  分） 注重分析说理，阐述看法有一定的道理，有一定的说服力。 在 “ 结构完整、语言通顺、字迹清楚 ”的前提 下，表达项评二等（15 ～11  分） </vt:lpstr>
      <vt:lpstr>②基本符合文体要求 记叙性文章： 有一定的叙述描写，内容单薄，缺乏感染力。 在 “ 结构基本完整、语言基本通顺、字迹基本清楚 ” 的前提下，其表达项评三等（10 ～6  分）。 议论性文章：  有一定的分析说理，阐述看法有一点道理， 缺乏 说服力。  在 “ 结构基本完整、语言基本通顺、字迹基本清楚 ” 的前提下 ，其表达项评三等（10 ～6  分）。  ③不符合文体要求 文体特征不明确，无法归入记叙性文章或议论性文章， 其表达项评四等（5 ～0  分） ，“ 发展等级 ” 不给分。</vt:lpstr>
      <vt:lpstr>（二）发展等级评分， 不求全面，可根据“特征”4 项 16 点中若干突出点按等评分。 1．深刻： ①透过现象深入本质                   ②揭示事物的内在关系                  ③观点具有启发作用 2．丰富： ④材料丰富                     ⑤论据充实                   ⑥形象丰满                     ⑦意境深远 3．有文采：⑧用语贴切 ⑨句式灵活                     ⑩善于运用修辞手法      ⑪文句有表现力 4．有创新：⑫见解新颖 ⑬材料新鲜 ⑭构思新巧                      ⑮推理想象有独到之处 ⑯有个性色彩 </vt:lpstr>
      <vt:lpstr>（三）  缺标题扣 2 分；  不足字数，每少 50 字扣 1 分；  每 1 个错别字扣 1 分，重复的不计；  标点错误多的，酌情扣分。 </vt:lpstr>
      <vt:lpstr>（四）  套作或文体不明确的   其内容项或其表达项评四等 “发展等级”不给分；  抄袭的， “基础等级”在第四等之内评分 “发展等级”不给分。 </vt:lpstr>
      <vt:lpstr>二【试题分析】</vt:lpstr>
      <vt:lpstr>PowerPoint 演示文稿</vt:lpstr>
      <vt:lpstr>PowerPoint 演示文稿</vt:lpstr>
      <vt:lpstr>一   审清题意（材料） </vt:lpstr>
      <vt:lpstr>PowerPoint 演示文稿</vt:lpstr>
      <vt:lpstr>E 级 和 F 级</vt:lpstr>
      <vt:lpstr>       本题是依据高考 “ 立德树人”的要求，精心设计的一道 探索“学习之道 ”，富有时代意义的材料作文题，具有鲜明价值观导向和时代气息。              命题依据课标和教材要求，创设真实具体的情境任务，把写作和人生体验相结合，把任务指令和生活现实相结合，考查考生在真实情境中发现问题、分析问题和解决问题的能力，在防套作和防宿构方面进行了积极的探索。 </vt:lpstr>
      <vt:lpstr>PowerPoint 演示文稿</vt:lpstr>
      <vt:lpstr>PowerPoint 演示文稿</vt:lpstr>
      <vt:lpstr>PowerPoint 演示文稿</vt:lpstr>
      <vt:lpstr>PowerPoint 演示文稿</vt:lpstr>
      <vt:lpstr>       试题预留了较大的写作空间和足够的思辨探析空间，不同层次的考生都能找到可写的角度，有利于对考生进行思维能力和真实写作能力的考查。 </vt:lpstr>
      <vt:lpstr>二   审清任务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   审清要求 </vt:lpstr>
      <vt:lpstr>PowerPoint 演示文稿</vt:lpstr>
      <vt:lpstr>四   写作构思 </vt:lpstr>
      <vt:lpstr>考生应根据自己的 学习经历、 认识思考，同时结合两则材料，围绕 “ 学习之道 ” 这一主题写作。</vt:lpstr>
      <vt:lpstr>一是反思自身， 分享个人学习经验。  （1）可以 “ 联系自己高中一学期的学习经历 ” ，分享自己独特的学习经历和经验，   （2）讲述自己求学读书的生活与感悟  （3）可以探寻一代人共同的学习经验，发掘不同时代 “ 学习之道 ” 的不同内涵。 </vt:lpstr>
      <vt:lpstr>二是从不同的角度论述有关学习的问题。  （1）阐述读书学习对于人生发展的意义  （2）讨论读书学习的态度与方法  （3）通过梳理、探究别人的 “ 学习之道 ”         阐述自己的 “ 学习之道 ” 。 </vt:lpstr>
      <vt:lpstr>三是 辩证分析。  通过读书学习，我们不仅可以累积别人的经验，逐渐熟悉并掌握大师们的思想成果，还要联系实际辩证地思考这些经验、思想成果在今天的现实意义，给予我们的启示，需要改进和完善的地方 ， 等等 。 </vt:lpstr>
      <vt:lpstr>PowerPoint 演示文稿</vt:lpstr>
      <vt:lpstr> 一   不能孤立地谈对某则材料的理解  如孤立谈 “ 积累 ”“ 经验 ”“ 读书 ”“ 修养 ” 等，  而应整体思考；在整体思考时又不宜面面俱到， 写作时最好能做到 “ 抓住一点，深入下去 ” ， 避免陷入浅层粗糙的写作窠臼。            </vt:lpstr>
      <vt:lpstr> 二   强烈树立几个意识            本题贴近考生的实际，给出了明确的写作任务， 要求考生在考场上有写作 主体意识 、 对象意识、读者意识  交流意识 、 文体意识、任务意识 有针对性地写作，这有助于          纠正考场作文写作中随意性的倾向， 从而考查出考生的真实写作能力。 </vt:lpstr>
      <vt:lpstr>五   写作建议 </vt:lpstr>
      <vt:lpstr>                 建议1 ． 结合各单元的单元学习任务  应注重培养文体意识和思维训练 切实了解并掌握记叙性文章和议论性文章的写作思路  学会发现问题，从合适的角度以恰当的方式叙写自己的感悟或阐述自己的看法 。                                          建议2 ． 应注重培养理解 、 分析材料的能力  要重视对材料整体含意把握的训练 切实提高提炼材料含意的能力 </vt:lpstr>
      <vt:lpstr>                 建议3 ． 培养学生的审题意识和扣题意识  明确写作的具体任务及写作要求，根据任务和要求具体问题具体分析， 要培养写作的任务意识和问题意识 明确写作的针对性和实效性                建议4 ． 要落实教材提出的写作要求  明确不同的文体特征  可选择几篇有代表性的作文来分析</vt:lpstr>
      <vt:lpstr>                      建议5 ． 要从自身经历出发，实事求是地认识和思考； 写作时，既要分析自身经历 ，又要超越自身经历， 从感性到理性，达到一定的认知高度。                      建议6 ． 要注意交际语境写作的特点及注意事项 培养写作的主体意识 、 对象意识 、读者意识、 交流意识、文体意识、任务意识等   要学会从他人立场的角度审视自己的立意 倡导谨慎、 开放、求实、公正的理性交流态度。 </vt:lpstr>
      <vt:lpstr>             建议7 ． 要实事求是，不好高骛远， 要在解决 “对不对”的基础上 ， 努力解决 “ 好不好 ” 的问题 高度重视习作的反复修改升格，在反复修改中提升写作能力             建议8 ． 开阔写作格局，重视传统文化  关注社会时事，建立个人与他人 、社会的关联 在理性思考历史、文化、社会、国家等问题的基础上，提高思想认识水平和实用写作能力。            建议9． 要强化考场作文的完篇意识 避免遗漏标题 、 缺少结尾 、 字数严重不足  应强调卷面书写整洁，不乱涂乱画，乱加标记。</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期末考作文分析 </dc:title>
  <dc:creator>shusheng huang</dc:creator>
  <cp:lastModifiedBy>hssl_7110@163.com</cp:lastModifiedBy>
  <cp:revision>196</cp:revision>
  <dcterms:created xsi:type="dcterms:W3CDTF">2019-06-19T02:08:00Z</dcterms:created>
  <dcterms:modified xsi:type="dcterms:W3CDTF">2021-12-09T11:42:19Z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2052-11.1.0.10502</vt:lpwstr>
  </property>
  <property fmtid="{D5CDD505-2E9C-101B-9397-08002B2CF9AE}" pid="3" name="ICV">
    <vt:lpwstr>7BD04B3BD0A3481EA29A8EF6FECD3759</vt:lpwstr>
  </property>
</Properties>
</file>