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61" r:id="rId2"/>
    <p:sldId id="262" r:id="rId3"/>
    <p:sldId id="393" r:id="rId4"/>
    <p:sldId id="394" r:id="rId5"/>
    <p:sldId id="395" r:id="rId6"/>
    <p:sldId id="396" r:id="rId7"/>
    <p:sldId id="397" r:id="rId8"/>
    <p:sldId id="398" r:id="rId9"/>
    <p:sldId id="331" r:id="rId10"/>
    <p:sldId id="375" r:id="rId11"/>
    <p:sldId id="376" r:id="rId12"/>
    <p:sldId id="377" r:id="rId13"/>
    <p:sldId id="378" r:id="rId14"/>
    <p:sldId id="379" r:id="rId15"/>
    <p:sldId id="391" r:id="rId16"/>
    <p:sldId id="352" r:id="rId17"/>
    <p:sldId id="353" r:id="rId18"/>
    <p:sldId id="399" r:id="rId19"/>
    <p:sldId id="354" r:id="rId20"/>
    <p:sldId id="374" r:id="rId21"/>
    <p:sldId id="400" r:id="rId22"/>
    <p:sldId id="401" r:id="rId23"/>
    <p:sldId id="288" r:id="rId24"/>
    <p:sldId id="358" r:id="rId25"/>
    <p:sldId id="359" r:id="rId26"/>
    <p:sldId id="360" r:id="rId27"/>
    <p:sldId id="361" r:id="rId28"/>
    <p:sldId id="362" r:id="rId29"/>
    <p:sldId id="363" r:id="rId30"/>
    <p:sldId id="364" r:id="rId31"/>
    <p:sldId id="365" r:id="rId32"/>
    <p:sldId id="366" r:id="rId33"/>
    <p:sldId id="367" r:id="rId34"/>
    <p:sldId id="368" r:id="rId35"/>
    <p:sldId id="369" r:id="rId36"/>
    <p:sldId id="370" r:id="rId37"/>
    <p:sldId id="371" r:id="rId38"/>
    <p:sldId id="372" r:id="rId39"/>
    <p:sldId id="382" r:id="rId40"/>
    <p:sldId id="402"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4277999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1976065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412335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496187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2161035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3231026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12899255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2869085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42363127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4153717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28670377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677374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35792404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28960645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38499691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18739587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90536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601328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3275424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4097874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279766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304703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16002552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54813" y="538157"/>
            <a:ext cx="92969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考情概览</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455201" y="874706"/>
            <a:ext cx="72784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346193"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整体阅读</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442849"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955203" cy="369332"/>
          </a:xfrm>
          <a:prstGeom prst="rect">
            <a:avLst/>
          </a:prstGeom>
          <a:noFill/>
        </p:spPr>
        <p:txBody>
          <a:bodyPr wrap="none" rtlCol="0">
            <a:spAutoFit/>
          </a:bodyPr>
          <a:lstStyle/>
          <a:p>
            <a:r>
              <a:rPr lang="zh-CN" altLang="zh-CN" sz="1800" b="1" dirty="0" smtClean="0">
                <a:solidFill>
                  <a:srgbClr val="C00000"/>
                </a:solidFill>
              </a:rPr>
              <a:t>实用类文本阅读</a:t>
            </a:r>
            <a:r>
              <a:rPr lang="en-US" altLang="zh-CN" sz="1800" b="1" dirty="0" smtClean="0">
                <a:solidFill>
                  <a:srgbClr val="C00000"/>
                </a:solidFill>
              </a:rPr>
              <a:t>(</a:t>
            </a:r>
            <a:r>
              <a:rPr lang="zh-CN" altLang="zh-CN" sz="1800" b="1" dirty="0" smtClean="0">
                <a:solidFill>
                  <a:srgbClr val="C00000"/>
                </a:solidFill>
              </a:rPr>
              <a:t>人物传记</a:t>
            </a:r>
            <a:r>
              <a:rPr lang="en-US" altLang="zh-CN" sz="1800" b="1" dirty="0" smtClean="0">
                <a:solidFill>
                  <a:srgbClr val="C00000"/>
                </a:solidFill>
              </a:rPr>
              <a:t>)——</a:t>
            </a:r>
            <a:r>
              <a:rPr lang="zh-CN" altLang="zh-CN" sz="1800" b="1" dirty="0" smtClean="0">
                <a:solidFill>
                  <a:srgbClr val="C00000"/>
                </a:solidFill>
              </a:rPr>
              <a:t>风流人物看今朝</a:t>
            </a:r>
            <a:endParaRPr lang="zh-CN" altLang="en-US" b="1" dirty="0">
              <a:solidFill>
                <a:srgbClr val="C00000"/>
              </a:solidFill>
              <a:latin typeface="+mj-ea"/>
              <a:ea typeface="+mj-ea"/>
            </a:endParaRPr>
          </a:p>
        </p:txBody>
      </p:sp>
      <p:sp>
        <p:nvSpPr>
          <p:cNvPr id="30" name="同侧圆角矩形 29">
            <a:hlinkClick r:id="rId18" action="ppaction://hlinksldjump" tooltip="点击进入"/>
          </p:cNvPr>
          <p:cNvSpPr/>
          <p:nvPr/>
        </p:nvSpPr>
        <p:spPr>
          <a:xfrm>
            <a:off x="435597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考情概览</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9" action="ppaction://hlinksldjump" tooltip="点击进入"/>
          </p:cNvPr>
          <p:cNvSpPr/>
          <p:nvPr userDrawn="1"/>
        </p:nvSpPr>
        <p:spPr>
          <a:xfrm>
            <a:off x="534698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整体阅读</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package" Target="../embeddings/Microsoft_Word___11.docx"/><Relationship Id="rId5" Type="http://schemas.openxmlformats.org/officeDocument/2006/relationships/slide" Target="slide9.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package" Target="../embeddings/Microsoft_Word___22.docx"/><Relationship Id="rId5" Type="http://schemas.openxmlformats.org/officeDocument/2006/relationships/slide" Target="slide9.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vmlDrawing" Target="../drawings/vmlDrawing3.vml"/><Relationship Id="rId6" Type="http://schemas.openxmlformats.org/officeDocument/2006/relationships/package" Target="../embeddings/Microsoft_Word___33.docx"/><Relationship Id="rId5" Type="http://schemas.openxmlformats.org/officeDocument/2006/relationships/slide" Target="slide9.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vmlDrawing" Target="../drawings/vmlDrawing4.vml"/><Relationship Id="rId6" Type="http://schemas.openxmlformats.org/officeDocument/2006/relationships/package" Target="../embeddings/Microsoft_Word___44.docx"/><Relationship Id="rId5" Type="http://schemas.openxmlformats.org/officeDocument/2006/relationships/slide" Target="slide9.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mlDrawing" Target="../drawings/vmlDrawing5.vml"/><Relationship Id="rId6" Type="http://schemas.openxmlformats.org/officeDocument/2006/relationships/package" Target="../embeddings/Microsoft_Word___55.docx"/><Relationship Id="rId5" Type="http://schemas.openxmlformats.org/officeDocument/2006/relationships/slide" Target="slide9.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vmlDrawing" Target="../drawings/vmlDrawing6.vml"/><Relationship Id="rId6" Type="http://schemas.openxmlformats.org/officeDocument/2006/relationships/package" Target="../embeddings/Microsoft_Word___66.docx"/><Relationship Id="rId5" Type="http://schemas.openxmlformats.org/officeDocument/2006/relationships/slide" Target="slide9.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860208"/>
            <a:ext cx="6948264" cy="1077841"/>
          </a:xfrm>
        </p:spPr>
        <p:txBody>
          <a:bodyPr/>
          <a:lstStyle/>
          <a:p>
            <a:r>
              <a:rPr lang="zh-CN" altLang="zh-CN" sz="3200" dirty="0"/>
              <a:t>专题四　实用类文本阅读</a:t>
            </a:r>
            <a:r>
              <a:rPr lang="en-US" altLang="zh-CN" sz="3200" dirty="0"/>
              <a:t>(</a:t>
            </a:r>
            <a:r>
              <a:rPr lang="zh-CN" altLang="zh-CN" sz="3200" dirty="0"/>
              <a:t>人物传记</a:t>
            </a:r>
            <a:r>
              <a:rPr lang="en-US" altLang="zh-CN" sz="3200" dirty="0" smtClean="0"/>
              <a:t>)</a:t>
            </a:r>
            <a:br>
              <a:rPr lang="en-US" altLang="zh-CN" sz="3200" dirty="0" smtClean="0"/>
            </a:br>
            <a:r>
              <a:rPr lang="en-US" altLang="zh-CN" sz="3200" dirty="0"/>
              <a:t> </a:t>
            </a:r>
            <a:r>
              <a:rPr lang="en-US" altLang="zh-CN" sz="3200" dirty="0" smtClean="0"/>
              <a:t>              ——</a:t>
            </a:r>
            <a:r>
              <a:rPr lang="zh-CN" altLang="zh-CN" sz="3200" dirty="0"/>
              <a:t>风流人物看今朝</a:t>
            </a:r>
          </a:p>
        </p:txBody>
      </p:sp>
    </p:spTree>
    <p:extLst>
      <p:ext uri="{BB962C8B-B14F-4D97-AF65-F5344CB8AC3E}">
        <p14:creationId xmlns:p14="http://schemas.microsoft.com/office/powerpoint/2010/main" xmlns="" val="1474908043"/>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大约是</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一所内迁的大学的中文系在学年开始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出现了传记研究这一个课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其下注明本年开韩柳文。传记文学也好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韩柳文学也不妨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但是怎么会在传记研究这个总题下面开韩柳文呢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在当时的大学里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出现的怪事不少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可是这一项多少和我的兴趣有关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这就决定了我对于传记文学献身的意图。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《四库全书总目》有传记类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指出《晏子春秋》为传之祖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《孔子三朝记》为记之祖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这是三百年前的看法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现在用不上了。有人说《史记》《汉书》为传记之祖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这个也用不上。《史》《汉》有互见法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对于一个人的评价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常常需要通读全书多卷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才能得其大略。可是在传记文学里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一个传主只有一本书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必须在这本书里把对他的评价全部交代。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9755201"/>
      </p:ext>
    </p:extLst>
  </p:cSld>
  <p:clrMapOvr>
    <a:masterClrMapping/>
  </p:clrMapOvr>
  <p:transition>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是不是古人所作的传、行状、神道碑这一类的作品对于近代传记文学的写作有什么帮助呢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也不尽然。古代文人的这类作品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主要是对于死者的歌颂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对于近代传记文学是没有什么用处的。这些作品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毕竟不是传记文学。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除了史家和文人的作品以外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是不是还有值得提出的呢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这便是所谓别传。别传的名称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可能不是作者的自称而是后人认为有别于正史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。有些简单一些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也可称为传叙。这类作品写得都很生动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没有那些阿谀奉承之辞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而且是信笔直书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对于传主的错误和缺陷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都是全部奉陈。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9093450"/>
      </p:ext>
    </p:extLst>
  </p:cSld>
  <p:clrMapOvr>
    <a:masterClrMapping/>
  </p:clrMapOvr>
  <p:transition>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是不是可以从国外吸收传记文学的写作方法呢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而且有此必要。但是不能没有一个抉择。罗马时代的勃路塔克是最好的了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但是他的时代和我们相去太远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而且他的那部大作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所着重的是相互比较而很少对于传主的刻画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因此我们只能看到一个大略而看不到入情入理的细致的分析。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英国的《约翰逊博士传》是传记文学中的不朽名作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英国人把它推重到极高的地位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这部书的细致是到了一个登峰造极的地位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但是的确也难免有些琐碎。而且由于约翰逊并不处于当时的政治中心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其人也并不能代表英国的一般人物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所以这部作品不是我们必须模仿的范本。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6180668"/>
      </p:ext>
    </p:extLst>
  </p:cSld>
  <p:clrMapOvr>
    <a:masterClrMapping/>
  </p:clrMapOvr>
  <p:transition>
    <p:cover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是不是我国已经翻译过来的《维多利亚女王传》可以作为范本呢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应当说是可以。由于作者着墨无多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处处显得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颊上三毫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的风神。可是中国文人相传的做法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正是走的一样的道路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所以无论近代人怎么推崇这部作品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总还不免令人有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穿新鞋走老路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的戒心。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国内外的作品读过一些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也读过法国评论家莫洛亚的传记文学理论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是不是对于传记文学就算有些认识呢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在自己没有动手创作之前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就不能算是认识。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5559173"/>
      </p:ext>
    </p:extLst>
  </p:cSld>
  <p:clrMapOvr>
    <a:masterClrMapping/>
  </p:clrMapOvr>
  <p:transition>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这时是</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中国正在艰苦抗战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我只身独处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住在四川乐山的郊区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每周得进城到学校上课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生活也很艰苦。家乡已经陷落了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妻室儿女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一家八口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正在死亡线上挣扎。我决心把研读的各种传记作为范本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自己也写出一本来。我写谁呢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我考虑了好久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最后决定写明代的张居正。第一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因为他能把一个充满内忧外患的国家拯救出来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为垂亡的明王朝延长了七十年的寿命。第二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因为他不顾个人的安危和世人的唾骂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终于完成历史赋予他的使命。他不是没有缺点的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但是无论他有多大的缺点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他是唯一能够拯救那个时代的人物。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1287755"/>
      </p:ext>
    </p:extLst>
  </p:cSld>
  <p:clrMapOvr>
    <a:masterClrMapping/>
  </p:clrMapOvr>
  <p:transition>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642912"/>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自传和传人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本是性质类似的著述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除了因为作者立场的不同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因而有必要的区别以外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原来没有很大的差异。但是在西洋文学里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常会发生分类的麻烦。我们则传叙二字连用指明同类的文学。同时因为古代的用法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传人曰传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自叙曰叙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这种分别的观念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是一种原有的观念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所以传叙文学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包括叙、传在内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丝毫不感觉牵强。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朱东润《关于传叙文学的几个名词》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朱先生确是有儒家风度的学者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因此他所选择的传主对象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差不多都是关心国计民生的有为之士。他强调关切现实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拯救危亡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尊崇气节与品格。这都是可以理解的。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傅璇琮《理性的思索和情感的倾注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读朱东润先生史传文学随想》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3944403"/>
      </p:ext>
    </p:extLst>
  </p:cSld>
  <p:clrMapOvr>
    <a:masterClrMapping/>
  </p:clrMapOvr>
  <p:transition>
    <p:randomBa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8" name="椭圆 7">
            <a:hlinkClick r:id="rId4" action="ppaction://hlinksldjump"/>
          </p:cNvPr>
          <p:cNvSpPr/>
          <p:nvPr/>
        </p:nvSpPr>
        <p:spPr>
          <a:xfrm>
            <a:off x="53640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9" name="椭圆 8">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0" name="椭圆 29">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7" name="矩形 6"/>
          <p:cNvSpPr>
            <a:spLocks noChangeAspect="1"/>
          </p:cNvSpPr>
          <p:nvPr/>
        </p:nvSpPr>
        <p:spPr>
          <a:xfrm>
            <a:off x="508000" y="1581295"/>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当年有所大学的中文系开传记研究课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课程内容却是韩愈、柳宗元的古文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朱东润就是因为这件事决心献身传记文学的研究。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我的命运是作为沙子而到中文系开课的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这样的表述与其说写出了自己过去的经历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不如说反映了朱东润写自传时的心态。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朱东润虽然认可国外的传记文学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但却担心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穿新鞋走老路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因此拒绝把近代人推崇的《维多利亚女王传》作为写作范本。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出于自己的现实关怀来选择传主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是朱东润传记文学创作的一贯原则。有学者总体上对此表示理解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但在态度上略有保留。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朱东润虽然认为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传叙文学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的说法更加科学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但为了避免常会发生的分类麻烦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还是在自传中采用了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3" name="五边形 1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2688138"/>
            <a:ext cx="8640960" cy="3981222"/>
            <a:chOff x="251520" y="484865"/>
            <a:chExt cx="8640960" cy="3981222"/>
          </a:xfrm>
        </p:grpSpPr>
        <p:grpSp>
          <p:nvGrpSpPr>
            <p:cNvPr id="15" name="组合 14"/>
            <p:cNvGrpSpPr/>
            <p:nvPr/>
          </p:nvGrpSpPr>
          <p:grpSpPr>
            <a:xfrm>
              <a:off x="251520" y="484865"/>
              <a:ext cx="8640960" cy="3981222"/>
              <a:chOff x="251520" y="-1560334"/>
              <a:chExt cx="8640960" cy="3981222"/>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1560334"/>
                <a:ext cx="8640960" cy="3664216"/>
                <a:chOff x="251520" y="-1560334"/>
                <a:chExt cx="8640960" cy="3664216"/>
              </a:xfrm>
            </p:grpSpPr>
            <p:sp>
              <p:nvSpPr>
                <p:cNvPr id="20" name="矩形 19"/>
                <p:cNvSpPr/>
                <p:nvPr/>
              </p:nvSpPr>
              <p:spPr>
                <a:xfrm>
                  <a:off x="251520" y="-1560334"/>
                  <a:ext cx="8640960" cy="366421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8"/>
                <p:cNvSpPr txBox="1"/>
                <p:nvPr/>
              </p:nvSpPr>
              <p:spPr>
                <a:xfrm>
                  <a:off x="8371094" y="-156033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6" name="矩形 15"/>
            <p:cNvSpPr>
              <a:spLocks noChangeAspect="1"/>
            </p:cNvSpPr>
            <p:nvPr/>
          </p:nvSpPr>
          <p:spPr>
            <a:xfrm>
              <a:off x="508000" y="803341"/>
              <a:ext cx="8128000" cy="3323987"/>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就是因为这件事决心献身传记文学的研究</a:t>
              </a:r>
              <a:r>
                <a:rPr lang="en-US" altLang="zh-CN" sz="2000" dirty="0"/>
                <a:t>”</a:t>
              </a:r>
              <a:r>
                <a:rPr lang="zh-CN" altLang="zh-CN" sz="2000" dirty="0"/>
                <a:t>与原文不符</a:t>
              </a:r>
              <a:r>
                <a:rPr lang="en-US" altLang="zh-CN" sz="2000" dirty="0"/>
                <a:t>,</a:t>
              </a:r>
              <a:r>
                <a:rPr lang="zh-CN" altLang="zh-CN" sz="2000" dirty="0"/>
                <a:t>原文是说</a:t>
              </a:r>
              <a:r>
                <a:rPr lang="en-US" altLang="zh-CN" sz="2000" dirty="0"/>
                <a:t>“</a:t>
              </a:r>
              <a:r>
                <a:rPr lang="zh-CN" altLang="zh-CN" sz="2000" dirty="0"/>
                <a:t>可是这一项多少和我的兴趣有关</a:t>
              </a:r>
              <a:r>
                <a:rPr lang="en-US" altLang="zh-CN" sz="2000" dirty="0"/>
                <a:t>,</a:t>
              </a:r>
              <a:r>
                <a:rPr lang="zh-CN" altLang="zh-CN" sz="2000" dirty="0"/>
                <a:t>这就决定了我对于传记文学献身的意图</a:t>
              </a:r>
              <a:r>
                <a:rPr lang="en-US" altLang="zh-CN" sz="2000" dirty="0"/>
                <a:t>”,</a:t>
              </a:r>
              <a:r>
                <a:rPr lang="zh-CN" altLang="zh-CN" sz="2000" dirty="0"/>
                <a:t>可见作者献身传记文学是因为兴趣</a:t>
              </a:r>
              <a:r>
                <a:rPr lang="en-US" altLang="zh-CN" sz="2000" dirty="0"/>
                <a:t>,</a:t>
              </a:r>
              <a:r>
                <a:rPr lang="zh-CN" altLang="zh-CN" sz="2000" dirty="0"/>
                <a:t>而不是因为韩柳古文。</a:t>
              </a:r>
              <a:r>
                <a:rPr lang="en-US" altLang="zh-CN" sz="2000" dirty="0"/>
                <a:t>C</a:t>
              </a:r>
              <a:r>
                <a:rPr lang="zh-CN" altLang="zh-CN" sz="2000" dirty="0"/>
                <a:t>项</a:t>
              </a:r>
              <a:r>
                <a:rPr lang="en-US" altLang="zh-CN" sz="2000" dirty="0"/>
                <a:t>,“</a:t>
              </a:r>
              <a:r>
                <a:rPr lang="zh-CN" altLang="zh-CN" sz="2000" dirty="0"/>
                <a:t>因此拒绝把近代人推崇的《维多利亚女王传》作为写作范本</a:t>
              </a:r>
              <a:r>
                <a:rPr lang="en-US" altLang="zh-CN" sz="2000" dirty="0"/>
                <a:t>”</a:t>
              </a:r>
              <a:r>
                <a:rPr lang="zh-CN" altLang="zh-CN" sz="2000" dirty="0"/>
                <a:t>错。原文是说</a:t>
              </a:r>
              <a:r>
                <a:rPr lang="en-US" altLang="zh-CN" sz="2000" dirty="0"/>
                <a:t>“</a:t>
              </a:r>
              <a:r>
                <a:rPr lang="zh-CN" altLang="zh-CN" sz="2000" dirty="0"/>
                <a:t>应当说是可以</a:t>
              </a:r>
              <a:r>
                <a:rPr lang="en-US" altLang="zh-CN" sz="2000" dirty="0"/>
                <a:t>……</a:t>
              </a:r>
              <a:r>
                <a:rPr lang="zh-CN" altLang="zh-CN" sz="2000" dirty="0"/>
                <a:t>总还不免令人有</a:t>
              </a:r>
              <a:r>
                <a:rPr lang="en-US" altLang="zh-CN" sz="2000" dirty="0"/>
                <a:t>‘</a:t>
              </a:r>
              <a:r>
                <a:rPr lang="zh-CN" altLang="zh-CN" sz="2000" dirty="0"/>
                <a:t>穿新鞋走老路</a:t>
              </a:r>
              <a:r>
                <a:rPr lang="en-US" altLang="zh-CN" sz="2000" dirty="0"/>
                <a:t>’</a:t>
              </a:r>
              <a:r>
                <a:rPr lang="zh-CN" altLang="zh-CN" sz="2000" dirty="0"/>
                <a:t>的戒心</a:t>
              </a:r>
              <a:r>
                <a:rPr lang="en-US" altLang="zh-CN" sz="2000" dirty="0"/>
                <a:t>”</a:t>
              </a:r>
              <a:r>
                <a:rPr lang="zh-CN" altLang="zh-CN" sz="2000" dirty="0"/>
                <a:t>。</a:t>
              </a:r>
              <a:r>
                <a:rPr lang="en-US" altLang="zh-CN" sz="2000" dirty="0"/>
                <a:t>E</a:t>
              </a:r>
              <a:r>
                <a:rPr lang="zh-CN" altLang="zh-CN" sz="2000" dirty="0"/>
                <a:t>项</a:t>
              </a:r>
              <a:r>
                <a:rPr lang="en-US" altLang="zh-CN" sz="2000" dirty="0"/>
                <a:t>,“</a:t>
              </a:r>
              <a:r>
                <a:rPr lang="zh-CN" altLang="zh-CN" sz="2000" dirty="0"/>
                <a:t>为了避免常会发生的分类麻烦</a:t>
              </a:r>
              <a:r>
                <a:rPr lang="en-US" altLang="zh-CN" sz="2000" dirty="0"/>
                <a:t>”</a:t>
              </a:r>
              <a:r>
                <a:rPr lang="zh-CN" altLang="zh-CN" sz="2000" dirty="0"/>
                <a:t>与原文不符</a:t>
              </a:r>
              <a:r>
                <a:rPr lang="en-US" altLang="zh-CN" sz="2000" dirty="0"/>
                <a:t>,</a:t>
              </a:r>
              <a:r>
                <a:rPr lang="zh-CN" altLang="zh-CN" sz="2000" dirty="0"/>
                <a:t>相关链接①中是说</a:t>
              </a:r>
              <a:r>
                <a:rPr lang="en-US" altLang="zh-CN" sz="2000" dirty="0"/>
                <a:t>“</a:t>
              </a:r>
              <a:r>
                <a:rPr lang="zh-CN" altLang="zh-CN" sz="2000" dirty="0"/>
                <a:t>在西洋文学里</a:t>
              </a:r>
              <a:r>
                <a:rPr lang="en-US" altLang="zh-CN" sz="2000" dirty="0"/>
                <a:t>,</a:t>
              </a:r>
              <a:r>
                <a:rPr lang="zh-CN" altLang="zh-CN" sz="2000" dirty="0"/>
                <a:t>常会发生分类的麻烦</a:t>
              </a:r>
              <a:r>
                <a:rPr lang="en-US" altLang="zh-CN" sz="2000" dirty="0"/>
                <a:t>”</a:t>
              </a:r>
              <a:r>
                <a:rPr lang="zh-CN" altLang="zh-CN" sz="2000" dirty="0"/>
                <a:t>。</a:t>
              </a:r>
            </a:p>
          </p:txBody>
        </p:sp>
      </p:grpSp>
      <p:grpSp>
        <p:nvGrpSpPr>
          <p:cNvPr id="22" name="组合 21"/>
          <p:cNvGrpSpPr/>
          <p:nvPr/>
        </p:nvGrpSpPr>
        <p:grpSpPr>
          <a:xfrm>
            <a:off x="251520" y="5633844"/>
            <a:ext cx="8640960" cy="1035516"/>
            <a:chOff x="251520" y="4869160"/>
            <a:chExt cx="8640960" cy="1035516"/>
          </a:xfrm>
        </p:grpSpPr>
        <p:grpSp>
          <p:nvGrpSpPr>
            <p:cNvPr id="23" name="组合 22"/>
            <p:cNvGrpSpPr/>
            <p:nvPr/>
          </p:nvGrpSpPr>
          <p:grpSpPr>
            <a:xfrm>
              <a:off x="251520" y="4869160"/>
              <a:ext cx="8640960" cy="1035516"/>
              <a:chOff x="251520" y="3872081"/>
              <a:chExt cx="8640960" cy="1035516"/>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4" name="矩形 23"/>
            <p:cNvSpPr>
              <a:spLocks noChangeAspect="1"/>
            </p:cNvSpPr>
            <p:nvPr/>
          </p:nvSpPr>
          <p:spPr>
            <a:xfrm>
              <a:off x="539552" y="5154917"/>
              <a:ext cx="8064896" cy="400110"/>
            </a:xfrm>
            <a:prstGeom prst="rect">
              <a:avLst/>
            </a:prstGeom>
          </p:spPr>
          <p:txBody>
            <a:bodyPr wrap="square">
              <a:spAutoFit/>
            </a:bodyPr>
            <a:lstStyle/>
            <a:p>
              <a:r>
                <a:rPr lang="zh-CN" altLang="zh-CN" sz="2000" dirty="0"/>
                <a:t>答</a:t>
              </a:r>
              <a:r>
                <a:rPr lang="en-US" altLang="zh-CN" sz="2000" dirty="0"/>
                <a:t>D</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C</a:t>
              </a:r>
              <a:r>
                <a:rPr lang="zh-CN" altLang="zh-CN" sz="2000" dirty="0"/>
                <a:t>、</a:t>
              </a:r>
              <a:r>
                <a:rPr lang="en-US" altLang="zh-CN" sz="2000" dirty="0"/>
                <a:t>E</a:t>
              </a:r>
              <a:r>
                <a:rPr lang="zh-CN" altLang="zh-CN" sz="2000" dirty="0"/>
                <a:t>不给分</a:t>
              </a:r>
            </a:p>
          </p:txBody>
        </p:sp>
      </p:grpSp>
    </p:spTree>
    <p:extLst>
      <p:ext uri="{BB962C8B-B14F-4D97-AF65-F5344CB8AC3E}">
        <p14:creationId xmlns:p14="http://schemas.microsoft.com/office/powerpoint/2010/main" xmlns="" val="916797552"/>
      </p:ext>
    </p:extLst>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5" name="椭圆 44">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9" name="矩形 8"/>
          <p:cNvSpPr>
            <a:spLocks noChangeAspect="1"/>
          </p:cNvSpPr>
          <p:nvPr/>
        </p:nvSpPr>
        <p:spPr>
          <a:xfrm>
            <a:off x="508000" y="227687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朱东润的传记文学观是如何形成的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270892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广泛阅读古今中外的传记作品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如《史记》《汉书》《约翰逊博士传》《维多利亚女王传》等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并比较它们的异同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深入研究传记文学理论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辨析不同概念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如阅读莫洛亚的传记文学理论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分辨史传、别传、自传、传叙文学等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进行传记文学写作实践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如给张居正写传。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8439825"/>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5" name="椭圆 44">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925603"/>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本题考查筛选整合文章信息要点的能力。答案主要集中在文章的第四段及之后的内容包括相关链接</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朱东润先生广泛阅读古今中外的传记文学作品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文中写到了中国古代的《史记》《汉书》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外国的《约翰逊博士传》《维多利亚女王传》等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并分析了这些作品的异同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文章倒数第二段写到他研读莫洛亚的传记文学理论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前面的几段以及相关链接</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也写到他区别辨析几种传体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史传、别传、自传、传叙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在研读各种传记为范本的基础上进行传记文学写作实践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给张居正作传。整合这些信息即可。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4117370"/>
      </p:ext>
    </p:extLst>
  </p:cSld>
  <p:clrMapOvr>
    <a:masterClrMapping/>
  </p:clrMapOvr>
  <p:transition>
    <p:pull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7" name="椭圆 26">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70080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作为带有学术性质的自传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216741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偏重学术经历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主要写自己的传记文学观及其形成过程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写生平与写学术二者交融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呈现学术背后的家国情怀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行文平易自然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穿插使用口语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就像和老朋友闲谈一样。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本题考查概括文本特点的能力。本文是一篇带有浓厚学术色彩的自传。从全文看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本文有这样几个特点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一是写个人的学术事迹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将自己的传记文学观点的形成以及创作作为行文的重点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二是将生平融入自己的学术生涯中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文章最后一段以及相关链接</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都体现了朱东润先生在学术中的家国情怀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三是自传文本语言平易自然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给读者一种亲切之感。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5241140"/>
      </p:ext>
    </p:extLst>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圆角矩形 1">
            <a:hlinkClick r:id="rId4"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1748951" y="1916832"/>
            <a:ext cx="5646097"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近五年课标全国卷实用类文本阅读考查</a:t>
            </a:r>
            <a:r>
              <a:rPr lang="zh-CN" altLang="zh-CN" sz="2200" b="1" dirty="0" smtClean="0">
                <a:solidFill>
                  <a:srgbClr val="000000"/>
                </a:solidFill>
                <a:latin typeface="Times New Roman" panose="02020603050405020304" pitchFamily="18" charset="0"/>
                <a:cs typeface="Times New Roman" panose="02020603050405020304" pitchFamily="18" charset="0"/>
              </a:rPr>
              <a:t>统计</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4010150843"/>
              </p:ext>
            </p:extLst>
          </p:nvPr>
        </p:nvGraphicFramePr>
        <p:xfrm>
          <a:off x="508000" y="2448900"/>
          <a:ext cx="8128000" cy="3500380"/>
        </p:xfrm>
        <a:graphic>
          <a:graphicData uri="http://schemas.openxmlformats.org/presentationml/2006/ole">
            <p:oleObj spid="_x0000_s7172" name="文档" r:id="rId6" imgW="3915478" imgH="1685460" progId="">
              <p:embed/>
            </p:oleObj>
          </a:graphicData>
        </a:graphic>
      </p:graphicFrame>
    </p:spTree>
    <p:extLst>
      <p:ext uri="{BB962C8B-B14F-4D97-AF65-F5344CB8AC3E}">
        <p14:creationId xmlns:p14="http://schemas.microsoft.com/office/powerpoint/2010/main" xmlns="" val="1942524208"/>
      </p:ext>
    </p:extLst>
  </p:cSld>
  <p:clrMapOvr>
    <a:masterClrMapping/>
  </p:clrMapOvr>
  <p:transition>
    <p:cover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7" name="椭圆 2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636319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8" name="矩形 7"/>
          <p:cNvSpPr>
            <a:spLocks noChangeAspect="1"/>
          </p:cNvSpPr>
          <p:nvPr/>
        </p:nvSpPr>
        <p:spPr>
          <a:xfrm>
            <a:off x="508000" y="198693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朱东润认为传记文学作品应如何刻画和评价传主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你是否同意他的观点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请结合材料说明理由。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285636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应该入情入理地细致刻画传主的个性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如果只重比较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就看不清传主的个性。而要是像《维多利亚女王传》那样就不够细致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像《约翰逊博士传》那样细致则难免琐碎。</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应该信笔直书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全面评价传主的优缺点。要是像有些古代文人的作品那样只是歌颂死者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就不是传记文学。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593187"/>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7" name="椭圆 2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636319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7" name="矩形 6"/>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只有入情入理地细致刻画传主的个性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才能给人深刻的印象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且具有可读性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人无完人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只有全面评价传主的优缺点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才能给读者一个完整的人物形象。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细致刻画个性需要史料支撑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如果史料不足而仍然强调这一点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就会导致不够客观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显得矫揉造作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追求全面评价传主的优缺点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不能有效凸显传主的个性。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4367670"/>
      </p:ext>
    </p:extLst>
  </p:cSld>
  <p:clrMapOvr>
    <a:masterClrMapping/>
  </p:clrMapOvr>
  <p:transition>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7" name="椭圆 2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636319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8" name="矩形 7"/>
          <p:cNvSpPr>
            <a:spLocks noChangeAspect="1"/>
          </p:cNvSpPr>
          <p:nvPr/>
        </p:nvSpPr>
        <p:spPr>
          <a:xfrm>
            <a:off x="508000" y="180737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本题考查分析探究作者在文中观点态度的能力。朱东润先生在文中认为传记文学应怎样刻画与评价传主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要点信息主要在文章的第六、七、八段。第六段表明传记文学要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信笔直书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对于传主的错误和缺陷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都是全部奉陈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第六、七段表明传记文学要注重对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传主的刻画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入情入理的细致的分析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对此观点的态度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可同意也可不同意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理由要充分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要能够自圆其说。如同意此观点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就要从朱先生的两个观点入手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分析其好处。全面展示传主的优缺点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让读者全面认识一个真实的人物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入情入理地细致刻画人物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能够加深传主在读者心目中的形象等。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6528882"/>
      </p:ext>
    </p:extLst>
  </p:cSld>
  <p:clrMapOvr>
    <a:masterClrMapping/>
  </p:clrMapOvr>
  <p:transition>
    <p:cover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矩形 2"/>
          <p:cNvSpPr>
            <a:spLocks noChangeAspect="1"/>
          </p:cNvSpPr>
          <p:nvPr/>
        </p:nvSpPr>
        <p:spPr>
          <a:xfrm>
            <a:off x="508000" y="1735362"/>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传记类文本的阅读方法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理清作品陈述的基本事实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把握传主的人生经历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阅读一篇传记首先要理清作品陈述的基本事实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把握传主的人生经历。只有深刻地认识传主的成长经历并感悟其心路历程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才能够分析环境、志向、奋斗、机遇、挫折、事业、爱情等诸多因素对其人生发展的重要影响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从而为正确评价传主的思想、感情、品格、气质、成就等打下基础。阅读时可以抓住时间、地点以及相应发生的事件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运用合并同类项法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概括出文章中的主要事件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把握传主的主要生活历程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快速理出文意演进的脉络。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关注传主具有典型意义的事件和细节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阅读传记时要学会把握作品中具有典型意义的事件细节。典型事件往往是传主一生的关键所在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能反映他一生中的主要功过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而且可以显示有关的历史进程及特点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有利于读者把握文章的重点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理清其人生发展的脉络。富有特性的细节描写犹如人体之血肉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能使传主的形象更加丰满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能帮助读者更准确地了解传主的性格、理想。阅读传记时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要对这些细节加以仔细思考。例如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这一细节表现了什么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它与整个事件之间是什么关系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它在事件或传主的生活中起了什么作用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它表现了人物怎样的精神特质等。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5598072"/>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 name="矩形 1"/>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捕捉阅读线索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标题有的明示了文章写作的对象或内容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有的提供了阅读的线索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有的甚至明示或暗示了文章的主题。分析散文标题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把握标题的特征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能帮助考生更快更好地阅读文本。可以说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散文的标题往往就是解读散文的一把钥匙。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如《纸上故乡》</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、《云和梯田》</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年天津卷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、《四堡雕版》</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、《粮食》</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、《浣花草堂》</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、《听雨》</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年全国大纲卷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、《瓦》</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、《樱桃》</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罗兰》</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年湖北卷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直接明确了写作的对象。如果在文章中写到了看似与标题无关的内容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那就要考虑它与写作对象的关系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就要琢磨作者为什么要写这样的内容。有些题目一看就知道会采用借物喻人、托物寓意的写法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有些题目一看就知道是文章写作的线索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如《樱桃》。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6154740"/>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把握传主的形象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概括传主的精神品质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通过阅读文章梳理出文中的主要事件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然后从人物在事件中的表现来把握其形象以及精神品质。注意从传主与时代、传主与他人的关系中去把握传主的形象。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传主与时代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传主与他人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是理解传记的经纬。首先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要关注时代、社会、家庭背景下的传主。要理解传主其人其事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就要了解他所处的时代背景、社会背景、家庭生活背景等众多因素。其次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要理解关系网中的传主。传主的人际交往是影响他也是组成他人生经历的重要方面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通过传主与他人的关系去把握传主形象是阅读传记的一条通道。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4176538"/>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分析传记的文本基本特征、语言特色和表现手法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要明确传记类别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了解不同类别传记具有的不同特点。在此基础上结合具体文本来分析其表现手法。如自传采用第一人称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语言或自然亲切或幽默诙谐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通常以记叙为主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兼有描写抒情。他传采用第三人称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语言或朴实自然或文采斐然。其次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要了解传记常用的表现手法。传记采用的表现手法与一般记叙文相似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有首尾照应、巧用修辞、详略得当、叙议结合、正侧相映等。此外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引用是传记常用的表现手法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如引用传主在书信、日记中的文字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它可以印证作者的观点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也可以使传记具有更为真实感人的力量。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8136337"/>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典例体验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南开校父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严范孙本事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天津老城西北角有个文昌宫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其西侧不远处即是严翰林胡同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此地坐落着一片大院套小院、合计百余间屋舍的大宅院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它的主人便是南开系列学校的创办者严修先生</a:t>
            </a:r>
            <a:r>
              <a:rPr lang="en-US" altLang="zh-CN" sz="2200" dirty="0">
                <a:solidFill>
                  <a:srgbClr val="000000"/>
                </a:solidFill>
                <a:latin typeface="Times New Roman" panose="02020603050405020304" pitchFamily="18" charset="0"/>
                <a:cs typeface="Times New Roman" panose="02020603050405020304" pitchFamily="18" charset="0"/>
              </a:rPr>
              <a:t>(1860—1929,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字范孙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。如今严家老宅在城市改造中已不复存在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取而代之的是车水马龙的通衢大道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人们何曾想到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此处竟是南开学校百年历程的发轫地所在。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2947155"/>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就教育背景而言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严修与封建王朝时代应试求官的士大夫并无二致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饱读圣贤经典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沉浸科考之中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年仅二十四岁便登上科举顶巅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进入翰林院。他受益于来津主持问津书院的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领袖张佩纶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并由此结识李鸿章和张之洞。青年严修显然更倾心于抱持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经世致用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之学的张之洞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这与他作为盐商家子弟追求实用价值的求知取向不无关联。与众不同的是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严修在应试科举的同时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尚有一条求知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对于算学兴趣浓厚。早年他师从陈奉周学习算学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平日于代数、几何致力最深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后来任职翰林院仍旧兴味不减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以至于出任贵州学政期间竟将算学题列入书院考题之中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曾求助湖广总督张之洞推荐算学讲师到黔执教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任满归途中又在沪上选购《五纬捷算》《圆锥曲线说》等相关书册。其偏重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的自觉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较之甲午战后风气大开的士大夫整体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学术转型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明显提早了十多年。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04526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圆角矩形 1">
            <a:hlinkClick r:id="rId4"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45036632"/>
              </p:ext>
            </p:extLst>
          </p:nvPr>
        </p:nvGraphicFramePr>
        <p:xfrm>
          <a:off x="508000" y="1802375"/>
          <a:ext cx="8128000" cy="4218913"/>
        </p:xfrm>
        <a:graphic>
          <a:graphicData uri="http://schemas.openxmlformats.org/presentationml/2006/ole">
            <p:oleObj spid="_x0000_s8196" name="文档" r:id="rId6" imgW="3915478" imgH="2031408" progId="">
              <p:embed/>
            </p:oleObj>
          </a:graphicData>
        </a:graphic>
      </p:graphicFrame>
    </p:spTree>
    <p:extLst>
      <p:ext uri="{BB962C8B-B14F-4D97-AF65-F5344CB8AC3E}">
        <p14:creationId xmlns:p14="http://schemas.microsoft.com/office/powerpoint/2010/main" xmlns="" val="2813864636"/>
      </p:ext>
    </p:extLst>
  </p:cSld>
  <p:clrMapOvr>
    <a:masterClrMapping/>
  </p:clrMapOvr>
  <p:transition>
    <p:cover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矩形 2"/>
          <p:cNvSpPr>
            <a:spLocks noChangeAspect="1"/>
          </p:cNvSpPr>
          <p:nvPr/>
        </p:nvSpPr>
        <p:spPr>
          <a:xfrm>
            <a:off x="508000" y="130865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在贵州学政任所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严修跟从祁祖彝学习英文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大约十年之后任职学部期间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仍每日与陈宝泉等坚持习读英文不辍。他的趋新倾向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还体现在戊戌前为其长子智崇开列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中西合璧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的学习方案上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其中颇敢舍弃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训诂之学、金石之学、校勘之学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虽不学可也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骈文、古近体诗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不学可也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时文、试帖、律赋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不学亦可也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字则小楷最为切用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求速求匀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而能事毕矣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篆隶不学亦可也。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一个翰林出身的文教高官对国学采取如此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至为少见。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除了洋洋大观的严氏日记和一些唱和酬酢的诗词之外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严修绝少有著作行世。他中年时发过这样的感慨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好争者必不直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好盟者必不信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好怒者必不成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好察者必不智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好服药者必不寿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好著书者必不通。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洞明世事使他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轻著述而重躬行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毕竟须回实处去做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与一般文人的崇尚虚文显有不同。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0575038"/>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年之于严修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是个充满转折又预示着新机的关键年份。因奏开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经济特科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而开罪于自己的恩师和翰林院顶头上司徐桐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事实上断送了他前期的京官生涯。同年六月间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在好友徐世昌的引介下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严修在天津小站结识了在此练兵的袁世凯、段祺瑞等一批新进军人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彼此印象颇佳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日后随着北洋系军人的政治崛起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严氏在北方的兴学活动得到这个实力集团的鼎力相助。是年冬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严家私塾开馆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严修为其子弟们聘请的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教师乃张伯苓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这位北洋水师学堂毕业的前海军士官在此教授英语、理化知识以及健身怡情的体育游戏。严、张联手合作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为此后创设北方名校奠定了根基。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7754871"/>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严修的两次日本之行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无疑为其后的兴学活动提供了参照和动力。</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先进人士纷纷东渡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清政府新政更明确要求文教官员必须赴日本考察之后方能履职。在这样的背景下</a:t>
            </a:r>
            <a:r>
              <a:rPr lang="en-US" altLang="zh-CN" sz="2200" dirty="0">
                <a:solidFill>
                  <a:srgbClr val="000000"/>
                </a:solidFill>
                <a:latin typeface="Times New Roman" panose="02020603050405020304" pitchFamily="18" charset="0"/>
                <a:cs typeface="Times New Roman" panose="02020603050405020304" pitchFamily="18" charset="0"/>
              </a:rPr>
              <a:t>,1902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年秋严修偕同两个儿子自费东游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其收获和感慨自不必说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本国求新过程中的诸多困惑竟也在游访间获致释然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一日游关西寺院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闻钟声悠扬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观众僧诵经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因而顿悟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讲学问不必废词章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讲教化不必废僧道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新与旧并非水火不容。东游归来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严修与一些津门士绅集资办学。他们将会文、问津两个书院改建为民立第一、第二小学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又应天津知府的要求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废庙兴学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建起官立学校多处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严家老宅更增设了蒙养学塾和女子学馆。一时间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津门兴学之风颇盛。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5100229"/>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在教育史上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严修可谓中国近代认真借鉴日本经验的代表性人物。他两次东游的一个附带收获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是聘订了一批日本教习来华执教。他参与改建的天津民立第一小学的教员中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日本教习竟有七人之多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直隶各地建立劝学所的实施方案也是由日本人制定。当时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对于支付重金聘请日本教习曾经有种种非议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严修的态度十分明确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教员用东人需费诚巨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然不如是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则内容仍不可问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则永无可以不用东人之日。故此费不能惜也。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他选送近百名官绅青年进入东京弘文学院、经纬学堂等校学习法政、师范、印刷等课业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后来主政晚清学部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部内留日归来者明显居于多数。他坚持认为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欧洲之程度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我国数十年内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恐无赶及之望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果欲学步他人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只可仍从日本入手。否则一片空论而已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0084629"/>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随着南开中学十年办学经验的积累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筹办大学日益提上日程。</a:t>
            </a:r>
            <a:r>
              <a:rPr lang="en-US" altLang="zh-CN" sz="2200" dirty="0">
                <a:solidFill>
                  <a:srgbClr val="000000"/>
                </a:solidFill>
                <a:latin typeface="Times New Roman" panose="02020603050405020304" pitchFamily="18" charset="0"/>
                <a:cs typeface="Times New Roman" panose="02020603050405020304" pitchFamily="18" charset="0"/>
              </a:rPr>
              <a:t>1915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严修偕张伯苓先后走访参观京、津两地的北京大学、清华学校等机构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考察大学的基本情况。</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张伯苓进入美国哥伦比亚大学师范学院研修教育学。直到</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南开学校大学部终于正式开学。继而创建南开女中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不久又增设南开小学。至此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南开学校在天津形成了自小学、中学到大学、女中的完整系列规模。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选自张晓唯《民国学人的盛年与黄昏》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7031073"/>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概括严修先生的人生经历。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文章从严修青年时代写起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直到创办南开大学。从文章中看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严修先生大致经历了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等几个阶段。</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关注传主具有典型意义的事件。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文章为了突出严修的性格、思想品质和成就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先后选取</a:t>
            </a:r>
            <a:r>
              <a:rPr lang="zh-CN" altLang="zh-CN" sz="2200" dirty="0" smtClean="0">
                <a:solidFill>
                  <a:srgbClr val="000000"/>
                </a:solidFill>
                <a:latin typeface="Times New Roman" panose="02020603050405020304" pitchFamily="18" charset="0"/>
                <a:cs typeface="Times New Roman" panose="02020603050405020304" pitchFamily="18" charset="0"/>
              </a:rPr>
              <a:t>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等典型事件来写。</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696039" y="2693596"/>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入翰林院</a:t>
            </a:r>
            <a:r>
              <a:rPr lang="zh-CN" altLang="zh-CN" sz="2200" dirty="0" smtClean="0">
                <a:solidFill>
                  <a:srgbClr val="FF0000"/>
                </a:solidFill>
                <a:latin typeface="Times New Roman" panose="02020603050405020304" pitchFamily="18" charset="0"/>
                <a:cs typeface="Times New Roman" panose="02020603050405020304" pitchFamily="18" charset="0"/>
              </a:rPr>
              <a:t>求知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220072" y="2691945"/>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出任贵州学</a:t>
            </a:r>
            <a:r>
              <a:rPr lang="zh-CN" altLang="zh-CN" sz="2200" dirty="0" smtClean="0">
                <a:solidFill>
                  <a:srgbClr val="FF0000"/>
                </a:solidFill>
                <a:latin typeface="Times New Roman" panose="02020603050405020304" pitchFamily="18" charset="0"/>
                <a:cs typeface="Times New Roman" panose="02020603050405020304" pitchFamily="18" charset="0"/>
              </a:rPr>
              <a:t>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50899" y="3084010"/>
            <a:ext cx="27943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在北方开展兴学</a:t>
            </a:r>
            <a:r>
              <a:rPr lang="zh-CN" altLang="zh-CN" sz="2200" dirty="0" smtClean="0">
                <a:solidFill>
                  <a:srgbClr val="FF0000"/>
                </a:solidFill>
                <a:latin typeface="Times New Roman" panose="02020603050405020304" pitchFamily="18" charset="0"/>
                <a:cs typeface="Times New Roman" panose="02020603050405020304" pitchFamily="18" charset="0"/>
              </a:rPr>
              <a:t>活动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4121318" y="3094401"/>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自费东游</a:t>
            </a:r>
            <a:r>
              <a:rPr lang="zh-CN" altLang="zh-CN" sz="2200" dirty="0" smtClean="0">
                <a:solidFill>
                  <a:srgbClr val="FF0000"/>
                </a:solidFill>
                <a:latin typeface="Times New Roman" panose="02020603050405020304" pitchFamily="18" charset="0"/>
                <a:cs typeface="Times New Roman" panose="02020603050405020304" pitchFamily="18" charset="0"/>
              </a:rPr>
              <a:t>日本</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683568" y="3505597"/>
            <a:ext cx="251222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创办南开系列</a:t>
            </a:r>
            <a:r>
              <a:rPr lang="zh-CN" altLang="zh-CN" sz="2200" dirty="0" smtClean="0">
                <a:solidFill>
                  <a:srgbClr val="FF0000"/>
                </a:solidFill>
                <a:latin typeface="Times New Roman" panose="02020603050405020304" pitchFamily="18" charset="0"/>
                <a:cs typeface="Times New Roman" panose="02020603050405020304" pitchFamily="18" charset="0"/>
              </a:rPr>
              <a:t>学校</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1033028" y="4689466"/>
            <a:ext cx="251222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对算学的浓厚</a:t>
            </a:r>
            <a:r>
              <a:rPr lang="zh-CN" altLang="zh-CN" sz="2200" dirty="0" smtClean="0">
                <a:solidFill>
                  <a:srgbClr val="FF0000"/>
                </a:solidFill>
                <a:latin typeface="Times New Roman" panose="02020603050405020304" pitchFamily="18" charset="0"/>
                <a:cs typeface="Times New Roman" panose="02020603050405020304" pitchFamily="18" charset="0"/>
              </a:rPr>
              <a:t>兴趣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4092403" y="4690866"/>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严家私塾</a:t>
            </a:r>
            <a:r>
              <a:rPr lang="zh-CN" altLang="zh-CN" sz="2200" dirty="0" smtClean="0">
                <a:solidFill>
                  <a:srgbClr val="FF0000"/>
                </a:solidFill>
                <a:latin typeface="Times New Roman" panose="02020603050405020304" pitchFamily="18" charset="0"/>
                <a:cs typeface="Times New Roman" panose="02020603050405020304" pitchFamily="18" charset="0"/>
              </a:rPr>
              <a:t>开馆</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750899" y="5116165"/>
            <a:ext cx="223009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偕儿子自费东</a:t>
            </a:r>
            <a:r>
              <a:rPr lang="zh-CN" altLang="zh-CN" sz="2200" dirty="0" smtClean="0">
                <a:solidFill>
                  <a:srgbClr val="FF0000"/>
                </a:solidFill>
                <a:latin typeface="Times New Roman" panose="02020603050405020304" pitchFamily="18" charset="0"/>
                <a:cs typeface="Times New Roman" panose="02020603050405020304" pitchFamily="18" charset="0"/>
              </a:rPr>
              <a:t>游</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3498948" y="5122844"/>
            <a:ext cx="223009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聘日本教员</a:t>
            </a:r>
            <a:r>
              <a:rPr lang="zh-CN" altLang="zh-CN" sz="2200" dirty="0" smtClean="0">
                <a:solidFill>
                  <a:srgbClr val="FF0000"/>
                </a:solidFill>
                <a:latin typeface="Times New Roman" panose="02020603050405020304" pitchFamily="18" charset="0"/>
                <a:cs typeface="Times New Roman" panose="02020603050405020304" pitchFamily="18" charset="0"/>
              </a:rPr>
              <a:t>执教</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460799217"/>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 name="矩形 2"/>
          <p:cNvSpPr>
            <a:spLocks noChangeAspect="1"/>
          </p:cNvSpPr>
          <p:nvPr/>
        </p:nvSpPr>
        <p:spPr>
          <a:xfrm>
            <a:off x="508000" y="2107334"/>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概括传主的精神品质。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从严修的人生经历中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我们不难看出他具有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的美德和品质。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分析文章的写作技法。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本文采用第三人称的写法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语言朴实自然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中饱含着对传主的颂扬和赞美之情。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840777" y="2482505"/>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务实</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7262959" y="2482505"/>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爱国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55576" y="2881381"/>
            <a:ext cx="1665841"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有</a:t>
            </a:r>
            <a:r>
              <a:rPr lang="zh-CN" altLang="zh-CN" sz="2200" dirty="0" smtClean="0">
                <a:solidFill>
                  <a:srgbClr val="FF0000"/>
                </a:solidFill>
                <a:latin typeface="Times New Roman" panose="02020603050405020304" pitchFamily="18" charset="0"/>
                <a:cs typeface="Times New Roman" panose="02020603050405020304" pitchFamily="18" charset="0"/>
              </a:rPr>
              <a:t>远见卓识</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987824" y="2881380"/>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勇于</a:t>
            </a:r>
            <a:r>
              <a:rPr lang="zh-CN" altLang="zh-CN" sz="2200" dirty="0" smtClean="0">
                <a:solidFill>
                  <a:srgbClr val="FF0000"/>
                </a:solidFill>
                <a:latin typeface="Times New Roman" panose="02020603050405020304" pitchFamily="18" charset="0"/>
                <a:cs typeface="Times New Roman" panose="02020603050405020304" pitchFamily="18" charset="0"/>
              </a:rPr>
              <a:t>创新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6084168" y="3694198"/>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客观</a:t>
            </a:r>
            <a:r>
              <a:rPr lang="zh-CN" altLang="zh-CN" sz="2200" dirty="0" smtClean="0">
                <a:solidFill>
                  <a:srgbClr val="FF0000"/>
                </a:solidFill>
                <a:latin typeface="Times New Roman" panose="02020603050405020304" pitchFamily="18" charset="0"/>
                <a:cs typeface="Times New Roman" panose="02020603050405020304" pitchFamily="18" charset="0"/>
              </a:rPr>
              <a:t>叙事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822139270"/>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2" name="矩形 1"/>
          <p:cNvSpPr>
            <a:spLocks noChangeAspect="1"/>
          </p:cNvSpPr>
          <p:nvPr/>
        </p:nvSpPr>
        <p:spPr>
          <a:xfrm>
            <a:off x="508000" y="980728"/>
            <a:ext cx="8128000" cy="544495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即学即练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传记开篇对如今严家老宅在城市改造中已不复存在的感叹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在一定程度上表达了对这位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南开校父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的怀念之情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激发了读者了解严修的阅读欲望。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严修出身盐商家庭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是南开系列学校的创办者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科举及第进入翰林院后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因受张佩纶、李鸿章、张之洞等人的影响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经世致用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严修早年喜欢算学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任职翰林院时仍兴味不减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体现了他对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的自觉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比其他士大夫提早了十多年。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和一般文人的崇尚虚文不同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轻著述而重躬行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除一些日记和应酬诗词外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绝少有著作行世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好著书者必不通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本文记述了严修重视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展示了他在中国近代教育史上的突出成就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生动形象地塑造了一个感人的形象。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 name="五边形 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7" name="组合 6"/>
          <p:cNvGrpSpPr/>
          <p:nvPr/>
        </p:nvGrpSpPr>
        <p:grpSpPr>
          <a:xfrm>
            <a:off x="251520" y="4523906"/>
            <a:ext cx="8640960" cy="2145454"/>
            <a:chOff x="251520" y="2320633"/>
            <a:chExt cx="8640960" cy="2145454"/>
          </a:xfrm>
        </p:grpSpPr>
        <p:grpSp>
          <p:nvGrpSpPr>
            <p:cNvPr id="8" name="组合 7"/>
            <p:cNvGrpSpPr/>
            <p:nvPr/>
          </p:nvGrpSpPr>
          <p:grpSpPr>
            <a:xfrm>
              <a:off x="251520" y="2320633"/>
              <a:ext cx="8640960" cy="2145454"/>
              <a:chOff x="251520" y="275434"/>
              <a:chExt cx="8640960" cy="2145454"/>
            </a:xfrm>
          </p:grpSpPr>
          <p:sp>
            <p:nvSpPr>
              <p:cNvPr id="10" name="五边形 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1" name="燕尾形 1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251520" y="275434"/>
                <a:ext cx="8640960" cy="1828447"/>
                <a:chOff x="251520" y="275434"/>
                <a:chExt cx="8640960" cy="1828447"/>
              </a:xfrm>
            </p:grpSpPr>
            <p:sp>
              <p:nvSpPr>
                <p:cNvPr id="13" name="矩形 12"/>
                <p:cNvSpPr/>
                <p:nvPr/>
              </p:nvSpPr>
              <p:spPr>
                <a:xfrm>
                  <a:off x="251520" y="275434"/>
                  <a:ext cx="8640960" cy="182844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8"/>
                <p:cNvSpPr txBox="1"/>
                <p:nvPr/>
              </p:nvSpPr>
              <p:spPr>
                <a:xfrm>
                  <a:off x="8371094" y="27543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9" name="矩形 8"/>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抱持</a:t>
              </a:r>
              <a:r>
                <a:rPr lang="en-US" altLang="zh-CN" sz="2000" dirty="0"/>
                <a:t>‘</a:t>
              </a:r>
              <a:r>
                <a:rPr lang="zh-CN" altLang="zh-CN" sz="2000" dirty="0"/>
                <a:t>经世致用</a:t>
              </a:r>
              <a:r>
                <a:rPr lang="en-US" altLang="zh-CN" sz="2000" dirty="0"/>
                <a:t>’</a:t>
              </a:r>
              <a:r>
                <a:rPr lang="zh-CN" altLang="zh-CN" sz="2000" dirty="0"/>
                <a:t>之学</a:t>
              </a:r>
              <a:r>
                <a:rPr lang="en-US" altLang="zh-CN" sz="2000" dirty="0"/>
                <a:t>”</a:t>
              </a:r>
              <a:r>
                <a:rPr lang="zh-CN" altLang="zh-CN" sz="2000" dirty="0"/>
                <a:t>是受张之洞的影响。</a:t>
              </a:r>
              <a:r>
                <a:rPr lang="en-US" altLang="zh-CN" sz="2000" dirty="0"/>
                <a:t>C</a:t>
              </a:r>
              <a:r>
                <a:rPr lang="zh-CN" altLang="zh-CN" sz="2000" dirty="0"/>
                <a:t>项</a:t>
              </a:r>
              <a:r>
                <a:rPr lang="en-US" altLang="zh-CN" sz="2000" dirty="0"/>
                <a:t>,</a:t>
              </a:r>
              <a:r>
                <a:rPr lang="zh-CN" altLang="zh-CN" sz="2000" dirty="0"/>
                <a:t>应该是这种</a:t>
              </a:r>
              <a:r>
                <a:rPr lang="en-US" altLang="zh-CN" sz="2000" dirty="0"/>
                <a:t>“</a:t>
              </a:r>
              <a:r>
                <a:rPr lang="zh-CN" altLang="zh-CN" sz="2000" dirty="0"/>
                <a:t>自觉</a:t>
              </a:r>
              <a:r>
                <a:rPr lang="en-US" altLang="zh-CN" sz="2000" dirty="0"/>
                <a:t>”</a:t>
              </a:r>
              <a:r>
                <a:rPr lang="zh-CN" altLang="zh-CN" sz="2000" dirty="0"/>
                <a:t>比</a:t>
              </a:r>
              <a:r>
                <a:rPr lang="en-US" altLang="zh-CN" sz="2000" dirty="0"/>
                <a:t>“</a:t>
              </a:r>
              <a:r>
                <a:rPr lang="zh-CN" altLang="zh-CN" sz="2000" dirty="0"/>
                <a:t>风气大开的士大夫整体</a:t>
              </a:r>
              <a:r>
                <a:rPr lang="en-US" altLang="zh-CN" sz="2000" dirty="0"/>
                <a:t>‘</a:t>
              </a:r>
              <a:r>
                <a:rPr lang="zh-CN" altLang="zh-CN" sz="2000" dirty="0"/>
                <a:t>学术转型</a:t>
              </a:r>
              <a:r>
                <a:rPr lang="en-US" altLang="zh-CN" sz="2000" dirty="0"/>
                <a:t>’”“</a:t>
              </a:r>
              <a:r>
                <a:rPr lang="zh-CN" altLang="zh-CN" sz="2000" dirty="0"/>
                <a:t>提早了十多年</a:t>
              </a:r>
              <a:r>
                <a:rPr lang="en-US" altLang="zh-CN" sz="2000" dirty="0"/>
                <a:t>”</a:t>
              </a:r>
              <a:r>
                <a:rPr lang="zh-CN" altLang="zh-CN" sz="2000" dirty="0"/>
                <a:t>。</a:t>
              </a:r>
              <a:r>
                <a:rPr lang="en-US" altLang="zh-CN" sz="2000" dirty="0"/>
                <a:t>E</a:t>
              </a:r>
              <a:r>
                <a:rPr lang="zh-CN" altLang="zh-CN" sz="2000" dirty="0"/>
                <a:t>项</a:t>
              </a:r>
              <a:r>
                <a:rPr lang="en-US" altLang="zh-CN" sz="2000" dirty="0"/>
                <a:t>,“</a:t>
              </a:r>
              <a:r>
                <a:rPr lang="zh-CN" altLang="zh-CN" sz="2000" dirty="0"/>
                <a:t>生动形象</a:t>
              </a:r>
              <a:r>
                <a:rPr lang="en-US" altLang="zh-CN" sz="2000" dirty="0"/>
                <a:t>”</a:t>
              </a:r>
              <a:r>
                <a:rPr lang="zh-CN" altLang="zh-CN" sz="2000" dirty="0"/>
                <a:t>不合理</a:t>
              </a:r>
              <a:r>
                <a:rPr lang="en-US" altLang="zh-CN" sz="2000" dirty="0"/>
                <a:t>,</a:t>
              </a:r>
              <a:r>
                <a:rPr lang="zh-CN" altLang="zh-CN" sz="2000" dirty="0"/>
                <a:t>文章的语言朴实自然。</a:t>
              </a:r>
            </a:p>
          </p:txBody>
        </p:sp>
      </p:grpSp>
      <p:grpSp>
        <p:nvGrpSpPr>
          <p:cNvPr id="15" name="组合 14"/>
          <p:cNvGrpSpPr/>
          <p:nvPr/>
        </p:nvGrpSpPr>
        <p:grpSpPr>
          <a:xfrm>
            <a:off x="251520" y="5633844"/>
            <a:ext cx="8640960" cy="1035516"/>
            <a:chOff x="251520" y="4869160"/>
            <a:chExt cx="8640960" cy="1035516"/>
          </a:xfrm>
        </p:grpSpPr>
        <p:grpSp>
          <p:nvGrpSpPr>
            <p:cNvPr id="16" name="组合 15"/>
            <p:cNvGrpSpPr/>
            <p:nvPr/>
          </p:nvGrpSpPr>
          <p:grpSpPr>
            <a:xfrm>
              <a:off x="251520" y="4869160"/>
              <a:ext cx="8640960" cy="1035516"/>
              <a:chOff x="251520" y="3872081"/>
              <a:chExt cx="8640960" cy="1035516"/>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五边形 1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539552" y="5086562"/>
              <a:ext cx="8064896" cy="495585"/>
            </a:xfrm>
            <a:prstGeom prst="rect">
              <a:avLst/>
            </a:prstGeom>
          </p:spPr>
          <p:txBody>
            <a:bodyPr wrap="square">
              <a:spAutoFit/>
            </a:bodyPr>
            <a:lstStyle/>
            <a:p>
              <a:pPr>
                <a:lnSpc>
                  <a:spcPct val="150000"/>
                </a:lnSpc>
              </a:pPr>
              <a:r>
                <a:rPr lang="zh-CN" altLang="zh-CN" sz="2000" dirty="0"/>
                <a:t>答</a:t>
              </a:r>
              <a:r>
                <a:rPr lang="en-US" altLang="zh-CN" sz="2000" dirty="0"/>
                <a:t>A</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C</a:t>
              </a:r>
              <a:r>
                <a:rPr lang="zh-CN" altLang="zh-CN" sz="2000" dirty="0"/>
                <a:t>不给分</a:t>
              </a:r>
              <a:endParaRPr lang="zh-CN" altLang="en-US" sz="2000" dirty="0"/>
            </a:p>
          </p:txBody>
        </p:sp>
      </p:grpSp>
    </p:spTree>
    <p:extLst>
      <p:ext uri="{BB962C8B-B14F-4D97-AF65-F5344CB8AC3E}">
        <p14:creationId xmlns:p14="http://schemas.microsoft.com/office/powerpoint/2010/main" xmlns="" val="453070971"/>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 name="矩形 2"/>
          <p:cNvSpPr>
            <a:spLocks noChangeAspect="1"/>
          </p:cNvSpPr>
          <p:nvPr/>
        </p:nvSpPr>
        <p:spPr>
          <a:xfrm>
            <a:off x="508000" y="124640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严修能够取得一系列办学成绩的原因是什么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696954"/>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能够迎合时代潮流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创办新学教育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或在教育上主张中西合璧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对国学采取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重视实践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不好空谈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绝少著作行世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借助实力人士的帮助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如北洋集团和张伯苓的帮助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借鉴国内外的办学经验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如去日本考察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聘用日本人执教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走访京、津两地的大学机构。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376668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为什么说严修是中国近代教育史上认真借鉴日本经验的代表性人物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463078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日本之行解答了他在本国求新过程中的诸多困惑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为他后来的兴学活动提供了参照和动力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不惜重金聘请日本人来华执教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一些学校的实施方案也由日本人制定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选送大量官绅青年进入日本学校学习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主政学部时又大量重用留日归来者。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0713427"/>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 name="矩形 2"/>
          <p:cNvSpPr>
            <a:spLocks noChangeAspect="1"/>
          </p:cNvSpPr>
          <p:nvPr/>
        </p:nvSpPr>
        <p:spPr>
          <a:xfrm>
            <a:off x="508000" y="170080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一个翰林出身的文教高官对国学采取那样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至为少见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你有何看法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4789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采取这种态度说明严修意识到学问的意义在于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。他的盐商子弟的身份让他更清醒地认识到这一点。</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他大力兴办新学教育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经济特科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选送学生到日本学习法政、师范、印刷等课业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都体现了他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经世致用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的教育思想。</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他并非否定国学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因为他本人也饱读圣贤经典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并由此进入仕途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他的这种态度无非是顺应了历史发展的潮流。</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他的这种态度和我们现在教育提倡的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学以致用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的思想是一致的。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5303479"/>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圆角矩形 1">
            <a:hlinkClick r:id="rId4"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73756773"/>
              </p:ext>
            </p:extLst>
          </p:nvPr>
        </p:nvGraphicFramePr>
        <p:xfrm>
          <a:off x="508000" y="1731141"/>
          <a:ext cx="8128000" cy="4578179"/>
        </p:xfrm>
        <a:graphic>
          <a:graphicData uri="http://schemas.openxmlformats.org/presentationml/2006/ole">
            <p:oleObj spid="_x0000_s9220" name="文档" r:id="rId6" imgW="3915478" imgH="2204562" progId="">
              <p:embed/>
            </p:oleObj>
          </a:graphicData>
        </a:graphic>
      </p:graphicFrame>
    </p:spTree>
    <p:extLst>
      <p:ext uri="{BB962C8B-B14F-4D97-AF65-F5344CB8AC3E}">
        <p14:creationId xmlns:p14="http://schemas.microsoft.com/office/powerpoint/2010/main" xmlns="" val="2093899462"/>
      </p:ext>
    </p:extLst>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采取这种态度说明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戊戌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前的严修比较偏激。盐商子弟的身份让他更多地看到了学问实用的一面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而忽略了学问对人精神影响的一面。</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随着年龄的增长、阅历的丰富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特别是日本之行让他明白了新与旧并非水火不容的道理。</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他本人饱读圣贤经典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并由此进入仕途的经历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对于他日后的成就应该有一定影响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这恰恰说明了他以前主张舍弃的东西也是有价值的。</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他对国学的那种言论无非是对传统文化中不重视实用现象的愤激之言。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3833533"/>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圆角矩形 1">
            <a:hlinkClick r:id="rId4"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66889907"/>
              </p:ext>
            </p:extLst>
          </p:nvPr>
        </p:nvGraphicFramePr>
        <p:xfrm>
          <a:off x="508000" y="2088860"/>
          <a:ext cx="8128000" cy="3500380"/>
        </p:xfrm>
        <a:graphic>
          <a:graphicData uri="http://schemas.openxmlformats.org/presentationml/2006/ole">
            <p:oleObj spid="_x0000_s10244" name="文档" r:id="rId6" imgW="3915478" imgH="1685460" progId="">
              <p:embed/>
            </p:oleObj>
          </a:graphicData>
        </a:graphic>
      </p:graphicFrame>
    </p:spTree>
    <p:extLst>
      <p:ext uri="{BB962C8B-B14F-4D97-AF65-F5344CB8AC3E}">
        <p14:creationId xmlns:p14="http://schemas.microsoft.com/office/powerpoint/2010/main" xmlns="" val="1610117973"/>
      </p:ext>
    </p:extLst>
  </p:cSld>
  <p:clrMapOvr>
    <a:masterClrMapping/>
  </p:clrMapOvr>
  <p:transition>
    <p:spli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圆角矩形 1">
            <a:hlinkClick r:id="rId4"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713193736"/>
              </p:ext>
            </p:extLst>
          </p:nvPr>
        </p:nvGraphicFramePr>
        <p:xfrm>
          <a:off x="508000" y="1448722"/>
          <a:ext cx="8128000" cy="5652686"/>
        </p:xfrm>
        <a:graphic>
          <a:graphicData uri="http://schemas.openxmlformats.org/presentationml/2006/ole">
            <p:oleObj spid="_x0000_s11268" name="文档" r:id="rId6" imgW="3915478" imgH="2723304" progId="">
              <p:embed/>
            </p:oleObj>
          </a:graphicData>
        </a:graphic>
      </p:graphicFrame>
    </p:spTree>
    <p:extLst>
      <p:ext uri="{BB962C8B-B14F-4D97-AF65-F5344CB8AC3E}">
        <p14:creationId xmlns:p14="http://schemas.microsoft.com/office/powerpoint/2010/main" xmlns="" val="1378148566"/>
      </p:ext>
    </p:extLst>
  </p:cSld>
  <p:clrMapOvr>
    <a:masterClrMapping/>
  </p:clrMapOvr>
  <p:transition>
    <p:blind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圆角矩形 1">
            <a:hlinkClick r:id="rId4"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14658873"/>
              </p:ext>
            </p:extLst>
          </p:nvPr>
        </p:nvGraphicFramePr>
        <p:xfrm>
          <a:off x="508000" y="1772816"/>
          <a:ext cx="8128000" cy="4576323"/>
        </p:xfrm>
        <a:graphic>
          <a:graphicData uri="http://schemas.openxmlformats.org/presentationml/2006/ole">
            <p:oleObj spid="_x0000_s12292" name="文档" r:id="rId6" imgW="3915838" imgH="2204562" progId="">
              <p:embed/>
            </p:oleObj>
          </a:graphicData>
        </a:graphic>
      </p:graphicFrame>
    </p:spTree>
    <p:extLst>
      <p:ext uri="{BB962C8B-B14F-4D97-AF65-F5344CB8AC3E}">
        <p14:creationId xmlns:p14="http://schemas.microsoft.com/office/powerpoint/2010/main" xmlns="" val="636252216"/>
      </p:ext>
    </p:extLst>
  </p:cSld>
  <p:clrMapOvr>
    <a:masterClrMapping/>
  </p:clrMapOvr>
  <p:transition>
    <p:cover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圆角矩形 1">
            <a:hlinkClick r:id="rId3"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课标全国卷实用类文本一直考查传记。传记类文本涉及的人物有中国的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也有外国的。从题型上看既有选择题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又有简答题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分值</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分。从考查能力上看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传记类文本阅读更重视考查考生对文本信息的筛选与整合能力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对文意的理解与把握能力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对传主的事迹及精神品质的概括能力。另外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评价文本的主要观点和基本倾向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探讨传主精神品质产生的社会价值和影响是此类阅读探究试题的主要倾向。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0748504"/>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89444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朱东润自传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年我出生在江苏泰兴一个失业店员的家庭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早年生活艰苦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所受的教育也存在着一定的波折。</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岁我到梧州担任广西第二中学的外语教师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岁调任南通师范学校教师。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我到武汉大学担任外语讲师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从此我就成为大学教师。那时武汉大学的文学院长是闻一多教授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他看到中文系的教师实在太复杂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总想来一些变动。用近年的说法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这叫作掺沙子。我的命运是作为沙子而到中文系开课的。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7862538"/>
      </p:ext>
    </p:extLst>
  </p:cSld>
  <p:clrMapOvr>
    <a:masterClrMapping/>
  </p:clrMapOvr>
  <p:transition>
    <p:cover dir="d"/>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182</TotalTime>
  <Words>8044</Words>
  <Application>Microsoft Office PowerPoint</Application>
  <PresentationFormat>On-screen Show (4:3)</PresentationFormat>
  <Paragraphs>285</Paragraphs>
  <Slides>40</Slides>
  <Notes>25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2" baseType="lpstr">
      <vt:lpstr>高优14新制作模板</vt:lpstr>
      <vt:lpstr>文档</vt:lpstr>
      <vt:lpstr>专题四　实用类文本阅读(人物传记)                ——风流人物看今朝</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2016-04-02T01:16:33Z</dcterms:created>
  <dcterms:modified xsi:type="dcterms:W3CDTF">2017-06-18T02:23:01Z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