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88" r:id="rId5"/>
    <p:sldId id="259" r:id="rId6"/>
    <p:sldId id="260" r:id="rId7"/>
    <p:sldId id="261" r:id="rId8"/>
    <p:sldId id="262" r:id="rId9"/>
    <p:sldId id="263" r:id="rId10"/>
    <p:sldId id="264" r:id="rId11"/>
    <p:sldId id="265" r:id="rId12"/>
    <p:sldId id="272" r:id="rId13"/>
    <p:sldId id="266" r:id="rId14"/>
    <p:sldId id="267" r:id="rId15"/>
    <p:sldId id="268" r:id="rId16"/>
    <p:sldId id="273" r:id="rId17"/>
    <p:sldId id="269" r:id="rId18"/>
    <p:sldId id="270" r:id="rId19"/>
    <p:sldId id="271"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040000">
            <a:off x="1628775" y="2458085"/>
            <a:ext cx="893318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7" name="图片 1" descr="01300000039405119648542885076"/>
          <p:cNvPicPr>
            <a:picLocks noChangeAspect="1"/>
          </p:cNvPicPr>
          <p:nvPr/>
        </p:nvPicPr>
        <p:blipFill>
          <a:blip r:embed="rId1"/>
          <a:stretch>
            <a:fillRect/>
          </a:stretch>
        </p:blipFill>
        <p:spPr>
          <a:xfrm>
            <a:off x="635" y="0"/>
            <a:ext cx="12191365" cy="6858635"/>
          </a:xfrm>
          <a:prstGeom prst="rect">
            <a:avLst/>
          </a:prstGeom>
          <a:noFill/>
          <a:ln w="9525">
            <a:noFill/>
          </a:ln>
        </p:spPr>
      </p:pic>
      <p:sp>
        <p:nvSpPr>
          <p:cNvPr id="2" name="文本框 1"/>
          <p:cNvSpPr txBox="1"/>
          <p:nvPr/>
        </p:nvSpPr>
        <p:spPr>
          <a:xfrm>
            <a:off x="2039620" y="1048385"/>
            <a:ext cx="8373745" cy="4507865"/>
          </a:xfrm>
          <a:prstGeom prst="rect">
            <a:avLst/>
          </a:prstGeom>
          <a:noFill/>
        </p:spPr>
        <p:txBody>
          <a:bodyPr wrap="none" rtlCol="0">
            <a:spAutoFit/>
          </a:bodyPr>
          <a:p>
            <a:r>
              <a:rPr lang="zh-CN" altLang="en-US" sz="28700" b="1" noProof="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cs typeface="+mn-cs"/>
                <a:sym typeface="+mn-ea"/>
              </a:rPr>
              <a:t>锦 瑟</a:t>
            </a:r>
            <a:endParaRPr lang="zh-CN" altLang="en-US" sz="28700" b="1" noProof="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cs typeface="+mn-cs"/>
              <a:sym typeface="+mn-ea"/>
            </a:endParaRPr>
          </a:p>
        </p:txBody>
      </p:sp>
      <p:sp>
        <p:nvSpPr>
          <p:cNvPr id="3" name="文本框 2"/>
          <p:cNvSpPr txBox="1"/>
          <p:nvPr/>
        </p:nvSpPr>
        <p:spPr>
          <a:xfrm>
            <a:off x="4640263" y="4959033"/>
            <a:ext cx="2911475" cy="1106805"/>
          </a:xfrm>
          <a:prstGeom prst="rect">
            <a:avLst/>
          </a:prstGeom>
          <a:noFill/>
          <a:ln w="9525">
            <a:noFill/>
          </a:ln>
        </p:spPr>
        <p:txBody>
          <a:bodyPr wrap="square" anchor="t" anchorCtr="0">
            <a:spAutoFit/>
          </a:bodyPr>
          <a:p>
            <a:r>
              <a:rPr lang="zh-CN" altLang="en-US" sz="6600" b="1">
                <a:solidFill>
                  <a:srgbClr val="0000FF"/>
                </a:solidFill>
                <a:latin typeface="华文行楷" panose="02010800040101010101" pitchFamily="2" charset="-122"/>
                <a:ea typeface="华文行楷" panose="02010800040101010101" pitchFamily="2" charset="-122"/>
              </a:rPr>
              <a:t>李商隐</a:t>
            </a:r>
            <a:endParaRPr lang="zh-CN" altLang="en-US" sz="6600" b="1">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p:cTn id="7" dur="1000" fill="hold"/>
                                        <p:tgtEl>
                                          <p:spTgt spid="18437"/>
                                        </p:tgtEl>
                                        <p:attrNameLst>
                                          <p:attrName>ppt_w</p:attrName>
                                        </p:attrNameLst>
                                      </p:cBhvr>
                                      <p:tavLst>
                                        <p:tav tm="0">
                                          <p:val>
                                            <p:strVal val="#ppt_w*0.70"/>
                                          </p:val>
                                        </p:tav>
                                        <p:tav tm="100000">
                                          <p:val>
                                            <p:strVal val="#ppt_w"/>
                                          </p:val>
                                        </p:tav>
                                      </p:tavLst>
                                    </p:anim>
                                    <p:anim calcmode="lin" valueType="num">
                                      <p:cBhvr>
                                        <p:cTn id="8" dur="1000" fill="hold"/>
                                        <p:tgtEl>
                                          <p:spTgt spid="18437"/>
                                        </p:tgtEl>
                                        <p:attrNameLst>
                                          <p:attrName>ppt_h</p:attrName>
                                        </p:attrNameLst>
                                      </p:cBhvr>
                                      <p:tavLst>
                                        <p:tav tm="0">
                                          <p:val>
                                            <p:strVal val="#ppt_h"/>
                                          </p:val>
                                        </p:tav>
                                        <p:tav tm="100000">
                                          <p:val>
                                            <p:strVal val="#ppt_h"/>
                                          </p:val>
                                        </p:tav>
                                      </p:tavLst>
                                    </p:anim>
                                    <p:animEffect transition="in" filter="fade">
                                      <p:cBhvr>
                                        <p:cTn id="9" dur="1000"/>
                                        <p:tgtEl>
                                          <p:spTgt spid="1843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par>
                                <p:cTn id="15" presetID="23" presetClass="entr" presetSubtype="16" fill="hold" grpId="0" nodeType="with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000000"/>
                                          </p:val>
                                        </p:tav>
                                        <p:tav tm="100000">
                                          <p:val>
                                            <p:strVal val="#ppt_w"/>
                                          </p:val>
                                        </p:tav>
                                      </p:tavLst>
                                    </p:anim>
                                    <p:anim calcmode="lin" valueType="num">
                                      <p:cBhvr>
                                        <p:cTn id="18" dur="1000" fill="hold"/>
                                        <p:tgtEl>
                                          <p:spTgt spid="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22529"/>
          <p:cNvSpPr txBox="1"/>
          <p:nvPr/>
        </p:nvSpPr>
        <p:spPr>
          <a:xfrm>
            <a:off x="1821180" y="610235"/>
            <a:ext cx="8905240" cy="5304790"/>
          </a:xfrm>
          <a:prstGeom prst="rect">
            <a:avLst/>
          </a:prstGeom>
          <a:noFill/>
          <a:ln w="9525">
            <a:noFill/>
          </a:ln>
        </p:spPr>
        <p:txBody>
          <a:bodyPr wrap="square">
            <a:spAutoFit/>
          </a:bodyPr>
          <a:p>
            <a:pPr>
              <a:lnSpc>
                <a:spcPct val="170000"/>
              </a:lnSpc>
              <a:spcBef>
                <a:spcPct val="50000"/>
              </a:spcBef>
            </a:pPr>
            <a:r>
              <a:rPr lang="zh-CN" altLang="en-US"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后人对</a:t>
            </a:r>
            <a:r>
              <a:rPr lang="en-US" altLang="zh-CN"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a:t>
            </a:r>
            <a:r>
              <a:rPr lang="zh-CN" altLang="en-US"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锦瑟</a:t>
            </a:r>
            <a:r>
              <a:rPr lang="en-US" altLang="zh-CN"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a:t>
            </a:r>
            <a:r>
              <a:rPr lang="zh-CN" altLang="en-US"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的解读：</a:t>
            </a:r>
            <a:endParaRPr lang="zh-CN" altLang="en-US"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1</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、对亡妻的深情悼念（悼亡诗）</a:t>
            </a:r>
            <a:endPar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2</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、思念而不能相聚的痛苦（爱情诗）</a:t>
            </a:r>
            <a:endPar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3</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、作者的身世自伤（咏怀诗）</a:t>
            </a: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endPar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2530">
                                            <p:txEl>
                                              <p:pRg st="0" end="0"/>
                                            </p:txEl>
                                          </p:spTgt>
                                        </p:tgtEl>
                                        <p:attrNameLst>
                                          <p:attrName>style.visibility</p:attrName>
                                        </p:attrNameLst>
                                      </p:cBhvr>
                                      <p:to>
                                        <p:strVal val="visible"/>
                                      </p:to>
                                    </p:set>
                                    <p:anim calcmode="lin" valueType="num">
                                      <p:cBhvr additive="base">
                                        <p:cTn id="7" dur="10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 calcmode="lin" valueType="num">
                                      <p:cBhvr>
                                        <p:cTn id="12" dur="1000" fill="hold"/>
                                        <p:tgtEl>
                                          <p:spTgt spid="22530">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2530">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2530">
                                            <p:txEl>
                                              <p:pRg st="1" end="1"/>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2530">
                                            <p:txEl>
                                              <p:pRg st="2" end="2"/>
                                            </p:txEl>
                                          </p:spTgt>
                                        </p:tgtEl>
                                        <p:attrNameLst>
                                          <p:attrName>style.visibility</p:attrName>
                                        </p:attrNameLst>
                                      </p:cBhvr>
                                      <p:to>
                                        <p:strVal val="visible"/>
                                      </p:to>
                                    </p:set>
                                    <p:anim calcmode="lin" valueType="num">
                                      <p:cBhvr>
                                        <p:cTn id="18" dur="1000" fill="hold"/>
                                        <p:tgtEl>
                                          <p:spTgt spid="22530">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2530">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2530">
                                            <p:txEl>
                                              <p:pRg st="2" end="2"/>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2530">
                                            <p:txEl>
                                              <p:pRg st="3" end="3"/>
                                            </p:txEl>
                                          </p:spTgt>
                                        </p:tgtEl>
                                        <p:attrNameLst>
                                          <p:attrName>style.visibility</p:attrName>
                                        </p:attrNameLst>
                                      </p:cBhvr>
                                      <p:to>
                                        <p:strVal val="visible"/>
                                      </p:to>
                                    </p:set>
                                    <p:anim calcmode="lin" valueType="num">
                                      <p:cBhvr>
                                        <p:cTn id="24" dur="1000" fill="hold"/>
                                        <p:tgtEl>
                                          <p:spTgt spid="22530">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22530">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225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15363"/>
          <p:cNvSpPr/>
          <p:nvPr/>
        </p:nvSpPr>
        <p:spPr>
          <a:xfrm>
            <a:off x="2063750" y="260350"/>
            <a:ext cx="6048375" cy="863600"/>
          </a:xfrm>
          <a:prstGeom prst="rect">
            <a:avLst/>
          </a:prstGeom>
        </p:spPr>
        <p:txBody>
          <a:bodyPr wrap="none" fromWordArt="1">
            <a:prstTxWarp prst="textPlain">
              <a:avLst>
                <a:gd name="adj" fmla="val 50000"/>
              </a:avLst>
            </a:prstTxWarp>
            <a:normAutofit/>
          </a:bodyPr>
          <a:p>
            <a:pPr algn="ctr"/>
            <a:endParaRPr lang="zh-CN" altLang="en-US" sz="3600">
              <a:ln w="12700" cap="flat" cmpd="sng">
                <a:solidFill>
                  <a:srgbClr val="3333CC"/>
                </a:solidFill>
                <a:prstDash val="solid"/>
                <a:round/>
                <a:headEnd type="none" w="med" len="med"/>
                <a:tailEnd type="none" w="med" len="med"/>
              </a:ln>
              <a:solidFill>
                <a:srgbClr val="C00000">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4361180" y="260033"/>
            <a:ext cx="3905250" cy="706755"/>
          </a:xfrm>
          <a:prstGeom prst="rect">
            <a:avLst/>
          </a:prstGeom>
          <a:solidFill>
            <a:srgbClr val="16FFF9"/>
          </a:solid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典故、传说简释</a:t>
            </a:r>
            <a:endParaRPr lang="zh-CN" altLang="en-US"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49580" y="1123950"/>
            <a:ext cx="11293475" cy="5422265"/>
          </a:xfrm>
          <a:prstGeom prst="rect">
            <a:avLst/>
          </a:prstGeom>
          <a:noFill/>
        </p:spPr>
        <p:txBody>
          <a:bodyPr wrap="square" rtlCol="0">
            <a:spAutoFit/>
          </a:bodyPr>
          <a:p>
            <a:pPr marL="342900" marR="0" indent="-342900" algn="l" defTabSz="914400" rtl="0" eaLnBrk="1" fontAlgn="base" latinLnBrk="0" hangingPunct="1">
              <a:lnSpc>
                <a:spcPct val="110000"/>
              </a:lnSpc>
              <a:spcBef>
                <a:spcPct val="20000"/>
              </a:spcBef>
              <a:spcAft>
                <a:spcPct val="0"/>
              </a:spcAft>
              <a:buClr>
                <a:schemeClr val="hlink"/>
              </a:buClr>
              <a:buSzPct val="75000"/>
              <a:buFont typeface="Wingdings" panose="05000000000000000000" pitchFamily="2" charset="2"/>
              <a:buNone/>
            </a:pPr>
            <a:r>
              <a:rPr lang="en-US" altLang="zh-CN"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、庄周梦蝶 </a:t>
            </a:r>
            <a:r>
              <a:rPr lang="zh-CN" altLang="en-US" sz="3200" b="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endParaRPr kumimoji="0" lang="zh-CN" altLang="en-US" sz="3200" b="1" i="0" u="none" strike="noStrike" kern="1200" cap="none" spc="0" normalizeH="0" baseline="0" noProof="1" dirty="0">
              <a:solidFill>
                <a:schemeClr val="tx1"/>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marL="342900" marR="0" indent="-342900" algn="l" defTabSz="914400" rtl="0" eaLnBrk="1" fontAlgn="base" latinLnBrk="0" hangingPunct="1">
              <a:lnSpc>
                <a:spcPct val="110000"/>
              </a:lnSpc>
              <a:spcBef>
                <a:spcPct val="20000"/>
              </a:spcBef>
              <a:spcAft>
                <a:spcPct val="0"/>
              </a:spcAft>
              <a:buClr>
                <a:schemeClr val="hlink"/>
              </a:buClr>
              <a:buSzPct val="75000"/>
              <a:buFont typeface="Wingdings" panose="05000000000000000000" pitchFamily="2" charset="2"/>
              <a:buNone/>
            </a:pP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从前有一天，庄周梦见自己变成了蝴蝶，一只翩翩起舞的蝴蝶。自己非常快乐，悠然自得，不知道自己是庄周。一会儿梦醒了，却是僵卧在床的庄周。不知是庄周做梦变成了蝴蝶呢，还是蝴蝶做梦变成了庄周呢？ </a:t>
            </a:r>
            <a:endParaRPr kumimoji="0" lang="zh-CN" altLang="en-US" sz="3200" b="1" i="0" u="none" strike="noStrike" kern="1200" cap="none" spc="0" normalizeH="0" baseline="0"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marL="342900" marR="0" indent="-342900" algn="l" defTabSz="914400" rtl="0" eaLnBrk="1" fontAlgn="base" latinLnBrk="0" hangingPunct="1">
              <a:lnSpc>
                <a:spcPct val="110000"/>
              </a:lnSpc>
              <a:spcBef>
                <a:spcPct val="20000"/>
              </a:spcBef>
              <a:spcAft>
                <a:spcPct val="0"/>
              </a:spcAft>
              <a:buClr>
                <a:schemeClr val="hlink"/>
              </a:buClr>
              <a:buSzPct val="75000"/>
              <a:buFont typeface="Wingdings" panose="05000000000000000000" pitchFamily="2" charset="2"/>
              <a:buNone/>
            </a:pP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这则寓言是表现庄子齐物思想的名篇。</a:t>
            </a:r>
            <a:endParaRPr kumimoji="0" lang="zh-CN" altLang="en-US" sz="3200" b="1" i="0" u="none" strike="noStrike" kern="1200" cap="none" spc="0" normalizeH="0" baseline="0" noProof="1" dirty="0">
              <a:solidFill>
                <a:schemeClr val="tx1"/>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marL="342900" marR="0" indent="-342900" algn="l" defTabSz="914400" rtl="0" eaLnBrk="1" fontAlgn="base" latinLnBrk="0" hangingPunct="1">
              <a:lnSpc>
                <a:spcPct val="110000"/>
              </a:lnSpc>
              <a:spcBef>
                <a:spcPct val="20000"/>
              </a:spcBef>
              <a:spcAft>
                <a:spcPct val="0"/>
              </a:spcAft>
              <a:buClr>
                <a:schemeClr val="hlink"/>
              </a:buClr>
              <a:buSzPct val="75000"/>
              <a:buFont typeface="Wingdings" panose="05000000000000000000" pitchFamily="2" charset="2"/>
              <a:buNone/>
            </a:pP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庄子认为</a:t>
            </a:r>
            <a:r>
              <a:rPr lang="zh-CN" altLang="en-US" sz="32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人们如果能打破生死物我的界限，则无往而不快乐。</a:t>
            </a:r>
            <a:r>
              <a:rPr lang="zh-CN" altLang="en-US" sz="32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它写得轻灵飘渺，常为哲学家和文学家所引用。</a:t>
            </a: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endParaRPr kumimoji="0" lang="zh-CN" altLang="en-US" sz="3200" b="1" i="0" u="none" strike="noStrike" kern="1200" cap="none" spc="0" normalizeH="0" baseline="0" noProof="1" dirty="0">
              <a:solidFill>
                <a:schemeClr val="tx1"/>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marL="342900" marR="0" indent="-342900" algn="l" defTabSz="914400" rtl="0" eaLnBrk="1" fontAlgn="base" latinLnBrk="0" hangingPunct="1">
              <a:lnSpc>
                <a:spcPct val="110000"/>
              </a:lnSpc>
              <a:spcBef>
                <a:spcPct val="20000"/>
              </a:spcBef>
              <a:spcAft>
                <a:spcPct val="0"/>
              </a:spcAft>
              <a:buClr>
                <a:schemeClr val="hlink"/>
              </a:buClr>
              <a:buSzPct val="75000"/>
              <a:buFont typeface="Wingdings" panose="05000000000000000000" pitchFamily="2" charset="2"/>
              <a:buNone/>
            </a:pPr>
            <a:r>
              <a:rPr lang="zh-CN" altLang="en-US" sz="32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表达情感：</a:t>
            </a:r>
            <a:r>
              <a:rPr lang="zh-CN" altLang="en-US" sz="32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沉迷美好，感慨人生如梦。</a:t>
            </a:r>
            <a:endParaRPr kumimoji="0" lang="zh-CN" altLang="en-US" sz="3200" b="1" i="0" u="none" strike="noStrike" kern="1200" cap="none" spc="0" normalizeH="0" baseline="0"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2">
                                            <p:txEl>
                                              <p:pRg st="0" end="0"/>
                                            </p:txEl>
                                          </p:spTgt>
                                        </p:tgtEl>
                                        <p:attrNameLst>
                                          <p:attrName>style.visibility</p:attrName>
                                        </p:attrNameLst>
                                      </p:cBhvr>
                                      <p:to>
                                        <p:strVal val="visible"/>
                                      </p:to>
                                    </p:set>
                                    <p:anim calcmode="lin" valueType="num">
                                      <p:cBhvr additive="base">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p:cTn id="17"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2">
                                            <p:txEl>
                                              <p:pRg st="1" end="1"/>
                                            </p:txEl>
                                          </p:spTgt>
                                        </p:tgtEl>
                                      </p:cBhvr>
                                    </p:animEffect>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2">
                                            <p:txEl>
                                              <p:pRg st="2" end="2"/>
                                            </p:txEl>
                                          </p:spTgt>
                                        </p:tgtEl>
                                      </p:cBhvr>
                                    </p:animEffect>
                                  </p:childTnLst>
                                </p:cTn>
                              </p:par>
                            </p:childTnLst>
                          </p:cTn>
                        </p:par>
                        <p:par>
                          <p:cTn id="26" fill="hold">
                            <p:stCondLst>
                              <p:cond delay="4000"/>
                            </p:stCondLst>
                            <p:childTnLst>
                              <p:par>
                                <p:cTn id="27" presetID="55" presetClass="entr" presetSubtype="0" fill="hold" nodeType="after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p:cTn id="29"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0"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2">
                                            <p:txEl>
                                              <p:pRg st="3" end="3"/>
                                            </p:txEl>
                                          </p:spTgt>
                                        </p:tgtEl>
                                      </p:cBhvr>
                                    </p:animEffect>
                                  </p:childTnLst>
                                </p:cTn>
                              </p:par>
                            </p:childTnLst>
                          </p:cTn>
                        </p:par>
                        <p:par>
                          <p:cTn id="32" fill="hold">
                            <p:stCondLst>
                              <p:cond delay="5000"/>
                            </p:stCondLst>
                            <p:childTnLst>
                              <p:par>
                                <p:cTn id="33" presetID="55" presetClass="entr" presetSubtype="0" fill="hold" nodeType="after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24577"/>
          <p:cNvSpPr txBox="1"/>
          <p:nvPr/>
        </p:nvSpPr>
        <p:spPr>
          <a:xfrm>
            <a:off x="3810000" y="0"/>
            <a:ext cx="3886200" cy="706755"/>
          </a:xfrm>
          <a:prstGeom prst="rect">
            <a:avLst/>
          </a:prstGeom>
          <a:noFill/>
          <a:ln w="9525">
            <a:noFill/>
          </a:ln>
        </p:spPr>
        <p:txBody>
          <a:bodyPr anchor="t" anchorCtr="0">
            <a:spAutoFit/>
          </a:bodyPr>
          <a:p>
            <a:pPr algn="ctr">
              <a:spcBef>
                <a:spcPct val="50000"/>
              </a:spcBef>
            </a:pPr>
            <a:endParaRPr lang="zh-CN" altLang="zh-CN" sz="4000" dirty="0">
              <a:latin typeface="华文新魏" panose="02010800040101010101" pitchFamily="2" charset="-122"/>
              <a:ea typeface="华文新魏" panose="02010800040101010101" pitchFamily="2" charset="-122"/>
            </a:endParaRPr>
          </a:p>
        </p:txBody>
      </p:sp>
      <p:sp>
        <p:nvSpPr>
          <p:cNvPr id="24579" name="文本框 24578"/>
          <p:cNvSpPr txBox="1"/>
          <p:nvPr/>
        </p:nvSpPr>
        <p:spPr>
          <a:xfrm>
            <a:off x="1233170" y="636905"/>
            <a:ext cx="8516620" cy="4954270"/>
          </a:xfrm>
          <a:prstGeom prst="rect">
            <a:avLst/>
          </a:prstGeom>
          <a:noFill/>
          <a:ln w="9525">
            <a:noFill/>
          </a:ln>
        </p:spPr>
        <p:txBody>
          <a:bodyPr wrap="square">
            <a:spAutoFit/>
          </a:bodyPr>
          <a:p>
            <a:pPr>
              <a:lnSpc>
                <a:spcPct val="70000"/>
              </a:lnSpc>
              <a:spcBef>
                <a:spcPct val="50000"/>
              </a:spcBef>
              <a:buClr>
                <a:schemeClr val="bg1"/>
              </a:buClr>
            </a:pPr>
            <a:r>
              <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rPr>
              <a:t>锦瑟无端五十弦，一弦一柱思华年。</a:t>
            </a: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endParaRPr>
          </a:p>
          <a:p>
            <a:pPr>
              <a:lnSpc>
                <a:spcPct val="70000"/>
              </a:lnSpc>
              <a:spcBef>
                <a:spcPct val="50000"/>
              </a:spcBef>
              <a:buClr>
                <a:schemeClr val="bg1"/>
              </a:buClr>
            </a:pP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sym typeface="+mn-ea"/>
            </a:endParaRPr>
          </a:p>
          <a:p>
            <a:pPr>
              <a:lnSpc>
                <a:spcPct val="70000"/>
              </a:lnSpc>
              <a:spcBef>
                <a:spcPct val="50000"/>
              </a:spcBef>
              <a:buClr>
                <a:schemeClr val="bg1"/>
              </a:buClr>
            </a:pPr>
            <a:r>
              <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sym typeface="+mn-ea"/>
              </a:rPr>
              <a:t>庄生晓梦迷蝴蝶，望帝春心托杜鹃。</a:t>
            </a: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sym typeface="+mn-ea"/>
            </a:endParaRPr>
          </a:p>
          <a:p>
            <a:pPr>
              <a:lnSpc>
                <a:spcPct val="70000"/>
              </a:lnSpc>
              <a:spcBef>
                <a:spcPct val="50000"/>
              </a:spcBef>
              <a:buClr>
                <a:schemeClr val="bg1"/>
              </a:buClr>
            </a:pP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sym typeface="+mn-ea"/>
            </a:endParaRPr>
          </a:p>
          <a:p>
            <a:pPr>
              <a:lnSpc>
                <a:spcPct val="70000"/>
              </a:lnSpc>
              <a:spcBef>
                <a:spcPct val="50000"/>
              </a:spcBef>
              <a:buClr>
                <a:schemeClr val="bg1"/>
              </a:buClr>
            </a:pPr>
            <a:r>
              <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sym typeface="+mn-ea"/>
              </a:rPr>
              <a:t>沧海月明珠有泪，蓝田日暖玉生烟。</a:t>
            </a: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sym typeface="+mn-ea"/>
            </a:endParaRPr>
          </a:p>
          <a:p>
            <a:pPr>
              <a:lnSpc>
                <a:spcPct val="70000"/>
              </a:lnSpc>
              <a:spcBef>
                <a:spcPct val="50000"/>
              </a:spcBef>
              <a:buClr>
                <a:schemeClr val="bg1"/>
              </a:buClr>
            </a:pPr>
            <a:endPar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sym typeface="+mn-ea"/>
            </a:endParaRPr>
          </a:p>
          <a:p>
            <a:pPr>
              <a:lnSpc>
                <a:spcPct val="70000"/>
              </a:lnSpc>
              <a:spcBef>
                <a:spcPct val="50000"/>
              </a:spcBef>
              <a:buClr>
                <a:schemeClr val="bg1"/>
              </a:buClr>
            </a:pPr>
            <a:r>
              <a:rPr lang="zh-CN" altLang="en-US" sz="4000" b="1" noProof="1" dirty="0">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sym typeface="+mn-ea"/>
              </a:rPr>
              <a:t>此情可待成追忆，只是当时已惘然</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sym typeface="+mn-ea"/>
              </a:rPr>
              <a:t>。</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sym typeface="+mn-ea"/>
            </a:endParaRPr>
          </a:p>
        </p:txBody>
      </p:sp>
      <p:sp>
        <p:nvSpPr>
          <p:cNvPr id="24583" name="文本框 24582"/>
          <p:cNvSpPr txBox="1"/>
          <p:nvPr/>
        </p:nvSpPr>
        <p:spPr>
          <a:xfrm>
            <a:off x="509270" y="1344295"/>
            <a:ext cx="11174095" cy="583565"/>
          </a:xfrm>
          <a:prstGeom prst="rect">
            <a:avLst/>
          </a:prstGeom>
          <a:noFill/>
          <a:ln w="9525">
            <a:noFill/>
          </a:ln>
        </p:spPr>
        <p:txBody>
          <a:bodyPr wrap="square">
            <a:spAutoFit/>
          </a:bodyPr>
          <a:p>
            <a:pPr>
              <a:spcBef>
                <a:spcPct val="50000"/>
              </a:spcBef>
              <a:buClr>
                <a:schemeClr val="bg1"/>
              </a:buClr>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锦瑟琴为什么要有有五十根弦，每根弦都让我追思美好青春。</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
        <p:nvSpPr>
          <p:cNvPr id="24584" name="文本框 24583"/>
          <p:cNvSpPr txBox="1"/>
          <p:nvPr/>
        </p:nvSpPr>
        <p:spPr>
          <a:xfrm>
            <a:off x="509270" y="2565400"/>
            <a:ext cx="11174095" cy="927735"/>
          </a:xfrm>
          <a:prstGeom prst="rect">
            <a:avLst/>
          </a:prstGeom>
          <a:noFill/>
          <a:ln w="9525">
            <a:noFill/>
          </a:ln>
        </p:spPr>
        <p:txBody>
          <a:bodyPr wrap="square">
            <a:spAutoFit/>
          </a:bodyPr>
          <a:p>
            <a:pPr>
              <a:lnSpc>
                <a:spcPct val="80000"/>
              </a:lnSpc>
              <a:spcBef>
                <a:spcPct val="50000"/>
              </a:spcBef>
              <a:buClr>
                <a:schemeClr val="bg1"/>
              </a:buClr>
            </a:pPr>
            <a:r>
              <a:rPr lang="zh-CN" altLang="en-US" sz="3600" b="1" noProof="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我曾经像庄周梦为蝴蝶一样沉迷在美好的境界中，最终我只能像望帝那样，把自己的伤心托付给杜鹃。</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
        <p:nvSpPr>
          <p:cNvPr id="24585" name="文本框 24584"/>
          <p:cNvSpPr txBox="1"/>
          <p:nvPr/>
        </p:nvSpPr>
        <p:spPr>
          <a:xfrm>
            <a:off x="652780" y="4034790"/>
            <a:ext cx="11030585" cy="927735"/>
          </a:xfrm>
          <a:prstGeom prst="rect">
            <a:avLst/>
          </a:prstGeom>
          <a:noFill/>
          <a:ln w="9525">
            <a:noFill/>
          </a:ln>
        </p:spPr>
        <p:txBody>
          <a:bodyPr wrap="square">
            <a:spAutoFit/>
          </a:bodyPr>
          <a:p>
            <a:pPr>
              <a:lnSpc>
                <a:spcPct val="80000"/>
              </a:lnSpc>
              <a:spcBef>
                <a:spcPct val="50000"/>
              </a:spcBef>
              <a:buClr>
                <a:schemeClr val="bg1"/>
              </a:buClr>
            </a:pPr>
            <a:r>
              <a:rPr lang="zh-CN" altLang="en-US" sz="3600" b="1" noProof="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我的眼泪止不住地流着，过去生活的图景如同蓝田玉山上的缕缕玉烟，依稀可见。</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
        <p:nvSpPr>
          <p:cNvPr id="24586" name="文本框 24585"/>
          <p:cNvSpPr txBox="1"/>
          <p:nvPr/>
        </p:nvSpPr>
        <p:spPr>
          <a:xfrm>
            <a:off x="696595" y="5504180"/>
            <a:ext cx="10943590" cy="1032510"/>
          </a:xfrm>
          <a:prstGeom prst="rect">
            <a:avLst/>
          </a:prstGeom>
          <a:noFill/>
          <a:ln w="9525">
            <a:noFill/>
          </a:ln>
        </p:spPr>
        <p:txBody>
          <a:bodyPr wrap="square">
            <a:spAutoFit/>
          </a:bodyPr>
          <a:p>
            <a:pPr>
              <a:lnSpc>
                <a:spcPct val="90000"/>
              </a:lnSpc>
              <a:spcBef>
                <a:spcPct val="50000"/>
              </a:spcBef>
              <a:buClr>
                <a:schemeClr val="bg1"/>
              </a:buClr>
            </a:pPr>
            <a:r>
              <a:rPr lang="zh-CN" altLang="en-US" sz="3600" b="1" noProof="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en-US" altLang="zh-CN" sz="3600" b="1" noProof="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这种悲欢离合的感情岂待如今追忆时才有，在事情发生的当时就已经感到惘然若失了。</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1000" fill="hold"/>
                                        <p:tgtEl>
                                          <p:spTgt spid="24579"/>
                                        </p:tgtEl>
                                        <p:attrNameLst>
                                          <p:attrName>ppt_w</p:attrName>
                                        </p:attrNameLst>
                                      </p:cBhvr>
                                      <p:tavLst>
                                        <p:tav tm="0">
                                          <p:val>
                                            <p:strVal val="#ppt_w*0.70"/>
                                          </p:val>
                                        </p:tav>
                                        <p:tav tm="100000">
                                          <p:val>
                                            <p:strVal val="#ppt_w"/>
                                          </p:val>
                                        </p:tav>
                                      </p:tavLst>
                                    </p:anim>
                                    <p:anim calcmode="lin" valueType="num">
                                      <p:cBhvr>
                                        <p:cTn id="8" dur="1000" fill="hold"/>
                                        <p:tgtEl>
                                          <p:spTgt spid="24579"/>
                                        </p:tgtEl>
                                        <p:attrNameLst>
                                          <p:attrName>ppt_h</p:attrName>
                                        </p:attrNameLst>
                                      </p:cBhvr>
                                      <p:tavLst>
                                        <p:tav tm="0">
                                          <p:val>
                                            <p:strVal val="#ppt_h"/>
                                          </p:val>
                                        </p:tav>
                                        <p:tav tm="100000">
                                          <p:val>
                                            <p:strVal val="#ppt_h"/>
                                          </p:val>
                                        </p:tav>
                                      </p:tavLst>
                                    </p:anim>
                                    <p:animEffect transition="in" filter="fade">
                                      <p:cBhvr>
                                        <p:cTn id="9" dur="1000"/>
                                        <p:tgtEl>
                                          <p:spTgt spid="2457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4583"/>
                                        </p:tgtEl>
                                        <p:attrNameLst>
                                          <p:attrName>style.visibility</p:attrName>
                                        </p:attrNameLst>
                                      </p:cBhvr>
                                      <p:to>
                                        <p:strVal val="visible"/>
                                      </p:to>
                                    </p:set>
                                    <p:anim calcmode="lin" valueType="num">
                                      <p:cBhvr additive="base">
                                        <p:cTn id="14" dur="1000" fill="hold"/>
                                        <p:tgtEl>
                                          <p:spTgt spid="24583"/>
                                        </p:tgtEl>
                                        <p:attrNameLst>
                                          <p:attrName>ppt_x</p:attrName>
                                        </p:attrNameLst>
                                      </p:cBhvr>
                                      <p:tavLst>
                                        <p:tav tm="0">
                                          <p:val>
                                            <p:strVal val="#ppt_x"/>
                                          </p:val>
                                        </p:tav>
                                        <p:tav tm="100000">
                                          <p:val>
                                            <p:strVal val="#ppt_x"/>
                                          </p:val>
                                        </p:tav>
                                      </p:tavLst>
                                    </p:anim>
                                    <p:anim calcmode="lin" valueType="num">
                                      <p:cBhvr additive="base">
                                        <p:cTn id="15" dur="10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24584"/>
                                        </p:tgtEl>
                                        <p:attrNameLst>
                                          <p:attrName>style.visibility</p:attrName>
                                        </p:attrNameLst>
                                      </p:cBhvr>
                                      <p:to>
                                        <p:strVal val="visible"/>
                                      </p:to>
                                    </p:set>
                                    <p:anim calcmode="lin" valueType="num">
                                      <p:cBhvr additive="base">
                                        <p:cTn id="20" dur="1000" fill="hold"/>
                                        <p:tgtEl>
                                          <p:spTgt spid="24584"/>
                                        </p:tgtEl>
                                        <p:attrNameLst>
                                          <p:attrName>ppt_x</p:attrName>
                                        </p:attrNameLst>
                                      </p:cBhvr>
                                      <p:tavLst>
                                        <p:tav tm="0">
                                          <p:val>
                                            <p:strVal val="#ppt_x"/>
                                          </p:val>
                                        </p:tav>
                                        <p:tav tm="100000">
                                          <p:val>
                                            <p:strVal val="#ppt_x"/>
                                          </p:val>
                                        </p:tav>
                                      </p:tavLst>
                                    </p:anim>
                                    <p:anim calcmode="lin" valueType="num">
                                      <p:cBhvr additive="base">
                                        <p:cTn id="21" dur="10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000" fill="hold">
                                          <p:stCondLst>
                                            <p:cond delay="0"/>
                                          </p:stCondLst>
                                        </p:cTn>
                                        <p:tgtEl>
                                          <p:spTgt spid="24585"/>
                                        </p:tgtEl>
                                        <p:attrNameLst>
                                          <p:attrName>style.visibility</p:attrName>
                                        </p:attrNameLst>
                                      </p:cBhvr>
                                      <p:to>
                                        <p:strVal val="visible"/>
                                      </p:to>
                                    </p:set>
                                    <p:anim calcmode="lin" valueType="num">
                                      <p:cBhvr additive="base">
                                        <p:cTn id="26" dur="1000" fill="hold"/>
                                        <p:tgtEl>
                                          <p:spTgt spid="24585"/>
                                        </p:tgtEl>
                                        <p:attrNameLst>
                                          <p:attrName>ppt_x</p:attrName>
                                        </p:attrNameLst>
                                      </p:cBhvr>
                                      <p:tavLst>
                                        <p:tav tm="0">
                                          <p:val>
                                            <p:strVal val="#ppt_x"/>
                                          </p:val>
                                        </p:tav>
                                        <p:tav tm="100000">
                                          <p:val>
                                            <p:strVal val="#ppt_x"/>
                                          </p:val>
                                        </p:tav>
                                      </p:tavLst>
                                    </p:anim>
                                    <p:anim calcmode="lin" valueType="num">
                                      <p:cBhvr additive="base">
                                        <p:cTn id="27" dur="1000" fill="hold"/>
                                        <p:tgtEl>
                                          <p:spTgt spid="2458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000" fill="hold">
                                          <p:stCondLst>
                                            <p:cond delay="0"/>
                                          </p:stCondLst>
                                        </p:cTn>
                                        <p:tgtEl>
                                          <p:spTgt spid="24586"/>
                                        </p:tgtEl>
                                        <p:attrNameLst>
                                          <p:attrName>style.visibility</p:attrName>
                                        </p:attrNameLst>
                                      </p:cBhvr>
                                      <p:to>
                                        <p:strVal val="visible"/>
                                      </p:to>
                                    </p:set>
                                    <p:anim calcmode="lin" valueType="num">
                                      <p:cBhvr additive="base">
                                        <p:cTn id="32" dur="1000" fill="hold"/>
                                        <p:tgtEl>
                                          <p:spTgt spid="24586"/>
                                        </p:tgtEl>
                                        <p:attrNameLst>
                                          <p:attrName>ppt_x</p:attrName>
                                        </p:attrNameLst>
                                      </p:cBhvr>
                                      <p:tavLst>
                                        <p:tav tm="0">
                                          <p:val>
                                            <p:strVal val="#ppt_x"/>
                                          </p:val>
                                        </p:tav>
                                        <p:tav tm="100000">
                                          <p:val>
                                            <p:strVal val="#ppt_x"/>
                                          </p:val>
                                        </p:tav>
                                      </p:tavLst>
                                    </p:anim>
                                    <p:anim calcmode="lin" valueType="num">
                                      <p:cBhvr additive="base">
                                        <p:cTn id="33" dur="1000" fill="hold"/>
                                        <p:tgtEl>
                                          <p:spTgt spid="24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24584" grpId="0"/>
      <p:bldP spid="24585" grpId="0"/>
      <p:bldP spid="24586" grpId="0"/>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6385"/>
          <p:cNvSpPr txBox="1"/>
          <p:nvPr/>
        </p:nvSpPr>
        <p:spPr>
          <a:xfrm>
            <a:off x="1250950" y="1725930"/>
            <a:ext cx="9471660" cy="706755"/>
          </a:xfrm>
          <a:prstGeom prst="rect">
            <a:avLst/>
          </a:prstGeom>
          <a:noFill/>
          <a:ln w="9525">
            <a:noFill/>
          </a:ln>
        </p:spPr>
        <p:txBody>
          <a:bodyPr wrap="square">
            <a:spAutoFit/>
          </a:bodyPr>
          <a:p>
            <a:pPr>
              <a:spcBef>
                <a:spcPct val="50000"/>
              </a:spcBef>
            </a:pP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锦瑟无端五十弦，一弦一柱思华年。” </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sp>
        <p:nvSpPr>
          <p:cNvPr id="16387" name="文本框 16386"/>
          <p:cNvSpPr txBox="1"/>
          <p:nvPr/>
        </p:nvSpPr>
        <p:spPr>
          <a:xfrm>
            <a:off x="1116965" y="2854960"/>
            <a:ext cx="10323195" cy="3082290"/>
          </a:xfrm>
          <a:prstGeom prst="rect">
            <a:avLst/>
          </a:prstGeom>
          <a:noFill/>
          <a:ln w="9525">
            <a:noFill/>
          </a:ln>
        </p:spPr>
        <p:txBody>
          <a:bodyPr wrap="square">
            <a:spAutoFit/>
          </a:bodyPr>
          <a:p>
            <a:pPr>
              <a:lnSpc>
                <a:spcPct val="180000"/>
              </a:lnSpc>
              <a:spcBef>
                <a:spcPct val="50000"/>
              </a:spcBef>
            </a:pPr>
            <a:r>
              <a:rPr lang="en-US" altLang="zh-CN" sz="3600" b="1" noProof="1" dirty="0">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诗人以“锦瑟”喻</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美好的“华年”</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，以“思”引发“无端”之问，</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开门见山</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，点出自己因</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回首青春往事</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而引发的一声感慨。 </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16388" name="文本框 16387"/>
          <p:cNvSpPr txBox="1"/>
          <p:nvPr/>
        </p:nvSpPr>
        <p:spPr>
          <a:xfrm>
            <a:off x="4765040" y="448310"/>
            <a:ext cx="1927225" cy="706755"/>
          </a:xfrm>
          <a:prstGeom prst="rect">
            <a:avLst/>
          </a:prstGeom>
          <a:solidFill>
            <a:srgbClr val="FFFF00"/>
          </a:solidFill>
          <a:ln w="9525">
            <a:noFill/>
          </a:ln>
        </p:spPr>
        <p:txBody>
          <a:bodyPr wrap="square">
            <a:spAutoFit/>
          </a:bodyPr>
          <a:p>
            <a:pPr>
              <a:spcBef>
                <a:spcPct val="50000"/>
              </a:spcBef>
            </a:pP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首    联</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388"/>
                                        </p:tgtEl>
                                        <p:attrNameLst>
                                          <p:attrName>style.visibility</p:attrName>
                                        </p:attrNameLst>
                                      </p:cBhvr>
                                      <p:to>
                                        <p:strVal val="visible"/>
                                      </p:to>
                                    </p:set>
                                    <p:anim calcmode="lin" valueType="num">
                                      <p:cBhvr additive="base">
                                        <p:cTn id="7" dur="1000" fill="hold"/>
                                        <p:tgtEl>
                                          <p:spTgt spid="16388"/>
                                        </p:tgtEl>
                                        <p:attrNameLst>
                                          <p:attrName>ppt_x</p:attrName>
                                        </p:attrNameLst>
                                      </p:cBhvr>
                                      <p:tavLst>
                                        <p:tav tm="0">
                                          <p:val>
                                            <p:strVal val="#ppt_x"/>
                                          </p:val>
                                        </p:tav>
                                        <p:tav tm="100000">
                                          <p:val>
                                            <p:strVal val="#ppt_x"/>
                                          </p:val>
                                        </p:tav>
                                      </p:tavLst>
                                    </p:anim>
                                    <p:anim calcmode="lin" valueType="num">
                                      <p:cBhvr additive="base">
                                        <p:cTn id="8" dur="1000" fill="hold"/>
                                        <p:tgtEl>
                                          <p:spTgt spid="1638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6386"/>
                                        </p:tgtEl>
                                        <p:attrNameLst>
                                          <p:attrName>style.visibility</p:attrName>
                                        </p:attrNameLst>
                                      </p:cBhvr>
                                      <p:to>
                                        <p:strVal val="visible"/>
                                      </p:to>
                                    </p:set>
                                    <p:anim calcmode="lin" valueType="num">
                                      <p:cBhvr>
                                        <p:cTn id="12" dur="1000" fill="hold"/>
                                        <p:tgtEl>
                                          <p:spTgt spid="16386"/>
                                        </p:tgtEl>
                                        <p:attrNameLst>
                                          <p:attrName>ppt_w</p:attrName>
                                        </p:attrNameLst>
                                      </p:cBhvr>
                                      <p:tavLst>
                                        <p:tav tm="0">
                                          <p:val>
                                            <p:strVal val="#ppt_w*0.70"/>
                                          </p:val>
                                        </p:tav>
                                        <p:tav tm="100000">
                                          <p:val>
                                            <p:strVal val="#ppt_w"/>
                                          </p:val>
                                        </p:tav>
                                      </p:tavLst>
                                    </p:anim>
                                    <p:anim calcmode="lin" valueType="num">
                                      <p:cBhvr>
                                        <p:cTn id="13" dur="1000" fill="hold"/>
                                        <p:tgtEl>
                                          <p:spTgt spid="16386"/>
                                        </p:tgtEl>
                                        <p:attrNameLst>
                                          <p:attrName>ppt_h</p:attrName>
                                        </p:attrNameLst>
                                      </p:cBhvr>
                                      <p:tavLst>
                                        <p:tav tm="0">
                                          <p:val>
                                            <p:strVal val="#ppt_h"/>
                                          </p:val>
                                        </p:tav>
                                        <p:tav tm="100000">
                                          <p:val>
                                            <p:strVal val="#ppt_h"/>
                                          </p:val>
                                        </p:tav>
                                      </p:tavLst>
                                    </p:anim>
                                    <p:animEffect transition="in" filter="fade">
                                      <p:cBhvr>
                                        <p:cTn id="14" dur="1000"/>
                                        <p:tgtEl>
                                          <p:spTgt spid="1638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6387">
                                            <p:txEl>
                                              <p:charRg st="0" end="60"/>
                                            </p:txEl>
                                          </p:spTgt>
                                        </p:tgtEl>
                                        <p:attrNameLst>
                                          <p:attrName>style.visibility</p:attrName>
                                        </p:attrNameLst>
                                      </p:cBhvr>
                                      <p:to>
                                        <p:strVal val="visible"/>
                                      </p:to>
                                    </p:set>
                                    <p:anim calcmode="lin" valueType="num">
                                      <p:cBhvr additive="base">
                                        <p:cTn id="19" dur="1000" fill="hold"/>
                                        <p:tgtEl>
                                          <p:spTgt spid="16387">
                                            <p:txEl>
                                              <p:charRg st="0" end="6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387">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nimBg="1"/>
      <p:bldP spid="163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7409"/>
          <p:cNvSpPr txBox="1"/>
          <p:nvPr/>
        </p:nvSpPr>
        <p:spPr>
          <a:xfrm>
            <a:off x="1530350" y="1212850"/>
            <a:ext cx="9304655" cy="706755"/>
          </a:xfrm>
          <a:prstGeom prst="rect">
            <a:avLst/>
          </a:prstGeom>
          <a:noFill/>
          <a:ln w="9525">
            <a:noFill/>
          </a:ln>
        </p:spPr>
        <p:txBody>
          <a:bodyPr wrap="square">
            <a:spAutoFit/>
          </a:bodyPr>
          <a:p>
            <a:pPr>
              <a:spcBef>
                <a:spcPct val="50000"/>
              </a:spcBef>
            </a:pP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庄生晓梦迷蝴蝶，望帝春心托杜鹃。”</a:t>
            </a:r>
            <a:r>
              <a:rPr lang="zh-CN" altLang="en-US" sz="4000" b="1" noProof="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endParaRPr lang="zh-CN" altLang="en-US" sz="4000" b="1" noProof="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mn-cs"/>
            </a:endParaRPr>
          </a:p>
        </p:txBody>
      </p:sp>
      <p:sp>
        <p:nvSpPr>
          <p:cNvPr id="16386" name="文本框 17410"/>
          <p:cNvSpPr txBox="1"/>
          <p:nvPr/>
        </p:nvSpPr>
        <p:spPr>
          <a:xfrm>
            <a:off x="5118100" y="240665"/>
            <a:ext cx="1811020" cy="706755"/>
          </a:xfrm>
          <a:prstGeom prst="rect">
            <a:avLst/>
          </a:prstGeom>
          <a:solidFill>
            <a:srgbClr val="FFFF00"/>
          </a:solidFill>
          <a:ln w="9525">
            <a:noFill/>
          </a:ln>
        </p:spPr>
        <p:txBody>
          <a:bodyPr wrap="square" anchor="t" anchorCtr="0">
            <a:spAutoFit/>
          </a:bodyPr>
          <a:p>
            <a:pPr>
              <a:spcBef>
                <a:spcPct val="50000"/>
              </a:spcBef>
            </a:pPr>
            <a:r>
              <a:rPr lang="zh-CN" altLang="en-US" sz="4000" b="1" dirty="0">
                <a:solidFill>
                  <a:srgbClr val="C00000"/>
                </a:solidFill>
                <a:latin typeface="微软雅黑" panose="020B0503020204020204" charset="-122"/>
                <a:ea typeface="微软雅黑" panose="020B0503020204020204" charset="-122"/>
              </a:rPr>
              <a:t>颔   </a:t>
            </a:r>
            <a:r>
              <a:rPr lang="en-US" altLang="zh-CN" sz="4000" b="1" dirty="0">
                <a:solidFill>
                  <a:srgbClr val="C00000"/>
                </a:solidFill>
                <a:latin typeface="微软雅黑" panose="020B0503020204020204" charset="-122"/>
                <a:ea typeface="微软雅黑" panose="020B0503020204020204" charset="-122"/>
              </a:rPr>
              <a:t> </a:t>
            </a:r>
            <a:r>
              <a:rPr lang="zh-CN" altLang="en-US" sz="4000" b="1" dirty="0">
                <a:solidFill>
                  <a:srgbClr val="C00000"/>
                </a:solidFill>
                <a:latin typeface="微软雅黑" panose="020B0503020204020204" charset="-122"/>
                <a:ea typeface="微软雅黑" panose="020B0503020204020204" charset="-122"/>
              </a:rPr>
              <a:t>联</a:t>
            </a:r>
            <a:endParaRPr lang="zh-CN" altLang="en-US" sz="4000" b="1" dirty="0">
              <a:solidFill>
                <a:srgbClr val="C00000"/>
              </a:solidFill>
              <a:latin typeface="微软雅黑" panose="020B0503020204020204" charset="-122"/>
              <a:ea typeface="微软雅黑" panose="020B0503020204020204" charset="-122"/>
            </a:endParaRPr>
          </a:p>
        </p:txBody>
      </p:sp>
      <p:sp>
        <p:nvSpPr>
          <p:cNvPr id="17412" name="文本框 17411"/>
          <p:cNvSpPr txBox="1"/>
          <p:nvPr/>
        </p:nvSpPr>
        <p:spPr>
          <a:xfrm>
            <a:off x="622935" y="1989455"/>
            <a:ext cx="11079480" cy="3969385"/>
          </a:xfrm>
          <a:prstGeom prst="rect">
            <a:avLst/>
          </a:prstGeom>
          <a:noFill/>
          <a:ln w="9525">
            <a:noFill/>
          </a:ln>
        </p:spPr>
        <p:txBody>
          <a:bodyPr wrap="square">
            <a:spAutoFit/>
          </a:bodyPr>
          <a:p>
            <a:pPr>
              <a:spcBef>
                <a:spcPct val="50000"/>
              </a:spcBef>
            </a:pPr>
            <a:r>
              <a:rPr lang="en-US" altLang="zh-CN"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庄生梦蝶”包含了诗人</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美好却又十分虚缈的心灵寄托</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spcBef>
                <a:spcPct val="50000"/>
              </a:spcBef>
            </a:pPr>
            <a:r>
              <a:rPr lang="en-US" altLang="zh-CN"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“杜鹃啼血”包含了诗人</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无限的悲感、难言的愁绪与怨愤</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spcBef>
                <a:spcPct val="50000"/>
              </a:spcBef>
            </a:pPr>
            <a:r>
              <a:rPr lang="en-US" altLang="zh-CN"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而“晓、春”又似乎蕴含了诗人</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对人生之路的光明与生机的一种期盼</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17413" name="文本框 17412"/>
          <p:cNvSpPr txBox="1"/>
          <p:nvPr/>
        </p:nvSpPr>
        <p:spPr>
          <a:xfrm>
            <a:off x="8052118" y="5775325"/>
            <a:ext cx="1368425" cy="768350"/>
          </a:xfrm>
          <a:prstGeom prst="rect">
            <a:avLst/>
          </a:prstGeom>
          <a:solidFill>
            <a:srgbClr val="FFFF00"/>
          </a:solidFill>
          <a:ln w="9525">
            <a:noFill/>
          </a:ln>
        </p:spPr>
        <p:txBody>
          <a:bodyPr>
            <a:spAutoFit/>
          </a:bodyPr>
          <a:p>
            <a:pPr>
              <a:spcBef>
                <a:spcPct val="50000"/>
              </a:spcBef>
            </a:pPr>
            <a:r>
              <a:rPr lang="zh-CN" altLang="en-US" sz="44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mn-cs"/>
              </a:rPr>
              <a:t>用典</a:t>
            </a:r>
            <a:endParaRPr lang="zh-CN" altLang="en-US" sz="44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386"/>
                                        </p:tgtEl>
                                        <p:attrNameLst>
                                          <p:attrName>style.visibility</p:attrName>
                                        </p:attrNameLst>
                                      </p:cBhvr>
                                      <p:to>
                                        <p:strVal val="visible"/>
                                      </p:to>
                                    </p:set>
                                    <p:anim calcmode="lin" valueType="num">
                                      <p:cBhvr additive="base">
                                        <p:cTn id="7" dur="1000" fill="hold"/>
                                        <p:tgtEl>
                                          <p:spTgt spid="16386"/>
                                        </p:tgtEl>
                                        <p:attrNameLst>
                                          <p:attrName>ppt_x</p:attrName>
                                        </p:attrNameLst>
                                      </p:cBhvr>
                                      <p:tavLst>
                                        <p:tav tm="0">
                                          <p:val>
                                            <p:strVal val="#ppt_x"/>
                                          </p:val>
                                        </p:tav>
                                        <p:tav tm="100000">
                                          <p:val>
                                            <p:strVal val="#ppt_x"/>
                                          </p:val>
                                        </p:tav>
                                      </p:tavLst>
                                    </p:anim>
                                    <p:anim calcmode="lin" valueType="num">
                                      <p:cBhvr additive="base">
                                        <p:cTn id="8" dur="1000" fill="hold"/>
                                        <p:tgtEl>
                                          <p:spTgt spid="1638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7410"/>
                                        </p:tgtEl>
                                        <p:attrNameLst>
                                          <p:attrName>style.visibility</p:attrName>
                                        </p:attrNameLst>
                                      </p:cBhvr>
                                      <p:to>
                                        <p:strVal val="visible"/>
                                      </p:to>
                                    </p:set>
                                    <p:anim calcmode="lin" valueType="num">
                                      <p:cBhvr>
                                        <p:cTn id="12" dur="1000" fill="hold"/>
                                        <p:tgtEl>
                                          <p:spTgt spid="17410"/>
                                        </p:tgtEl>
                                        <p:attrNameLst>
                                          <p:attrName>ppt_w</p:attrName>
                                        </p:attrNameLst>
                                      </p:cBhvr>
                                      <p:tavLst>
                                        <p:tav tm="0">
                                          <p:val>
                                            <p:strVal val="#ppt_w*0.70"/>
                                          </p:val>
                                        </p:tav>
                                        <p:tav tm="100000">
                                          <p:val>
                                            <p:strVal val="#ppt_w"/>
                                          </p:val>
                                        </p:tav>
                                      </p:tavLst>
                                    </p:anim>
                                    <p:anim calcmode="lin" valueType="num">
                                      <p:cBhvr>
                                        <p:cTn id="13" dur="1000" fill="hold"/>
                                        <p:tgtEl>
                                          <p:spTgt spid="17410"/>
                                        </p:tgtEl>
                                        <p:attrNameLst>
                                          <p:attrName>ppt_h</p:attrName>
                                        </p:attrNameLst>
                                      </p:cBhvr>
                                      <p:tavLst>
                                        <p:tav tm="0">
                                          <p:val>
                                            <p:strVal val="#ppt_h"/>
                                          </p:val>
                                        </p:tav>
                                        <p:tav tm="100000">
                                          <p:val>
                                            <p:strVal val="#ppt_h"/>
                                          </p:val>
                                        </p:tav>
                                      </p:tavLst>
                                    </p:anim>
                                    <p:animEffect transition="in" filter="fade">
                                      <p:cBhvr>
                                        <p:cTn id="14" dur="1000"/>
                                        <p:tgtEl>
                                          <p:spTgt spid="174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17412">
                                            <p:txEl>
                                              <p:charRg st="0" end="26"/>
                                            </p:txEl>
                                          </p:spTgt>
                                        </p:tgtEl>
                                        <p:attrNameLst>
                                          <p:attrName>style.visibility</p:attrName>
                                        </p:attrNameLst>
                                      </p:cBhvr>
                                      <p:to>
                                        <p:strVal val="visible"/>
                                      </p:to>
                                    </p:set>
                                    <p:anim calcmode="lin" valueType="num">
                                      <p:cBhvr additive="base">
                                        <p:cTn id="19" dur="1000" fill="hold"/>
                                        <p:tgtEl>
                                          <p:spTgt spid="17412">
                                            <p:txEl>
                                              <p:charRg st="0" end="26"/>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7412">
                                            <p:txEl>
                                              <p:charRg st="0" end="26"/>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000" fill="hold">
                                          <p:stCondLst>
                                            <p:cond delay="0"/>
                                          </p:stCondLst>
                                        </p:cTn>
                                        <p:tgtEl>
                                          <p:spTgt spid="17412">
                                            <p:txEl>
                                              <p:charRg st="26" end="53"/>
                                            </p:txEl>
                                          </p:spTgt>
                                        </p:tgtEl>
                                        <p:attrNameLst>
                                          <p:attrName>style.visibility</p:attrName>
                                        </p:attrNameLst>
                                      </p:cBhvr>
                                      <p:to>
                                        <p:strVal val="visible"/>
                                      </p:to>
                                    </p:set>
                                    <p:anim calcmode="lin" valueType="num">
                                      <p:cBhvr additive="base">
                                        <p:cTn id="24" dur="1000" fill="hold"/>
                                        <p:tgtEl>
                                          <p:spTgt spid="17412">
                                            <p:txEl>
                                              <p:charRg st="26" end="5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7412">
                                            <p:txEl>
                                              <p:charRg st="26" end="5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000" fill="hold">
                                          <p:stCondLst>
                                            <p:cond delay="0"/>
                                          </p:stCondLst>
                                        </p:cTn>
                                        <p:tgtEl>
                                          <p:spTgt spid="17412">
                                            <p:txEl>
                                              <p:charRg st="53" end="85"/>
                                            </p:txEl>
                                          </p:spTgt>
                                        </p:tgtEl>
                                        <p:attrNameLst>
                                          <p:attrName>style.visibility</p:attrName>
                                        </p:attrNameLst>
                                      </p:cBhvr>
                                      <p:to>
                                        <p:strVal val="visible"/>
                                      </p:to>
                                    </p:set>
                                    <p:anim calcmode="lin" valueType="num">
                                      <p:cBhvr additive="base">
                                        <p:cTn id="29" dur="1000" fill="hold"/>
                                        <p:tgtEl>
                                          <p:spTgt spid="17412">
                                            <p:txEl>
                                              <p:charRg st="53" end="85"/>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7412">
                                            <p:txEl>
                                              <p:charRg st="53" end="85"/>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6" presetClass="entr" presetSubtype="0" fill="hold" grpId="0" nodeType="afterEffect">
                                  <p:stCondLst>
                                    <p:cond delay="0"/>
                                  </p:stCondLst>
                                  <p:childTnLst>
                                    <p:set>
                                      <p:cBhvr>
                                        <p:cTn id="33" dur="1" fill="hold">
                                          <p:stCondLst>
                                            <p:cond delay="0"/>
                                          </p:stCondLst>
                                        </p:cTn>
                                        <p:tgtEl>
                                          <p:spTgt spid="17413"/>
                                        </p:tgtEl>
                                        <p:attrNameLst>
                                          <p:attrName>style.visibility</p:attrName>
                                        </p:attrNameLst>
                                      </p:cBhvr>
                                      <p:to>
                                        <p:strVal val="visible"/>
                                      </p:to>
                                    </p:set>
                                    <p:animEffect transition="in" filter="wipe(down)">
                                      <p:cBhvr>
                                        <p:cTn id="34" dur="290">
                                          <p:stCondLst>
                                            <p:cond delay="0"/>
                                          </p:stCondLst>
                                        </p:cTn>
                                        <p:tgtEl>
                                          <p:spTgt spid="17413"/>
                                        </p:tgtEl>
                                      </p:cBhvr>
                                    </p:animEffect>
                                    <p:anim calcmode="lin" valueType="num">
                                      <p:cBhvr>
                                        <p:cTn id="35" dur="911" tmFilter="0,0; 0.14,0.36; 0.43,0.73; 0.71,0.91; 1.0,1.0">
                                          <p:stCondLst>
                                            <p:cond delay="0"/>
                                          </p:stCondLst>
                                        </p:cTn>
                                        <p:tgtEl>
                                          <p:spTgt spid="17413"/>
                                        </p:tgtEl>
                                        <p:attrNameLst>
                                          <p:attrName>ppt_x</p:attrName>
                                        </p:attrNameLst>
                                      </p:cBhvr>
                                      <p:tavLst>
                                        <p:tav tm="0">
                                          <p:val>
                                            <p:strVal val="#ppt_x-0.25"/>
                                          </p:val>
                                        </p:tav>
                                        <p:tav tm="100000">
                                          <p:val>
                                            <p:strVal val="#ppt_x"/>
                                          </p:val>
                                        </p:tav>
                                      </p:tavLst>
                                    </p:anim>
                                    <p:anim calcmode="lin" valueType="num">
                                      <p:cBhvr>
                                        <p:cTn id="36" dur="332" tmFilter="0.0,0.0; 0.25,0.07; 0.50,0.2; 0.75,0.467; 1.0,1.0">
                                          <p:stCondLst>
                                            <p:cond delay="0"/>
                                          </p:stCondLst>
                                        </p:cTn>
                                        <p:tgtEl>
                                          <p:spTgt spid="17413"/>
                                        </p:tgtEl>
                                        <p:attrNameLst>
                                          <p:attrName>ppt_y</p:attrName>
                                        </p:attrNameLst>
                                      </p:cBhvr>
                                      <p:tavLst>
                                        <p:tav tm="0" fmla="#ppt_y-sin(pi*$)/3">
                                          <p:val>
                                            <p:fltVal val="0.500000"/>
                                          </p:val>
                                        </p:tav>
                                        <p:tav tm="100000">
                                          <p:val>
                                            <p:fltVal val="1.000000"/>
                                          </p:val>
                                        </p:tav>
                                      </p:tavLst>
                                    </p:anim>
                                    <p:anim calcmode="lin" valueType="num">
                                      <p:cBhvr>
                                        <p:cTn id="37" dur="332" tmFilter="0, 0; 0.125,0.2665; 0.25,0.4; 0.375,0.465; 0.5,0.5;  0.625,0.535; 0.75,0.6; 0.875,0.7335; 1,1">
                                          <p:stCondLst>
                                            <p:cond delay="332"/>
                                          </p:stCondLst>
                                        </p:cTn>
                                        <p:tgtEl>
                                          <p:spTgt spid="17413"/>
                                        </p:tgtEl>
                                        <p:attrNameLst>
                                          <p:attrName>ppt_y</p:attrName>
                                        </p:attrNameLst>
                                      </p:cBhvr>
                                      <p:tavLst>
                                        <p:tav tm="0" fmla="#ppt_y-sin(pi*$)/9">
                                          <p:val>
                                            <p:fltVal val="0.000000"/>
                                          </p:val>
                                        </p:tav>
                                        <p:tav tm="100000">
                                          <p:val>
                                            <p:fltVal val="1.000000"/>
                                          </p:val>
                                        </p:tav>
                                      </p:tavLst>
                                    </p:anim>
                                    <p:anim calcmode="lin" valueType="num">
                                      <p:cBhvr>
                                        <p:cTn id="38" dur="166" tmFilter="0, 0; 0.125,0.2665; 0.25,0.4; 0.375,0.465; 0.5,0.5;  0.625,0.535; 0.75,0.6; 0.875,0.7335; 1,1">
                                          <p:stCondLst>
                                            <p:cond delay="662"/>
                                          </p:stCondLst>
                                        </p:cTn>
                                        <p:tgtEl>
                                          <p:spTgt spid="17413"/>
                                        </p:tgtEl>
                                        <p:attrNameLst>
                                          <p:attrName>ppt_y</p:attrName>
                                        </p:attrNameLst>
                                      </p:cBhvr>
                                      <p:tavLst>
                                        <p:tav tm="0" fmla="#ppt_y-sin(pi*$)/27">
                                          <p:val>
                                            <p:fltVal val="0.000000"/>
                                          </p:val>
                                        </p:tav>
                                        <p:tav tm="100000">
                                          <p:val>
                                            <p:fltVal val="1.000000"/>
                                          </p:val>
                                        </p:tav>
                                      </p:tavLst>
                                    </p:anim>
                                    <p:anim calcmode="lin" valueType="num">
                                      <p:cBhvr>
                                        <p:cTn id="39" dur="82" tmFilter="0, 0; 0.125,0.2665; 0.25,0.4; 0.375,0.465; 0.5,0.5;  0.625,0.535; 0.75,0.6; 0.875,0.7335; 1,1">
                                          <p:stCondLst>
                                            <p:cond delay="828"/>
                                          </p:stCondLst>
                                        </p:cTn>
                                        <p:tgtEl>
                                          <p:spTgt spid="17413"/>
                                        </p:tgtEl>
                                        <p:attrNameLst>
                                          <p:attrName>ppt_y</p:attrName>
                                        </p:attrNameLst>
                                      </p:cBhvr>
                                      <p:tavLst>
                                        <p:tav tm="0" fmla="#ppt_y-sin(pi*$)/81">
                                          <p:val>
                                            <p:fltVal val="0.000000"/>
                                          </p:val>
                                        </p:tav>
                                        <p:tav tm="100000">
                                          <p:val>
                                            <p:fltVal val="1.000000"/>
                                          </p:val>
                                        </p:tav>
                                      </p:tavLst>
                                    </p:anim>
                                    <p:animScale>
                                      <p:cBhvr>
                                        <p:cTn id="40" dur="13">
                                          <p:stCondLst>
                                            <p:cond delay="325"/>
                                          </p:stCondLst>
                                        </p:cTn>
                                        <p:tgtEl>
                                          <p:spTgt spid="17413"/>
                                        </p:tgtEl>
                                      </p:cBhvr>
                                      <p:to x="100000" y="60000"/>
                                    </p:animScale>
                                    <p:animScale>
                                      <p:cBhvr>
                                        <p:cTn id="41" dur="83" decel="50000">
                                          <p:stCondLst>
                                            <p:cond delay="338"/>
                                          </p:stCondLst>
                                        </p:cTn>
                                        <p:tgtEl>
                                          <p:spTgt spid="17413"/>
                                        </p:tgtEl>
                                      </p:cBhvr>
                                      <p:to x="100000" y="100000"/>
                                    </p:animScale>
                                    <p:animScale>
                                      <p:cBhvr>
                                        <p:cTn id="42" dur="13">
                                          <p:stCondLst>
                                            <p:cond delay="656"/>
                                          </p:stCondLst>
                                        </p:cTn>
                                        <p:tgtEl>
                                          <p:spTgt spid="17413"/>
                                        </p:tgtEl>
                                      </p:cBhvr>
                                      <p:to x="100000" y="80000"/>
                                    </p:animScale>
                                    <p:animScale>
                                      <p:cBhvr>
                                        <p:cTn id="43" dur="83" decel="50000">
                                          <p:stCondLst>
                                            <p:cond delay="669"/>
                                          </p:stCondLst>
                                        </p:cTn>
                                        <p:tgtEl>
                                          <p:spTgt spid="17413"/>
                                        </p:tgtEl>
                                      </p:cBhvr>
                                      <p:to x="100000" y="100000"/>
                                    </p:animScale>
                                    <p:animScale>
                                      <p:cBhvr>
                                        <p:cTn id="44" dur="13">
                                          <p:stCondLst>
                                            <p:cond delay="821"/>
                                          </p:stCondLst>
                                        </p:cTn>
                                        <p:tgtEl>
                                          <p:spTgt spid="17413"/>
                                        </p:tgtEl>
                                      </p:cBhvr>
                                      <p:to x="100000" y="90000"/>
                                    </p:animScale>
                                    <p:animScale>
                                      <p:cBhvr>
                                        <p:cTn id="45" dur="83" decel="50000">
                                          <p:stCondLst>
                                            <p:cond delay="834"/>
                                          </p:stCondLst>
                                        </p:cTn>
                                        <p:tgtEl>
                                          <p:spTgt spid="17413"/>
                                        </p:tgtEl>
                                      </p:cBhvr>
                                      <p:to x="100000" y="100000"/>
                                    </p:animScale>
                                    <p:animScale>
                                      <p:cBhvr>
                                        <p:cTn id="46" dur="13">
                                          <p:stCondLst>
                                            <p:cond delay="904"/>
                                          </p:stCondLst>
                                        </p:cTn>
                                        <p:tgtEl>
                                          <p:spTgt spid="17413"/>
                                        </p:tgtEl>
                                      </p:cBhvr>
                                      <p:to x="100000" y="95000"/>
                                    </p:animScale>
                                    <p:animScale>
                                      <p:cBhvr>
                                        <p:cTn id="47" dur="83" decel="50000">
                                          <p:stCondLst>
                                            <p:cond delay="917"/>
                                          </p:stCondLst>
                                        </p:cTn>
                                        <p:tgtEl>
                                          <p:spTgt spid="174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P spid="17412" grpId="0" bldLvl="0" uiExpand="1" build="allAtOnce"/>
      <p:bldP spid="16386" grpId="0" bldLvl="0" animBg="1"/>
      <p:bldP spid="174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2755" y="335915"/>
            <a:ext cx="11287125" cy="6185535"/>
          </a:xfrm>
          <a:prstGeom prst="rect">
            <a:avLst/>
          </a:prstGeom>
          <a:noFill/>
        </p:spPr>
        <p:txBody>
          <a:bodyPr wrap="square" rtlCol="0">
            <a:spAutoFit/>
          </a:bodyPr>
          <a:p>
            <a:pPr algn="l" fontAlgn="base"/>
            <a:r>
              <a:rPr lang="en-US" altLang="zh-CN"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、望帝啼鹃</a:t>
            </a:r>
            <a:endParaRPr lang="zh-CN" altLang="en-US" sz="3600" b="1" strike="noStrike"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a:p>
            <a:pPr algn="l" fontAlgn="base"/>
            <a:r>
              <a:rPr lang="zh-CN" altLang="en-US" sz="3600" b="1" dirty="0">
                <a:solidFill>
                  <a:srgbClr val="C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chemeClr val="accent5">
                    <a:lumMod val="10000"/>
                  </a:schemeClr>
                </a:solidFill>
                <a:effectLst>
                  <a:outerShdw blurRad="38100" dist="38100" dir="2700000">
                    <a:srgbClr val="000000"/>
                  </a:outerShdw>
                </a:effectLst>
                <a:latin typeface="华文中宋" panose="02010600040101010101" charset="-122"/>
                <a:ea typeface="华文中宋" panose="02010600040101010101" charset="-122"/>
                <a:sym typeface="+mn-ea"/>
              </a:rPr>
              <a:t>望帝，古代神话中蜀王杜宇的称号。</a:t>
            </a:r>
            <a:endParaRPr lang="zh-CN" altLang="en-US" sz="3600" b="1" strike="noStrike" noProof="1" dirty="0">
              <a:solidFill>
                <a:schemeClr val="accent5">
                  <a:lumMod val="10000"/>
                </a:schemeClr>
              </a:solidFill>
              <a:effectLst>
                <a:outerShdw blurRad="38100" dist="38100" dir="2700000">
                  <a:srgbClr val="000000"/>
                </a:outerShdw>
              </a:effectLst>
              <a:latin typeface="华文中宋" panose="02010600040101010101" charset="-122"/>
              <a:ea typeface="华文中宋" panose="02010600040101010101" charset="-122"/>
            </a:endParaRPr>
          </a:p>
          <a:p>
            <a:pPr algn="l" fontAlgn="base"/>
            <a:r>
              <a:rPr lang="zh-CN" altLang="en-US" sz="3600" b="1" dirty="0">
                <a:solidFill>
                  <a:schemeClr val="accent5">
                    <a:lumMod val="10000"/>
                  </a:schemeClr>
                </a:solidFill>
                <a:effectLst>
                  <a:outerShdw blurRad="38100" dist="38100" dir="2700000">
                    <a:srgbClr val="000000"/>
                  </a:outerShdw>
                </a:effectLst>
                <a:latin typeface="华文中宋" panose="02010600040101010101" charset="-122"/>
                <a:ea typeface="华文中宋" panose="02010600040101010101" charset="-122"/>
                <a:sym typeface="+mn-ea"/>
              </a:rPr>
              <a:t>　　传说他因水灾让位给他的臣子，自己隐居山中，死后灵魂化为杜鹃，啼声非常悲凄。</a:t>
            </a:r>
            <a:endParaRPr lang="zh-CN" altLang="en-US" sz="3600" b="1" strike="noStrike" noProof="1" dirty="0">
              <a:solidFill>
                <a:schemeClr val="accent5">
                  <a:lumMod val="10000"/>
                </a:schemeClr>
              </a:solidFill>
              <a:effectLst>
                <a:outerShdw blurRad="38100" dist="38100" dir="2700000">
                  <a:srgbClr val="000000"/>
                </a:outerShdw>
              </a:effectLst>
              <a:latin typeface="华文中宋" panose="02010600040101010101" charset="-122"/>
              <a:ea typeface="华文中宋" panose="02010600040101010101" charset="-122"/>
            </a:endParaRPr>
          </a:p>
          <a:p>
            <a:pPr algn="l" fontAlgn="base"/>
            <a:r>
              <a:rPr lang="zh-CN" altLang="en-US" sz="3600" b="1" dirty="0">
                <a:solidFill>
                  <a:schemeClr val="accent5">
                    <a:lumMod val="10000"/>
                  </a:schemeClr>
                </a:solidFill>
                <a:effectLst>
                  <a:outerShdw blurRad="38100" dist="38100" dir="2700000">
                    <a:srgbClr val="000000"/>
                  </a:outerShdw>
                </a:effectLst>
                <a:latin typeface="宋体" panose="02010600030101010101" pitchFamily="2" charset="-122"/>
                <a:ea typeface="宋体" panose="02010600030101010101" pitchFamily="2" charset="-122"/>
                <a:sym typeface="+mn-ea"/>
              </a:rPr>
              <a:t>    </a:t>
            </a:r>
            <a:r>
              <a:rPr lang="zh-CN" altLang="en-US" sz="3600" b="1" dirty="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sym typeface="+mn-ea"/>
              </a:rPr>
              <a:t>情感：</a:t>
            </a:r>
            <a:r>
              <a:rPr lang="zh-CN" altLang="en-US" sz="3600" b="1" dirty="0">
                <a:solidFill>
                  <a:srgbClr val="0000FF"/>
                </a:solidFill>
                <a:effectLst>
                  <a:outerShdw blurRad="38100" dist="38100" dir="2700000">
                    <a:srgbClr val="000000"/>
                  </a:outerShdw>
                </a:effectLst>
                <a:latin typeface="宋体" panose="02010600030101010101" pitchFamily="2" charset="-122"/>
                <a:ea typeface="宋体" panose="02010600030101010101" pitchFamily="2" charset="-122"/>
                <a:sym typeface="+mn-ea"/>
              </a:rPr>
              <a:t>执着追求，寄托深重的哀思。</a:t>
            </a:r>
            <a:endParaRPr lang="zh-CN" altLang="en-US" sz="3600" b="1" strike="noStrike" noProof="1" dirty="0">
              <a:solidFill>
                <a:schemeClr val="accent5">
                  <a:lumMod val="10000"/>
                </a:schemeClr>
              </a:solidFill>
              <a:effectLst>
                <a:outerShdw blurRad="38100" dist="38100" dir="2700000">
                  <a:srgbClr val="000000"/>
                </a:outerShdw>
              </a:effectLst>
              <a:latin typeface="宋体" panose="02010600030101010101" pitchFamily="2" charset="-122"/>
            </a:endParaRPr>
          </a:p>
          <a:p>
            <a:pPr algn="l" fontAlgn="base"/>
            <a:r>
              <a:rPr lang="en-US" altLang="zh-CN"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、鲛人泣泪</a:t>
            </a:r>
            <a:endParaRPr lang="zh-CN" altLang="en-US" sz="3600" b="1" strike="noStrike"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a:p>
            <a:pPr algn="l" fontAlgn="base"/>
            <a:r>
              <a:rPr lang="zh-CN" altLang="en-US" sz="3600" b="1" dirty="0">
                <a:solidFill>
                  <a:srgbClr val="C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   </a:t>
            </a:r>
            <a:r>
              <a:rPr lang="en-US" altLang="zh-CN"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博物志</a:t>
            </a:r>
            <a:r>
              <a:rPr lang="en-US" altLang="zh-CN"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里有海中鲛人泣泪成珠的故事。</a:t>
            </a:r>
            <a:endPar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endParaRPr>
          </a:p>
          <a:p>
            <a:pPr algn="l" fontAlgn="base"/>
            <a:endParaRPr lang="zh-CN" altLang="en-US" sz="3600" b="1" strike="noStrike" noProof="1" dirty="0">
              <a:effectLst>
                <a:outerShdw blurRad="38100" dist="38100" dir="2700000">
                  <a:srgbClr val="000000"/>
                </a:outerShdw>
              </a:effectLst>
              <a:latin typeface="黑体" panose="02010609060101010101" pitchFamily="49" charset="-122"/>
              <a:ea typeface="黑体" panose="02010609060101010101" pitchFamily="49" charset="-122"/>
            </a:endParaRPr>
          </a:p>
          <a:p>
            <a:pPr algn="l" fontAlgn="base"/>
            <a:r>
              <a:rPr lang="en-US" altLang="zh-CN"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、暖玉生烟</a:t>
            </a:r>
            <a:endParaRPr lang="zh-CN" altLang="en-US" sz="3600" b="1" strike="noStrike"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a:p>
            <a:pPr algn="l" fontAlgn="base"/>
            <a:r>
              <a:rPr lang="zh-CN" altLang="en-US" sz="3600" b="1" dirty="0">
                <a:solidFill>
                  <a:srgbClr val="C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传说蓝田美玉深埋地下，不为人所见，它那温润的精气却能透过泥土，烟雾般升腾到空中。</a:t>
            </a:r>
            <a:endPar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p:cTn id="12"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1" end="1"/>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p:cTn id="18"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2" end="2"/>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p:cTn id="24"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3" end="3"/>
                                            </p:txEl>
                                          </p:spTgt>
                                        </p:tgtEl>
                                      </p:cBhvr>
                                    </p:animEffect>
                                  </p:childTnLst>
                                </p:cTn>
                              </p:par>
                            </p:childTnLst>
                          </p:cTn>
                        </p:par>
                        <p:par>
                          <p:cTn id="27" fill="hold">
                            <p:stCondLst>
                              <p:cond delay="4000"/>
                            </p:stCondLst>
                            <p:childTnLst>
                              <p:par>
                                <p:cTn id="28" presetID="2" presetClass="entr" presetSubtype="4" fill="hold" nodeType="afterEffect">
                                  <p:stCondLst>
                                    <p:cond delay="0"/>
                                  </p:stCondLst>
                                  <p:childTnLst>
                                    <p:set>
                                      <p:cBhvr>
                                        <p:cTn id="29" dur="1000" fill="hold">
                                          <p:stCondLst>
                                            <p:cond delay="0"/>
                                          </p:stCondLst>
                                        </p:cTn>
                                        <p:tgtEl>
                                          <p:spTgt spid="2">
                                            <p:txEl>
                                              <p:pRg st="4" end="4"/>
                                            </p:txEl>
                                          </p:spTgt>
                                        </p:tgtEl>
                                        <p:attrNameLst>
                                          <p:attrName>style.visibility</p:attrName>
                                        </p:attrNameLst>
                                      </p:cBhvr>
                                      <p:to>
                                        <p:strVal val="visible"/>
                                      </p:to>
                                    </p:set>
                                    <p:anim calcmode="lin" valueType="num">
                                      <p:cBhvr additive="base">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32" fill="hold">
                            <p:stCondLst>
                              <p:cond delay="5000"/>
                            </p:stCondLst>
                            <p:childTnLst>
                              <p:par>
                                <p:cTn id="33" presetID="55" presetClass="entr" presetSubtype="0" fill="hold" nodeType="after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p:cTn id="35"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6"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7" dur="1000"/>
                                        <p:tgtEl>
                                          <p:spTgt spid="2">
                                            <p:txEl>
                                              <p:pRg st="5" end="5"/>
                                            </p:txEl>
                                          </p:spTgt>
                                        </p:tgtEl>
                                      </p:cBhvr>
                                    </p:animEffect>
                                  </p:childTnLst>
                                </p:cTn>
                              </p:par>
                            </p:childTnLst>
                          </p:cTn>
                        </p:par>
                        <p:par>
                          <p:cTn id="38" fill="hold">
                            <p:stCondLst>
                              <p:cond delay="6000"/>
                            </p:stCondLst>
                            <p:childTnLst>
                              <p:par>
                                <p:cTn id="39" presetID="2" presetClass="entr" presetSubtype="4" fill="hold" nodeType="afterEffect">
                                  <p:stCondLst>
                                    <p:cond delay="0"/>
                                  </p:stCondLst>
                                  <p:childTnLst>
                                    <p:set>
                                      <p:cBhvr>
                                        <p:cTn id="40" dur="1000" fill="hold">
                                          <p:stCondLst>
                                            <p:cond delay="0"/>
                                          </p:stCondLst>
                                        </p:cTn>
                                        <p:tgtEl>
                                          <p:spTgt spid="2">
                                            <p:txEl>
                                              <p:pRg st="7" end="7"/>
                                            </p:txEl>
                                          </p:spTgt>
                                        </p:tgtEl>
                                        <p:attrNameLst>
                                          <p:attrName>style.visibility</p:attrName>
                                        </p:attrNameLst>
                                      </p:cBhvr>
                                      <p:to>
                                        <p:strVal val="visible"/>
                                      </p:to>
                                    </p:set>
                                    <p:anim calcmode="lin" valueType="num">
                                      <p:cBhvr additive="base">
                                        <p:cTn id="41"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2" dur="10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55" presetClass="entr" presetSubtype="0" fill="hold" nodeType="afterEffect">
                                  <p:stCondLst>
                                    <p:cond delay="0"/>
                                  </p:stCondLst>
                                  <p:childTnLst>
                                    <p:set>
                                      <p:cBhvr>
                                        <p:cTn id="45" dur="1" fill="hold">
                                          <p:stCondLst>
                                            <p:cond delay="0"/>
                                          </p:stCondLst>
                                        </p:cTn>
                                        <p:tgtEl>
                                          <p:spTgt spid="2">
                                            <p:txEl>
                                              <p:pRg st="8" end="8"/>
                                            </p:txEl>
                                          </p:spTgt>
                                        </p:tgtEl>
                                        <p:attrNameLst>
                                          <p:attrName>style.visibility</p:attrName>
                                        </p:attrNameLst>
                                      </p:cBhvr>
                                      <p:to>
                                        <p:strVal val="visible"/>
                                      </p:to>
                                    </p:set>
                                    <p:anim calcmode="lin" valueType="num">
                                      <p:cBhvr>
                                        <p:cTn id="46" dur="1000" fill="hold"/>
                                        <p:tgtEl>
                                          <p:spTgt spid="2">
                                            <p:txEl>
                                              <p:pRg st="8" end="8"/>
                                            </p:txEl>
                                          </p:spTgt>
                                        </p:tgtEl>
                                        <p:attrNameLst>
                                          <p:attrName>ppt_w</p:attrName>
                                        </p:attrNameLst>
                                      </p:cBhvr>
                                      <p:tavLst>
                                        <p:tav tm="0">
                                          <p:val>
                                            <p:strVal val="#ppt_w*0.70"/>
                                          </p:val>
                                        </p:tav>
                                        <p:tav tm="100000">
                                          <p:val>
                                            <p:strVal val="#ppt_w"/>
                                          </p:val>
                                        </p:tav>
                                      </p:tavLst>
                                    </p:anim>
                                    <p:anim calcmode="lin" valueType="num">
                                      <p:cBhvr>
                                        <p:cTn id="47" dur="1000" fill="hold"/>
                                        <p:tgtEl>
                                          <p:spTgt spid="2">
                                            <p:txEl>
                                              <p:pRg st="8" end="8"/>
                                            </p:txEl>
                                          </p:spTgt>
                                        </p:tgtEl>
                                        <p:attrNameLst>
                                          <p:attrName>ppt_h</p:attrName>
                                        </p:attrNameLst>
                                      </p:cBhvr>
                                      <p:tavLst>
                                        <p:tav tm="0">
                                          <p:val>
                                            <p:strVal val="#ppt_h"/>
                                          </p:val>
                                        </p:tav>
                                        <p:tav tm="100000">
                                          <p:val>
                                            <p:strVal val="#ppt_h"/>
                                          </p:val>
                                        </p:tav>
                                      </p:tavLst>
                                    </p:anim>
                                    <p:animEffect transition="in" filter="fade">
                                      <p:cBhvr>
                                        <p:cTn id="48"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8433"/>
          <p:cNvSpPr txBox="1"/>
          <p:nvPr/>
        </p:nvSpPr>
        <p:spPr>
          <a:xfrm>
            <a:off x="1343025" y="1169035"/>
            <a:ext cx="9506585" cy="706755"/>
          </a:xfrm>
          <a:prstGeom prst="rect">
            <a:avLst/>
          </a:prstGeom>
          <a:noFill/>
          <a:ln w="9525">
            <a:noFill/>
          </a:ln>
        </p:spPr>
        <p:txBody>
          <a:bodyPr wrap="square">
            <a:spAutoFit/>
          </a:bodyPr>
          <a:p>
            <a:pPr>
              <a:spcBef>
                <a:spcPct val="50000"/>
              </a:spcBef>
            </a:pP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沧海月明珠有泪，蓝田日暖玉生烟。”</a:t>
            </a:r>
            <a:r>
              <a:rPr lang="zh-CN" altLang="en-US" sz="4000" b="1" noProof="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mn-cs"/>
              </a:rPr>
              <a:t> </a:t>
            </a:r>
            <a:endParaRPr lang="zh-CN" altLang="en-US" sz="4000" b="1" noProof="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mn-cs"/>
            </a:endParaRPr>
          </a:p>
        </p:txBody>
      </p:sp>
      <p:sp>
        <p:nvSpPr>
          <p:cNvPr id="17410" name="文本框 18434"/>
          <p:cNvSpPr txBox="1"/>
          <p:nvPr/>
        </p:nvSpPr>
        <p:spPr>
          <a:xfrm>
            <a:off x="5229225" y="228600"/>
            <a:ext cx="2145665" cy="706755"/>
          </a:xfrm>
          <a:prstGeom prst="rect">
            <a:avLst/>
          </a:prstGeom>
          <a:solidFill>
            <a:srgbClr val="FFFF00"/>
          </a:solidFill>
          <a:ln w="9525">
            <a:noFill/>
          </a:ln>
        </p:spPr>
        <p:txBody>
          <a:bodyPr wrap="square" anchor="t" anchorCtr="0">
            <a:spAutoFit/>
          </a:bodyPr>
          <a:p>
            <a:pPr>
              <a:spcBef>
                <a:spcPct val="50000"/>
              </a:spcBef>
            </a:pPr>
            <a:r>
              <a:rPr lang="zh-CN" altLang="en-US" sz="4000" b="1" dirty="0">
                <a:solidFill>
                  <a:srgbClr val="C00000"/>
                </a:solidFill>
                <a:latin typeface="微软雅黑" panose="020B0503020204020204" charset="-122"/>
                <a:ea typeface="微软雅黑" panose="020B0503020204020204" charset="-122"/>
              </a:rPr>
              <a:t>颈</a:t>
            </a:r>
            <a:r>
              <a:rPr lang="en-US" altLang="zh-CN" sz="4000" b="1" dirty="0">
                <a:solidFill>
                  <a:srgbClr val="C00000"/>
                </a:solidFill>
                <a:latin typeface="微软雅黑" panose="020B0503020204020204" charset="-122"/>
                <a:ea typeface="微软雅黑" panose="020B0503020204020204" charset="-122"/>
              </a:rPr>
              <a:t> </a:t>
            </a:r>
            <a:r>
              <a:rPr lang="zh-CN" altLang="en-US" sz="4000" b="1" dirty="0">
                <a:solidFill>
                  <a:srgbClr val="C00000"/>
                </a:solidFill>
                <a:latin typeface="微软雅黑" panose="020B0503020204020204" charset="-122"/>
                <a:ea typeface="微软雅黑" panose="020B0503020204020204" charset="-122"/>
              </a:rPr>
              <a:t> </a:t>
            </a:r>
            <a:r>
              <a:rPr lang="en-US" altLang="zh-CN" sz="4000" b="1" dirty="0">
                <a:solidFill>
                  <a:srgbClr val="C00000"/>
                </a:solidFill>
                <a:latin typeface="微软雅黑" panose="020B0503020204020204" charset="-122"/>
                <a:ea typeface="微软雅黑" panose="020B0503020204020204" charset="-122"/>
              </a:rPr>
              <a:t> </a:t>
            </a:r>
            <a:r>
              <a:rPr lang="zh-CN" altLang="en-US" sz="4000" b="1" dirty="0">
                <a:solidFill>
                  <a:srgbClr val="C00000"/>
                </a:solidFill>
                <a:latin typeface="微软雅黑" panose="020B0503020204020204" charset="-122"/>
                <a:ea typeface="微软雅黑" panose="020B0503020204020204" charset="-122"/>
              </a:rPr>
              <a:t>  联</a:t>
            </a:r>
            <a:endParaRPr lang="zh-CN" altLang="en-US" sz="4000" b="1" dirty="0">
              <a:solidFill>
                <a:srgbClr val="C00000"/>
              </a:solidFill>
              <a:latin typeface="微软雅黑" panose="020B0503020204020204" charset="-122"/>
              <a:ea typeface="微软雅黑" panose="020B0503020204020204" charset="-122"/>
            </a:endParaRPr>
          </a:p>
        </p:txBody>
      </p:sp>
      <p:sp>
        <p:nvSpPr>
          <p:cNvPr id="18436" name="文本框 18435"/>
          <p:cNvSpPr txBox="1"/>
          <p:nvPr/>
        </p:nvSpPr>
        <p:spPr>
          <a:xfrm>
            <a:off x="590550" y="1875790"/>
            <a:ext cx="11156950" cy="4439920"/>
          </a:xfrm>
          <a:prstGeom prst="rect">
            <a:avLst/>
          </a:prstGeom>
          <a:noFill/>
          <a:ln w="9525">
            <a:noFill/>
          </a:ln>
        </p:spPr>
        <p:txBody>
          <a:bodyPr wrap="square">
            <a:spAutoFit/>
          </a:bodyPr>
          <a:p>
            <a:pPr>
              <a:lnSpc>
                <a:spcPct val="110000"/>
              </a:lnSpc>
              <a:spcBef>
                <a:spcPct val="50000"/>
              </a:spcBef>
            </a:pPr>
            <a:r>
              <a:rPr lang="zh-CN" altLang="en-US" sz="3600" b="1" noProof="1" dirty="0">
                <a:effectLst>
                  <a:outerShdw blurRad="38100" dist="38100" dir="2700000">
                    <a:srgbClr val="000000"/>
                  </a:outerShdw>
                </a:effectLst>
                <a:latin typeface="Arial" panose="020B0604020202020204" pitchFamily="34" charset="0"/>
                <a:ea typeface="黑体" panose="02010609060101010101" pitchFamily="49" charset="-122"/>
                <a:cs typeface="+mn-cs"/>
              </a:rPr>
              <a:t>　　</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2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沧海、明月、明珠、泪珠</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，这一连串凭借联想交融起的意象，幻化成了一个难以分辨的可望而不可即的又带有哀婉的妙境；</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10000"/>
              </a:lnSpc>
              <a:spcBef>
                <a:spcPct val="50000"/>
              </a:spcBef>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2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蓝田日暖玉生烟</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”代表了</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一种异常美好的理想景色</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，只是它只能远观，不能把握，也无法亲近。</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10000"/>
              </a:lnSpc>
              <a:spcBef>
                <a:spcPct val="50000"/>
              </a:spcBef>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此联用阴阳冷暖的</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不同境界</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展现了诗人</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高洁的感情、执著的爱慕和无尽的哀思与怅恨</a:t>
            </a:r>
            <a:r>
              <a:rPr lang="zh-CN" altLang="en-US" sz="32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2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18437" name="文本框 18436"/>
          <p:cNvSpPr txBox="1"/>
          <p:nvPr/>
        </p:nvSpPr>
        <p:spPr>
          <a:xfrm>
            <a:off x="9094153" y="4424680"/>
            <a:ext cx="1368425" cy="632460"/>
          </a:xfrm>
          <a:prstGeom prst="rect">
            <a:avLst/>
          </a:prstGeom>
          <a:solidFill>
            <a:srgbClr val="FFFF00"/>
          </a:solidFill>
          <a:ln w="9525">
            <a:noFill/>
          </a:ln>
        </p:spPr>
        <p:txBody>
          <a:bodyPr>
            <a:spAutoFit/>
          </a:bodyPr>
          <a:p>
            <a:pPr>
              <a:lnSpc>
                <a:spcPct val="80000"/>
              </a:lnSpc>
              <a:spcBef>
                <a:spcPct val="50000"/>
              </a:spcBef>
            </a:pPr>
            <a:r>
              <a:rPr lang="zh-CN" altLang="en-US" sz="44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mn-cs"/>
              </a:rPr>
              <a:t>用典</a:t>
            </a:r>
            <a:endParaRPr lang="zh-CN" altLang="en-US" sz="44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7410"/>
                                        </p:tgtEl>
                                        <p:attrNameLst>
                                          <p:attrName>style.visibility</p:attrName>
                                        </p:attrNameLst>
                                      </p:cBhvr>
                                      <p:to>
                                        <p:strVal val="visible"/>
                                      </p:to>
                                    </p:set>
                                    <p:anim calcmode="lin" valueType="num">
                                      <p:cBhvr additive="base">
                                        <p:cTn id="7" dur="1000" fill="hold"/>
                                        <p:tgtEl>
                                          <p:spTgt spid="17410"/>
                                        </p:tgtEl>
                                        <p:attrNameLst>
                                          <p:attrName>ppt_x</p:attrName>
                                        </p:attrNameLst>
                                      </p:cBhvr>
                                      <p:tavLst>
                                        <p:tav tm="0">
                                          <p:val>
                                            <p:strVal val="#ppt_x"/>
                                          </p:val>
                                        </p:tav>
                                        <p:tav tm="100000">
                                          <p:val>
                                            <p:strVal val="#ppt_x"/>
                                          </p:val>
                                        </p:tav>
                                      </p:tavLst>
                                    </p:anim>
                                    <p:anim calcmode="lin" valueType="num">
                                      <p:cBhvr additive="base">
                                        <p:cTn id="8" dur="1000" fill="hold"/>
                                        <p:tgtEl>
                                          <p:spTgt spid="174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8434"/>
                                        </p:tgtEl>
                                        <p:attrNameLst>
                                          <p:attrName>style.visibility</p:attrName>
                                        </p:attrNameLst>
                                      </p:cBhvr>
                                      <p:to>
                                        <p:strVal val="visible"/>
                                      </p:to>
                                    </p:set>
                                    <p:anim calcmode="lin" valueType="num">
                                      <p:cBhvr>
                                        <p:cTn id="12" dur="1000" fill="hold"/>
                                        <p:tgtEl>
                                          <p:spTgt spid="18434"/>
                                        </p:tgtEl>
                                        <p:attrNameLst>
                                          <p:attrName>ppt_w</p:attrName>
                                        </p:attrNameLst>
                                      </p:cBhvr>
                                      <p:tavLst>
                                        <p:tav tm="0">
                                          <p:val>
                                            <p:strVal val="#ppt_w*0.70"/>
                                          </p:val>
                                        </p:tav>
                                        <p:tav tm="100000">
                                          <p:val>
                                            <p:strVal val="#ppt_w"/>
                                          </p:val>
                                        </p:tav>
                                      </p:tavLst>
                                    </p:anim>
                                    <p:anim calcmode="lin" valueType="num">
                                      <p:cBhvr>
                                        <p:cTn id="13" dur="1000" fill="hold"/>
                                        <p:tgtEl>
                                          <p:spTgt spid="18434"/>
                                        </p:tgtEl>
                                        <p:attrNameLst>
                                          <p:attrName>ppt_h</p:attrName>
                                        </p:attrNameLst>
                                      </p:cBhvr>
                                      <p:tavLst>
                                        <p:tav tm="0">
                                          <p:val>
                                            <p:strVal val="#ppt_h"/>
                                          </p:val>
                                        </p:tav>
                                        <p:tav tm="100000">
                                          <p:val>
                                            <p:strVal val="#ppt_h"/>
                                          </p:val>
                                        </p:tav>
                                      </p:tavLst>
                                    </p:anim>
                                    <p:animEffect transition="in" filter="fade">
                                      <p:cBhvr>
                                        <p:cTn id="14" dur="1000"/>
                                        <p:tgtEl>
                                          <p:spTgt spid="1843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8436">
                                            <p:txEl>
                                              <p:charRg st="0" end="59"/>
                                            </p:txEl>
                                          </p:spTgt>
                                        </p:tgtEl>
                                        <p:attrNameLst>
                                          <p:attrName>style.visibility</p:attrName>
                                        </p:attrNameLst>
                                      </p:cBhvr>
                                      <p:to>
                                        <p:strVal val="visible"/>
                                      </p:to>
                                    </p:set>
                                    <p:anim calcmode="lin" valueType="num">
                                      <p:cBhvr additive="base">
                                        <p:cTn id="19" dur="1000" fill="hold"/>
                                        <p:tgtEl>
                                          <p:spTgt spid="18436">
                                            <p:txEl>
                                              <p:charRg st="0" end="59"/>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8436">
                                            <p:txEl>
                                              <p:charRg st="0" end="59"/>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18436">
                                            <p:txEl>
                                              <p:charRg st="59" end="105"/>
                                            </p:txEl>
                                          </p:spTgt>
                                        </p:tgtEl>
                                        <p:attrNameLst>
                                          <p:attrName>style.visibility</p:attrName>
                                        </p:attrNameLst>
                                      </p:cBhvr>
                                      <p:to>
                                        <p:strVal val="visible"/>
                                      </p:to>
                                    </p:set>
                                    <p:anim calcmode="lin" valueType="num">
                                      <p:cBhvr additive="base">
                                        <p:cTn id="24" dur="1000" fill="hold"/>
                                        <p:tgtEl>
                                          <p:spTgt spid="18436">
                                            <p:txEl>
                                              <p:charRg st="59" end="105"/>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8436">
                                            <p:txEl>
                                              <p:charRg st="59" end="10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000" fill="hold">
                                          <p:stCondLst>
                                            <p:cond delay="0"/>
                                          </p:stCondLst>
                                        </p:cTn>
                                        <p:tgtEl>
                                          <p:spTgt spid="18436">
                                            <p:txEl>
                                              <p:charRg st="105" end="149"/>
                                            </p:txEl>
                                          </p:spTgt>
                                        </p:tgtEl>
                                        <p:attrNameLst>
                                          <p:attrName>style.visibility</p:attrName>
                                        </p:attrNameLst>
                                      </p:cBhvr>
                                      <p:to>
                                        <p:strVal val="visible"/>
                                      </p:to>
                                    </p:set>
                                    <p:anim calcmode="lin" valueType="num">
                                      <p:cBhvr additive="base">
                                        <p:cTn id="29" dur="1000" fill="hold"/>
                                        <p:tgtEl>
                                          <p:spTgt spid="18436">
                                            <p:txEl>
                                              <p:charRg st="105" end="149"/>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8436">
                                            <p:txEl>
                                              <p:charRg st="105" end="149"/>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6" presetClass="entr" presetSubtype="0" fill="hold" grpId="0" nodeType="afterEffect">
                                  <p:stCondLst>
                                    <p:cond delay="0"/>
                                  </p:stCondLst>
                                  <p:childTnLst>
                                    <p:set>
                                      <p:cBhvr>
                                        <p:cTn id="33" dur="1" fill="hold">
                                          <p:stCondLst>
                                            <p:cond delay="0"/>
                                          </p:stCondLst>
                                        </p:cTn>
                                        <p:tgtEl>
                                          <p:spTgt spid="18437"/>
                                        </p:tgtEl>
                                        <p:attrNameLst>
                                          <p:attrName>style.visibility</p:attrName>
                                        </p:attrNameLst>
                                      </p:cBhvr>
                                      <p:to>
                                        <p:strVal val="visible"/>
                                      </p:to>
                                    </p:set>
                                    <p:animEffect transition="in" filter="wipe(down)">
                                      <p:cBhvr>
                                        <p:cTn id="34" dur="580">
                                          <p:stCondLst>
                                            <p:cond delay="0"/>
                                          </p:stCondLst>
                                        </p:cTn>
                                        <p:tgtEl>
                                          <p:spTgt spid="18437"/>
                                        </p:tgtEl>
                                      </p:cBhvr>
                                    </p:animEffect>
                                    <p:anim calcmode="lin" valueType="num">
                                      <p:cBhvr>
                                        <p:cTn id="35" dur="1822" tmFilter="0,0; 0.14,0.36; 0.43,0.73; 0.71,0.91; 1.0,1.0">
                                          <p:stCondLst>
                                            <p:cond delay="0"/>
                                          </p:stCondLst>
                                        </p:cTn>
                                        <p:tgtEl>
                                          <p:spTgt spid="18437"/>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8437"/>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8437"/>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8437"/>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8437"/>
                                        </p:tgtEl>
                                        <p:attrNameLst>
                                          <p:attrName>ppt_y</p:attrName>
                                        </p:attrNameLst>
                                      </p:cBhvr>
                                      <p:tavLst>
                                        <p:tav tm="0" fmla="#ppt_y-sin(pi*$)/81">
                                          <p:val>
                                            <p:fltVal val="0"/>
                                          </p:val>
                                        </p:tav>
                                        <p:tav tm="100000">
                                          <p:val>
                                            <p:fltVal val="1"/>
                                          </p:val>
                                        </p:tav>
                                      </p:tavLst>
                                    </p:anim>
                                    <p:animScale>
                                      <p:cBhvr>
                                        <p:cTn id="40" dur="26">
                                          <p:stCondLst>
                                            <p:cond delay="650"/>
                                          </p:stCondLst>
                                        </p:cTn>
                                        <p:tgtEl>
                                          <p:spTgt spid="18437"/>
                                        </p:tgtEl>
                                      </p:cBhvr>
                                      <p:to x="100000" y="60000"/>
                                    </p:animScale>
                                    <p:animScale>
                                      <p:cBhvr>
                                        <p:cTn id="41" dur="166" decel="50000">
                                          <p:stCondLst>
                                            <p:cond delay="676"/>
                                          </p:stCondLst>
                                        </p:cTn>
                                        <p:tgtEl>
                                          <p:spTgt spid="18437"/>
                                        </p:tgtEl>
                                      </p:cBhvr>
                                      <p:to x="100000" y="100000"/>
                                    </p:animScale>
                                    <p:animScale>
                                      <p:cBhvr>
                                        <p:cTn id="42" dur="26">
                                          <p:stCondLst>
                                            <p:cond delay="1312"/>
                                          </p:stCondLst>
                                        </p:cTn>
                                        <p:tgtEl>
                                          <p:spTgt spid="18437"/>
                                        </p:tgtEl>
                                      </p:cBhvr>
                                      <p:to x="100000" y="80000"/>
                                    </p:animScale>
                                    <p:animScale>
                                      <p:cBhvr>
                                        <p:cTn id="43" dur="166" decel="50000">
                                          <p:stCondLst>
                                            <p:cond delay="1338"/>
                                          </p:stCondLst>
                                        </p:cTn>
                                        <p:tgtEl>
                                          <p:spTgt spid="18437"/>
                                        </p:tgtEl>
                                      </p:cBhvr>
                                      <p:to x="100000" y="100000"/>
                                    </p:animScale>
                                    <p:animScale>
                                      <p:cBhvr>
                                        <p:cTn id="44" dur="26">
                                          <p:stCondLst>
                                            <p:cond delay="1642"/>
                                          </p:stCondLst>
                                        </p:cTn>
                                        <p:tgtEl>
                                          <p:spTgt spid="18437"/>
                                        </p:tgtEl>
                                      </p:cBhvr>
                                      <p:to x="100000" y="90000"/>
                                    </p:animScale>
                                    <p:animScale>
                                      <p:cBhvr>
                                        <p:cTn id="45" dur="166" decel="50000">
                                          <p:stCondLst>
                                            <p:cond delay="1668"/>
                                          </p:stCondLst>
                                        </p:cTn>
                                        <p:tgtEl>
                                          <p:spTgt spid="18437"/>
                                        </p:tgtEl>
                                      </p:cBhvr>
                                      <p:to x="100000" y="100000"/>
                                    </p:animScale>
                                    <p:animScale>
                                      <p:cBhvr>
                                        <p:cTn id="46" dur="26">
                                          <p:stCondLst>
                                            <p:cond delay="1808"/>
                                          </p:stCondLst>
                                        </p:cTn>
                                        <p:tgtEl>
                                          <p:spTgt spid="18437"/>
                                        </p:tgtEl>
                                      </p:cBhvr>
                                      <p:to x="100000" y="95000"/>
                                    </p:animScale>
                                    <p:animScale>
                                      <p:cBhvr>
                                        <p:cTn id="47" dur="166" decel="50000">
                                          <p:stCondLst>
                                            <p:cond delay="1834"/>
                                          </p:stCondLst>
                                        </p:cTn>
                                        <p:tgtEl>
                                          <p:spTgt spid="184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p:bldP spid="18434" grpId="0"/>
      <p:bldP spid="1843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 name="图片 1"/>
          <p:cNvPicPr>
            <a:picLocks noChangeAspect="1"/>
          </p:cNvPicPr>
          <p:nvPr/>
        </p:nvPicPr>
        <p:blipFill>
          <a:blip r:embed="rId1"/>
          <a:stretch>
            <a:fillRect/>
          </a:stretch>
        </p:blipFill>
        <p:spPr>
          <a:xfrm>
            <a:off x="150495" y="71755"/>
            <a:ext cx="11915140" cy="67138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 name="图片 1"/>
          <p:cNvPicPr>
            <a:picLocks noChangeAspect="1"/>
          </p:cNvPicPr>
          <p:nvPr/>
        </p:nvPicPr>
        <p:blipFill>
          <a:blip r:embed="rId1"/>
          <a:srcRect l="1965" t="3796" r="1173" b="12204"/>
          <a:stretch>
            <a:fillRect/>
          </a:stretch>
        </p:blipFill>
        <p:spPr>
          <a:xfrm>
            <a:off x="112395" y="80010"/>
            <a:ext cx="11952605" cy="66986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5" name="文本框 7174"/>
          <p:cNvSpPr txBox="1"/>
          <p:nvPr/>
        </p:nvSpPr>
        <p:spPr>
          <a:xfrm>
            <a:off x="1511300" y="1717675"/>
            <a:ext cx="4165600" cy="4084955"/>
          </a:xfrm>
          <a:prstGeom prst="rect">
            <a:avLst/>
          </a:prstGeom>
          <a:gradFill rotWithShape="1">
            <a:gsLst>
              <a:gs pos="0">
                <a:srgbClr val="FF0066">
                  <a:alpha val="6000"/>
                </a:srgbClr>
              </a:gs>
              <a:gs pos="100000">
                <a:srgbClr val="FF6600">
                  <a:alpha val="32999"/>
                </a:srgbClr>
              </a:gs>
            </a:gsLst>
            <a:path path="shape">
              <a:fillToRect l="50000" t="50000" r="50000" b="50000"/>
            </a:path>
            <a:tileRect/>
          </a:gradFill>
          <a:ln w="9525">
            <a:noFill/>
          </a:ln>
        </p:spPr>
        <p:txBody>
          <a:bodyPr wrap="square" anchor="t" anchorCtr="0">
            <a:spAutoFit/>
          </a:bodyPr>
          <a:p>
            <a:pPr defTabSz="514350">
              <a:lnSpc>
                <a:spcPct val="110000"/>
              </a:lnSpc>
              <a:spcBef>
                <a:spcPct val="50000"/>
              </a:spcBef>
            </a:pPr>
            <a:r>
              <a:rPr lang="zh-CN" altLang="en-US" sz="4400" b="1" dirty="0">
                <a:solidFill>
                  <a:srgbClr val="FF0000"/>
                </a:solidFill>
                <a:latin typeface="微软雅黑" panose="020B0503020204020204" charset="-122"/>
                <a:ea typeface="微软雅黑" panose="020B0503020204020204" charset="-122"/>
              </a:rPr>
              <a:t>庄生晓梦迷蝴蝶</a:t>
            </a:r>
            <a:endParaRPr lang="zh-CN" altLang="en-US" sz="4400" b="1" dirty="0">
              <a:solidFill>
                <a:srgbClr val="FF0000"/>
              </a:solidFill>
              <a:latin typeface="微软雅黑" panose="020B0503020204020204" charset="-122"/>
              <a:ea typeface="微软雅黑" panose="020B0503020204020204" charset="-122"/>
            </a:endParaRPr>
          </a:p>
          <a:p>
            <a:pPr defTabSz="514350">
              <a:lnSpc>
                <a:spcPct val="110000"/>
              </a:lnSpc>
              <a:spcBef>
                <a:spcPct val="50000"/>
              </a:spcBef>
            </a:pPr>
            <a:r>
              <a:rPr lang="zh-CN" altLang="en-US" sz="4400" b="1" dirty="0">
                <a:solidFill>
                  <a:srgbClr val="FF0000"/>
                </a:solidFill>
                <a:latin typeface="微软雅黑" panose="020B0503020204020204" charset="-122"/>
                <a:ea typeface="微软雅黑" panose="020B0503020204020204" charset="-122"/>
              </a:rPr>
              <a:t>望帝春心托杜鹃</a:t>
            </a:r>
            <a:endParaRPr lang="zh-CN" altLang="en-US" sz="4400" b="1" dirty="0">
              <a:solidFill>
                <a:srgbClr val="FF0000"/>
              </a:solidFill>
              <a:latin typeface="微软雅黑" panose="020B0503020204020204" charset="-122"/>
              <a:ea typeface="微软雅黑" panose="020B0503020204020204" charset="-122"/>
            </a:endParaRPr>
          </a:p>
          <a:p>
            <a:pPr defTabSz="514350">
              <a:lnSpc>
                <a:spcPct val="110000"/>
              </a:lnSpc>
              <a:spcBef>
                <a:spcPct val="50000"/>
              </a:spcBef>
            </a:pPr>
            <a:r>
              <a:rPr lang="zh-CN" altLang="en-US" sz="4400" b="1" dirty="0">
                <a:solidFill>
                  <a:srgbClr val="FF0000"/>
                </a:solidFill>
                <a:latin typeface="微软雅黑" panose="020B0503020204020204" charset="-122"/>
                <a:ea typeface="微软雅黑" panose="020B0503020204020204" charset="-122"/>
              </a:rPr>
              <a:t>沧海月明珠有泪</a:t>
            </a:r>
            <a:endParaRPr lang="zh-CN" altLang="en-US" sz="4400" b="1" dirty="0">
              <a:solidFill>
                <a:srgbClr val="FF0000"/>
              </a:solidFill>
              <a:latin typeface="微软雅黑" panose="020B0503020204020204" charset="-122"/>
              <a:ea typeface="微软雅黑" panose="020B0503020204020204" charset="-122"/>
            </a:endParaRPr>
          </a:p>
          <a:p>
            <a:pPr defTabSz="514350">
              <a:lnSpc>
                <a:spcPct val="110000"/>
              </a:lnSpc>
              <a:spcBef>
                <a:spcPct val="50000"/>
              </a:spcBef>
            </a:pPr>
            <a:r>
              <a:rPr lang="zh-CN" altLang="en-US" sz="4400" b="1" dirty="0">
                <a:solidFill>
                  <a:srgbClr val="FF0000"/>
                </a:solidFill>
                <a:latin typeface="微软雅黑" panose="020B0503020204020204" charset="-122"/>
                <a:ea typeface="微软雅黑" panose="020B0503020204020204" charset="-122"/>
              </a:rPr>
              <a:t>蓝田日暖玉生烟</a:t>
            </a:r>
            <a:endParaRPr lang="zh-CN" altLang="en-US" sz="4400" b="1" dirty="0">
              <a:solidFill>
                <a:srgbClr val="FF0000"/>
              </a:solidFill>
              <a:latin typeface="微软雅黑" panose="020B0503020204020204" charset="-122"/>
              <a:ea typeface="微软雅黑" panose="020B0503020204020204" charset="-122"/>
            </a:endParaRPr>
          </a:p>
        </p:txBody>
      </p:sp>
      <p:sp>
        <p:nvSpPr>
          <p:cNvPr id="7178" name="文本框 7177"/>
          <p:cNvSpPr txBox="1"/>
          <p:nvPr/>
        </p:nvSpPr>
        <p:spPr>
          <a:xfrm>
            <a:off x="6721475" y="1717675"/>
            <a:ext cx="2457450" cy="706755"/>
          </a:xfrm>
          <a:prstGeom prst="rect">
            <a:avLst/>
          </a:prstGeom>
          <a:gradFill rotWithShape="1">
            <a:gsLst>
              <a:gs pos="0">
                <a:srgbClr val="76002F">
                  <a:alpha val="78998"/>
                </a:srgbClr>
              </a:gs>
              <a:gs pos="100000">
                <a:srgbClr val="FF0066">
                  <a:alpha val="1999"/>
                </a:srgbClr>
              </a:gs>
            </a:gsLst>
            <a:lin ang="2700000" scaled="1"/>
            <a:tileRect/>
          </a:gradFill>
          <a:ln w="9525">
            <a:noFill/>
          </a:ln>
        </p:spPr>
        <p:txBody>
          <a:bodyPr wrap="square" anchor="t" anchorCtr="0">
            <a:spAutoFit/>
          </a:bodyPr>
          <a:p>
            <a:pPr defTabSz="514350">
              <a:spcBef>
                <a:spcPct val="50000"/>
              </a:spcBef>
            </a:pPr>
            <a:r>
              <a:rPr lang="zh-CN" altLang="en-US" sz="4000" b="1" dirty="0">
                <a:solidFill>
                  <a:srgbClr val="000000"/>
                </a:solidFill>
                <a:latin typeface="华文中宋" panose="02010600040101010101" charset="-122"/>
                <a:ea typeface="华文中宋" panose="02010600040101010101" charset="-122"/>
              </a:rPr>
              <a:t>痴迷 迷惘</a:t>
            </a:r>
            <a:endParaRPr lang="zh-CN" altLang="en-US" sz="4000" b="1" dirty="0">
              <a:solidFill>
                <a:srgbClr val="000000"/>
              </a:solidFill>
              <a:latin typeface="华文中宋" panose="02010600040101010101" charset="-122"/>
              <a:ea typeface="华文中宋" panose="02010600040101010101" charset="-122"/>
            </a:endParaRPr>
          </a:p>
        </p:txBody>
      </p:sp>
      <p:sp>
        <p:nvSpPr>
          <p:cNvPr id="7179" name="文本框 7178"/>
          <p:cNvSpPr txBox="1"/>
          <p:nvPr/>
        </p:nvSpPr>
        <p:spPr>
          <a:xfrm>
            <a:off x="6721475" y="2922588"/>
            <a:ext cx="2457450" cy="706755"/>
          </a:xfrm>
          <a:prstGeom prst="rect">
            <a:avLst/>
          </a:prstGeom>
          <a:gradFill rotWithShape="1">
            <a:gsLst>
              <a:gs pos="0">
                <a:srgbClr val="FF0066">
                  <a:alpha val="29999"/>
                </a:srgbClr>
              </a:gs>
              <a:gs pos="100000">
                <a:schemeClr val="tx1">
                  <a:alpha val="75998"/>
                </a:schemeClr>
              </a:gs>
            </a:gsLst>
            <a:lin ang="2700000" scaled="1"/>
            <a:tileRect/>
          </a:gradFill>
          <a:ln w="9525">
            <a:noFill/>
          </a:ln>
        </p:spPr>
        <p:txBody>
          <a:bodyPr wrap="square" anchor="t" anchorCtr="0">
            <a:spAutoFit/>
          </a:bodyPr>
          <a:p>
            <a:pPr defTabSz="514350">
              <a:spcBef>
                <a:spcPct val="50000"/>
              </a:spcBef>
            </a:pPr>
            <a:r>
              <a:rPr lang="zh-CN" altLang="en-US" sz="4000" b="1" dirty="0">
                <a:solidFill>
                  <a:srgbClr val="000000"/>
                </a:solidFill>
                <a:latin typeface="华文中宋" panose="02010600040101010101" charset="-122"/>
                <a:ea typeface="华文中宋" panose="02010600040101010101" charset="-122"/>
              </a:rPr>
              <a:t>怀恨 执着</a:t>
            </a:r>
            <a:endParaRPr lang="zh-CN" altLang="en-US" sz="4000" b="1" dirty="0">
              <a:solidFill>
                <a:srgbClr val="000000"/>
              </a:solidFill>
              <a:latin typeface="华文中宋" panose="02010600040101010101" charset="-122"/>
              <a:ea typeface="华文中宋" panose="02010600040101010101" charset="-122"/>
            </a:endParaRPr>
          </a:p>
        </p:txBody>
      </p:sp>
      <p:sp>
        <p:nvSpPr>
          <p:cNvPr id="7180" name="文本框 7179"/>
          <p:cNvSpPr txBox="1"/>
          <p:nvPr/>
        </p:nvSpPr>
        <p:spPr>
          <a:xfrm>
            <a:off x="6721475" y="3984625"/>
            <a:ext cx="2457450" cy="706755"/>
          </a:xfrm>
          <a:prstGeom prst="rect">
            <a:avLst/>
          </a:prstGeom>
          <a:gradFill rotWithShape="1">
            <a:gsLst>
              <a:gs pos="0">
                <a:srgbClr val="FF0066">
                  <a:alpha val="25000"/>
                </a:srgbClr>
              </a:gs>
              <a:gs pos="100000">
                <a:srgbClr val="0000FF">
                  <a:alpha val="71001"/>
                </a:srgbClr>
              </a:gs>
            </a:gsLst>
            <a:lin ang="2700000" scaled="1"/>
            <a:tileRect/>
          </a:gradFill>
          <a:ln w="9525">
            <a:noFill/>
          </a:ln>
        </p:spPr>
        <p:txBody>
          <a:bodyPr wrap="square" anchor="t" anchorCtr="0">
            <a:spAutoFit/>
          </a:bodyPr>
          <a:p>
            <a:pPr defTabSz="514350">
              <a:spcBef>
                <a:spcPct val="50000"/>
              </a:spcBef>
            </a:pPr>
            <a:r>
              <a:rPr lang="zh-CN" altLang="en-US" sz="4000" b="1" dirty="0">
                <a:solidFill>
                  <a:srgbClr val="000000"/>
                </a:solidFill>
                <a:latin typeface="华文中宋" panose="02010600040101010101" charset="-122"/>
                <a:ea typeface="华文中宋" panose="02010600040101010101" charset="-122"/>
              </a:rPr>
              <a:t>伤感 悲痛</a:t>
            </a:r>
            <a:endParaRPr lang="zh-CN" altLang="en-US" sz="4000" b="1" dirty="0">
              <a:solidFill>
                <a:srgbClr val="000000"/>
              </a:solidFill>
              <a:latin typeface="华文中宋" panose="02010600040101010101" charset="-122"/>
              <a:ea typeface="华文中宋" panose="02010600040101010101" charset="-122"/>
            </a:endParaRPr>
          </a:p>
        </p:txBody>
      </p:sp>
      <p:sp>
        <p:nvSpPr>
          <p:cNvPr id="7181" name="文本框 7180"/>
          <p:cNvSpPr txBox="1"/>
          <p:nvPr/>
        </p:nvSpPr>
        <p:spPr>
          <a:xfrm>
            <a:off x="6721475" y="5095875"/>
            <a:ext cx="2457450" cy="706755"/>
          </a:xfrm>
          <a:prstGeom prst="rect">
            <a:avLst/>
          </a:prstGeom>
          <a:gradFill rotWithShape="1">
            <a:gsLst>
              <a:gs pos="0">
                <a:srgbClr val="FF0066">
                  <a:alpha val="39998"/>
                </a:srgbClr>
              </a:gs>
              <a:gs pos="100000">
                <a:schemeClr val="accent1">
                  <a:alpha val="78000"/>
                </a:schemeClr>
              </a:gs>
            </a:gsLst>
            <a:lin ang="2700000" scaled="1"/>
            <a:tileRect/>
          </a:gradFill>
          <a:ln w="9525">
            <a:noFill/>
          </a:ln>
        </p:spPr>
        <p:txBody>
          <a:bodyPr wrap="square" anchor="t" anchorCtr="0">
            <a:spAutoFit/>
          </a:bodyPr>
          <a:p>
            <a:pPr defTabSz="514350">
              <a:spcBef>
                <a:spcPct val="50000"/>
              </a:spcBef>
            </a:pPr>
            <a:r>
              <a:rPr lang="zh-CN" altLang="en-US" sz="4000" b="1" dirty="0">
                <a:solidFill>
                  <a:srgbClr val="000000"/>
                </a:solidFill>
                <a:latin typeface="华文中宋" panose="02010600040101010101" charset="-122"/>
                <a:ea typeface="华文中宋" panose="02010600040101010101" charset="-122"/>
              </a:rPr>
              <a:t>无奈 嗟悼</a:t>
            </a:r>
            <a:endParaRPr lang="zh-CN" altLang="en-US" sz="4000" b="1" dirty="0">
              <a:solidFill>
                <a:srgbClr val="000000"/>
              </a:solidFill>
              <a:latin typeface="华文中宋" panose="02010600040101010101" charset="-122"/>
              <a:ea typeface="华文中宋" panose="02010600040101010101" charset="-122"/>
            </a:endParaRPr>
          </a:p>
        </p:txBody>
      </p:sp>
      <p:sp>
        <p:nvSpPr>
          <p:cNvPr id="2" name="文本框 1"/>
          <p:cNvSpPr txBox="1"/>
          <p:nvPr/>
        </p:nvSpPr>
        <p:spPr>
          <a:xfrm>
            <a:off x="3894138" y="520700"/>
            <a:ext cx="4899025" cy="768350"/>
          </a:xfrm>
          <a:prstGeom prst="rect">
            <a:avLst/>
          </a:prstGeom>
          <a:solidFill>
            <a:srgbClr val="16FFF9"/>
          </a:solidFill>
          <a:ln w="9525">
            <a:noFill/>
          </a:ln>
        </p:spPr>
        <p:txBody>
          <a:bodyPr wrap="square" anchor="t" anchorCtr="0">
            <a:spAutoFit/>
          </a:bodyPr>
          <a:p>
            <a:r>
              <a:rPr lang="zh-CN" altLang="en-US" sz="4400" b="1">
                <a:solidFill>
                  <a:srgbClr val="C00000"/>
                </a:solidFill>
                <a:latin typeface="微软雅黑" panose="020B0503020204020204" charset="-122"/>
                <a:ea typeface="微软雅黑" panose="020B0503020204020204" charset="-122"/>
              </a:rPr>
              <a:t>诗文     与    情感</a:t>
            </a:r>
            <a:endParaRPr lang="zh-CN" altLang="en-US" sz="4400" b="1">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2000" fill="hold">
                                          <p:stCondLst>
                                            <p:cond delay="0"/>
                                          </p:stCondLst>
                                        </p:cTn>
                                        <p:tgtEl>
                                          <p:spTgt spid="7175"/>
                                        </p:tgtEl>
                                        <p:attrNameLst>
                                          <p:attrName>style.visibility</p:attrName>
                                        </p:attrNameLst>
                                      </p:cBhvr>
                                      <p:to>
                                        <p:strVal val="visible"/>
                                      </p:to>
                                    </p:set>
                                    <p:anim calcmode="lin" valueType="num">
                                      <p:cBhvr>
                                        <p:cTn id="12" dur="2000" fill="hold"/>
                                        <p:tgtEl>
                                          <p:spTgt spid="7175"/>
                                        </p:tgtEl>
                                        <p:attrNameLst>
                                          <p:attrName>ppt_w</p:attrName>
                                        </p:attrNameLst>
                                      </p:cBhvr>
                                      <p:tavLst>
                                        <p:tav tm="0">
                                          <p:val>
                                            <p:fltVal val="0.000000"/>
                                          </p:val>
                                        </p:tav>
                                        <p:tav tm="100000">
                                          <p:val>
                                            <p:strVal val="#ppt_w"/>
                                          </p:val>
                                        </p:tav>
                                      </p:tavLst>
                                    </p:anim>
                                    <p:anim calcmode="lin" valueType="num">
                                      <p:cBhvr>
                                        <p:cTn id="13" dur="2000" fill="hold"/>
                                        <p:tgtEl>
                                          <p:spTgt spid="7175"/>
                                        </p:tgtEl>
                                        <p:attrNameLst>
                                          <p:attrName>ppt_h</p:attrName>
                                        </p:attrNameLst>
                                      </p:cBhvr>
                                      <p:tavLst>
                                        <p:tav tm="0">
                                          <p:val>
                                            <p:fltVal val="0.00000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000" fill="hold">
                                          <p:stCondLst>
                                            <p:cond delay="0"/>
                                          </p:stCondLst>
                                        </p:cTn>
                                        <p:tgtEl>
                                          <p:spTgt spid="7178"/>
                                        </p:tgtEl>
                                        <p:attrNameLst>
                                          <p:attrName>style.visibility</p:attrName>
                                        </p:attrNameLst>
                                      </p:cBhvr>
                                      <p:to>
                                        <p:strVal val="visible"/>
                                      </p:to>
                                    </p:set>
                                    <p:animEffect transition="in" filter="blinds(horizontal)">
                                      <p:cBhvr>
                                        <p:cTn id="18" dur="1000"/>
                                        <p:tgtEl>
                                          <p:spTgt spid="7178"/>
                                        </p:tgtEl>
                                      </p:cBhvr>
                                    </p:animEffect>
                                  </p:childTnLst>
                                </p:cTn>
                              </p:par>
                            </p:childTnLst>
                          </p:cTn>
                        </p:par>
                        <p:par>
                          <p:cTn id="19" fill="hold">
                            <p:stCondLst>
                              <p:cond delay="1000"/>
                            </p:stCondLst>
                            <p:childTnLst>
                              <p:par>
                                <p:cTn id="20" presetID="3" presetClass="entr" presetSubtype="10" fill="hold" grpId="0" nodeType="afterEffect">
                                  <p:stCondLst>
                                    <p:cond delay="0"/>
                                  </p:stCondLst>
                                  <p:childTnLst>
                                    <p:set>
                                      <p:cBhvr>
                                        <p:cTn id="21" dur="1000" fill="hold">
                                          <p:stCondLst>
                                            <p:cond delay="0"/>
                                          </p:stCondLst>
                                        </p:cTn>
                                        <p:tgtEl>
                                          <p:spTgt spid="7179"/>
                                        </p:tgtEl>
                                        <p:attrNameLst>
                                          <p:attrName>style.visibility</p:attrName>
                                        </p:attrNameLst>
                                      </p:cBhvr>
                                      <p:to>
                                        <p:strVal val="visible"/>
                                      </p:to>
                                    </p:set>
                                    <p:animEffect transition="in" filter="blinds(horizontal)">
                                      <p:cBhvr>
                                        <p:cTn id="22" dur="1000"/>
                                        <p:tgtEl>
                                          <p:spTgt spid="7179"/>
                                        </p:tgtEl>
                                      </p:cBhvr>
                                    </p:animEffect>
                                  </p:childTnLst>
                                </p:cTn>
                              </p:par>
                            </p:childTnLst>
                          </p:cTn>
                        </p:par>
                        <p:par>
                          <p:cTn id="23" fill="hold">
                            <p:stCondLst>
                              <p:cond delay="2000"/>
                            </p:stCondLst>
                            <p:childTnLst>
                              <p:par>
                                <p:cTn id="24" presetID="3" presetClass="entr" presetSubtype="10" fill="hold" grpId="0" nodeType="afterEffect">
                                  <p:stCondLst>
                                    <p:cond delay="0"/>
                                  </p:stCondLst>
                                  <p:childTnLst>
                                    <p:set>
                                      <p:cBhvr>
                                        <p:cTn id="25" dur="1000" fill="hold">
                                          <p:stCondLst>
                                            <p:cond delay="0"/>
                                          </p:stCondLst>
                                        </p:cTn>
                                        <p:tgtEl>
                                          <p:spTgt spid="7180"/>
                                        </p:tgtEl>
                                        <p:attrNameLst>
                                          <p:attrName>style.visibility</p:attrName>
                                        </p:attrNameLst>
                                      </p:cBhvr>
                                      <p:to>
                                        <p:strVal val="visible"/>
                                      </p:to>
                                    </p:set>
                                    <p:animEffect transition="in" filter="blinds(horizontal)">
                                      <p:cBhvr>
                                        <p:cTn id="26" dur="1000"/>
                                        <p:tgtEl>
                                          <p:spTgt spid="7180"/>
                                        </p:tgtEl>
                                      </p:cBhvr>
                                    </p:animEffect>
                                  </p:childTnLst>
                                </p:cTn>
                              </p:par>
                            </p:childTnLst>
                          </p:cTn>
                        </p:par>
                        <p:par>
                          <p:cTn id="27" fill="hold">
                            <p:stCondLst>
                              <p:cond delay="3000"/>
                            </p:stCondLst>
                            <p:childTnLst>
                              <p:par>
                                <p:cTn id="28" presetID="3" presetClass="entr" presetSubtype="10" fill="hold" grpId="0" nodeType="afterEffect">
                                  <p:stCondLst>
                                    <p:cond delay="0"/>
                                  </p:stCondLst>
                                  <p:childTnLst>
                                    <p:set>
                                      <p:cBhvr>
                                        <p:cTn id="29" dur="1000" fill="hold">
                                          <p:stCondLst>
                                            <p:cond delay="0"/>
                                          </p:stCondLst>
                                        </p:cTn>
                                        <p:tgtEl>
                                          <p:spTgt spid="7181"/>
                                        </p:tgtEl>
                                        <p:attrNameLst>
                                          <p:attrName>style.visibility</p:attrName>
                                        </p:attrNameLst>
                                      </p:cBhvr>
                                      <p:to>
                                        <p:strVal val="visible"/>
                                      </p:to>
                                    </p:set>
                                    <p:animEffect transition="in" filter="blinds(horizontal)">
                                      <p:cBhvr>
                                        <p:cTn id="30" dur="1000"/>
                                        <p:tgtEl>
                                          <p:spTgt spid="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ldLvl="0" animBg="1"/>
      <p:bldP spid="7178" grpId="0" bldLvl="0" animBg="1"/>
      <p:bldP spid="7179" grpId="0" bldLvl="0" animBg="1"/>
      <p:bldP spid="7180" grpId="0" bldLvl="0" animBg="1"/>
      <p:bldP spid="7181"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文本框 99"/>
          <p:cNvSpPr txBox="1"/>
          <p:nvPr/>
        </p:nvSpPr>
        <p:spPr>
          <a:xfrm>
            <a:off x="1732915" y="1687195"/>
            <a:ext cx="8537575" cy="4423410"/>
          </a:xfrm>
          <a:prstGeom prst="rect">
            <a:avLst/>
          </a:prstGeom>
          <a:noFill/>
          <a:ln w="9525">
            <a:noFill/>
          </a:ln>
        </p:spPr>
        <p:txBody>
          <a:bodyPr wrap="square" anchor="t" anchorCtr="0">
            <a:spAutoFit/>
          </a:bodyPr>
          <a:p>
            <a:pPr>
              <a:lnSpc>
                <a:spcPct val="160000"/>
              </a:lnSpc>
            </a:pPr>
            <a:r>
              <a:rPr lang="zh-CN" altLang="zh-CN" sz="4400" b="1">
                <a:solidFill>
                  <a:srgbClr val="1E1E1E"/>
                </a:solidFill>
                <a:latin typeface="华文中宋" panose="02010600040101010101" charset="-122"/>
                <a:ea typeface="华文中宋" panose="02010600040101010101" charset="-122"/>
              </a:rPr>
              <a:t>1、通过《锦瑟》一诗体味李商隐诗歌的艺术特色；</a:t>
            </a:r>
            <a:endParaRPr lang="zh-CN" altLang="zh-CN" sz="4400" b="1">
              <a:solidFill>
                <a:srgbClr val="1E1E1E"/>
              </a:solidFill>
              <a:latin typeface="华文中宋" panose="02010600040101010101" charset="-122"/>
              <a:ea typeface="华文中宋" panose="02010600040101010101" charset="-122"/>
            </a:endParaRPr>
          </a:p>
          <a:p>
            <a:pPr>
              <a:lnSpc>
                <a:spcPct val="160000"/>
              </a:lnSpc>
            </a:pPr>
            <a:r>
              <a:rPr lang="zh-CN" altLang="zh-CN" sz="4400" b="1">
                <a:solidFill>
                  <a:srgbClr val="1E1E1E"/>
                </a:solidFill>
                <a:latin typeface="华文中宋" panose="02010600040101010101" charset="-122"/>
                <a:ea typeface="华文中宋" panose="02010600040101010101" charset="-122"/>
              </a:rPr>
              <a:t>2、多角度理解李商隐《锦瑟》主题思想； </a:t>
            </a:r>
            <a:endParaRPr lang="zh-CN" altLang="zh-CN" sz="4400" b="1">
              <a:solidFill>
                <a:srgbClr val="1E1E1E"/>
              </a:solidFill>
              <a:latin typeface="华文中宋" panose="02010600040101010101" charset="-122"/>
              <a:ea typeface="华文中宋" panose="02010600040101010101" charset="-122"/>
            </a:endParaRPr>
          </a:p>
        </p:txBody>
      </p:sp>
      <p:sp>
        <p:nvSpPr>
          <p:cNvPr id="6146" name="文本框 1"/>
          <p:cNvSpPr txBox="1"/>
          <p:nvPr/>
        </p:nvSpPr>
        <p:spPr>
          <a:xfrm>
            <a:off x="4352608" y="487045"/>
            <a:ext cx="3081020" cy="922020"/>
          </a:xfrm>
          <a:prstGeom prst="rect">
            <a:avLst/>
          </a:prstGeom>
          <a:noFill/>
          <a:ln w="9525">
            <a:noFill/>
          </a:ln>
        </p:spPr>
        <p:txBody>
          <a:bodyPr wrap="none" anchor="t" anchorCtr="0">
            <a:spAutoFit/>
          </a:bodyPr>
          <a:p>
            <a:r>
              <a:rPr lang="en-US" altLang="zh-CN" sz="4400" b="1">
                <a:solidFill>
                  <a:srgbClr val="FF0000"/>
                </a:solidFill>
                <a:latin typeface="Arial" panose="020B0604020202020204" pitchFamily="34" charset="0"/>
                <a:ea typeface="宋体" panose="02010600030101010101" pitchFamily="2" charset="-122"/>
              </a:rPr>
              <a:t> </a:t>
            </a:r>
            <a:r>
              <a:rPr lang="zh-CN" altLang="zh-CN" sz="5400" b="1">
                <a:solidFill>
                  <a:srgbClr val="FF0000"/>
                </a:solidFill>
                <a:latin typeface="微软雅黑" panose="020B0503020204020204" charset="-122"/>
                <a:ea typeface="微软雅黑" panose="020B0503020204020204" charset="-122"/>
              </a:rPr>
              <a:t>学习目标</a:t>
            </a:r>
            <a:endParaRPr lang="zh-CN" altLang="zh-CN" sz="5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146"/>
                                        </p:tgtEl>
                                        <p:attrNameLst>
                                          <p:attrName>style.visibility</p:attrName>
                                        </p:attrNameLst>
                                      </p:cBhvr>
                                      <p:to>
                                        <p:strVal val="visible"/>
                                      </p:to>
                                    </p:set>
                                    <p:anim calcmode="lin" valueType="num">
                                      <p:cBhvr additive="base">
                                        <p:cTn id="7" dur="1000" fill="hold"/>
                                        <p:tgtEl>
                                          <p:spTgt spid="6146"/>
                                        </p:tgtEl>
                                        <p:attrNameLst>
                                          <p:attrName>ppt_x</p:attrName>
                                        </p:attrNameLst>
                                      </p:cBhvr>
                                      <p:tavLst>
                                        <p:tav tm="0">
                                          <p:val>
                                            <p:strVal val="#ppt_x"/>
                                          </p:val>
                                        </p:tav>
                                        <p:tav tm="100000">
                                          <p:val>
                                            <p:strVal val="#ppt_x"/>
                                          </p:val>
                                        </p:tav>
                                      </p:tavLst>
                                    </p:anim>
                                    <p:anim calcmode="lin" valueType="num">
                                      <p:cBhvr additive="base">
                                        <p:cTn id="8" dur="1000" fill="hold"/>
                                        <p:tgtEl>
                                          <p:spTgt spid="614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097">
                                            <p:txEl>
                                              <p:pRg st="0" end="0"/>
                                            </p:txEl>
                                          </p:spTgt>
                                        </p:tgtEl>
                                        <p:attrNameLst>
                                          <p:attrName>style.visibility</p:attrName>
                                        </p:attrNameLst>
                                      </p:cBhvr>
                                      <p:to>
                                        <p:strVal val="visible"/>
                                      </p:to>
                                    </p:set>
                                    <p:anim calcmode="lin" valueType="num">
                                      <p:cBhvr>
                                        <p:cTn id="12" dur="1000" fill="hold"/>
                                        <p:tgtEl>
                                          <p:spTgt spid="4097">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097">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097">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097">
                                            <p:txEl>
                                              <p:pRg st="1" end="1"/>
                                            </p:txEl>
                                          </p:spTgt>
                                        </p:tgtEl>
                                        <p:attrNameLst>
                                          <p:attrName>style.visibility</p:attrName>
                                        </p:attrNameLst>
                                      </p:cBhvr>
                                      <p:to>
                                        <p:strVal val="visible"/>
                                      </p:to>
                                    </p:set>
                                    <p:anim calcmode="lin" valueType="num">
                                      <p:cBhvr>
                                        <p:cTn id="18" dur="1000" fill="hold"/>
                                        <p:tgtEl>
                                          <p:spTgt spid="4097">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097">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09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9457"/>
          <p:cNvSpPr txBox="1"/>
          <p:nvPr/>
        </p:nvSpPr>
        <p:spPr>
          <a:xfrm>
            <a:off x="1447165" y="1224280"/>
            <a:ext cx="9297670" cy="706755"/>
          </a:xfrm>
          <a:prstGeom prst="rect">
            <a:avLst/>
          </a:prstGeom>
          <a:noFill/>
          <a:ln w="9525">
            <a:noFill/>
          </a:ln>
        </p:spPr>
        <p:txBody>
          <a:bodyPr wrap="square">
            <a:spAutoFit/>
          </a:bodyPr>
          <a:p>
            <a:pPr>
              <a:spcBef>
                <a:spcPct val="50000"/>
              </a:spcBef>
            </a:pP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此情可待成追忆，只是当时已惘然。”</a:t>
            </a:r>
            <a:r>
              <a:rPr lang="zh-CN" altLang="en-US" sz="4000" b="1" noProof="1" dirty="0">
                <a:effectLst>
                  <a:outerShdw blurRad="38100" dist="38100" dir="2700000">
                    <a:srgbClr val="000000"/>
                  </a:outerShdw>
                </a:effectLst>
                <a:latin typeface="黑体" panose="02010609060101010101" pitchFamily="49" charset="-122"/>
                <a:ea typeface="黑体" panose="02010609060101010101" pitchFamily="49" charset="-122"/>
                <a:cs typeface="+mn-cs"/>
              </a:rPr>
              <a:t> </a:t>
            </a:r>
            <a:endParaRPr lang="zh-CN" altLang="en-US" sz="4000" b="1" noProof="1" dirty="0">
              <a:effectLst>
                <a:outerShdw blurRad="38100" dist="38100" dir="2700000">
                  <a:srgbClr val="000000"/>
                </a:outerShdw>
              </a:effectLst>
              <a:latin typeface="黑体" panose="02010609060101010101" pitchFamily="49" charset="-122"/>
              <a:ea typeface="黑体" panose="02010609060101010101" pitchFamily="49" charset="-122"/>
              <a:cs typeface="+mn-cs"/>
            </a:endParaRPr>
          </a:p>
        </p:txBody>
      </p:sp>
      <p:sp>
        <p:nvSpPr>
          <p:cNvPr id="23554" name="文本框 19458"/>
          <p:cNvSpPr txBox="1"/>
          <p:nvPr/>
        </p:nvSpPr>
        <p:spPr>
          <a:xfrm>
            <a:off x="5259388" y="314325"/>
            <a:ext cx="1746250" cy="706755"/>
          </a:xfrm>
          <a:prstGeom prst="rect">
            <a:avLst/>
          </a:prstGeom>
          <a:solidFill>
            <a:srgbClr val="FFFF00"/>
          </a:solid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尾   联</a:t>
            </a:r>
            <a:endParaRPr lang="zh-CN" altLang="en-US" sz="4000" b="1" dirty="0">
              <a:solidFill>
                <a:srgbClr val="FF0000"/>
              </a:solidFill>
              <a:latin typeface="微软雅黑" panose="020B0503020204020204" charset="-122"/>
              <a:ea typeface="微软雅黑" panose="020B0503020204020204" charset="-122"/>
            </a:endParaRPr>
          </a:p>
        </p:txBody>
      </p:sp>
      <p:sp>
        <p:nvSpPr>
          <p:cNvPr id="19460" name="文本框 19459"/>
          <p:cNvSpPr txBox="1"/>
          <p:nvPr/>
        </p:nvSpPr>
        <p:spPr>
          <a:xfrm>
            <a:off x="814070" y="2133600"/>
            <a:ext cx="10683240" cy="4244340"/>
          </a:xfrm>
          <a:prstGeom prst="rect">
            <a:avLst/>
          </a:prstGeom>
          <a:noFill/>
          <a:ln w="9525">
            <a:noFill/>
          </a:ln>
        </p:spPr>
        <p:txBody>
          <a:bodyPr wrap="square">
            <a:spAutoFit/>
          </a:bodyPr>
          <a:p>
            <a:pPr>
              <a:lnSpc>
                <a:spcPct val="140000"/>
              </a:lnSpc>
              <a:spcBef>
                <a:spcPct val="50000"/>
              </a:spcBef>
            </a:pPr>
            <a:r>
              <a:rPr lang="zh-CN" altLang="en-US" sz="3600" b="1" noProof="1" dirty="0">
                <a:effectLst>
                  <a:outerShdw blurRad="38100" dist="38100" dir="2700000">
                    <a:srgbClr val="000000"/>
                  </a:outerShdw>
                </a:effectLst>
                <a:latin typeface="Arial" panose="020B0604020202020204" pitchFamily="34" charset="0"/>
                <a:ea typeface="黑体" panose="02010609060101010101" pitchFamily="49" charset="-122"/>
                <a:cs typeface="+mn-cs"/>
              </a:rPr>
              <a:t>　</a:t>
            </a:r>
            <a:r>
              <a:rPr lang="zh-CN" altLang="en-US" sz="3600" b="1" noProof="1" dirty="0">
                <a:solidFill>
                  <a:srgbClr val="000000"/>
                </a:solidFill>
                <a:effectLst>
                  <a:outerShdw blurRad="38100" dist="38100" dir="2700000">
                    <a:srgbClr val="000000"/>
                  </a:outerShdw>
                </a:effectLst>
                <a:latin typeface="华文行楷" panose="02010800040101010101" pitchFamily="2" charset="-122"/>
                <a:ea typeface="华文行楷" panose="02010800040101010101" pitchFamily="2" charset="-122"/>
                <a:cs typeface="华文行楷" panose="02010800040101010101" pitchFamily="2" charset="-122"/>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如此哀怨怅恨的情怀哪里是现在回忆才感到的啊，在当时就已经令人惘然无措了。既然此等情怀在当时就如此，那么今朝追忆此情又会惹起怎样的怅恨，怎样的哀怨，怎样的苦痛呢？</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40000"/>
              </a:lnSpc>
              <a:spcBef>
                <a:spcPct val="50000"/>
              </a:spcBef>
            </a:pP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en-US" altLang="zh-CN" sz="3600" b="1" noProof="1">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诗人回环曲折地表达了</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自己的怅惘苦痛</a:t>
            </a:r>
            <a:r>
              <a:rPr lang="zh-CN" altLang="en-US" sz="36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6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ppt_x"/>
                                          </p:val>
                                        </p:tav>
                                        <p:tav tm="100000">
                                          <p:val>
                                            <p:strVal val="#ppt_x"/>
                                          </p:val>
                                        </p:tav>
                                      </p:tavLst>
                                    </p:anim>
                                    <p:anim calcmode="lin" valueType="num">
                                      <p:cBhvr additive="base">
                                        <p:cTn id="8" dur="1000" fill="hold"/>
                                        <p:tgtEl>
                                          <p:spTgt spid="2355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9458"/>
                                        </p:tgtEl>
                                        <p:attrNameLst>
                                          <p:attrName>style.visibility</p:attrName>
                                        </p:attrNameLst>
                                      </p:cBhvr>
                                      <p:to>
                                        <p:strVal val="visible"/>
                                      </p:to>
                                    </p:set>
                                    <p:anim calcmode="lin" valueType="num">
                                      <p:cBhvr>
                                        <p:cTn id="12" dur="1000" fill="hold"/>
                                        <p:tgtEl>
                                          <p:spTgt spid="19458"/>
                                        </p:tgtEl>
                                        <p:attrNameLst>
                                          <p:attrName>ppt_w</p:attrName>
                                        </p:attrNameLst>
                                      </p:cBhvr>
                                      <p:tavLst>
                                        <p:tav tm="0">
                                          <p:val>
                                            <p:strVal val="#ppt_w*0.70"/>
                                          </p:val>
                                        </p:tav>
                                        <p:tav tm="100000">
                                          <p:val>
                                            <p:strVal val="#ppt_w"/>
                                          </p:val>
                                        </p:tav>
                                      </p:tavLst>
                                    </p:anim>
                                    <p:anim calcmode="lin" valueType="num">
                                      <p:cBhvr>
                                        <p:cTn id="13" dur="1000" fill="hold"/>
                                        <p:tgtEl>
                                          <p:spTgt spid="19458"/>
                                        </p:tgtEl>
                                        <p:attrNameLst>
                                          <p:attrName>ppt_h</p:attrName>
                                        </p:attrNameLst>
                                      </p:cBhvr>
                                      <p:tavLst>
                                        <p:tav tm="0">
                                          <p:val>
                                            <p:strVal val="#ppt_h"/>
                                          </p:val>
                                        </p:tav>
                                        <p:tav tm="100000">
                                          <p:val>
                                            <p:strVal val="#ppt_h"/>
                                          </p:val>
                                        </p:tav>
                                      </p:tavLst>
                                    </p:anim>
                                    <p:animEffect transition="in" filter="fade">
                                      <p:cBhvr>
                                        <p:cTn id="14" dur="1000"/>
                                        <p:tgtEl>
                                          <p:spTgt spid="1945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9460">
                                            <p:txEl>
                                              <p:charRg st="0" end="83"/>
                                            </p:txEl>
                                          </p:spTgt>
                                        </p:tgtEl>
                                        <p:attrNameLst>
                                          <p:attrName>style.visibility</p:attrName>
                                        </p:attrNameLst>
                                      </p:cBhvr>
                                      <p:to>
                                        <p:strVal val="visible"/>
                                      </p:to>
                                    </p:set>
                                    <p:anim calcmode="lin" valueType="num">
                                      <p:cBhvr additive="base">
                                        <p:cTn id="19" dur="1000" fill="hold"/>
                                        <p:tgtEl>
                                          <p:spTgt spid="19460">
                                            <p:txEl>
                                              <p:charRg st="0" end="8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9460">
                                            <p:txEl>
                                              <p:charRg st="0" end="83"/>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19460">
                                            <p:txEl>
                                              <p:charRg st="83" end="106"/>
                                            </p:txEl>
                                          </p:spTgt>
                                        </p:tgtEl>
                                        <p:attrNameLst>
                                          <p:attrName>style.visibility</p:attrName>
                                        </p:attrNameLst>
                                      </p:cBhvr>
                                      <p:to>
                                        <p:strVal val="visible"/>
                                      </p:to>
                                    </p:set>
                                    <p:anim calcmode="lin" valueType="num">
                                      <p:cBhvr additive="base">
                                        <p:cTn id="24" dur="1000" fill="hold"/>
                                        <p:tgtEl>
                                          <p:spTgt spid="19460">
                                            <p:txEl>
                                              <p:charRg st="83" end="106"/>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9460">
                                            <p:txEl>
                                              <p:charRg st="83" end="10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p:bldP spid="19458"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222" name="文本框 9221"/>
          <p:cNvSpPr txBox="1"/>
          <p:nvPr/>
        </p:nvSpPr>
        <p:spPr>
          <a:xfrm>
            <a:off x="400050" y="233045"/>
            <a:ext cx="11392535" cy="6391275"/>
          </a:xfrm>
          <a:prstGeom prst="rect">
            <a:avLst/>
          </a:prstGeom>
          <a:noFill/>
          <a:ln w="9525">
            <a:noFill/>
          </a:ln>
        </p:spPr>
        <p:txBody>
          <a:bodyPr wrap="square">
            <a:spAutoFit/>
          </a:bodyPr>
          <a:p>
            <a:pPr>
              <a:lnSpc>
                <a:spcPct val="120000"/>
              </a:lnSpc>
              <a:spcBef>
                <a:spcPct val="50000"/>
              </a:spcBef>
            </a:pPr>
            <a:r>
              <a:rPr lang="zh-CN" altLang="en-US" sz="32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锦瑟本来就有那么多弦，这并无“不是”或“过错”，诗人却开始硬来埋怨它（借它起兴）</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锦瑟呀，你没原因的为什么要有这么多弦？</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聆锦瑟之繁弦，思青春之往事</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：曾如庄子一般有过美好的梦想， 也如望帝魂化杜鹃那样执著的唱出自己的悲哀 。</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此时，皎月落于沧海之间，鲛人泣泪如珠。 蓝田山日光煦照，宝玉虽埋于地下，却化为山中玉气冉冉升腾 。</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如此情怀，</a:t>
            </a:r>
            <a:r>
              <a:rPr lang="zh-CN" altLang="en-US" sz="32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岂待</a:t>
            </a:r>
            <a:r>
              <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今朝回忆始感无穷怅恨，即在当时早已是令人不胜惘然，现在回想，旧情难却，只是一切都如隔世了！</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222">
                                            <p:txEl>
                                              <p:pRg st="0" end="0"/>
                                            </p:txEl>
                                          </p:spTgt>
                                        </p:tgtEl>
                                        <p:attrNameLst>
                                          <p:attrName>style.visibility</p:attrName>
                                        </p:attrNameLst>
                                      </p:cBhvr>
                                      <p:to>
                                        <p:strVal val="visible"/>
                                      </p:to>
                                    </p:set>
                                    <p:anim calcmode="lin" valueType="num">
                                      <p:cBhvr>
                                        <p:cTn id="7" dur="1000" fill="hold"/>
                                        <p:tgtEl>
                                          <p:spTgt spid="922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2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2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9222">
                                            <p:txEl>
                                              <p:pRg st="1" end="1"/>
                                            </p:txEl>
                                          </p:spTgt>
                                        </p:tgtEl>
                                        <p:attrNameLst>
                                          <p:attrName>style.visibility</p:attrName>
                                        </p:attrNameLst>
                                      </p:cBhvr>
                                      <p:to>
                                        <p:strVal val="visible"/>
                                      </p:to>
                                    </p:set>
                                    <p:anim calcmode="lin" valueType="num">
                                      <p:cBhvr>
                                        <p:cTn id="13" dur="1000" fill="hold"/>
                                        <p:tgtEl>
                                          <p:spTgt spid="922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922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922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9222">
                                            <p:txEl>
                                              <p:pRg st="2" end="2"/>
                                            </p:txEl>
                                          </p:spTgt>
                                        </p:tgtEl>
                                        <p:attrNameLst>
                                          <p:attrName>style.visibility</p:attrName>
                                        </p:attrNameLst>
                                      </p:cBhvr>
                                      <p:to>
                                        <p:strVal val="visible"/>
                                      </p:to>
                                    </p:set>
                                    <p:anim calcmode="lin" valueType="num">
                                      <p:cBhvr>
                                        <p:cTn id="19" dur="1000" fill="hold"/>
                                        <p:tgtEl>
                                          <p:spTgt spid="922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922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922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9222">
                                            <p:txEl>
                                              <p:pRg st="3" end="3"/>
                                            </p:txEl>
                                          </p:spTgt>
                                        </p:tgtEl>
                                        <p:attrNameLst>
                                          <p:attrName>style.visibility</p:attrName>
                                        </p:attrNameLst>
                                      </p:cBhvr>
                                      <p:to>
                                        <p:strVal val="visible"/>
                                      </p:to>
                                    </p:set>
                                    <p:anim calcmode="lin" valueType="num">
                                      <p:cBhvr>
                                        <p:cTn id="25" dur="1000" fill="hold"/>
                                        <p:tgtEl>
                                          <p:spTgt spid="922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922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922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9222">
                                            <p:txEl>
                                              <p:pRg st="4" end="4"/>
                                            </p:txEl>
                                          </p:spTgt>
                                        </p:tgtEl>
                                        <p:attrNameLst>
                                          <p:attrName>style.visibility</p:attrName>
                                        </p:attrNameLst>
                                      </p:cBhvr>
                                      <p:to>
                                        <p:strVal val="visible"/>
                                      </p:to>
                                    </p:set>
                                    <p:anim calcmode="lin" valueType="num">
                                      <p:cBhvr>
                                        <p:cTn id="31" dur="1000" fill="hold"/>
                                        <p:tgtEl>
                                          <p:spTgt spid="922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922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92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23553"/>
          <p:cNvSpPr txBox="1"/>
          <p:nvPr/>
        </p:nvSpPr>
        <p:spPr>
          <a:xfrm>
            <a:off x="4305300" y="2152650"/>
            <a:ext cx="2927350" cy="3107690"/>
          </a:xfrm>
          <a:prstGeom prst="rect">
            <a:avLst/>
          </a:prstGeom>
          <a:noFill/>
          <a:ln w="9525">
            <a:noFill/>
          </a:ln>
        </p:spPr>
        <p:txBody>
          <a:bodyPr wrap="square" anchor="t" anchorCtr="0">
            <a:spAutoFit/>
          </a:bodyPr>
          <a:p>
            <a:pPr>
              <a:lnSpc>
                <a:spcPct val="130000"/>
              </a:lnSpc>
              <a:spcBef>
                <a:spcPct val="50000"/>
              </a:spcBef>
            </a:pPr>
            <a:r>
              <a:rPr lang="zh-CN" altLang="en-US" sz="4000" b="1" dirty="0">
                <a:solidFill>
                  <a:srgbClr val="000000"/>
                </a:solidFill>
                <a:latin typeface="华文中宋" panose="02010600040101010101" charset="-122"/>
                <a:ea typeface="华文中宋" panose="02010600040101010101" charset="-122"/>
              </a:rPr>
              <a:t>哀怨的基调</a:t>
            </a:r>
            <a:endParaRPr lang="zh-CN" altLang="en-US" sz="4000" b="1" dirty="0">
              <a:solidFill>
                <a:srgbClr val="000000"/>
              </a:solidFill>
              <a:latin typeface="华文中宋" panose="02010600040101010101" charset="-122"/>
              <a:ea typeface="华文中宋" panose="02010600040101010101" charset="-122"/>
            </a:endParaRPr>
          </a:p>
          <a:p>
            <a:pPr>
              <a:lnSpc>
                <a:spcPct val="130000"/>
              </a:lnSpc>
              <a:spcBef>
                <a:spcPct val="50000"/>
              </a:spcBef>
            </a:pPr>
            <a:r>
              <a:rPr lang="zh-CN" altLang="en-US" sz="4000" b="1" dirty="0">
                <a:solidFill>
                  <a:srgbClr val="000000"/>
                </a:solidFill>
                <a:latin typeface="华文中宋" panose="02010600040101010101" charset="-122"/>
                <a:ea typeface="华文中宋" panose="02010600040101010101" charset="-122"/>
              </a:rPr>
              <a:t>凄迷的意境</a:t>
            </a:r>
            <a:endParaRPr lang="zh-CN" altLang="en-US" sz="4000" b="1" dirty="0">
              <a:solidFill>
                <a:srgbClr val="000000"/>
              </a:solidFill>
              <a:latin typeface="华文中宋" panose="02010600040101010101" charset="-122"/>
              <a:ea typeface="华文中宋" panose="02010600040101010101" charset="-122"/>
            </a:endParaRPr>
          </a:p>
          <a:p>
            <a:pPr>
              <a:lnSpc>
                <a:spcPct val="130000"/>
              </a:lnSpc>
              <a:spcBef>
                <a:spcPct val="50000"/>
              </a:spcBef>
            </a:pPr>
            <a:r>
              <a:rPr lang="zh-CN" altLang="en-US" sz="4000" b="1" dirty="0">
                <a:solidFill>
                  <a:srgbClr val="000000"/>
                </a:solidFill>
                <a:latin typeface="华文中宋" panose="02010600040101010101" charset="-122"/>
                <a:ea typeface="华文中宋" panose="02010600040101010101" charset="-122"/>
              </a:rPr>
              <a:t>华美的语言</a:t>
            </a:r>
            <a:r>
              <a:rPr lang="en-US" altLang="zh-CN" sz="4000" b="1" dirty="0">
                <a:solidFill>
                  <a:srgbClr val="000000"/>
                </a:solidFill>
                <a:latin typeface="华文中宋" panose="02010600040101010101" charset="-122"/>
                <a:ea typeface="华文中宋" panose="02010600040101010101" charset="-122"/>
              </a:rPr>
              <a:t>  </a:t>
            </a:r>
            <a:endParaRPr lang="en-US" altLang="zh-CN" sz="4000" b="1" dirty="0">
              <a:solidFill>
                <a:srgbClr val="000000"/>
              </a:solidFill>
              <a:latin typeface="华文中宋" panose="02010600040101010101" charset="-122"/>
              <a:ea typeface="华文中宋" panose="02010600040101010101" charset="-122"/>
            </a:endParaRPr>
          </a:p>
        </p:txBody>
      </p:sp>
      <p:sp>
        <p:nvSpPr>
          <p:cNvPr id="25602" name="文本框 1"/>
          <p:cNvSpPr txBox="1"/>
          <p:nvPr/>
        </p:nvSpPr>
        <p:spPr>
          <a:xfrm>
            <a:off x="4119563" y="779463"/>
            <a:ext cx="3535680" cy="768350"/>
          </a:xfrm>
          <a:prstGeom prst="rect">
            <a:avLst/>
          </a:prstGeom>
          <a:noFill/>
          <a:ln w="9525">
            <a:noFill/>
          </a:ln>
        </p:spPr>
        <p:txBody>
          <a:bodyPr wrap="none" anchor="t" anchorCtr="0">
            <a:spAutoFit/>
          </a:bodyPr>
          <a:p>
            <a:r>
              <a:rPr lang="zh-CN" altLang="en-US" sz="4400" b="1" dirty="0">
                <a:solidFill>
                  <a:srgbClr val="FF0000"/>
                </a:solidFill>
                <a:latin typeface="微软雅黑" panose="020B0503020204020204" charset="-122"/>
                <a:ea typeface="微软雅黑" panose="020B0503020204020204" charset="-122"/>
              </a:rPr>
              <a:t>诗歌艺术特色</a:t>
            </a:r>
            <a:endParaRPr lang="zh-CN" altLang="en-US" sz="4400" b="1" dirty="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5602"/>
                                        </p:tgtEl>
                                        <p:attrNameLst>
                                          <p:attrName>style.visibility</p:attrName>
                                        </p:attrNameLst>
                                      </p:cBhvr>
                                      <p:to>
                                        <p:strVal val="visible"/>
                                      </p:to>
                                    </p:set>
                                    <p:anim calcmode="lin" valueType="num">
                                      <p:cBhvr additive="base">
                                        <p:cTn id="7" dur="1000" fill="hold"/>
                                        <p:tgtEl>
                                          <p:spTgt spid="25602"/>
                                        </p:tgtEl>
                                        <p:attrNameLst>
                                          <p:attrName>ppt_x</p:attrName>
                                        </p:attrNameLst>
                                      </p:cBhvr>
                                      <p:tavLst>
                                        <p:tav tm="0">
                                          <p:val>
                                            <p:strVal val="#ppt_x"/>
                                          </p:val>
                                        </p:tav>
                                        <p:tav tm="100000">
                                          <p:val>
                                            <p:strVal val="#ppt_x"/>
                                          </p:val>
                                        </p:tav>
                                      </p:tavLst>
                                    </p:anim>
                                    <p:anim calcmode="lin" valueType="num">
                                      <p:cBhvr additive="base">
                                        <p:cTn id="8" dur="1000" fill="hold"/>
                                        <p:tgtEl>
                                          <p:spTgt spid="2560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0481"/>
                                        </p:tgtEl>
                                        <p:attrNameLst>
                                          <p:attrName>style.visibility</p:attrName>
                                        </p:attrNameLst>
                                      </p:cBhvr>
                                      <p:to>
                                        <p:strVal val="visible"/>
                                      </p:to>
                                    </p:set>
                                    <p:anim calcmode="lin" valueType="num">
                                      <p:cBhvr>
                                        <p:cTn id="12" dur="1000" fill="hold"/>
                                        <p:tgtEl>
                                          <p:spTgt spid="20481"/>
                                        </p:tgtEl>
                                        <p:attrNameLst>
                                          <p:attrName>ppt_w</p:attrName>
                                        </p:attrNameLst>
                                      </p:cBhvr>
                                      <p:tavLst>
                                        <p:tav tm="0">
                                          <p:val>
                                            <p:strVal val="#ppt_w*0.70"/>
                                          </p:val>
                                        </p:tav>
                                        <p:tav tm="100000">
                                          <p:val>
                                            <p:strVal val="#ppt_w"/>
                                          </p:val>
                                        </p:tav>
                                      </p:tavLst>
                                    </p:anim>
                                    <p:anim calcmode="lin" valueType="num">
                                      <p:cBhvr>
                                        <p:cTn id="13" dur="1000" fill="hold"/>
                                        <p:tgtEl>
                                          <p:spTgt spid="20481"/>
                                        </p:tgtEl>
                                        <p:attrNameLst>
                                          <p:attrName>ppt_h</p:attrName>
                                        </p:attrNameLst>
                                      </p:cBhvr>
                                      <p:tavLst>
                                        <p:tav tm="0">
                                          <p:val>
                                            <p:strVal val="#ppt_h"/>
                                          </p:val>
                                        </p:tav>
                                        <p:tav tm="100000">
                                          <p:val>
                                            <p:strVal val="#ppt_h"/>
                                          </p:val>
                                        </p:tav>
                                      </p:tavLst>
                                    </p:anim>
                                    <p:animEffect transition="in" filter="fade">
                                      <p:cBhvr>
                                        <p:cTn id="14" dur="10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0481"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 name="图片 1"/>
          <p:cNvPicPr>
            <a:picLocks noChangeAspect="1"/>
          </p:cNvPicPr>
          <p:nvPr/>
        </p:nvPicPr>
        <p:blipFill>
          <a:blip r:embed="rId1"/>
          <a:stretch>
            <a:fillRect/>
          </a:stretch>
        </p:blipFill>
        <p:spPr>
          <a:xfrm>
            <a:off x="243205" y="174625"/>
            <a:ext cx="11706225" cy="65093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6630" name="图片 1" descr="20141230115046268"/>
          <p:cNvPicPr>
            <a:picLocks noChangeAspect="1"/>
          </p:cNvPicPr>
          <p:nvPr/>
        </p:nvPicPr>
        <p:blipFill>
          <a:blip r:embed="rId1"/>
          <a:stretch>
            <a:fillRect/>
          </a:stretch>
        </p:blipFill>
        <p:spPr>
          <a:xfrm>
            <a:off x="377825" y="157480"/>
            <a:ext cx="11436985" cy="3209925"/>
          </a:xfrm>
          <a:prstGeom prst="rect">
            <a:avLst/>
          </a:prstGeom>
          <a:noFill/>
          <a:ln w="9525">
            <a:noFill/>
          </a:ln>
        </p:spPr>
      </p:pic>
      <p:pic>
        <p:nvPicPr>
          <p:cNvPr id="26631" name="图片 6" descr="20141230115046275"/>
          <p:cNvPicPr>
            <a:picLocks noChangeAspect="1"/>
          </p:cNvPicPr>
          <p:nvPr/>
        </p:nvPicPr>
        <p:blipFill>
          <a:blip r:embed="rId2"/>
          <a:stretch>
            <a:fillRect/>
          </a:stretch>
        </p:blipFill>
        <p:spPr>
          <a:xfrm>
            <a:off x="377190" y="3482975"/>
            <a:ext cx="11436350" cy="3278505"/>
          </a:xfrm>
          <a:prstGeom prst="rect">
            <a:avLst/>
          </a:prstGeom>
          <a:noFill/>
          <a:ln w="9525">
            <a:noFill/>
          </a:ln>
        </p:spPr>
      </p:pic>
      <p:sp>
        <p:nvSpPr>
          <p:cNvPr id="2" name="文本框 1"/>
          <p:cNvSpPr txBox="1"/>
          <p:nvPr/>
        </p:nvSpPr>
        <p:spPr>
          <a:xfrm>
            <a:off x="5168900" y="1228725"/>
            <a:ext cx="2922905" cy="4399915"/>
          </a:xfrm>
          <a:prstGeom prst="rect">
            <a:avLst/>
          </a:prstGeom>
          <a:noFill/>
          <a:ln w="9525">
            <a:noFill/>
          </a:ln>
        </p:spPr>
        <p:txBody>
          <a:bodyPr wrap="square" anchor="t" anchorCtr="0">
            <a:spAutoFit/>
          </a:bodyPr>
          <a:p>
            <a:pPr defTabSz="514350">
              <a:spcBef>
                <a:spcPct val="50000"/>
              </a:spcBef>
            </a:pPr>
            <a:r>
              <a:rPr lang="zh-CN" altLang="en-US" sz="4000" b="1" dirty="0">
                <a:solidFill>
                  <a:schemeClr val="tx1"/>
                </a:solidFill>
                <a:latin typeface="微软雅黑" panose="020B0503020204020204" charset="-122"/>
                <a:ea typeface="微软雅黑" panose="020B0503020204020204" charset="-122"/>
              </a:rPr>
              <a:t>象征的手法</a:t>
            </a:r>
            <a:endParaRPr lang="zh-CN" altLang="en-US" sz="4000" b="1" dirty="0">
              <a:solidFill>
                <a:schemeClr val="tx1"/>
              </a:solidFill>
              <a:latin typeface="微软雅黑" panose="020B0503020204020204" charset="-122"/>
              <a:ea typeface="微软雅黑" panose="020B0503020204020204" charset="-122"/>
            </a:endParaRPr>
          </a:p>
          <a:p>
            <a:pPr defTabSz="514350">
              <a:spcBef>
                <a:spcPct val="50000"/>
              </a:spcBef>
            </a:pPr>
            <a:endParaRPr lang="zh-CN" altLang="en-US" sz="4000" b="1" dirty="0">
              <a:solidFill>
                <a:schemeClr val="tx1"/>
              </a:solidFill>
              <a:latin typeface="微软雅黑" panose="020B0503020204020204" charset="-122"/>
              <a:ea typeface="微软雅黑" panose="020B0503020204020204" charset="-122"/>
              <a:sym typeface="+mn-ea"/>
            </a:endParaRPr>
          </a:p>
          <a:p>
            <a:pPr defTabSz="514350">
              <a:spcBef>
                <a:spcPct val="50000"/>
              </a:spcBef>
            </a:pPr>
            <a:r>
              <a:rPr lang="zh-CN" altLang="en-US" sz="4000" b="1" dirty="0">
                <a:solidFill>
                  <a:schemeClr val="tx1"/>
                </a:solidFill>
                <a:latin typeface="微软雅黑" panose="020B0503020204020204" charset="-122"/>
                <a:ea typeface="微软雅黑" panose="020B0503020204020204" charset="-122"/>
                <a:sym typeface="+mn-ea"/>
              </a:rPr>
              <a:t>跳跃的逻辑</a:t>
            </a:r>
            <a:endParaRPr lang="zh-CN" altLang="en-US" sz="4000" b="1" dirty="0">
              <a:solidFill>
                <a:schemeClr val="tx1"/>
              </a:solidFill>
              <a:latin typeface="微软雅黑" panose="020B0503020204020204" charset="-122"/>
              <a:ea typeface="微软雅黑" panose="020B0503020204020204" charset="-122"/>
              <a:sym typeface="+mn-ea"/>
            </a:endParaRPr>
          </a:p>
          <a:p>
            <a:pPr defTabSz="514350">
              <a:spcBef>
                <a:spcPct val="50000"/>
              </a:spcBef>
            </a:pPr>
            <a:endParaRPr lang="zh-CN" altLang="en-US" sz="4000" b="1" dirty="0">
              <a:solidFill>
                <a:schemeClr val="tx1"/>
              </a:solidFill>
              <a:latin typeface="微软雅黑" panose="020B0503020204020204" charset="-122"/>
              <a:ea typeface="微软雅黑" panose="020B0503020204020204" charset="-122"/>
              <a:sym typeface="+mn-ea"/>
            </a:endParaRPr>
          </a:p>
          <a:p>
            <a:pPr defTabSz="514350">
              <a:spcBef>
                <a:spcPct val="50000"/>
              </a:spcBef>
            </a:pPr>
            <a:r>
              <a:rPr lang="zh-CN" altLang="en-US" sz="4000" b="1" dirty="0">
                <a:solidFill>
                  <a:schemeClr val="tx1"/>
                </a:solidFill>
                <a:latin typeface="微软雅黑" panose="020B0503020204020204" charset="-122"/>
                <a:ea typeface="微软雅黑" panose="020B0503020204020204" charset="-122"/>
                <a:sym typeface="+mn-ea"/>
              </a:rPr>
              <a:t>联想的统一</a:t>
            </a:r>
            <a:endParaRPr lang="zh-CN" altLang="en-US" sz="4000" b="1"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2766378" y="1488440"/>
            <a:ext cx="933450" cy="3415030"/>
          </a:xfrm>
          <a:prstGeom prst="rect">
            <a:avLst/>
          </a:prstGeom>
          <a:noFill/>
          <a:ln w="9525">
            <a:noFill/>
          </a:ln>
        </p:spPr>
        <p:txBody>
          <a:bodyPr wrap="square" anchor="t" anchorCtr="0">
            <a:spAutoFit/>
          </a:bodyPr>
          <a:p>
            <a:pPr defTabSz="514350">
              <a:spcBef>
                <a:spcPct val="50000"/>
              </a:spcBef>
            </a:pPr>
            <a:r>
              <a:rPr lang="zh-CN" altLang="en-US" sz="5400" b="1" dirty="0">
                <a:solidFill>
                  <a:srgbClr val="FF0000"/>
                </a:solidFill>
                <a:latin typeface="微软雅黑" panose="020B0503020204020204" charset="-122"/>
                <a:ea typeface="微软雅黑" panose="020B0503020204020204" charset="-122"/>
              </a:rPr>
              <a:t>朦</a:t>
            </a:r>
            <a:endParaRPr lang="zh-CN" altLang="en-US" sz="5400" b="1" dirty="0">
              <a:solidFill>
                <a:srgbClr val="FF0000"/>
              </a:solidFill>
              <a:latin typeface="微软雅黑" panose="020B0503020204020204" charset="-122"/>
              <a:ea typeface="微软雅黑" panose="020B0503020204020204" charset="-122"/>
            </a:endParaRPr>
          </a:p>
          <a:p>
            <a:pPr defTabSz="514350">
              <a:spcBef>
                <a:spcPct val="50000"/>
              </a:spcBef>
            </a:pPr>
            <a:r>
              <a:rPr lang="zh-CN" altLang="en-US" sz="5400" b="1" dirty="0">
                <a:solidFill>
                  <a:srgbClr val="FF0000"/>
                </a:solidFill>
                <a:latin typeface="微软雅黑" panose="020B0503020204020204" charset="-122"/>
                <a:ea typeface="微软雅黑" panose="020B0503020204020204" charset="-122"/>
              </a:rPr>
              <a:t>胧</a:t>
            </a:r>
            <a:endParaRPr lang="zh-CN" altLang="en-US" sz="5400" b="1" dirty="0">
              <a:solidFill>
                <a:srgbClr val="FF0000"/>
              </a:solidFill>
              <a:latin typeface="微软雅黑" panose="020B0503020204020204" charset="-122"/>
              <a:ea typeface="微软雅黑" panose="020B0503020204020204" charset="-122"/>
            </a:endParaRPr>
          </a:p>
          <a:p>
            <a:pPr defTabSz="514350">
              <a:spcBef>
                <a:spcPct val="50000"/>
              </a:spcBef>
            </a:pPr>
            <a:r>
              <a:rPr lang="zh-CN" altLang="en-US" sz="5400" b="1" dirty="0">
                <a:solidFill>
                  <a:srgbClr val="FF0000"/>
                </a:solidFill>
                <a:latin typeface="微软雅黑" panose="020B0503020204020204" charset="-122"/>
                <a:ea typeface="微软雅黑" panose="020B0503020204020204" charset="-122"/>
              </a:rPr>
              <a:t>美</a:t>
            </a:r>
            <a:endParaRPr lang="zh-CN" altLang="en-US" sz="54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p:cTn id="7" dur="1000" fill="hold"/>
                                        <p:tgtEl>
                                          <p:spTgt spid="26630"/>
                                        </p:tgtEl>
                                        <p:attrNameLst>
                                          <p:attrName>ppt_w</p:attrName>
                                        </p:attrNameLst>
                                      </p:cBhvr>
                                      <p:tavLst>
                                        <p:tav tm="0">
                                          <p:val>
                                            <p:strVal val="#ppt_w*0.70"/>
                                          </p:val>
                                        </p:tav>
                                        <p:tav tm="100000">
                                          <p:val>
                                            <p:strVal val="#ppt_w"/>
                                          </p:val>
                                        </p:tav>
                                      </p:tavLst>
                                    </p:anim>
                                    <p:anim calcmode="lin" valueType="num">
                                      <p:cBhvr>
                                        <p:cTn id="8" dur="1000" fill="hold"/>
                                        <p:tgtEl>
                                          <p:spTgt spid="26630"/>
                                        </p:tgtEl>
                                        <p:attrNameLst>
                                          <p:attrName>ppt_h</p:attrName>
                                        </p:attrNameLst>
                                      </p:cBhvr>
                                      <p:tavLst>
                                        <p:tav tm="0">
                                          <p:val>
                                            <p:strVal val="#ppt_h"/>
                                          </p:val>
                                        </p:tav>
                                        <p:tav tm="100000">
                                          <p:val>
                                            <p:strVal val="#ppt_h"/>
                                          </p:val>
                                        </p:tav>
                                      </p:tavLst>
                                    </p:anim>
                                    <p:animEffect transition="in" filter="fade">
                                      <p:cBhvr>
                                        <p:cTn id="9" dur="1000"/>
                                        <p:tgtEl>
                                          <p:spTgt spid="26630"/>
                                        </p:tgtEl>
                                      </p:cBhvr>
                                    </p:animEffect>
                                  </p:childTnLst>
                                </p:cTn>
                              </p:par>
                              <p:par>
                                <p:cTn id="10" presetID="55" presetClass="entr" presetSubtype="0" fill="hold" nodeType="withEffect">
                                  <p:stCondLst>
                                    <p:cond delay="0"/>
                                  </p:stCondLst>
                                  <p:childTnLst>
                                    <p:set>
                                      <p:cBhvr>
                                        <p:cTn id="11" dur="1" fill="hold">
                                          <p:stCondLst>
                                            <p:cond delay="0"/>
                                          </p:stCondLst>
                                        </p:cTn>
                                        <p:tgtEl>
                                          <p:spTgt spid="26631"/>
                                        </p:tgtEl>
                                        <p:attrNameLst>
                                          <p:attrName>style.visibility</p:attrName>
                                        </p:attrNameLst>
                                      </p:cBhvr>
                                      <p:to>
                                        <p:strVal val="visible"/>
                                      </p:to>
                                    </p:set>
                                    <p:anim calcmode="lin" valueType="num">
                                      <p:cBhvr>
                                        <p:cTn id="12" dur="1000" fill="hold"/>
                                        <p:tgtEl>
                                          <p:spTgt spid="26631"/>
                                        </p:tgtEl>
                                        <p:attrNameLst>
                                          <p:attrName>ppt_w</p:attrName>
                                        </p:attrNameLst>
                                      </p:cBhvr>
                                      <p:tavLst>
                                        <p:tav tm="0">
                                          <p:val>
                                            <p:strVal val="#ppt_w*0.70"/>
                                          </p:val>
                                        </p:tav>
                                        <p:tav tm="100000">
                                          <p:val>
                                            <p:strVal val="#ppt_w"/>
                                          </p:val>
                                        </p:tav>
                                      </p:tavLst>
                                    </p:anim>
                                    <p:anim calcmode="lin" valueType="num">
                                      <p:cBhvr>
                                        <p:cTn id="13" dur="1000" fill="hold"/>
                                        <p:tgtEl>
                                          <p:spTgt spid="26631"/>
                                        </p:tgtEl>
                                        <p:attrNameLst>
                                          <p:attrName>ppt_h</p:attrName>
                                        </p:attrNameLst>
                                      </p:cBhvr>
                                      <p:tavLst>
                                        <p:tav tm="0">
                                          <p:val>
                                            <p:strVal val="#ppt_h"/>
                                          </p:val>
                                        </p:tav>
                                        <p:tav tm="100000">
                                          <p:val>
                                            <p:strVal val="#ppt_h"/>
                                          </p:val>
                                        </p:tav>
                                      </p:tavLst>
                                    </p:anim>
                                    <p:animEffect transition="in" filter="fade">
                                      <p:cBhvr>
                                        <p:cTn id="14" dur="1000"/>
                                        <p:tgtEl>
                                          <p:spTgt spid="26631"/>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000" fill="hold">
                                          <p:stCondLst>
                                            <p:cond delay="0"/>
                                          </p:stCondLst>
                                        </p:cTn>
                                        <p:tgtEl>
                                          <p:spTgt spid="2"/>
                                        </p:tgtEl>
                                        <p:attrNameLst>
                                          <p:attrName>style.visibility</p:attrName>
                                        </p:attrNameLst>
                                      </p:cBhvr>
                                      <p:to>
                                        <p:strVal val="visible"/>
                                      </p:to>
                                    </p:set>
                                    <p:animEffect transition="in" filter="wedge">
                                      <p:cBhvr>
                                        <p:cTn id="18" dur="1000"/>
                                        <p:tgtEl>
                                          <p:spTgt spid="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000"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000000"/>
                                          </p:val>
                                        </p:tav>
                                        <p:tav tm="100000">
                                          <p:val>
                                            <p:strVal val="#ppt_w"/>
                                          </p:val>
                                        </p:tav>
                                      </p:tavLst>
                                    </p:anim>
                                    <p:anim calcmode="lin" valueType="num">
                                      <p:cBhvr>
                                        <p:cTn id="23" dur="10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2530" name="文本框 22529"/>
          <p:cNvSpPr txBox="1"/>
          <p:nvPr/>
        </p:nvSpPr>
        <p:spPr>
          <a:xfrm>
            <a:off x="1860550" y="404813"/>
            <a:ext cx="8469313" cy="5200650"/>
          </a:xfrm>
          <a:prstGeom prst="rect">
            <a:avLst/>
          </a:prstGeom>
          <a:noFill/>
          <a:ln w="9525">
            <a:noFill/>
          </a:ln>
        </p:spPr>
        <p:txBody>
          <a:bodyPr wrap="square">
            <a:spAutoFit/>
          </a:bodyPr>
          <a:p>
            <a:pPr>
              <a:lnSpc>
                <a:spcPct val="170000"/>
              </a:lnSpc>
              <a:spcBef>
                <a:spcPct val="50000"/>
              </a:spcBef>
            </a:pPr>
            <a:r>
              <a:rPr lang="en-US" altLang="zh-CN" sz="4000" b="1" noProof="1" dirty="0">
                <a:solidFill>
                  <a:srgbClr val="C0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         </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后人对</a:t>
            </a: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锦瑟</a:t>
            </a: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华文中宋" panose="02010600040101010101" charset="-122"/>
              </a:rPr>
              <a:t>的解读</a:t>
            </a:r>
            <a:endParaRPr lang="zh-CN" altLang="en-US" sz="4000" b="1" noProof="1" dirty="0">
              <a:solidFill>
                <a:srgbClr val="C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1</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、对亡妻的深情悼念（悼亡诗）</a:t>
            </a:r>
            <a:endPar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2</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、思念而不能相聚的痛苦（爱情诗）</a:t>
            </a:r>
            <a:endPar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70000"/>
              </a:lnSpc>
              <a:spcBef>
                <a:spcPct val="50000"/>
              </a:spcBef>
            </a:pP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3</a:t>
            </a:r>
            <a:r>
              <a:rPr lang="zh-CN" altLang="en-US"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、作者的身世自伤（咏怀诗）</a:t>
            </a:r>
            <a:r>
              <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endParaRPr lang="en-US" altLang="zh-CN" sz="40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2530">
                                            <p:txEl>
                                              <p:charRg st="0" end="20"/>
                                            </p:txEl>
                                          </p:spTgt>
                                        </p:tgtEl>
                                        <p:attrNameLst>
                                          <p:attrName>style.visibility</p:attrName>
                                        </p:attrNameLst>
                                      </p:cBhvr>
                                      <p:to>
                                        <p:strVal val="visible"/>
                                      </p:to>
                                    </p:set>
                                    <p:anim calcmode="lin" valueType="num">
                                      <p:cBhvr additive="base">
                                        <p:cTn id="7" dur="1000" fill="hold"/>
                                        <p:tgtEl>
                                          <p:spTgt spid="22530">
                                            <p:txEl>
                                              <p:charRg st="0" end="2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530">
                                            <p:txEl>
                                              <p:charRg st="0" end="2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2530">
                                            <p:txEl>
                                              <p:charRg st="20" end="36"/>
                                            </p:txEl>
                                          </p:spTgt>
                                        </p:tgtEl>
                                        <p:attrNameLst>
                                          <p:attrName>style.visibility</p:attrName>
                                        </p:attrNameLst>
                                      </p:cBhvr>
                                      <p:to>
                                        <p:strVal val="visible"/>
                                      </p:to>
                                    </p:set>
                                    <p:anim calcmode="lin" valueType="num">
                                      <p:cBhvr>
                                        <p:cTn id="12" dur="1000" fill="hold"/>
                                        <p:tgtEl>
                                          <p:spTgt spid="22530">
                                            <p:txEl>
                                              <p:charRg st="20" end="36"/>
                                            </p:txEl>
                                          </p:spTgt>
                                        </p:tgtEl>
                                        <p:attrNameLst>
                                          <p:attrName>ppt_w</p:attrName>
                                        </p:attrNameLst>
                                      </p:cBhvr>
                                      <p:tavLst>
                                        <p:tav tm="0">
                                          <p:val>
                                            <p:strVal val="#ppt_w*0.70"/>
                                          </p:val>
                                        </p:tav>
                                        <p:tav tm="100000">
                                          <p:val>
                                            <p:strVal val="#ppt_w"/>
                                          </p:val>
                                        </p:tav>
                                      </p:tavLst>
                                    </p:anim>
                                    <p:anim calcmode="lin" valueType="num">
                                      <p:cBhvr>
                                        <p:cTn id="13" dur="1000" fill="hold"/>
                                        <p:tgtEl>
                                          <p:spTgt spid="22530">
                                            <p:txEl>
                                              <p:charRg st="20" end="36"/>
                                            </p:txEl>
                                          </p:spTgt>
                                        </p:tgtEl>
                                        <p:attrNameLst>
                                          <p:attrName>ppt_h</p:attrName>
                                        </p:attrNameLst>
                                      </p:cBhvr>
                                      <p:tavLst>
                                        <p:tav tm="0">
                                          <p:val>
                                            <p:strVal val="#ppt_h"/>
                                          </p:val>
                                        </p:tav>
                                        <p:tav tm="100000">
                                          <p:val>
                                            <p:strVal val="#ppt_h"/>
                                          </p:val>
                                        </p:tav>
                                      </p:tavLst>
                                    </p:anim>
                                    <p:animEffect transition="in" filter="fade">
                                      <p:cBhvr>
                                        <p:cTn id="14" dur="1000"/>
                                        <p:tgtEl>
                                          <p:spTgt spid="22530">
                                            <p:txEl>
                                              <p:charRg st="20" end="36"/>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2530">
                                            <p:txEl>
                                              <p:charRg st="36" end="54"/>
                                            </p:txEl>
                                          </p:spTgt>
                                        </p:tgtEl>
                                        <p:attrNameLst>
                                          <p:attrName>style.visibility</p:attrName>
                                        </p:attrNameLst>
                                      </p:cBhvr>
                                      <p:to>
                                        <p:strVal val="visible"/>
                                      </p:to>
                                    </p:set>
                                    <p:anim calcmode="lin" valueType="num">
                                      <p:cBhvr>
                                        <p:cTn id="18" dur="1000" fill="hold"/>
                                        <p:tgtEl>
                                          <p:spTgt spid="22530">
                                            <p:txEl>
                                              <p:charRg st="36" end="54"/>
                                            </p:txEl>
                                          </p:spTgt>
                                        </p:tgtEl>
                                        <p:attrNameLst>
                                          <p:attrName>ppt_w</p:attrName>
                                        </p:attrNameLst>
                                      </p:cBhvr>
                                      <p:tavLst>
                                        <p:tav tm="0">
                                          <p:val>
                                            <p:strVal val="#ppt_w*0.70"/>
                                          </p:val>
                                        </p:tav>
                                        <p:tav tm="100000">
                                          <p:val>
                                            <p:strVal val="#ppt_w"/>
                                          </p:val>
                                        </p:tav>
                                      </p:tavLst>
                                    </p:anim>
                                    <p:anim calcmode="lin" valueType="num">
                                      <p:cBhvr>
                                        <p:cTn id="19" dur="1000" fill="hold"/>
                                        <p:tgtEl>
                                          <p:spTgt spid="22530">
                                            <p:txEl>
                                              <p:charRg st="36" end="54"/>
                                            </p:txEl>
                                          </p:spTgt>
                                        </p:tgtEl>
                                        <p:attrNameLst>
                                          <p:attrName>ppt_h</p:attrName>
                                        </p:attrNameLst>
                                      </p:cBhvr>
                                      <p:tavLst>
                                        <p:tav tm="0">
                                          <p:val>
                                            <p:strVal val="#ppt_h"/>
                                          </p:val>
                                        </p:tav>
                                        <p:tav tm="100000">
                                          <p:val>
                                            <p:strVal val="#ppt_h"/>
                                          </p:val>
                                        </p:tav>
                                      </p:tavLst>
                                    </p:anim>
                                    <p:animEffect transition="in" filter="fade">
                                      <p:cBhvr>
                                        <p:cTn id="20" dur="1000"/>
                                        <p:tgtEl>
                                          <p:spTgt spid="22530">
                                            <p:txEl>
                                              <p:charRg st="36" end="54"/>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2530">
                                            <p:txEl>
                                              <p:charRg st="54" end="71"/>
                                            </p:txEl>
                                          </p:spTgt>
                                        </p:tgtEl>
                                        <p:attrNameLst>
                                          <p:attrName>style.visibility</p:attrName>
                                        </p:attrNameLst>
                                      </p:cBhvr>
                                      <p:to>
                                        <p:strVal val="visible"/>
                                      </p:to>
                                    </p:set>
                                    <p:anim calcmode="lin" valueType="num">
                                      <p:cBhvr>
                                        <p:cTn id="24" dur="1000" fill="hold"/>
                                        <p:tgtEl>
                                          <p:spTgt spid="22530">
                                            <p:txEl>
                                              <p:charRg st="54" end="71"/>
                                            </p:txEl>
                                          </p:spTgt>
                                        </p:tgtEl>
                                        <p:attrNameLst>
                                          <p:attrName>ppt_w</p:attrName>
                                        </p:attrNameLst>
                                      </p:cBhvr>
                                      <p:tavLst>
                                        <p:tav tm="0">
                                          <p:val>
                                            <p:strVal val="#ppt_w*0.70"/>
                                          </p:val>
                                        </p:tav>
                                        <p:tav tm="100000">
                                          <p:val>
                                            <p:strVal val="#ppt_w"/>
                                          </p:val>
                                        </p:tav>
                                      </p:tavLst>
                                    </p:anim>
                                    <p:anim calcmode="lin" valueType="num">
                                      <p:cBhvr>
                                        <p:cTn id="25" dur="1000" fill="hold"/>
                                        <p:tgtEl>
                                          <p:spTgt spid="22530">
                                            <p:txEl>
                                              <p:charRg st="54" end="71"/>
                                            </p:txEl>
                                          </p:spTgt>
                                        </p:tgtEl>
                                        <p:attrNameLst>
                                          <p:attrName>ppt_h</p:attrName>
                                        </p:attrNameLst>
                                      </p:cBhvr>
                                      <p:tavLst>
                                        <p:tav tm="0">
                                          <p:val>
                                            <p:strVal val="#ppt_h"/>
                                          </p:val>
                                        </p:tav>
                                        <p:tav tm="100000">
                                          <p:val>
                                            <p:strVal val="#ppt_h"/>
                                          </p:val>
                                        </p:tav>
                                      </p:tavLst>
                                    </p:anim>
                                    <p:animEffect transition="in" filter="fade">
                                      <p:cBhvr>
                                        <p:cTn id="26" dur="1000"/>
                                        <p:tgtEl>
                                          <p:spTgt spid="22530">
                                            <p:txEl>
                                              <p:charRg st="54" end="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文本占位符 95233"/>
          <p:cNvPicPr>
            <a:picLocks noGrp="1" noRot="1" noChangeAspect="1"/>
          </p:cNvPicPr>
          <p:nvPr>
            <p:ph idx="1"/>
          </p:nvPr>
        </p:nvPicPr>
        <p:blipFill>
          <a:blip r:embed="rId1"/>
          <a:stretch>
            <a:fillRect/>
          </a:stretch>
        </p:blipFill>
        <p:spPr>
          <a:xfrm>
            <a:off x="421005" y="1314450"/>
            <a:ext cx="2941955" cy="5219065"/>
          </a:xfrm>
        </p:spPr>
      </p:pic>
      <p:sp>
        <p:nvSpPr>
          <p:cNvPr id="95235" name="矩形 95234"/>
          <p:cNvSpPr/>
          <p:nvPr/>
        </p:nvSpPr>
        <p:spPr>
          <a:xfrm>
            <a:off x="1644650" y="212090"/>
            <a:ext cx="8436610" cy="706755"/>
          </a:xfrm>
          <a:prstGeom prst="rect">
            <a:avLst/>
          </a:prstGeom>
          <a:solidFill>
            <a:srgbClr val="000000"/>
          </a:solidFill>
          <a:ln w="9525" cap="flat" cmpd="sng">
            <a:solidFill>
              <a:srgbClr val="FFFF00"/>
            </a:solidFill>
            <a:prstDash val="solid"/>
            <a:miter/>
            <a:headEnd type="none" w="med" len="med"/>
            <a:tailEnd type="none" w="med" len="med"/>
          </a:ln>
        </p:spPr>
        <p:txBody>
          <a:bodyPr wrap="square" anchor="t" anchorCtr="0">
            <a:spAutoFit/>
          </a:bodyPr>
          <a:p>
            <a:r>
              <a:rPr lang="zh-CN" altLang="en-US" sz="4000" b="1">
                <a:solidFill>
                  <a:srgbClr val="FFFF00"/>
                </a:solidFill>
                <a:latin typeface="微软雅黑" panose="020B0503020204020204" charset="-122"/>
                <a:ea typeface="微软雅黑" panose="020B0503020204020204" charset="-122"/>
              </a:rPr>
              <a:t>相思说：思念恋人不能相聚的痛苦。</a:t>
            </a:r>
            <a:endParaRPr lang="zh-CN" altLang="en-US" sz="4000" b="1">
              <a:solidFill>
                <a:srgbClr val="FFFF00"/>
              </a:solidFill>
              <a:latin typeface="微软雅黑" panose="020B0503020204020204" charset="-122"/>
              <a:ea typeface="微软雅黑" panose="020B0503020204020204" charset="-122"/>
            </a:endParaRPr>
          </a:p>
        </p:txBody>
      </p:sp>
      <p:sp>
        <p:nvSpPr>
          <p:cNvPr id="95236" name="矩形 95235"/>
          <p:cNvSpPr/>
          <p:nvPr/>
        </p:nvSpPr>
        <p:spPr>
          <a:xfrm>
            <a:off x="3704590" y="1052830"/>
            <a:ext cx="8138160" cy="5507990"/>
          </a:xfrm>
          <a:prstGeom prst="rect">
            <a:avLst/>
          </a:prstGeom>
          <a:noFill/>
          <a:ln w="9525">
            <a:noFill/>
          </a:ln>
        </p:spPr>
        <p:txBody>
          <a:bodyPr wrap="square" anchor="t" anchorCtr="0">
            <a:spAutoFit/>
          </a:bodyPr>
          <a:p>
            <a:pPr>
              <a:spcBef>
                <a:spcPct val="20000"/>
              </a:spcBef>
              <a:buClr>
                <a:schemeClr val="accent2"/>
              </a:buClr>
            </a:pPr>
            <a:r>
              <a:rPr lang="en-US" altLang="zh-CN" sz="3200" b="1">
                <a:solidFill>
                  <a:srgbClr val="0000FF"/>
                </a:solidFill>
                <a:latin typeface="华文中宋" panose="02010600040101010101" charset="-122"/>
                <a:ea typeface="华文中宋" panose="02010600040101010101" charset="-122"/>
                <a:cs typeface="华文中宋" panose="02010600040101010101" charset="-122"/>
              </a:rPr>
              <a:t>      </a:t>
            </a:r>
            <a:r>
              <a:rPr lang="zh-CN" altLang="en-US" sz="3200" b="1">
                <a:solidFill>
                  <a:srgbClr val="000000"/>
                </a:solidFill>
                <a:latin typeface="华文中宋" panose="02010600040101010101" charset="-122"/>
                <a:ea typeface="华文中宋" panose="02010600040101010101" charset="-122"/>
                <a:cs typeface="华文中宋" panose="02010600040101010101" charset="-122"/>
              </a:rPr>
              <a:t>看到“瑟”，想到琴瑟和谐的恋情。看到“锦瑟”，想到恋情的华美。锦瑟，你为何无缘无故有五十根弦，如此华美、丰富，每一弦、每一柱都勾起我对恋情的记忆。感觉幸福、遥远又迷惘。像庄生梦蝶一样如梦如幻，像望帝化鹃泣血哀啼一样执着和凄美。感觉恋情如沧海明月中鲛人哭泣的眼泪化成的珍珠一样晶莹、纯洁，又如蓝田暖日里美玉所升腾的缭绕烟云一样可望不可及。多想把这份记忆珍藏，可在过去恋情发生之时就已迷惘！</a:t>
            </a:r>
            <a:endParaRPr lang="zh-CN" altLang="en-US" sz="32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95235"/>
                                        </p:tgtEl>
                                        <p:attrNameLst>
                                          <p:attrName>style.visibility</p:attrName>
                                        </p:attrNameLst>
                                      </p:cBhvr>
                                      <p:to>
                                        <p:strVal val="visible"/>
                                      </p:to>
                                    </p:set>
                                    <p:anim calcmode="lin" valueType="num">
                                      <p:cBhvr additive="base">
                                        <p:cTn id="7" dur="1000" fill="hold"/>
                                        <p:tgtEl>
                                          <p:spTgt spid="95235"/>
                                        </p:tgtEl>
                                        <p:attrNameLst>
                                          <p:attrName>ppt_x</p:attrName>
                                        </p:attrNameLst>
                                      </p:cBhvr>
                                      <p:tavLst>
                                        <p:tav tm="0">
                                          <p:val>
                                            <p:strVal val="#ppt_x"/>
                                          </p:val>
                                        </p:tav>
                                        <p:tav tm="100000">
                                          <p:val>
                                            <p:strVal val="#ppt_x"/>
                                          </p:val>
                                        </p:tav>
                                      </p:tavLst>
                                    </p:anim>
                                    <p:anim calcmode="lin" valueType="num">
                                      <p:cBhvr additive="base">
                                        <p:cTn id="8" dur="1000" fill="hold"/>
                                        <p:tgtEl>
                                          <p:spTgt spid="952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9697"/>
                                        </p:tgtEl>
                                        <p:attrNameLst>
                                          <p:attrName>style.visibility</p:attrName>
                                        </p:attrNameLst>
                                      </p:cBhvr>
                                      <p:to>
                                        <p:strVal val="visible"/>
                                      </p:to>
                                    </p:set>
                                    <p:anim calcmode="lin" valueType="num">
                                      <p:cBhvr additive="base">
                                        <p:cTn id="11" dur="1000" fill="hold"/>
                                        <p:tgtEl>
                                          <p:spTgt spid="29697"/>
                                        </p:tgtEl>
                                        <p:attrNameLst>
                                          <p:attrName>ppt_x</p:attrName>
                                        </p:attrNameLst>
                                      </p:cBhvr>
                                      <p:tavLst>
                                        <p:tav tm="0">
                                          <p:val>
                                            <p:strVal val="#ppt_x"/>
                                          </p:val>
                                        </p:tav>
                                        <p:tav tm="100000">
                                          <p:val>
                                            <p:strVal val="#ppt_x"/>
                                          </p:val>
                                        </p:tav>
                                      </p:tavLst>
                                    </p:anim>
                                    <p:anim calcmode="lin" valueType="num">
                                      <p:cBhvr additive="base">
                                        <p:cTn id="12" dur="1000" fill="hold"/>
                                        <p:tgtEl>
                                          <p:spTgt spid="2969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95236"/>
                                        </p:tgtEl>
                                        <p:attrNameLst>
                                          <p:attrName>style.visibility</p:attrName>
                                        </p:attrNameLst>
                                      </p:cBhvr>
                                      <p:to>
                                        <p:strVal val="visible"/>
                                      </p:to>
                                    </p:set>
                                    <p:animEffect transition="in" filter="circle(in)">
                                      <p:cBhvr>
                                        <p:cTn id="16" dur="1000"/>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ldLvl="0" animBg="1"/>
      <p:bldP spid="9523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矩形 96257"/>
          <p:cNvSpPr/>
          <p:nvPr/>
        </p:nvSpPr>
        <p:spPr>
          <a:xfrm>
            <a:off x="1703070" y="395605"/>
            <a:ext cx="7742555" cy="706755"/>
          </a:xfrm>
          <a:prstGeom prst="rect">
            <a:avLst/>
          </a:prstGeom>
          <a:solidFill>
            <a:srgbClr val="000000"/>
          </a:solidFill>
          <a:ln w="9525" cap="flat" cmpd="sng">
            <a:solidFill>
              <a:srgbClr val="FFFF00"/>
            </a:solidFill>
            <a:prstDash val="solid"/>
            <a:miter/>
            <a:headEnd type="none" w="med" len="med"/>
            <a:tailEnd type="none" w="med" len="med"/>
          </a:ln>
        </p:spPr>
        <p:txBody>
          <a:bodyPr wrap="square" anchor="t" anchorCtr="0">
            <a:spAutoFit/>
          </a:bodyPr>
          <a:p>
            <a:r>
              <a:rPr lang="zh-CN" altLang="en-US" sz="4000" b="1">
                <a:solidFill>
                  <a:srgbClr val="FFFF00"/>
                </a:solidFill>
                <a:latin typeface="微软雅黑" panose="020B0503020204020204" charset="-122"/>
                <a:ea typeface="微软雅黑" panose="020B0503020204020204" charset="-122"/>
              </a:rPr>
              <a:t>悼亡说：对亡妻的深切悼念之情</a:t>
            </a:r>
            <a:r>
              <a:rPr lang="zh-CN" altLang="en-US" sz="4000" b="1">
                <a:solidFill>
                  <a:srgbClr val="FFFF00"/>
                </a:solidFill>
                <a:latin typeface="黑体" panose="02010609060101010101" pitchFamily="49" charset="-122"/>
                <a:ea typeface="黑体" panose="02010609060101010101" pitchFamily="49" charset="-122"/>
              </a:rPr>
              <a:t>。</a:t>
            </a:r>
            <a:endParaRPr lang="zh-CN" altLang="en-US" sz="4000" b="1">
              <a:solidFill>
                <a:srgbClr val="FFFF00"/>
              </a:solidFill>
              <a:latin typeface="黑体" panose="02010609060101010101" pitchFamily="49" charset="-122"/>
              <a:ea typeface="黑体" panose="02010609060101010101" pitchFamily="49" charset="-122"/>
            </a:endParaRPr>
          </a:p>
        </p:txBody>
      </p:sp>
      <p:sp>
        <p:nvSpPr>
          <p:cNvPr id="96259" name="矩形 96258"/>
          <p:cNvSpPr/>
          <p:nvPr/>
        </p:nvSpPr>
        <p:spPr>
          <a:xfrm>
            <a:off x="639445" y="1364615"/>
            <a:ext cx="11072495" cy="5187315"/>
          </a:xfrm>
          <a:prstGeom prst="rect">
            <a:avLst/>
          </a:prstGeom>
          <a:noFill/>
          <a:ln w="9525">
            <a:noFill/>
          </a:ln>
        </p:spPr>
        <p:txBody>
          <a:bodyPr wrap="square" anchor="t" anchorCtr="0">
            <a:spAutoFit/>
          </a:bodyPr>
          <a:p>
            <a:pPr>
              <a:spcBef>
                <a:spcPct val="20000"/>
              </a:spcBef>
              <a:buClr>
                <a:schemeClr val="accent2"/>
              </a:buClr>
            </a:pPr>
            <a:r>
              <a:rPr lang="en-US" altLang="zh-CN" sz="3600" b="1">
                <a:solidFill>
                  <a:srgbClr val="0000FF"/>
                </a:solidFill>
                <a:latin typeface="华文中宋" panose="02010600040101010101" charset="-122"/>
                <a:ea typeface="华文中宋" panose="02010600040101010101" charset="-122"/>
                <a:cs typeface="华文中宋" panose="02010600040101010101" charset="-122"/>
              </a:rPr>
              <a:t>   </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此悼亡诗也。意亡者喜弹此，故睹物思人，因而托物起兴也。瑟本二十五弦，弦断而为五十弦矣，故曰‘无端’也，取断弦之意也。‘一弦一柱’而接‘思华年’，二十五岁而殁也。‘蝴蝶’‘杜鹃’，言已化去也。‘珠有泪’，哭之也；‘玉生烟’，已葬也，犹言埋香瘗</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ｙ</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ì)</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玉也。此情岂待今日追忆乎</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是当时生存之日已常忧其至此而预为之惘然，必其婉弱多病，故云然也。”</a:t>
            </a:r>
            <a:endParaRPr lang="zh-CN" altLang="en-US" sz="3600" b="1">
              <a:solidFill>
                <a:srgbClr val="000000"/>
              </a:solidFill>
              <a:latin typeface="华文中宋" panose="02010600040101010101" charset="-122"/>
              <a:ea typeface="华文中宋" panose="02010600040101010101" charset="-122"/>
              <a:cs typeface="华文中宋" panose="02010600040101010101" charset="-122"/>
            </a:endParaRPr>
          </a:p>
          <a:p>
            <a:pPr>
              <a:spcBef>
                <a:spcPct val="20000"/>
              </a:spcBef>
              <a:buClr>
                <a:schemeClr val="accent2"/>
              </a:buClr>
            </a:pP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         </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摘自朱彝尊</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cs typeface="华文中宋" panose="02010600040101010101" charset="-122"/>
              </a:rPr>
              <a:t>李义山诗集辑评</a:t>
            </a:r>
            <a:r>
              <a:rPr lang="en-US" altLang="zh-CN" sz="3600" b="1">
                <a:solidFill>
                  <a:srgbClr val="000000"/>
                </a:solidFill>
                <a:latin typeface="华文中宋" panose="02010600040101010101" charset="-122"/>
                <a:ea typeface="华文中宋" panose="02010600040101010101" charset="-122"/>
                <a:cs typeface="华文中宋" panose="02010600040101010101" charset="-122"/>
              </a:rPr>
              <a:t>》)</a:t>
            </a:r>
            <a:endParaRPr lang="en-US" altLang="zh-CN" sz="36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96258"/>
                                        </p:tgtEl>
                                        <p:attrNameLst>
                                          <p:attrName>style.visibility</p:attrName>
                                        </p:attrNameLst>
                                      </p:cBhvr>
                                      <p:to>
                                        <p:strVal val="visible"/>
                                      </p:to>
                                    </p:set>
                                    <p:anim calcmode="lin" valueType="num">
                                      <p:cBhvr additive="base">
                                        <p:cTn id="7" dur="1000" fill="hold"/>
                                        <p:tgtEl>
                                          <p:spTgt spid="96258"/>
                                        </p:tgtEl>
                                        <p:attrNameLst>
                                          <p:attrName>ppt_x</p:attrName>
                                        </p:attrNameLst>
                                      </p:cBhvr>
                                      <p:tavLst>
                                        <p:tav tm="0">
                                          <p:val>
                                            <p:strVal val="#ppt_x"/>
                                          </p:val>
                                        </p:tav>
                                        <p:tav tm="100000">
                                          <p:val>
                                            <p:strVal val="#ppt_x"/>
                                          </p:val>
                                        </p:tav>
                                      </p:tavLst>
                                    </p:anim>
                                    <p:anim calcmode="lin" valueType="num">
                                      <p:cBhvr additive="base">
                                        <p:cTn id="8" dur="1000" fill="hold"/>
                                        <p:tgtEl>
                                          <p:spTgt spid="9625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96259"/>
                                        </p:tgtEl>
                                        <p:attrNameLst>
                                          <p:attrName>style.visibility</p:attrName>
                                        </p:attrNameLst>
                                      </p:cBhvr>
                                      <p:to>
                                        <p:strVal val="visible"/>
                                      </p:to>
                                    </p:set>
                                    <p:anim calcmode="lin" valueType="num">
                                      <p:cBhvr>
                                        <p:cTn id="12" dur="1000" fill="hold"/>
                                        <p:tgtEl>
                                          <p:spTgt spid="96259"/>
                                        </p:tgtEl>
                                        <p:attrNameLst>
                                          <p:attrName>ppt_w</p:attrName>
                                        </p:attrNameLst>
                                      </p:cBhvr>
                                      <p:tavLst>
                                        <p:tav tm="0">
                                          <p:val>
                                            <p:strVal val="#ppt_w*0.70"/>
                                          </p:val>
                                        </p:tav>
                                        <p:tav tm="100000">
                                          <p:val>
                                            <p:strVal val="#ppt_w"/>
                                          </p:val>
                                        </p:tav>
                                      </p:tavLst>
                                    </p:anim>
                                    <p:anim calcmode="lin" valueType="num">
                                      <p:cBhvr>
                                        <p:cTn id="13" dur="1000" fill="hold"/>
                                        <p:tgtEl>
                                          <p:spTgt spid="96259"/>
                                        </p:tgtEl>
                                        <p:attrNameLst>
                                          <p:attrName>ppt_h</p:attrName>
                                        </p:attrNameLst>
                                      </p:cBhvr>
                                      <p:tavLst>
                                        <p:tav tm="0">
                                          <p:val>
                                            <p:strVal val="#ppt_h"/>
                                          </p:val>
                                        </p:tav>
                                        <p:tav tm="100000">
                                          <p:val>
                                            <p:strVal val="#ppt_h"/>
                                          </p:val>
                                        </p:tav>
                                      </p:tavLst>
                                    </p:anim>
                                    <p:animEffect transition="in" filter="fade">
                                      <p:cBhvr>
                                        <p:cTn id="14" dur="1000"/>
                                        <p:tgtEl>
                                          <p:spTgt spid="96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bldLvl="0" animBg="1"/>
      <p:bldP spid="9625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矩形 97281"/>
          <p:cNvSpPr/>
          <p:nvPr/>
        </p:nvSpPr>
        <p:spPr>
          <a:xfrm>
            <a:off x="1899920" y="283845"/>
            <a:ext cx="6789420" cy="706755"/>
          </a:xfrm>
          <a:prstGeom prst="rect">
            <a:avLst/>
          </a:prstGeom>
          <a:solidFill>
            <a:srgbClr val="000000"/>
          </a:solidFill>
          <a:ln w="9525" cap="flat" cmpd="sng">
            <a:solidFill>
              <a:srgbClr val="FFFF00"/>
            </a:solidFill>
            <a:prstDash val="solid"/>
            <a:miter/>
            <a:headEnd type="none" w="med" len="med"/>
            <a:tailEnd type="none" w="med" len="med"/>
          </a:ln>
        </p:spPr>
        <p:txBody>
          <a:bodyPr wrap="square" anchor="t" anchorCtr="0">
            <a:spAutoFit/>
          </a:bodyPr>
          <a:p>
            <a:r>
              <a:rPr lang="zh-CN" altLang="en-US" sz="4000" b="1">
                <a:solidFill>
                  <a:srgbClr val="FFFF00"/>
                </a:solidFill>
                <a:latin typeface="微软雅黑" panose="020B0503020204020204" charset="-122"/>
                <a:ea typeface="微软雅黑" panose="020B0503020204020204" charset="-122"/>
              </a:rPr>
              <a:t>自伤说：诗人独自哀伤之情。</a:t>
            </a:r>
            <a:endParaRPr lang="zh-CN" altLang="en-US" sz="4000" b="1">
              <a:solidFill>
                <a:srgbClr val="FFFF00"/>
              </a:solidFill>
              <a:latin typeface="微软雅黑" panose="020B0503020204020204" charset="-122"/>
              <a:ea typeface="微软雅黑" panose="020B0503020204020204" charset="-122"/>
            </a:endParaRPr>
          </a:p>
        </p:txBody>
      </p:sp>
      <p:sp>
        <p:nvSpPr>
          <p:cNvPr id="97283" name="矩形 97282"/>
          <p:cNvSpPr/>
          <p:nvPr/>
        </p:nvSpPr>
        <p:spPr>
          <a:xfrm>
            <a:off x="415290" y="1173480"/>
            <a:ext cx="11448415" cy="5571490"/>
          </a:xfrm>
          <a:prstGeom prst="rect">
            <a:avLst/>
          </a:prstGeom>
          <a:noFill/>
          <a:ln w="9525">
            <a:noFill/>
          </a:ln>
        </p:spPr>
        <p:txBody>
          <a:bodyPr wrap="square" anchor="t" anchorCtr="0">
            <a:spAutoFit/>
          </a:bodyPr>
          <a:p>
            <a:pPr>
              <a:lnSpc>
                <a:spcPct val="90000"/>
              </a:lnSpc>
              <a:spcBef>
                <a:spcPct val="20000"/>
              </a:spcBef>
              <a:buClr>
                <a:schemeClr val="accent2"/>
              </a:buClr>
            </a:pPr>
            <a:r>
              <a:rPr lang="en-US" altLang="zh-CN" sz="3600" b="1">
                <a:solidFill>
                  <a:srgbClr val="0000FF"/>
                </a:solidFill>
                <a:latin typeface="楷体_GB2312" pitchFamily="49" charset="-122"/>
                <a:ea typeface="楷体_GB2312" pitchFamily="49" charset="-122"/>
              </a:rPr>
              <a:t>    </a:t>
            </a:r>
            <a:r>
              <a:rPr lang="zh-CN" altLang="en-US" sz="3600" b="1">
                <a:solidFill>
                  <a:srgbClr val="000000"/>
                </a:solidFill>
                <a:latin typeface="华文中宋" panose="02010600040101010101" charset="-122"/>
                <a:ea typeface="华文中宋" panose="02010600040101010101" charset="-122"/>
              </a:rPr>
              <a:t>锦瑟呀，你为何要有五十根弦，如此华美、丰富，每一弦、每一柱都让我想起过去的青春年华。感觉是那样美丽、虚幻、飘渺、伤感。自己曾如庄生梦蝶一样追逐美好梦想，曾如让贤亡国、化鸟悲啼的望帝一样执着。可理想未能实现，自己如沧海朗月中的鲛人泣泪为珠，虽然是沧海遗珠，未受重用，未展抱负，但依然如明珠一样，闪亮依旧，晶莹依旧，纯洁依旧，丝毫不减高洁节操！可毕竟美好年华和理想如蓝田暖日中的美玉升腾缭绕起来的烟云一样可望不可及。年华和理想多么美好，真想永远珍藏，只是当时心中已是迷惘一片，而现在才终于明白。</a:t>
            </a:r>
            <a:endParaRPr lang="zh-CN" altLang="en-US" sz="3600" b="1">
              <a:solidFill>
                <a:srgbClr val="000000"/>
              </a:solidFill>
              <a:latin typeface="华文中宋" panose="02010600040101010101" charset="-122"/>
              <a:ea typeface="华文中宋" panose="02010600040101010101"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97282"/>
                                        </p:tgtEl>
                                        <p:attrNameLst>
                                          <p:attrName>style.visibility</p:attrName>
                                        </p:attrNameLst>
                                      </p:cBhvr>
                                      <p:to>
                                        <p:strVal val="visible"/>
                                      </p:to>
                                    </p:set>
                                    <p:anim calcmode="lin" valueType="num">
                                      <p:cBhvr additive="base">
                                        <p:cTn id="7" dur="1000" fill="hold"/>
                                        <p:tgtEl>
                                          <p:spTgt spid="97282"/>
                                        </p:tgtEl>
                                        <p:attrNameLst>
                                          <p:attrName>ppt_x</p:attrName>
                                        </p:attrNameLst>
                                      </p:cBhvr>
                                      <p:tavLst>
                                        <p:tav tm="0">
                                          <p:val>
                                            <p:strVal val="#ppt_x"/>
                                          </p:val>
                                        </p:tav>
                                        <p:tav tm="100000">
                                          <p:val>
                                            <p:strVal val="#ppt_x"/>
                                          </p:val>
                                        </p:tav>
                                      </p:tavLst>
                                    </p:anim>
                                    <p:anim calcmode="lin" valueType="num">
                                      <p:cBhvr additive="base">
                                        <p:cTn id="8" dur="1000" fill="hold"/>
                                        <p:tgtEl>
                                          <p:spTgt spid="9728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97283">
                                            <p:txEl>
                                              <p:charRg st="0" end="250"/>
                                            </p:txEl>
                                          </p:spTgt>
                                        </p:tgtEl>
                                        <p:attrNameLst>
                                          <p:attrName>style.visibility</p:attrName>
                                        </p:attrNameLst>
                                      </p:cBhvr>
                                      <p:to>
                                        <p:strVal val="visible"/>
                                      </p:to>
                                    </p:set>
                                    <p:anim calcmode="lin" valueType="num">
                                      <p:cBhvr>
                                        <p:cTn id="12" dur="1000" fill="hold"/>
                                        <p:tgtEl>
                                          <p:spTgt spid="97283">
                                            <p:txEl>
                                              <p:charRg st="0" end="250"/>
                                            </p:txEl>
                                          </p:spTgt>
                                        </p:tgtEl>
                                        <p:attrNameLst>
                                          <p:attrName>ppt_w</p:attrName>
                                        </p:attrNameLst>
                                      </p:cBhvr>
                                      <p:tavLst>
                                        <p:tav tm="0">
                                          <p:val>
                                            <p:strVal val="#ppt_w*0.70"/>
                                          </p:val>
                                        </p:tav>
                                        <p:tav tm="100000">
                                          <p:val>
                                            <p:strVal val="#ppt_w"/>
                                          </p:val>
                                        </p:tav>
                                      </p:tavLst>
                                    </p:anim>
                                    <p:anim calcmode="lin" valueType="num">
                                      <p:cBhvr>
                                        <p:cTn id="13" dur="1000" fill="hold"/>
                                        <p:tgtEl>
                                          <p:spTgt spid="97283">
                                            <p:txEl>
                                              <p:charRg st="0" end="250"/>
                                            </p:txEl>
                                          </p:spTgt>
                                        </p:tgtEl>
                                        <p:attrNameLst>
                                          <p:attrName>ppt_h</p:attrName>
                                        </p:attrNameLst>
                                      </p:cBhvr>
                                      <p:tavLst>
                                        <p:tav tm="0">
                                          <p:val>
                                            <p:strVal val="#ppt_h"/>
                                          </p:val>
                                        </p:tav>
                                        <p:tav tm="100000">
                                          <p:val>
                                            <p:strVal val="#ppt_h"/>
                                          </p:val>
                                        </p:tav>
                                      </p:tavLst>
                                    </p:anim>
                                    <p:animEffect transition="in" filter="fade">
                                      <p:cBhvr>
                                        <p:cTn id="14" dur="1000"/>
                                        <p:tgtEl>
                                          <p:spTgt spid="97283">
                                            <p:txEl>
                                              <p:charRg st="0" end="2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5" name="图片 1" descr="2007125142255310771"/>
          <p:cNvPicPr>
            <a:picLocks noChangeAspect="1"/>
          </p:cNvPicPr>
          <p:nvPr>
            <p:custDataLst>
              <p:tags r:id="rId1"/>
            </p:custDataLst>
          </p:nvPr>
        </p:nvPicPr>
        <p:blipFill>
          <a:blip r:embed="rId2"/>
          <a:stretch>
            <a:fillRect/>
          </a:stretch>
        </p:blipFill>
        <p:spPr>
          <a:xfrm>
            <a:off x="130810" y="193675"/>
            <a:ext cx="11899265" cy="6550025"/>
          </a:xfrm>
          <a:prstGeom prst="rect">
            <a:avLst/>
          </a:prstGeom>
          <a:noFill/>
          <a:ln w="9525">
            <a:noFill/>
          </a:ln>
        </p:spPr>
      </p:pic>
      <p:sp>
        <p:nvSpPr>
          <p:cNvPr id="2" name="文本框 1"/>
          <p:cNvSpPr txBox="1"/>
          <p:nvPr/>
        </p:nvSpPr>
        <p:spPr>
          <a:xfrm>
            <a:off x="1692910" y="1774190"/>
            <a:ext cx="9025255" cy="2646045"/>
          </a:xfrm>
          <a:prstGeom prst="rect">
            <a:avLst/>
          </a:prstGeom>
          <a:noFill/>
          <a:ln w="9525">
            <a:noFill/>
          </a:ln>
        </p:spPr>
        <p:txBody>
          <a:bodyPr wrap="square" anchor="t" anchorCtr="0">
            <a:spAutoFit/>
          </a:bodyPr>
          <a:p>
            <a:r>
              <a:rPr lang="zh-CN" altLang="en-US" sz="16600" b="1">
                <a:solidFill>
                  <a:srgbClr val="FFFF00"/>
                </a:solidFill>
                <a:latin typeface="华文行楷" panose="02010800040101010101" pitchFamily="2" charset="-122"/>
                <a:ea typeface="华文行楷" panose="02010800040101010101" pitchFamily="2" charset="-122"/>
              </a:rPr>
              <a:t>问题探究</a:t>
            </a:r>
            <a:endParaRPr lang="zh-CN" altLang="en-US" sz="16600" b="1">
              <a:solidFill>
                <a:srgbClr val="FFFF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415"/>
                                        </p:tgtEl>
                                        <p:attrNameLst>
                                          <p:attrName>style.visibility</p:attrName>
                                        </p:attrNameLst>
                                      </p:cBhvr>
                                      <p:to>
                                        <p:strVal val="visible"/>
                                      </p:to>
                                    </p:set>
                                    <p:anim calcmode="lin" valueType="num">
                                      <p:cBhvr>
                                        <p:cTn id="7" dur="1000" fill="hold"/>
                                        <p:tgtEl>
                                          <p:spTgt spid="17415"/>
                                        </p:tgtEl>
                                        <p:attrNameLst>
                                          <p:attrName>ppt_w</p:attrName>
                                        </p:attrNameLst>
                                      </p:cBhvr>
                                      <p:tavLst>
                                        <p:tav tm="0">
                                          <p:val>
                                            <p:strVal val="#ppt_w*0.70"/>
                                          </p:val>
                                        </p:tav>
                                        <p:tav tm="100000">
                                          <p:val>
                                            <p:strVal val="#ppt_w"/>
                                          </p:val>
                                        </p:tav>
                                      </p:tavLst>
                                    </p:anim>
                                    <p:anim calcmode="lin" valueType="num">
                                      <p:cBhvr>
                                        <p:cTn id="8" dur="1000" fill="hold"/>
                                        <p:tgtEl>
                                          <p:spTgt spid="17415"/>
                                        </p:tgtEl>
                                        <p:attrNameLst>
                                          <p:attrName>ppt_h</p:attrName>
                                        </p:attrNameLst>
                                      </p:cBhvr>
                                      <p:tavLst>
                                        <p:tav tm="0">
                                          <p:val>
                                            <p:strVal val="#ppt_h"/>
                                          </p:val>
                                        </p:tav>
                                        <p:tav tm="100000">
                                          <p:val>
                                            <p:strVal val="#ppt_h"/>
                                          </p:val>
                                        </p:tav>
                                      </p:tavLst>
                                    </p:anim>
                                    <p:animEffect transition="in" filter="fade">
                                      <p:cBhvr>
                                        <p:cTn id="9" dur="1000"/>
                                        <p:tgtEl>
                                          <p:spTgt spid="17415"/>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9415" y="1012825"/>
            <a:ext cx="11392535" cy="5405755"/>
          </a:xfrm>
          <a:prstGeom prst="rect">
            <a:avLst/>
          </a:prstGeom>
          <a:noFill/>
        </p:spPr>
        <p:txBody>
          <a:bodyPr wrap="square" rtlCol="0" anchor="t">
            <a:spAutoFit/>
          </a:bodyPr>
          <a:p>
            <a:pPr>
              <a:lnSpc>
                <a:spcPct val="120000"/>
              </a:lnSpc>
            </a:pPr>
            <a:r>
              <a:rPr lang="en-US" altLang="zh-CN" sz="3600" b="1">
                <a:latin typeface="华文中宋" panose="02010600040101010101" charset="-122"/>
                <a:ea typeface="华文中宋" panose="02010600040101010101" charset="-122"/>
                <a:cs typeface="华文中宋" panose="02010600040101010101" charset="-122"/>
              </a:rPr>
              <a:t>       </a:t>
            </a:r>
            <a:r>
              <a:rPr lang="zh-CN" altLang="en-US" sz="3600" b="1">
                <a:latin typeface="华文中宋" panose="02010600040101010101" charset="-122"/>
                <a:ea typeface="华文中宋" panose="02010600040101010101" charset="-122"/>
                <a:cs typeface="华文中宋" panose="02010600040101010101" charset="-122"/>
              </a:rPr>
              <a:t>这首诗历来有多样的解释。可以这样解读：锦瑟本有五十弦却说“无端”，流露了诗人心底的嗔怨。这一嗔怨，关联着他对青春年华的怀想。回顾平生，有多少情、多少事，早已迷离悄恍，宛如“庄周梦蝶”的故事一样，真实与梦境无法分辨，唯有曾经的感受，既如月光中带泪的珍珠，带着伤感，又如蓝田美玉的温润，引人怀恋。但究竟如何，却又难以说清。诵读这首诗，应当仔细体会诗人如何传达往事如烟的独特感受。</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67605" y="306070"/>
            <a:ext cx="2256790" cy="706755"/>
          </a:xfrm>
          <a:prstGeom prst="rect">
            <a:avLst/>
          </a:prstGeom>
          <a:noFill/>
        </p:spPr>
        <p:txBody>
          <a:bodyPr wrap="square" rtlCol="0">
            <a:spAutoFit/>
          </a:bodyPr>
          <a:p>
            <a:r>
              <a:rPr lang="zh-CN" altLang="en-US" sz="4000" b="1">
                <a:solidFill>
                  <a:srgbClr val="FF0000"/>
                </a:solidFill>
              </a:rPr>
              <a:t>学习提示</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3"/>
          <p:cNvSpPr txBox="1"/>
          <p:nvPr/>
        </p:nvSpPr>
        <p:spPr>
          <a:xfrm>
            <a:off x="652145" y="1062355"/>
            <a:ext cx="11086465" cy="3169285"/>
          </a:xfrm>
          <a:prstGeom prst="rect">
            <a:avLst/>
          </a:prstGeom>
          <a:noFill/>
          <a:ln w="9525">
            <a:noFill/>
          </a:ln>
        </p:spPr>
        <p:txBody>
          <a:bodyPr wrap="square" anchor="t" anchorCtr="0">
            <a:spAutoFit/>
          </a:bodyPr>
          <a:p>
            <a:r>
              <a:rPr lang="en-US" altLang="zh-CN" sz="4000" b="1">
                <a:solidFill>
                  <a:srgbClr val="0000FF"/>
                </a:solidFill>
                <a:latin typeface="华文中宋" panose="02010600040101010101" charset="-122"/>
                <a:ea typeface="华文中宋" panose="02010600040101010101" charset="-122"/>
              </a:rPr>
              <a:t>1</a:t>
            </a:r>
            <a:r>
              <a:rPr lang="zh-CN" altLang="en-US" sz="4000" b="1">
                <a:solidFill>
                  <a:srgbClr val="0000FF"/>
                </a:solidFill>
                <a:latin typeface="华文中宋" panose="02010600040101010101" charset="-122"/>
                <a:ea typeface="华文中宋" panose="02010600040101010101" charset="-122"/>
              </a:rPr>
              <a:t>、你能从诗中找出表明主要内容的三个字来吗？</a:t>
            </a:r>
            <a:endParaRPr lang="zh-CN" altLang="en-US" sz="4000" b="1">
              <a:solidFill>
                <a:srgbClr val="0000FF"/>
              </a:solidFill>
              <a:latin typeface="华文中宋" panose="02010600040101010101" charset="-122"/>
              <a:ea typeface="华文中宋" panose="02010600040101010101" charset="-122"/>
            </a:endParaRPr>
          </a:p>
          <a:p>
            <a:endParaRPr lang="en-US" altLang="zh-CN" sz="4000" b="1">
              <a:solidFill>
                <a:srgbClr val="0000FF"/>
              </a:solidFill>
              <a:latin typeface="华文中宋" panose="02010600040101010101" charset="-122"/>
              <a:ea typeface="华文中宋" panose="02010600040101010101" charset="-122"/>
            </a:endParaRPr>
          </a:p>
          <a:p>
            <a:endParaRPr lang="en-US" altLang="zh-CN" sz="4000" b="1">
              <a:solidFill>
                <a:srgbClr val="0000FF"/>
              </a:solidFill>
              <a:latin typeface="华文中宋" panose="02010600040101010101" charset="-122"/>
              <a:ea typeface="华文中宋" panose="02010600040101010101" charset="-122"/>
            </a:endParaRPr>
          </a:p>
          <a:p>
            <a:endParaRPr lang="en-US" altLang="zh-CN" sz="4000" b="1">
              <a:solidFill>
                <a:srgbClr val="0000FF"/>
              </a:solidFill>
              <a:latin typeface="华文中宋" panose="02010600040101010101" charset="-122"/>
              <a:ea typeface="华文中宋" panose="02010600040101010101" charset="-122"/>
            </a:endParaRPr>
          </a:p>
          <a:p>
            <a:r>
              <a:rPr lang="en-US" altLang="zh-CN" sz="4000" b="1">
                <a:solidFill>
                  <a:srgbClr val="0000FF"/>
                </a:solidFill>
                <a:latin typeface="华文中宋" panose="02010600040101010101" charset="-122"/>
                <a:ea typeface="华文中宋" panose="02010600040101010101" charset="-122"/>
              </a:rPr>
              <a:t>2</a:t>
            </a:r>
            <a:r>
              <a:rPr lang="zh-CN" altLang="en-US" sz="4000" b="1">
                <a:solidFill>
                  <a:srgbClr val="0000FF"/>
                </a:solidFill>
                <a:latin typeface="华文中宋" panose="02010600040101010101" charset="-122"/>
                <a:ea typeface="华文中宋" panose="02010600040101010101" charset="-122"/>
              </a:rPr>
              <a:t>、你能从诗中找出表明诗人情感的两个字来吗？</a:t>
            </a:r>
            <a:endParaRPr lang="zh-CN" altLang="en-US" sz="4000" b="1">
              <a:solidFill>
                <a:srgbClr val="0000FF"/>
              </a:solidFill>
              <a:latin typeface="华文中宋" panose="02010600040101010101" charset="-122"/>
              <a:ea typeface="华文中宋" panose="02010600040101010101" charset="-122"/>
            </a:endParaRPr>
          </a:p>
        </p:txBody>
      </p:sp>
      <p:sp>
        <p:nvSpPr>
          <p:cNvPr id="33794" name="文本框 4"/>
          <p:cNvSpPr txBox="1"/>
          <p:nvPr/>
        </p:nvSpPr>
        <p:spPr>
          <a:xfrm>
            <a:off x="1956753" y="2199323"/>
            <a:ext cx="4295775" cy="706755"/>
          </a:xfrm>
          <a:prstGeom prst="rect">
            <a:avLst/>
          </a:prstGeom>
          <a:noFill/>
          <a:ln w="9525">
            <a:noFill/>
          </a:ln>
        </p:spPr>
        <p:txBody>
          <a:bodyPr wrap="square" anchor="t" anchorCtr="0">
            <a:spAutoFit/>
          </a:bodyPr>
          <a:p>
            <a:r>
              <a:rPr lang="zh-CN" altLang="en-US" sz="4000" b="1">
                <a:solidFill>
                  <a:srgbClr val="000000"/>
                </a:solidFill>
                <a:latin typeface="华文中宋" panose="02010600040101010101" charset="-122"/>
                <a:ea typeface="华文中宋" panose="02010600040101010101" charset="-122"/>
              </a:rPr>
              <a:t>内容之眼：</a:t>
            </a:r>
            <a:r>
              <a:rPr lang="zh-CN" altLang="en-US" sz="4000" b="1">
                <a:solidFill>
                  <a:srgbClr val="FF0000"/>
                </a:solidFill>
                <a:latin typeface="华文中宋" panose="02010600040101010101" charset="-122"/>
                <a:ea typeface="华文中宋" panose="02010600040101010101" charset="-122"/>
              </a:rPr>
              <a:t>思华年</a:t>
            </a:r>
            <a:endParaRPr lang="zh-CN" altLang="en-US" sz="4000" b="1">
              <a:solidFill>
                <a:srgbClr val="FF0000"/>
              </a:solidFill>
              <a:latin typeface="华文中宋" panose="02010600040101010101" charset="-122"/>
              <a:ea typeface="华文中宋" panose="02010600040101010101" charset="-122"/>
            </a:endParaRPr>
          </a:p>
        </p:txBody>
      </p:sp>
      <p:sp>
        <p:nvSpPr>
          <p:cNvPr id="33795" name="文本框 5"/>
          <p:cNvSpPr txBox="1"/>
          <p:nvPr/>
        </p:nvSpPr>
        <p:spPr>
          <a:xfrm>
            <a:off x="1957070" y="4655503"/>
            <a:ext cx="3921125" cy="706755"/>
          </a:xfrm>
          <a:prstGeom prst="rect">
            <a:avLst/>
          </a:prstGeom>
          <a:noFill/>
          <a:ln w="9525">
            <a:noFill/>
          </a:ln>
        </p:spPr>
        <p:txBody>
          <a:bodyPr wrap="square" anchor="t" anchorCtr="0">
            <a:spAutoFit/>
          </a:bodyPr>
          <a:p>
            <a:r>
              <a:rPr lang="zh-CN" altLang="en-US" sz="4000" b="1">
                <a:solidFill>
                  <a:srgbClr val="000000"/>
                </a:solidFill>
                <a:latin typeface="华文中宋" panose="02010600040101010101" charset="-122"/>
                <a:ea typeface="华文中宋" panose="02010600040101010101" charset="-122"/>
              </a:rPr>
              <a:t>情感之眼：</a:t>
            </a:r>
            <a:r>
              <a:rPr lang="zh-CN" altLang="en-US" sz="4000" b="1">
                <a:solidFill>
                  <a:srgbClr val="FF0000"/>
                </a:solidFill>
                <a:latin typeface="华文中宋" panose="02010600040101010101" charset="-122"/>
                <a:ea typeface="华文中宋" panose="02010600040101010101" charset="-122"/>
              </a:rPr>
              <a:t>惘然</a:t>
            </a:r>
            <a:endParaRPr lang="zh-CN" altLang="en-US" sz="4000" b="1">
              <a:solidFill>
                <a:srgbClr val="FF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p:cTn id="7" dur="1000" fill="hold"/>
                                        <p:tgtEl>
                                          <p:spTgt spid="33793"/>
                                        </p:tgtEl>
                                        <p:attrNameLst>
                                          <p:attrName>ppt_w</p:attrName>
                                        </p:attrNameLst>
                                      </p:cBhvr>
                                      <p:tavLst>
                                        <p:tav tm="0">
                                          <p:val>
                                            <p:strVal val="#ppt_w*0.70"/>
                                          </p:val>
                                        </p:tav>
                                        <p:tav tm="100000">
                                          <p:val>
                                            <p:strVal val="#ppt_w"/>
                                          </p:val>
                                        </p:tav>
                                      </p:tavLst>
                                    </p:anim>
                                    <p:anim calcmode="lin" valueType="num">
                                      <p:cBhvr>
                                        <p:cTn id="8" dur="1000" fill="hold"/>
                                        <p:tgtEl>
                                          <p:spTgt spid="33793"/>
                                        </p:tgtEl>
                                        <p:attrNameLst>
                                          <p:attrName>ppt_h</p:attrName>
                                        </p:attrNameLst>
                                      </p:cBhvr>
                                      <p:tavLst>
                                        <p:tav tm="0">
                                          <p:val>
                                            <p:strVal val="#ppt_h"/>
                                          </p:val>
                                        </p:tav>
                                        <p:tav tm="100000">
                                          <p:val>
                                            <p:strVal val="#ppt_h"/>
                                          </p:val>
                                        </p:tav>
                                      </p:tavLst>
                                    </p:anim>
                                    <p:animEffect transition="in" filter="fade">
                                      <p:cBhvr>
                                        <p:cTn id="9" dur="1000"/>
                                        <p:tgtEl>
                                          <p:spTgt spid="3379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3794"/>
                                        </p:tgtEl>
                                        <p:attrNameLst>
                                          <p:attrName>style.visibility</p:attrName>
                                        </p:attrNameLst>
                                      </p:cBhvr>
                                      <p:to>
                                        <p:strVal val="visible"/>
                                      </p:to>
                                    </p:set>
                                    <p:anim calcmode="lin" valueType="num">
                                      <p:cBhvr additive="base">
                                        <p:cTn id="14" dur="1000" fill="hold"/>
                                        <p:tgtEl>
                                          <p:spTgt spid="33794"/>
                                        </p:tgtEl>
                                        <p:attrNameLst>
                                          <p:attrName>ppt_x</p:attrName>
                                        </p:attrNameLst>
                                      </p:cBhvr>
                                      <p:tavLst>
                                        <p:tav tm="0">
                                          <p:val>
                                            <p:strVal val="#ppt_x"/>
                                          </p:val>
                                        </p:tav>
                                        <p:tav tm="100000">
                                          <p:val>
                                            <p:strVal val="#ppt_x"/>
                                          </p:val>
                                        </p:tav>
                                      </p:tavLst>
                                    </p:anim>
                                    <p:anim calcmode="lin" valueType="num">
                                      <p:cBhvr additive="base">
                                        <p:cTn id="15" dur="1000" fill="hold"/>
                                        <p:tgtEl>
                                          <p:spTgt spid="3379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33795"/>
                                        </p:tgtEl>
                                        <p:attrNameLst>
                                          <p:attrName>style.visibility</p:attrName>
                                        </p:attrNameLst>
                                      </p:cBhvr>
                                      <p:to>
                                        <p:strVal val="visible"/>
                                      </p:to>
                                    </p:set>
                                    <p:anim calcmode="lin" valueType="num">
                                      <p:cBhvr additive="base">
                                        <p:cTn id="20" dur="1000" fill="hold"/>
                                        <p:tgtEl>
                                          <p:spTgt spid="33795"/>
                                        </p:tgtEl>
                                        <p:attrNameLst>
                                          <p:attrName>ppt_x</p:attrName>
                                        </p:attrNameLst>
                                      </p:cBhvr>
                                      <p:tavLst>
                                        <p:tav tm="0">
                                          <p:val>
                                            <p:strVal val="#ppt_x"/>
                                          </p:val>
                                        </p:tav>
                                        <p:tav tm="100000">
                                          <p:val>
                                            <p:strVal val="#ppt_x"/>
                                          </p:val>
                                        </p:tav>
                                      </p:tavLst>
                                    </p:anim>
                                    <p:anim calcmode="lin" valueType="num">
                                      <p:cBhvr additive="base">
                                        <p:cTn id="21" dur="10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p:bldP spid="3379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6385"/>
          <p:cNvSpPr txBox="1"/>
          <p:nvPr/>
        </p:nvSpPr>
        <p:spPr>
          <a:xfrm>
            <a:off x="1641475" y="398780"/>
            <a:ext cx="8624570" cy="706755"/>
          </a:xfrm>
          <a:prstGeom prst="rect">
            <a:avLst/>
          </a:prstGeom>
          <a:solidFill>
            <a:srgbClr val="92D050"/>
          </a:solidFill>
          <a:ln w="9525">
            <a:noFill/>
          </a:ln>
        </p:spPr>
        <p:txBody>
          <a:bodyPr wrap="square">
            <a:spAutoFit/>
          </a:bodyPr>
          <a:p>
            <a:pPr>
              <a:spcBef>
                <a:spcPct val="50000"/>
              </a:spcBef>
            </a:pPr>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锦瑟</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无端</a:t>
            </a:r>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五十弦，一弦一柱</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思华年</a:t>
            </a:r>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 </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sp>
        <p:nvSpPr>
          <p:cNvPr id="34818" name="文本框 1"/>
          <p:cNvSpPr txBox="1"/>
          <p:nvPr/>
        </p:nvSpPr>
        <p:spPr>
          <a:xfrm>
            <a:off x="918845" y="1167130"/>
            <a:ext cx="10629265" cy="1445260"/>
          </a:xfrm>
          <a:prstGeom prst="rect">
            <a:avLst/>
          </a:prstGeom>
          <a:noFill/>
          <a:ln w="9525">
            <a:noFill/>
          </a:ln>
        </p:spPr>
        <p:txBody>
          <a:bodyPr wrap="square" anchor="t" anchorCtr="0">
            <a:spAutoFit/>
          </a:bodyPr>
          <a:p>
            <a:pPr>
              <a:lnSpc>
                <a:spcPct val="110000"/>
              </a:lnSpc>
            </a:pPr>
            <a:r>
              <a:rPr lang="en-US" altLang="zh-CN" sz="4000" b="1">
                <a:solidFill>
                  <a:srgbClr val="0000FF"/>
                </a:solidFill>
                <a:latin typeface="华文中宋" panose="02010600040101010101" charset="-122"/>
                <a:ea typeface="华文中宋" panose="02010600040101010101" charset="-122"/>
              </a:rPr>
              <a:t>3</a:t>
            </a:r>
            <a:r>
              <a:rPr lang="zh-CN" altLang="en-US" sz="4000" b="1">
                <a:solidFill>
                  <a:srgbClr val="0000FF"/>
                </a:solidFill>
                <a:latin typeface="华文中宋" panose="02010600040101010101" charset="-122"/>
                <a:ea typeface="华文中宋" panose="02010600040101010101" charset="-122"/>
              </a:rPr>
              <a:t>、首联让诗人联想到什么？此处运用了什么手法？</a:t>
            </a:r>
            <a:endParaRPr lang="zh-CN" altLang="en-US" sz="4000" b="1">
              <a:solidFill>
                <a:srgbClr val="0000FF"/>
              </a:solidFill>
              <a:latin typeface="华文中宋" panose="02010600040101010101" charset="-122"/>
              <a:ea typeface="华文中宋" panose="02010600040101010101" charset="-122"/>
            </a:endParaRPr>
          </a:p>
        </p:txBody>
      </p:sp>
      <p:sp>
        <p:nvSpPr>
          <p:cNvPr id="34819" name="文本框 2"/>
          <p:cNvSpPr txBox="1"/>
          <p:nvPr/>
        </p:nvSpPr>
        <p:spPr>
          <a:xfrm>
            <a:off x="820420" y="2840990"/>
            <a:ext cx="10727690" cy="3131185"/>
          </a:xfrm>
          <a:prstGeom prst="rect">
            <a:avLst/>
          </a:prstGeom>
          <a:noFill/>
          <a:ln w="9525">
            <a:noFill/>
          </a:ln>
        </p:spPr>
        <p:txBody>
          <a:bodyPr wrap="square" anchor="t" anchorCtr="0">
            <a:spAutoFit/>
          </a:bodyPr>
          <a:p>
            <a:pPr>
              <a:lnSpc>
                <a:spcPct val="130000"/>
              </a:lnSpc>
            </a:pPr>
            <a:r>
              <a:rPr lang="en-US" altLang="zh-CN" sz="3600" b="1">
                <a:solidFill>
                  <a:srgbClr val="000000"/>
                </a:solidFill>
                <a:latin typeface="华文中宋" panose="02010600040101010101" charset="-122"/>
                <a:ea typeface="华文中宋" panose="02010600040101010101" charset="-122"/>
              </a:rPr>
              <a:t>        </a:t>
            </a:r>
            <a:r>
              <a:rPr lang="zh-CN" altLang="en-US" sz="3600" b="1">
                <a:solidFill>
                  <a:srgbClr val="000000"/>
                </a:solidFill>
                <a:latin typeface="华文中宋" panose="02010600040101010101" charset="-122"/>
                <a:ea typeface="华文中宋" panose="02010600040101010101" charset="-122"/>
              </a:rPr>
              <a:t>锦瑟</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FF0000"/>
                </a:solidFill>
                <a:latin typeface="华文中宋" panose="02010600040101010101" charset="-122"/>
                <a:ea typeface="华文中宋" panose="02010600040101010101" charset="-122"/>
              </a:rPr>
              <a:t>思华年</a:t>
            </a:r>
            <a:endParaRPr lang="zh-CN" altLang="en-US" sz="3600" b="1">
              <a:solidFill>
                <a:srgbClr val="FF0000"/>
              </a:solidFill>
              <a:latin typeface="华文中宋" panose="02010600040101010101" charset="-122"/>
              <a:ea typeface="华文中宋" panose="02010600040101010101" charset="-122"/>
            </a:endParaRPr>
          </a:p>
          <a:p>
            <a:pPr>
              <a:lnSpc>
                <a:spcPct val="130000"/>
              </a:lnSpc>
            </a:pPr>
            <a:r>
              <a:rPr lang="zh-CN" altLang="en-US" sz="4400" b="1">
                <a:solidFill>
                  <a:srgbClr val="FF0000"/>
                </a:solidFill>
                <a:latin typeface="华文中宋" panose="02010600040101010101" charset="-122"/>
                <a:ea typeface="华文中宋" panose="02010600040101010101" charset="-122"/>
              </a:rPr>
              <a:t>起兴：</a:t>
            </a:r>
            <a:r>
              <a:rPr lang="zh-CN" altLang="en-US" sz="3600" b="1">
                <a:solidFill>
                  <a:srgbClr val="000000"/>
                </a:solidFill>
                <a:latin typeface="华文中宋" panose="02010600040101010101" charset="-122"/>
                <a:ea typeface="华文中宋" panose="02010600040101010101" charset="-122"/>
              </a:rPr>
              <a:t>以</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锦瑟</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起兴，引出的美好年华往事的追忆，锦瑟五十根线暗示诗人将近五十岁的人生。</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无端</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埋怨</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锦瑟</a:t>
            </a:r>
            <a:r>
              <a:rPr lang="en-US" altLang="zh-CN" sz="3600" b="1">
                <a:solidFill>
                  <a:srgbClr val="000000"/>
                </a:solidFill>
                <a:latin typeface="华文中宋" panose="02010600040101010101" charset="-122"/>
                <a:ea typeface="华文中宋" panose="02010600040101010101" charset="-122"/>
              </a:rPr>
              <a:t>”</a:t>
            </a:r>
            <a:r>
              <a:rPr lang="zh-CN" altLang="en-US" sz="3600" b="1">
                <a:solidFill>
                  <a:srgbClr val="000000"/>
                </a:solidFill>
                <a:latin typeface="华文中宋" panose="02010600040101010101" charset="-122"/>
                <a:ea typeface="华文中宋" panose="02010600040101010101" charset="-122"/>
              </a:rPr>
              <a:t>，流露出年华已逝的伤感。</a:t>
            </a:r>
            <a:endParaRPr lang="zh-CN" altLang="en-US" sz="3600" b="1">
              <a:solidFill>
                <a:srgbClr val="00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strVal val="#ppt_w*0.70"/>
                                          </p:val>
                                        </p:tav>
                                        <p:tav tm="100000">
                                          <p:val>
                                            <p:strVal val="#ppt_w"/>
                                          </p:val>
                                        </p:tav>
                                      </p:tavLst>
                                    </p:anim>
                                    <p:anim calcmode="lin" valueType="num">
                                      <p:cBhvr>
                                        <p:cTn id="8" dur="1000" fill="hold"/>
                                        <p:tgtEl>
                                          <p:spTgt spid="16386"/>
                                        </p:tgtEl>
                                        <p:attrNameLst>
                                          <p:attrName>ppt_h</p:attrName>
                                        </p:attrNameLst>
                                      </p:cBhvr>
                                      <p:tavLst>
                                        <p:tav tm="0">
                                          <p:val>
                                            <p:strVal val="#ppt_h"/>
                                          </p:val>
                                        </p:tav>
                                        <p:tav tm="100000">
                                          <p:val>
                                            <p:strVal val="#ppt_h"/>
                                          </p:val>
                                        </p:tav>
                                      </p:tavLst>
                                    </p:anim>
                                    <p:animEffect transition="in" filter="fade">
                                      <p:cBhvr>
                                        <p:cTn id="9" dur="1000"/>
                                        <p:tgtEl>
                                          <p:spTgt spid="16386"/>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4818"/>
                                        </p:tgtEl>
                                        <p:attrNameLst>
                                          <p:attrName>style.visibility</p:attrName>
                                        </p:attrNameLst>
                                      </p:cBhvr>
                                      <p:to>
                                        <p:strVal val="visible"/>
                                      </p:to>
                                    </p:set>
                                    <p:anim calcmode="lin" valueType="num">
                                      <p:cBhvr>
                                        <p:cTn id="13" dur="1000" fill="hold"/>
                                        <p:tgtEl>
                                          <p:spTgt spid="34818"/>
                                        </p:tgtEl>
                                        <p:attrNameLst>
                                          <p:attrName>ppt_w</p:attrName>
                                        </p:attrNameLst>
                                      </p:cBhvr>
                                      <p:tavLst>
                                        <p:tav tm="0">
                                          <p:val>
                                            <p:strVal val="#ppt_w*0.70"/>
                                          </p:val>
                                        </p:tav>
                                        <p:tav tm="100000">
                                          <p:val>
                                            <p:strVal val="#ppt_w"/>
                                          </p:val>
                                        </p:tav>
                                      </p:tavLst>
                                    </p:anim>
                                    <p:anim calcmode="lin" valueType="num">
                                      <p:cBhvr>
                                        <p:cTn id="14" dur="1000" fill="hold"/>
                                        <p:tgtEl>
                                          <p:spTgt spid="34818"/>
                                        </p:tgtEl>
                                        <p:attrNameLst>
                                          <p:attrName>ppt_h</p:attrName>
                                        </p:attrNameLst>
                                      </p:cBhvr>
                                      <p:tavLst>
                                        <p:tav tm="0">
                                          <p:val>
                                            <p:strVal val="#ppt_h"/>
                                          </p:val>
                                        </p:tav>
                                        <p:tav tm="100000">
                                          <p:val>
                                            <p:strVal val="#ppt_h"/>
                                          </p:val>
                                        </p:tav>
                                      </p:tavLst>
                                    </p:anim>
                                    <p:animEffect transition="in" filter="fade">
                                      <p:cBhvr>
                                        <p:cTn id="15" dur="1000"/>
                                        <p:tgtEl>
                                          <p:spTgt spid="3481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34819"/>
                                        </p:tgtEl>
                                        <p:attrNameLst>
                                          <p:attrName>style.visibility</p:attrName>
                                        </p:attrNameLst>
                                      </p:cBhvr>
                                      <p:to>
                                        <p:strVal val="visible"/>
                                      </p:to>
                                    </p:set>
                                    <p:anim calcmode="lin" valueType="num">
                                      <p:cBhvr additive="base">
                                        <p:cTn id="20" dur="1000" fill="hold"/>
                                        <p:tgtEl>
                                          <p:spTgt spid="34819"/>
                                        </p:tgtEl>
                                        <p:attrNameLst>
                                          <p:attrName>ppt_x</p:attrName>
                                        </p:attrNameLst>
                                      </p:cBhvr>
                                      <p:tavLst>
                                        <p:tav tm="0">
                                          <p:val>
                                            <p:strVal val="#ppt_x"/>
                                          </p:val>
                                        </p:tav>
                                        <p:tav tm="100000">
                                          <p:val>
                                            <p:strVal val="#ppt_x"/>
                                          </p:val>
                                        </p:tav>
                                      </p:tavLst>
                                    </p:anim>
                                    <p:anim calcmode="lin" valueType="num">
                                      <p:cBhvr additive="base">
                                        <p:cTn id="21" dur="1000" fill="hold"/>
                                        <p:tgtEl>
                                          <p:spTgt spid="34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P spid="34818" grpId="0"/>
      <p:bldP spid="348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32305" y="391795"/>
            <a:ext cx="8164830" cy="706755"/>
          </a:xfrm>
          <a:prstGeom prst="rect">
            <a:avLst/>
          </a:prstGeom>
          <a:solidFill>
            <a:srgbClr val="92D050"/>
          </a:solidFill>
        </p:spPr>
        <p:txBody>
          <a:bodyPr wrap="square" rtlCol="0" anchor="t">
            <a:spAutoFit/>
          </a:bodyPr>
          <a:p>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庄生晓梦</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迷</a:t>
            </a:r>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蝴蝶，望帝春心</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托</a:t>
            </a:r>
            <a:r>
              <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杜鹃。</a:t>
            </a:r>
            <a:endParaRPr lang="zh-CN" altLang="en-US" sz="4000" b="1" noProof="1" dirty="0">
              <a:solidFill>
                <a:srgbClr val="00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82625" y="1306830"/>
            <a:ext cx="10723245" cy="706755"/>
          </a:xfrm>
          <a:prstGeom prst="rect">
            <a:avLst/>
          </a:prstGeom>
          <a:noFill/>
          <a:ln w="9525">
            <a:noFill/>
          </a:ln>
        </p:spPr>
        <p:txBody>
          <a:bodyPr wrap="square" anchor="t" anchorCtr="0">
            <a:spAutoFit/>
          </a:bodyPr>
          <a:p>
            <a:r>
              <a:rPr lang="en-US" altLang="zh-CN" sz="4000" b="1">
                <a:solidFill>
                  <a:srgbClr val="0000FF"/>
                </a:solidFill>
                <a:latin typeface="华文中宋" panose="02010600040101010101" charset="-122"/>
                <a:ea typeface="华文中宋" panose="02010600040101010101" charset="-122"/>
              </a:rPr>
              <a:t>4</a:t>
            </a:r>
            <a:r>
              <a:rPr lang="zh-CN" altLang="en-US" sz="4000" b="1">
                <a:solidFill>
                  <a:srgbClr val="0000FF"/>
                </a:solidFill>
                <a:latin typeface="华文中宋" panose="02010600040101010101" charset="-122"/>
                <a:ea typeface="华文中宋" panose="02010600040101010101" charset="-122"/>
              </a:rPr>
              <a:t>、颔联运用典故含蓄地表达了诗人什么情感？</a:t>
            </a:r>
            <a:endParaRPr lang="zh-CN" altLang="en-US" sz="4000" b="1">
              <a:solidFill>
                <a:srgbClr val="0000FF"/>
              </a:solidFill>
              <a:latin typeface="华文中宋" panose="02010600040101010101" charset="-122"/>
              <a:ea typeface="华文中宋" panose="02010600040101010101" charset="-122"/>
            </a:endParaRPr>
          </a:p>
        </p:txBody>
      </p:sp>
      <p:sp>
        <p:nvSpPr>
          <p:cNvPr id="4" name="文本框 3"/>
          <p:cNvSpPr txBox="1"/>
          <p:nvPr/>
        </p:nvSpPr>
        <p:spPr>
          <a:xfrm>
            <a:off x="930275" y="2445385"/>
            <a:ext cx="1292860" cy="1322070"/>
          </a:xfrm>
          <a:prstGeom prst="rect">
            <a:avLst/>
          </a:prstGeom>
          <a:solidFill>
            <a:srgbClr val="FFFF00"/>
          </a:solidFill>
        </p:spPr>
        <p:txBody>
          <a:bodyPr wrap="square" rtlCol="0" anchor="t">
            <a:spAutoFit/>
          </a:bodyPr>
          <a:p>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庄周梦蝶</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30275" y="4799330"/>
            <a:ext cx="1292860" cy="1322070"/>
          </a:xfrm>
          <a:prstGeom prst="rect">
            <a:avLst/>
          </a:prstGeom>
          <a:solidFill>
            <a:srgbClr val="FFFF00"/>
          </a:solidFill>
        </p:spPr>
        <p:txBody>
          <a:bodyPr wrap="square" rtlCol="0" anchor="t">
            <a:spAutoFit/>
          </a:bodyPr>
          <a:p>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望帝啼鹃</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2516505" y="4685665"/>
            <a:ext cx="9133840" cy="1753235"/>
          </a:xfrm>
          <a:prstGeom prst="rect">
            <a:avLst/>
          </a:prstGeom>
          <a:noFill/>
        </p:spPr>
        <p:txBody>
          <a:bodyPr wrap="square" rtlCol="0">
            <a:spAutoFit/>
          </a:bodyPr>
          <a:p>
            <a:r>
              <a:rPr lang="en-US" altLang="zh-CN" sz="3600" b="1" noProof="1">
                <a:solidFill>
                  <a:srgbClr val="000000"/>
                </a:solidFill>
                <a:latin typeface="华文中宋" panose="02010600040101010101" charset="-122"/>
                <a:ea typeface="华文中宋" panose="02010600040101010101" charset="-122"/>
                <a:cs typeface="+mn-cs"/>
              </a:rPr>
              <a:t>      </a:t>
            </a:r>
            <a:r>
              <a:rPr lang="zh-CN" altLang="en-US" sz="3600" b="1" noProof="1">
                <a:solidFill>
                  <a:srgbClr val="000000"/>
                </a:solidFill>
                <a:latin typeface="华文中宋" panose="02010600040101010101" charset="-122"/>
                <a:ea typeface="华文中宋" panose="02010600040101010101" charset="-122"/>
                <a:cs typeface="+mn-cs"/>
              </a:rPr>
              <a:t>当美梦失去之后，我只能像望帝那样，把自己满腔的伤心思念，托付给悲啼的杜鹃。</a:t>
            </a:r>
            <a:endParaRPr lang="zh-CN" altLang="en-US" sz="3600" b="1" noProof="1">
              <a:solidFill>
                <a:srgbClr val="000000"/>
              </a:solidFill>
              <a:latin typeface="华文中宋" panose="02010600040101010101" charset="-122"/>
              <a:ea typeface="华文中宋" panose="02010600040101010101" charset="-122"/>
            </a:endParaRPr>
          </a:p>
          <a:p>
            <a:r>
              <a:rPr lang="zh-CN" altLang="en-US" sz="36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表达</a:t>
            </a:r>
            <a:r>
              <a:rPr lang="zh-CN" altLang="en-US" sz="3600" b="1" noProof="1" dirty="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sym typeface="+mn-ea"/>
              </a:rPr>
              <a:t>情感：</a:t>
            </a:r>
            <a:r>
              <a:rPr lang="zh-CN" altLang="en-US" sz="3600" b="1" noProof="1" dirty="0">
                <a:solidFill>
                  <a:srgbClr val="0000FF"/>
                </a:solidFill>
                <a:effectLst>
                  <a:outerShdw blurRad="38100" dist="38100" dir="2700000">
                    <a:srgbClr val="000000"/>
                  </a:outerShdw>
                </a:effectLst>
                <a:latin typeface="宋体" panose="02010600030101010101" pitchFamily="2" charset="-122"/>
                <a:ea typeface="宋体" panose="02010600030101010101" pitchFamily="2" charset="-122"/>
                <a:cs typeface="+mn-cs"/>
                <a:sym typeface="+mn-ea"/>
              </a:rPr>
              <a:t>执着追求，寄托深重的哀思。</a:t>
            </a:r>
            <a:endParaRPr lang="zh-CN" altLang="en-US" sz="3600" b="1" noProof="1" dirty="0">
              <a:solidFill>
                <a:srgbClr val="0000FF"/>
              </a:solidFill>
              <a:effectLst>
                <a:outerShdw blurRad="38100" dist="38100" dir="2700000">
                  <a:srgbClr val="000000"/>
                </a:outerShdw>
              </a:effectLst>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2516505" y="2132965"/>
            <a:ext cx="8890000" cy="2251710"/>
          </a:xfrm>
          <a:prstGeom prst="rect">
            <a:avLst/>
          </a:prstGeom>
          <a:noFill/>
        </p:spPr>
        <p:txBody>
          <a:bodyPr wrap="square" rtlCol="0">
            <a:spAutoFit/>
          </a:bodyPr>
          <a:p>
            <a:pPr algn="l">
              <a:lnSpc>
                <a:spcPct val="100000"/>
              </a:lnSpc>
              <a:spcBef>
                <a:spcPct val="50000"/>
              </a:spcBef>
              <a:buClr>
                <a:schemeClr val="bg1"/>
              </a:buClr>
            </a:pPr>
            <a:r>
              <a:rPr lang="en-US" altLang="zh-CN"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      </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sym typeface="+mn-ea"/>
              </a:rPr>
              <a:t>听到锦瑟凄美的琴音，我想起了往事，我曾经像庄周梦为蝴蝶一样沉迷在美好的境界中，晓梦醒来，转眼成空。</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a:p>
            <a:pPr algn="l">
              <a:lnSpc>
                <a:spcPct val="40000"/>
              </a:lnSpc>
              <a:spcBef>
                <a:spcPct val="50000"/>
              </a:spcBef>
              <a:buClr>
                <a:schemeClr val="bg1"/>
              </a:buClr>
            </a:pPr>
            <a:r>
              <a:rPr lang="zh-CN" altLang="en-US" sz="3600" b="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表达情感：</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沉迷美好，感慨人生如梦。</a:t>
            </a:r>
            <a:endPar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000"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000000"/>
                                          </p:val>
                                        </p:tav>
                                        <p:tav tm="100000">
                                          <p:val>
                                            <p:strVal val="#ppt_w"/>
                                          </p:val>
                                        </p:tav>
                                      </p:tavLst>
                                    </p:anim>
                                    <p:anim calcmode="lin" valueType="num">
                                      <p:cBhvr>
                                        <p:cTn id="21" dur="1000" fill="hold"/>
                                        <p:tgtEl>
                                          <p:spTgt spid="4"/>
                                        </p:tgtEl>
                                        <p:attrNameLst>
                                          <p:attrName>ppt_h</p:attrName>
                                        </p:attrNameLst>
                                      </p:cBhvr>
                                      <p:tavLst>
                                        <p:tav tm="0">
                                          <p:val>
                                            <p:fltVal val="0.000000"/>
                                          </p:val>
                                        </p:tav>
                                        <p:tav tm="100000">
                                          <p:val>
                                            <p:strVal val="#ppt_h"/>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000"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ppt_x"/>
                                          </p:val>
                                        </p:tav>
                                        <p:tav tm="100000">
                                          <p:val>
                                            <p:strVal val="#ppt_x"/>
                                          </p:val>
                                        </p:tav>
                                      </p:tavLst>
                                    </p:anim>
                                    <p:anim calcmode="lin" valueType="num">
                                      <p:cBhvr additive="base">
                                        <p:cTn id="26" dur="10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3" presetClass="entr" presetSubtype="16" fill="hold" grpId="0" nodeType="afterEffect">
                                  <p:stCondLst>
                                    <p:cond delay="0"/>
                                  </p:stCondLst>
                                  <p:childTnLst>
                                    <p:set>
                                      <p:cBhvr>
                                        <p:cTn id="29" dur="1000"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000000"/>
                                          </p:val>
                                        </p:tav>
                                        <p:tav tm="100000">
                                          <p:val>
                                            <p:strVal val="#ppt_w"/>
                                          </p:val>
                                        </p:tav>
                                      </p:tavLst>
                                    </p:anim>
                                    <p:anim calcmode="lin" valueType="num">
                                      <p:cBhvr>
                                        <p:cTn id="31" dur="1000" fill="hold"/>
                                        <p:tgtEl>
                                          <p:spTgt spid="5"/>
                                        </p:tgtEl>
                                        <p:attrNameLst>
                                          <p:attrName>ppt_h</p:attrName>
                                        </p:attrNameLst>
                                      </p:cBhvr>
                                      <p:tavLst>
                                        <p:tav tm="0">
                                          <p:val>
                                            <p:fltVal val="0.000000"/>
                                          </p:val>
                                        </p:tav>
                                        <p:tav tm="100000">
                                          <p:val>
                                            <p:strVal val="#ppt_h"/>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000"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ppt_x"/>
                                          </p:val>
                                        </p:tav>
                                        <p:tav tm="100000">
                                          <p:val>
                                            <p:strVal val="#ppt_x"/>
                                          </p:val>
                                        </p:tav>
                                      </p:tavLst>
                                    </p:anim>
                                    <p:anim calcmode="lin" valueType="num">
                                      <p:cBhvr additive="base">
                                        <p:cTn id="3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7"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5" name="矩形 7174"/>
          <p:cNvSpPr/>
          <p:nvPr/>
        </p:nvSpPr>
        <p:spPr>
          <a:xfrm>
            <a:off x="4013835" y="336550"/>
            <a:ext cx="7729220" cy="6185535"/>
          </a:xfrm>
          <a:prstGeom prst="rect">
            <a:avLst/>
          </a:prstGeom>
          <a:noFill/>
          <a:ln w="9525">
            <a:noFill/>
          </a:ln>
        </p:spPr>
        <p:txBody>
          <a:bodyPr wrap="square">
            <a:spAutoFit/>
          </a:bodyPr>
          <a:p>
            <a:pPr fontAlgn="base">
              <a:lnSpc>
                <a:spcPct val="100000"/>
              </a:lnSpc>
            </a:pPr>
            <a:r>
              <a:rPr lang="zh-CN" altLang="en-US" sz="3600" b="1" strike="noStrike" noProof="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600" b="1" strike="noStrike" noProof="1" dirty="0">
                <a:solidFill>
                  <a:srgbClr val="C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李商隐</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约</a:t>
            </a:r>
            <a:r>
              <a:rPr lang="en-US" altLang="zh-CN" sz="3600" b="1" strike="noStrike" noProof="1">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813—</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约</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858)</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晚唐诗人。字义山，号玉谿生，出身小官僚家庭。曾三次应进士考</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终得中进士。曾任县尉、秘书郎和川东节度使判官等职。因受牛</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僧儒</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李</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德裕</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党争影响，潦倒终身。</a:t>
            </a:r>
            <a:endPar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fontAlgn="base">
              <a:lnSpc>
                <a:spcPct val="100000"/>
              </a:lnSpc>
            </a:pP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他的</a:t>
            </a:r>
            <a:r>
              <a:rPr lang="zh-CN" altLang="en-US" sz="3600" b="1" strike="noStrike" noProof="1" dirty="0">
                <a:solidFill>
                  <a:srgbClr val="C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主要成就</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在诗歌的艺术上，特别是他的近体诗，其中的</a:t>
            </a:r>
            <a:r>
              <a:rPr lang="zh-CN" altLang="en-US" sz="3600" b="1" strike="noStrike"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优秀篇章都具有深婉绵密、典丽精工的艺术特色</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。他一生大约创作了六百多首诗，有</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rgbClr val="C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李义山诗集</a:t>
            </a:r>
            <a:r>
              <a:rPr lang="en-US" altLang="zh-CN"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zh-CN" altLang="en-US" sz="3600" b="1" strike="noStrike" noProof="1" dirty="0">
              <a:solidFill>
                <a:schemeClr val="accent1">
                  <a:lumMod val="10000"/>
                </a:schemeClr>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7170" name="文本框 1"/>
          <p:cNvSpPr txBox="1"/>
          <p:nvPr/>
        </p:nvSpPr>
        <p:spPr>
          <a:xfrm>
            <a:off x="775970" y="458470"/>
            <a:ext cx="2273300"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作者简介</a:t>
            </a:r>
            <a:endParaRPr lang="zh-CN" altLang="en-US" sz="4000" b="1">
              <a:solidFill>
                <a:srgbClr val="FF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263525" y="1671320"/>
            <a:ext cx="3298825" cy="5035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170"/>
                                        </p:tgtEl>
                                        <p:attrNameLst>
                                          <p:attrName>style.visibility</p:attrName>
                                        </p:attrNameLst>
                                      </p:cBhvr>
                                      <p:to>
                                        <p:strVal val="visible"/>
                                      </p:to>
                                    </p:set>
                                    <p:anim calcmode="lin" valueType="num">
                                      <p:cBhvr additive="base">
                                        <p:cTn id="7" dur="1000" fill="hold"/>
                                        <p:tgtEl>
                                          <p:spTgt spid="7170"/>
                                        </p:tgtEl>
                                        <p:attrNameLst>
                                          <p:attrName>ppt_x</p:attrName>
                                        </p:attrNameLst>
                                      </p:cBhvr>
                                      <p:tavLst>
                                        <p:tav tm="0">
                                          <p:val>
                                            <p:strVal val="#ppt_x"/>
                                          </p:val>
                                        </p:tav>
                                        <p:tav tm="100000">
                                          <p:val>
                                            <p:strVal val="#ppt_x"/>
                                          </p:val>
                                        </p:tav>
                                      </p:tavLst>
                                    </p:anim>
                                    <p:anim calcmode="lin" valueType="num">
                                      <p:cBhvr additive="base">
                                        <p:cTn id="8" dur="1000" fill="hold"/>
                                        <p:tgtEl>
                                          <p:spTgt spid="717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7175"/>
                                        </p:tgtEl>
                                        <p:attrNameLst>
                                          <p:attrName>style.visibility</p:attrName>
                                        </p:attrNameLst>
                                      </p:cBhvr>
                                      <p:to>
                                        <p:strVal val="visible"/>
                                      </p:to>
                                    </p:set>
                                    <p:animEffect transition="in" filter="circle(in)">
                                      <p:cBhvr>
                                        <p:cTn id="16" dur="10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2289"/>
          <p:cNvSpPr txBox="1"/>
          <p:nvPr/>
        </p:nvSpPr>
        <p:spPr>
          <a:xfrm>
            <a:off x="452120" y="322580"/>
            <a:ext cx="11431270" cy="6015990"/>
          </a:xfrm>
          <a:prstGeom prst="rect">
            <a:avLst/>
          </a:prstGeom>
          <a:noFill/>
          <a:ln w="9525">
            <a:noFill/>
          </a:ln>
        </p:spPr>
        <p:txBody>
          <a:bodyPr wrap="square">
            <a:spAutoFit/>
          </a:bodyPr>
          <a:p>
            <a:pPr>
              <a:lnSpc>
                <a:spcPct val="170000"/>
              </a:lnSpc>
              <a:spcBef>
                <a:spcPct val="50000"/>
              </a:spcBef>
            </a:pPr>
            <a:r>
              <a:rPr lang="zh-CN" altLang="en-US" sz="3600" b="1" noProof="1" dirty="0">
                <a:solidFill>
                  <a:schemeClr val="tx2"/>
                </a:solidFill>
                <a:effectLst>
                  <a:outerShdw blurRad="38100" dist="38100" dir="2700000">
                    <a:srgbClr val="000000"/>
                  </a:outerShdw>
                </a:effectLst>
                <a:latin typeface="华文中宋" panose="02010600040101010101" charset="-122"/>
                <a:ea typeface="华文中宋" panose="02010600040101010101" charset="-122"/>
                <a:cs typeface="+mn-cs"/>
              </a:rPr>
              <a:t>　　</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李商隐的诗歌，有的抒发自己</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政治失意的痛苦心情</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，有的反映</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晚唐的政治生活</a:t>
            </a:r>
            <a:r>
              <a:rPr lang="zh-CN" altLang="en-US" sz="3600" b="1" noProof="1" dirty="0">
                <a:solidFill>
                  <a:schemeClr val="tx2"/>
                </a:solidFill>
                <a:effectLst>
                  <a:outerShdw blurRad="38100" dist="38100" dir="2700000">
                    <a:srgbClr val="000000"/>
                  </a:outerShdw>
                </a:effectLst>
                <a:latin typeface="华文中宋" panose="02010600040101010101" charset="-122"/>
                <a:ea typeface="华文中宋" panose="02010600040101010101" charset="-122"/>
                <a:cs typeface="+mn-cs"/>
              </a:rPr>
              <a:t>，</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有的是</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借古讽今</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的咏史之作，还有一类描写</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爱情生活</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的无题诗，最为后代读者所喜爱。</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endParaRPr>
          </a:p>
          <a:p>
            <a:pPr>
              <a:lnSpc>
                <a:spcPct val="170000"/>
              </a:lnSpc>
              <a:spcBef>
                <a:spcPct val="50000"/>
              </a:spcBef>
            </a:pP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　　他的诗有独特的艺术成就，</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构思新巧，词藻华美，想象丰富，风格婉转缠绵</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。但有的作品</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伤感情调</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比较浓重，</a:t>
            </a:r>
            <a:r>
              <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用典</a:t>
            </a:r>
            <a:r>
              <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过多，隐晦难解。</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2290">
                                            <p:txEl>
                                              <p:charRg st="0" end="76"/>
                                            </p:txEl>
                                          </p:spTgt>
                                        </p:tgtEl>
                                        <p:attrNameLst>
                                          <p:attrName>style.visibility</p:attrName>
                                        </p:attrNameLst>
                                      </p:cBhvr>
                                      <p:to>
                                        <p:strVal val="visible"/>
                                      </p:to>
                                    </p:set>
                                    <p:anim calcmode="lin" valueType="num">
                                      <p:cBhvr additive="base">
                                        <p:cTn id="7" dur="1000" fill="hold"/>
                                        <p:tgtEl>
                                          <p:spTgt spid="12290">
                                            <p:txEl>
                                              <p:charRg st="0" end="76"/>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2290">
                                            <p:txEl>
                                              <p:charRg st="0" end="76"/>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12290">
                                            <p:txEl>
                                              <p:charRg st="76" end="137"/>
                                            </p:txEl>
                                          </p:spTgt>
                                        </p:tgtEl>
                                        <p:attrNameLst>
                                          <p:attrName>style.visibility</p:attrName>
                                        </p:attrNameLst>
                                      </p:cBhvr>
                                      <p:to>
                                        <p:strVal val="visible"/>
                                      </p:to>
                                    </p:set>
                                    <p:anim calcmode="lin" valueType="num">
                                      <p:cBhvr additive="base">
                                        <p:cTn id="12" dur="1000" fill="hold"/>
                                        <p:tgtEl>
                                          <p:spTgt spid="12290">
                                            <p:txEl>
                                              <p:charRg st="76" end="137"/>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2290">
                                            <p:txEl>
                                              <p:charRg st="76" end="1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矩形 8195"/>
          <p:cNvSpPr/>
          <p:nvPr/>
        </p:nvSpPr>
        <p:spPr>
          <a:xfrm>
            <a:off x="681355" y="1173480"/>
            <a:ext cx="10828655" cy="5405755"/>
          </a:xfrm>
          <a:prstGeom prst="rect">
            <a:avLst/>
          </a:prstGeom>
          <a:noFill/>
          <a:ln w="9525">
            <a:noFill/>
          </a:ln>
        </p:spPr>
        <p:txBody>
          <a:bodyPr wrap="square">
            <a:spAutoFit/>
          </a:bodyPr>
          <a:p>
            <a:pPr fontAlgn="base">
              <a:lnSpc>
                <a:spcPct val="120000"/>
              </a:lnSpc>
            </a:pPr>
            <a:r>
              <a:rPr lang="zh-CN" altLang="en-US" sz="3600" b="1" strike="noStrike" noProof="1" dirty="0">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作此诗时诗人</a:t>
            </a:r>
            <a:r>
              <a:rPr lang="en-US" altLang="zh-CN"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46</a:t>
            </a:r>
            <a:r>
              <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岁，罢盐铁推官后回郑州闲居，不久病故。</a:t>
            </a:r>
            <a:endPar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fontAlgn="base">
              <a:lnSpc>
                <a:spcPct val="120000"/>
              </a:lnSpc>
            </a:pPr>
            <a:r>
              <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诗的内容是回忆往事，情调低沉，诵读时要放慢速度，本诗虽题为“锦瑟”，但并非“咏物诗”，只是以开头二字为题。</a:t>
            </a:r>
            <a:endPar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fontAlgn="base">
              <a:lnSpc>
                <a:spcPct val="120000"/>
              </a:lnSpc>
            </a:pPr>
            <a:r>
              <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李商隐的诗</a:t>
            </a:r>
            <a:r>
              <a:rPr lang="zh-CN" altLang="en-US" sz="3600" b="1" strike="noStrike"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语言清丽，感情哀怨，境界朦胧</a:t>
            </a:r>
            <a:r>
              <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，解读极为不易。古来解此诗者有几十家，而众说纷纭，莫衷一是。</a:t>
            </a:r>
            <a:endParaRPr lang="zh-CN" altLang="en-US" sz="3600" b="1" strike="noStrike"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9218" name="矩形 8196"/>
          <p:cNvSpPr/>
          <p:nvPr/>
        </p:nvSpPr>
        <p:spPr>
          <a:xfrm>
            <a:off x="2351088" y="404813"/>
            <a:ext cx="3384550" cy="1008062"/>
          </a:xfrm>
          <a:prstGeom prst="rect">
            <a:avLst/>
          </a:prstGeom>
        </p:spPr>
        <p:txBody>
          <a:bodyPr wrap="none" fromWordArt="1">
            <a:prstTxWarp prst="textPlain">
              <a:avLst>
                <a:gd name="adj" fmla="val 50000"/>
              </a:avLst>
            </a:prstTxWarp>
            <a:normAutofit/>
          </a:bodyPr>
          <a:p>
            <a:pPr algn="ctr"/>
            <a:endParaRPr lang="zh-CN" altLang="en-US" sz="3600">
              <a:ln w="19050" cap="flat" cmpd="sng">
                <a:solidFill>
                  <a:srgbClr val="99CCFF"/>
                </a:solidFill>
                <a:prstDash val="solid"/>
                <a:round/>
                <a:headEnd type="none" w="med" len="med"/>
                <a:tailEnd type="none" w="med" len="med"/>
              </a:ln>
              <a:solidFill>
                <a:srgbClr val="C00000"/>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4754244" y="405130"/>
            <a:ext cx="2418080" cy="768350"/>
          </a:xfrm>
          <a:prstGeom prst="rect">
            <a:avLst/>
          </a:prstGeom>
          <a:noFill/>
        </p:spPr>
        <p:txBody>
          <a:bodyPr wrap="none" rtlCol="0">
            <a:spAutoFit/>
          </a:bodyPr>
          <a:p>
            <a:pPr algn="ctr"/>
            <a:r>
              <a:rPr lang="zh-CN" altLang="en-US" sz="4400" b="1" noProof="1">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微软雅黑" panose="020B0503020204020204" charset="-122"/>
                <a:ea typeface="微软雅黑" panose="020B0503020204020204" charset="-122"/>
                <a:cs typeface="+mn-cs"/>
                <a:sym typeface="+mn-ea"/>
              </a:rPr>
              <a:t>写作背景</a:t>
            </a:r>
            <a:endParaRPr lang="zh-CN" altLang="en-US" sz="4400" b="1" noProof="1">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8196"/>
                                        </p:tgtEl>
                                        <p:attrNameLst>
                                          <p:attrName>style.visibility</p:attrName>
                                        </p:attrNameLst>
                                      </p:cBhvr>
                                      <p:to>
                                        <p:strVal val="visible"/>
                                      </p:to>
                                    </p:set>
                                    <p:anim calcmode="lin" valueType="num">
                                      <p:cBhvr>
                                        <p:cTn id="12" dur="1000" fill="hold"/>
                                        <p:tgtEl>
                                          <p:spTgt spid="8196"/>
                                        </p:tgtEl>
                                        <p:attrNameLst>
                                          <p:attrName>ppt_w</p:attrName>
                                        </p:attrNameLst>
                                      </p:cBhvr>
                                      <p:tavLst>
                                        <p:tav tm="0">
                                          <p:val>
                                            <p:strVal val="#ppt_w*0.70"/>
                                          </p:val>
                                        </p:tav>
                                        <p:tav tm="100000">
                                          <p:val>
                                            <p:strVal val="#ppt_w"/>
                                          </p:val>
                                        </p:tav>
                                      </p:tavLst>
                                    </p:anim>
                                    <p:anim calcmode="lin" valueType="num">
                                      <p:cBhvr>
                                        <p:cTn id="13" dur="1000" fill="hold"/>
                                        <p:tgtEl>
                                          <p:spTgt spid="8196"/>
                                        </p:tgtEl>
                                        <p:attrNameLst>
                                          <p:attrName>ppt_h</p:attrName>
                                        </p:attrNameLst>
                                      </p:cBhvr>
                                      <p:tavLst>
                                        <p:tav tm="0">
                                          <p:val>
                                            <p:strVal val="#ppt_h"/>
                                          </p:val>
                                        </p:tav>
                                        <p:tav tm="100000">
                                          <p:val>
                                            <p:strVal val="#ppt_h"/>
                                          </p:val>
                                        </p:tav>
                                      </p:tavLst>
                                    </p:anim>
                                    <p:animEffect transition="in" filter="fade">
                                      <p:cBhvr>
                                        <p:cTn id="14"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7585" y="477520"/>
            <a:ext cx="2750820" cy="1753235"/>
          </a:xfrm>
          <a:prstGeom prst="rect">
            <a:avLst/>
          </a:prstGeom>
          <a:noFill/>
        </p:spPr>
        <p:txBody>
          <a:bodyPr wrap="square" rtlCol="0">
            <a:spAutoFit/>
          </a:bodyPr>
          <a:p>
            <a:pPr algn="l"/>
            <a:r>
              <a:rPr lang="zh-CN" altLang="en-US" sz="5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锦     瑟</a:t>
            </a:r>
            <a:endParaRPr lang="zh-CN" altLang="en-US" sz="5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endParaRPr>
          </a:p>
          <a:p>
            <a:pPr algn="l"/>
            <a:r>
              <a:rPr lang="zh-CN" altLang="en-US" sz="5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 </a:t>
            </a:r>
            <a:r>
              <a:rPr lang="en-US" altLang="zh-CN" sz="5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李商隐</a:t>
            </a:r>
            <a:endParaRPr lang="zh-CN" altLang="en-US" sz="32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2355850" y="2486660"/>
            <a:ext cx="8484235" cy="3476625"/>
          </a:xfrm>
          <a:prstGeom prst="rect">
            <a:avLst/>
          </a:prstGeom>
          <a:noFill/>
        </p:spPr>
        <p:txBody>
          <a:bodyPr wrap="none" rtlCol="0">
            <a:spAutoFit/>
          </a:bodyPr>
          <a:p>
            <a:pPr algn="l">
              <a:buNone/>
            </a:pPr>
            <a:r>
              <a:rPr lang="zh-CN" altLang="en-US" sz="4000" b="1" dirty="0">
                <a:solidFill>
                  <a:srgbClr val="000000"/>
                </a:solidFill>
                <a:latin typeface="华文中宋" panose="02010600040101010101" charset="-122"/>
                <a:ea typeface="华文中宋" panose="02010600040101010101" charset="-122"/>
                <a:cs typeface="华文中宋" panose="02010600040101010101" charset="-122"/>
                <a:sym typeface="+mn-ea"/>
              </a:rPr>
              <a:t>锦瑟无端五十弦，一弦一柱思华年。</a:t>
            </a:r>
            <a:endParaRPr lang="zh-CN" altLang="en-US" sz="4000" b="1" dirty="0">
              <a:solidFill>
                <a:srgbClr val="000000"/>
              </a:solidFill>
              <a:latin typeface="华文中宋" panose="02010600040101010101" charset="-122"/>
              <a:ea typeface="华文中宋" panose="02010600040101010101" charset="-122"/>
              <a:cs typeface="华文中宋" panose="02010600040101010101" charset="-122"/>
            </a:endParaRPr>
          </a:p>
          <a:p>
            <a:pPr algn="l">
              <a:lnSpc>
                <a:spcPct val="150000"/>
              </a:lnSpc>
              <a:buNone/>
            </a:pPr>
            <a:r>
              <a:rPr lang="zh-CN" altLang="en-US" sz="4000" b="1" dirty="0">
                <a:solidFill>
                  <a:srgbClr val="000000"/>
                </a:solidFill>
                <a:latin typeface="华文中宋" panose="02010600040101010101" charset="-122"/>
                <a:ea typeface="华文中宋" panose="02010600040101010101" charset="-122"/>
                <a:cs typeface="华文中宋" panose="02010600040101010101" charset="-122"/>
                <a:sym typeface="+mn-ea"/>
              </a:rPr>
              <a:t>庄生晓梦迷蝴蝶，望帝春心托杜鹃。 </a:t>
            </a:r>
            <a:endParaRPr lang="zh-CN" altLang="en-US" sz="4000" b="1" dirty="0">
              <a:solidFill>
                <a:srgbClr val="000000"/>
              </a:solidFill>
              <a:latin typeface="华文中宋" panose="02010600040101010101" charset="-122"/>
              <a:ea typeface="华文中宋" panose="02010600040101010101" charset="-122"/>
              <a:cs typeface="华文中宋" panose="02010600040101010101" charset="-122"/>
            </a:endParaRPr>
          </a:p>
          <a:p>
            <a:pPr algn="l">
              <a:lnSpc>
                <a:spcPct val="150000"/>
              </a:lnSpc>
              <a:buNone/>
            </a:pPr>
            <a:r>
              <a:rPr lang="zh-CN" altLang="en-US" sz="4000" b="1" dirty="0">
                <a:solidFill>
                  <a:srgbClr val="000000"/>
                </a:solidFill>
                <a:latin typeface="华文中宋" panose="02010600040101010101" charset="-122"/>
                <a:ea typeface="华文中宋" panose="02010600040101010101" charset="-122"/>
                <a:cs typeface="华文中宋" panose="02010600040101010101" charset="-122"/>
                <a:sym typeface="+mn-ea"/>
              </a:rPr>
              <a:t>沧海月明珠有泪，蓝田日暖玉生烟。</a:t>
            </a:r>
            <a:endParaRPr lang="zh-CN" altLang="en-US" sz="4000" b="1" dirty="0">
              <a:solidFill>
                <a:srgbClr val="000000"/>
              </a:solidFill>
              <a:latin typeface="华文中宋" panose="02010600040101010101" charset="-122"/>
              <a:ea typeface="华文中宋" panose="02010600040101010101" charset="-122"/>
              <a:cs typeface="华文中宋" panose="02010600040101010101" charset="-122"/>
            </a:endParaRPr>
          </a:p>
          <a:p>
            <a:pPr algn="l">
              <a:lnSpc>
                <a:spcPct val="150000"/>
              </a:lnSpc>
              <a:buNone/>
            </a:pPr>
            <a:r>
              <a:rPr lang="zh-CN" altLang="en-US" sz="4000" b="1" dirty="0">
                <a:solidFill>
                  <a:srgbClr val="000000"/>
                </a:solidFill>
                <a:latin typeface="华文中宋" panose="02010600040101010101" charset="-122"/>
                <a:ea typeface="华文中宋" panose="02010600040101010101" charset="-122"/>
                <a:cs typeface="华文中宋" panose="02010600040101010101" charset="-122"/>
                <a:sym typeface="+mn-ea"/>
              </a:rPr>
              <a:t>此情可待成追忆，只是当时已惘然。</a:t>
            </a:r>
            <a:endParaRPr lang="zh-CN" altLang="en-US" sz="4000" b="1" dirty="0">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5604" name="文本框 25603"/>
          <p:cNvSpPr txBox="1"/>
          <p:nvPr/>
        </p:nvSpPr>
        <p:spPr>
          <a:xfrm>
            <a:off x="1283335" y="1784350"/>
            <a:ext cx="9638665" cy="3543935"/>
          </a:xfrm>
          <a:prstGeom prst="rect">
            <a:avLst/>
          </a:prstGeom>
          <a:noFill/>
          <a:ln w="9525">
            <a:noFill/>
          </a:ln>
        </p:spPr>
        <p:txBody>
          <a:bodyPr wrap="square">
            <a:spAutoFit/>
          </a:bodyPr>
          <a:p>
            <a:pPr>
              <a:lnSpc>
                <a:spcPct val="170000"/>
              </a:lnSpc>
              <a:spcBef>
                <a:spcPct val="50000"/>
              </a:spcBef>
              <a:buClr>
                <a:schemeClr val="bg1"/>
              </a:buClr>
            </a:pPr>
            <a:r>
              <a:rPr lang="zh-CN" altLang="en-US" sz="4000" b="1" noProof="1" dirty="0">
                <a:effectLst>
                  <a:outerShdw blurRad="38100" dist="38100" dir="2700000">
                    <a:srgbClr val="000000"/>
                  </a:outerShdw>
                </a:effectLst>
                <a:latin typeface="黑体" panose="02010609060101010101" pitchFamily="49" charset="-122"/>
                <a:ea typeface="黑体" panose="02010609060101010101" pitchFamily="49" charset="-122"/>
                <a:cs typeface="+mn-cs"/>
              </a:rPr>
              <a:t>　　 </a:t>
            </a:r>
            <a:r>
              <a:rPr lang="zh-CN" altLang="en-US" sz="44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这是作者晚年</a:t>
            </a:r>
            <a:r>
              <a:rPr lang="zh-CN" altLang="en-US" sz="44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回首往事</a:t>
            </a:r>
            <a:r>
              <a:rPr lang="zh-CN" altLang="en-US" sz="44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，有感于世路坎坷，遗恨重重，寄寓了作者</a:t>
            </a:r>
            <a:r>
              <a:rPr lang="zh-CN" altLang="en-US" sz="44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mn-cs"/>
              </a:rPr>
              <a:t>浓重的悲慨和郁愤</a:t>
            </a:r>
            <a:r>
              <a:rPr lang="zh-CN" altLang="en-US" sz="44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rPr>
              <a:t>。</a:t>
            </a:r>
            <a:endParaRPr lang="zh-CN" altLang="en-US" sz="44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
        <p:nvSpPr>
          <p:cNvPr id="11266" name="文本框 1"/>
          <p:cNvSpPr txBox="1"/>
          <p:nvPr/>
        </p:nvSpPr>
        <p:spPr>
          <a:xfrm>
            <a:off x="4740275" y="636588"/>
            <a:ext cx="2417763" cy="829945"/>
          </a:xfrm>
          <a:prstGeom prst="rect">
            <a:avLst/>
          </a:prstGeom>
          <a:noFill/>
          <a:ln w="9525">
            <a:noFill/>
          </a:ln>
        </p:spPr>
        <p:txBody>
          <a:bodyPr wrap="square" anchor="t" anchorCtr="0">
            <a:spAutoFit/>
          </a:bodyPr>
          <a:p>
            <a:r>
              <a:rPr lang="zh-CN" altLang="en-US" sz="4800" b="1">
                <a:solidFill>
                  <a:srgbClr val="FF0000"/>
                </a:solidFill>
                <a:latin typeface="微软雅黑" panose="020B0503020204020204" charset="-122"/>
                <a:ea typeface="微软雅黑" panose="020B0503020204020204" charset="-122"/>
              </a:rPr>
              <a:t>概    说</a:t>
            </a:r>
            <a:endParaRPr lang="zh-CN" altLang="en-US" sz="48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ppt_x"/>
                                          </p:val>
                                        </p:tav>
                                        <p:tav tm="100000">
                                          <p:val>
                                            <p:strVal val="#ppt_x"/>
                                          </p:val>
                                        </p:tav>
                                      </p:tavLst>
                                    </p:anim>
                                    <p:anim calcmode="lin" valueType="num">
                                      <p:cBhvr additive="base">
                                        <p:cTn id="8" dur="1000" fill="hold"/>
                                        <p:tgtEl>
                                          <p:spTgt spid="112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5604">
                                            <p:txEl>
                                              <p:charRg st="0" end="41"/>
                                            </p:txEl>
                                          </p:spTgt>
                                        </p:tgtEl>
                                        <p:attrNameLst>
                                          <p:attrName>style.visibility</p:attrName>
                                        </p:attrNameLst>
                                      </p:cBhvr>
                                      <p:to>
                                        <p:strVal val="visible"/>
                                      </p:to>
                                    </p:set>
                                    <p:anim calcmode="lin" valueType="num">
                                      <p:cBhvr>
                                        <p:cTn id="12" dur="1000" fill="hold"/>
                                        <p:tgtEl>
                                          <p:spTgt spid="25604">
                                            <p:txEl>
                                              <p:charRg st="0" end="41"/>
                                            </p:txEl>
                                          </p:spTgt>
                                        </p:tgtEl>
                                        <p:attrNameLst>
                                          <p:attrName>ppt_w</p:attrName>
                                        </p:attrNameLst>
                                      </p:cBhvr>
                                      <p:tavLst>
                                        <p:tav tm="0">
                                          <p:val>
                                            <p:strVal val="#ppt_w*0.70"/>
                                          </p:val>
                                        </p:tav>
                                        <p:tav tm="100000">
                                          <p:val>
                                            <p:strVal val="#ppt_w"/>
                                          </p:val>
                                        </p:tav>
                                      </p:tavLst>
                                    </p:anim>
                                    <p:anim calcmode="lin" valueType="num">
                                      <p:cBhvr>
                                        <p:cTn id="13" dur="1000" fill="hold"/>
                                        <p:tgtEl>
                                          <p:spTgt spid="25604">
                                            <p:txEl>
                                              <p:charRg st="0" end="41"/>
                                            </p:txEl>
                                          </p:spTgt>
                                        </p:tgtEl>
                                        <p:attrNameLst>
                                          <p:attrName>ppt_h</p:attrName>
                                        </p:attrNameLst>
                                      </p:cBhvr>
                                      <p:tavLst>
                                        <p:tav tm="0">
                                          <p:val>
                                            <p:strVal val="#ppt_h"/>
                                          </p:val>
                                        </p:tav>
                                        <p:tav tm="100000">
                                          <p:val>
                                            <p:strVal val="#ppt_h"/>
                                          </p:val>
                                        </p:tav>
                                      </p:tavLst>
                                    </p:anim>
                                    <p:animEffect transition="in" filter="fade">
                                      <p:cBhvr>
                                        <p:cTn id="14" dur="1000"/>
                                        <p:tgtEl>
                                          <p:spTgt spid="25604">
                                            <p:txEl>
                                              <p:charRg st="0"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63165" y="596265"/>
            <a:ext cx="2418080" cy="632460"/>
          </a:xfrm>
          <a:prstGeom prst="rect">
            <a:avLst/>
          </a:prstGeom>
          <a:noFill/>
        </p:spPr>
        <p:txBody>
          <a:bodyPr wrap="none" rtlCol="0">
            <a:spAutoFit/>
          </a:bodyPr>
          <a:p>
            <a:pPr algn="l">
              <a:lnSpc>
                <a:spcPct val="80000"/>
              </a:lnSpc>
              <a:spcBef>
                <a:spcPct val="40000"/>
              </a:spcBef>
            </a:pPr>
            <a:r>
              <a:rPr lang="zh-CN" altLang="en-US" sz="44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sym typeface="+mn-ea"/>
              </a:rPr>
              <a:t>诗歌内容</a:t>
            </a:r>
            <a:endParaRPr lang="zh-CN" altLang="en-US" sz="44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sym typeface="+mn-ea"/>
            </a:endParaRPr>
          </a:p>
        </p:txBody>
      </p:sp>
      <p:sp>
        <p:nvSpPr>
          <p:cNvPr id="3" name="文本框 2"/>
          <p:cNvSpPr txBox="1"/>
          <p:nvPr/>
        </p:nvSpPr>
        <p:spPr>
          <a:xfrm>
            <a:off x="7319010" y="492760"/>
            <a:ext cx="4516755" cy="4559935"/>
          </a:xfrm>
          <a:prstGeom prst="rect">
            <a:avLst/>
          </a:prstGeom>
          <a:solidFill>
            <a:schemeClr val="accent4">
              <a:lumMod val="20000"/>
              <a:lumOff val="80000"/>
            </a:schemeClr>
          </a:solidFill>
        </p:spPr>
        <p:txBody>
          <a:bodyPr wrap="square" rtlCol="0" anchor="t">
            <a:spAutoFit/>
          </a:bodyPr>
          <a:p>
            <a:pPr>
              <a:lnSpc>
                <a:spcPct val="150000"/>
              </a:lnSpc>
              <a:spcBef>
                <a:spcPct val="40000"/>
              </a:spcBef>
            </a:pPr>
            <a:r>
              <a:rPr lang="zh-CN" altLang="en-US" sz="3600" b="1" dirty="0">
                <a:solidFill>
                  <a:schemeClr val="tx2"/>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4000" b="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诗的写作特点</a:t>
            </a:r>
            <a:endParaRPr lang="zh-CN" altLang="en-US" sz="3600" b="1" noProof="1" dirty="0">
              <a:solidFill>
                <a:schemeClr val="tx2"/>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50000"/>
              </a:lnSpc>
              <a:spcBef>
                <a:spcPct val="40000"/>
              </a:spcBef>
            </a:pPr>
            <a:r>
              <a:rPr lang="zh-CN" altLang="en-US" sz="36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大量</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用典</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（着眼于从原典中生发诗意的联想，借以传递情绪和感受。 ）</a:t>
            </a:r>
            <a:endPar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55930" y="1656080"/>
            <a:ext cx="6432550" cy="3411855"/>
          </a:xfrm>
          <a:prstGeom prst="rect">
            <a:avLst/>
          </a:prstGeom>
          <a:noFill/>
        </p:spPr>
        <p:txBody>
          <a:bodyPr wrap="square" rtlCol="0">
            <a:spAutoFit/>
          </a:bodyPr>
          <a:p>
            <a:pPr algn="l">
              <a:lnSpc>
                <a:spcPct val="120000"/>
              </a:lnSpc>
              <a:spcBef>
                <a:spcPct val="40000"/>
              </a:spcBef>
            </a:pPr>
            <a:r>
              <a:rPr lang="zh-CN" altLang="en-US" sz="36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（首联）</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锦瑟牵情，回首往事</a:t>
            </a:r>
            <a:endPar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gn="l">
              <a:lnSpc>
                <a:spcPct val="120000"/>
              </a:lnSpc>
              <a:spcBef>
                <a:spcPct val="40000"/>
              </a:spcBef>
            </a:pPr>
            <a:r>
              <a:rPr lang="zh-CN" altLang="en-US" sz="36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（颔联）</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往事如梦，感伤深沉</a:t>
            </a:r>
            <a:endPar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gn="l">
              <a:lnSpc>
                <a:spcPct val="120000"/>
              </a:lnSpc>
              <a:spcBef>
                <a:spcPct val="40000"/>
              </a:spcBef>
            </a:pPr>
            <a:r>
              <a:rPr lang="zh-CN" altLang="en-US" sz="36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（颈联）</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对月而泣，美梦如烟</a:t>
            </a:r>
            <a:endParaRPr lang="zh-CN" altLang="en-US" sz="3600" b="1" noProof="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gn="l">
              <a:lnSpc>
                <a:spcPct val="120000"/>
              </a:lnSpc>
              <a:spcBef>
                <a:spcPct val="40000"/>
              </a:spcBef>
            </a:pPr>
            <a:r>
              <a:rPr lang="zh-CN" altLang="en-US" sz="3600" b="1" dirty="0">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（尾联）</a:t>
            </a:r>
            <a:r>
              <a:rPr lang="zh-CN" altLang="en-US" sz="3600" b="1" dirty="0">
                <a:solidFill>
                  <a:srgbClr val="0000FF"/>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追忆此情，当时惘然</a:t>
            </a:r>
            <a:endParaRPr lang="zh-CN" altLang="en-US" sz="3600" b="1" noProof="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1397635" y="5495290"/>
            <a:ext cx="7534275" cy="700405"/>
          </a:xfrm>
          <a:prstGeom prst="rect">
            <a:avLst/>
          </a:prstGeom>
          <a:solidFill>
            <a:schemeClr val="accent5">
              <a:lumMod val="20000"/>
              <a:lumOff val="80000"/>
            </a:schemeClr>
          </a:solidFill>
        </p:spPr>
        <p:txBody>
          <a:bodyPr wrap="square" rtlCol="0" anchor="t">
            <a:spAutoFit/>
          </a:bodyPr>
          <a:p>
            <a:pPr>
              <a:lnSpc>
                <a:spcPct val="110000"/>
              </a:lnSpc>
              <a:spcBef>
                <a:spcPct val="40000"/>
              </a:spcBef>
            </a:pPr>
            <a:r>
              <a:rPr lang="zh-CN" altLang="en-US" sz="3600" b="1" dirty="0">
                <a:solidFill>
                  <a:srgbClr val="C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诗的情感：</a:t>
            </a:r>
            <a:r>
              <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追忆华年的迷惘与感伤。</a:t>
            </a:r>
            <a:endParaRPr lang="zh-CN" altLang="en-US" sz="3600" b="1" dirty="0">
              <a:solidFill>
                <a:srgbClr val="00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3" end="3"/>
                                            </p:txEl>
                                          </p:spTgt>
                                        </p:tgtEl>
                                      </p:cBhvr>
                                    </p:animEffect>
                                  </p:childTnLst>
                                </p:cTn>
                              </p:par>
                            </p:childTnLst>
                          </p:cTn>
                        </p:par>
                        <p:par>
                          <p:cTn id="33" fill="hold">
                            <p:stCondLst>
                              <p:cond delay="5000"/>
                            </p:stCondLst>
                            <p:childTnLst>
                              <p:par>
                                <p:cTn id="34" presetID="55"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strVal val="#ppt_w*0.70"/>
                                          </p:val>
                                        </p:tav>
                                        <p:tav tm="100000">
                                          <p:val>
                                            <p:strVal val="#ppt_w"/>
                                          </p:val>
                                        </p:tav>
                                      </p:tavLst>
                                    </p:anim>
                                    <p:anim calcmode="lin" valueType="num">
                                      <p:cBhvr>
                                        <p:cTn id="37" dur="1000" fill="hold"/>
                                        <p:tgtEl>
                                          <p:spTgt spid="5"/>
                                        </p:tgtEl>
                                        <p:attrNameLst>
                                          <p:attrName>ppt_h</p:attrName>
                                        </p:attrNameLst>
                                      </p:cBhvr>
                                      <p:tavLst>
                                        <p:tav tm="0">
                                          <p:val>
                                            <p:strVal val="#ppt_h"/>
                                          </p:val>
                                        </p:tav>
                                        <p:tav tm="100000">
                                          <p:val>
                                            <p:strVal val="#ppt_h"/>
                                          </p:val>
                                        </p:tav>
                                      </p:tavLst>
                                    </p:anim>
                                    <p:animEffect transition="in" filter="fade">
                                      <p:cBhvr>
                                        <p:cTn id="38" dur="1000"/>
                                        <p:tgtEl>
                                          <p:spTgt spid="5"/>
                                        </p:tgtEl>
                                      </p:cBhvr>
                                    </p:animEffect>
                                  </p:childTnLst>
                                </p:cTn>
                              </p:par>
                            </p:childTnLst>
                          </p:cTn>
                        </p:par>
                        <p:par>
                          <p:cTn id="39" fill="hold">
                            <p:stCondLst>
                              <p:cond delay="6000"/>
                            </p:stCondLst>
                            <p:childTnLst>
                              <p:par>
                                <p:cTn id="40" presetID="55"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1000" fill="hold"/>
                                        <p:tgtEl>
                                          <p:spTgt spid="3"/>
                                        </p:tgtEl>
                                        <p:attrNameLst>
                                          <p:attrName>ppt_w</p:attrName>
                                        </p:attrNameLst>
                                      </p:cBhvr>
                                      <p:tavLst>
                                        <p:tav tm="0">
                                          <p:val>
                                            <p:strVal val="#ppt_w*0.70"/>
                                          </p:val>
                                        </p:tav>
                                        <p:tav tm="100000">
                                          <p:val>
                                            <p:strVal val="#ppt_w"/>
                                          </p:val>
                                        </p:tav>
                                      </p:tavLst>
                                    </p:anim>
                                    <p:anim calcmode="lin" valueType="num">
                                      <p:cBhvr>
                                        <p:cTn id="43" dur="1000" fill="hold"/>
                                        <p:tgtEl>
                                          <p:spTgt spid="3"/>
                                        </p:tgtEl>
                                        <p:attrNameLst>
                                          <p:attrName>ppt_h</p:attrName>
                                        </p:attrNameLst>
                                      </p:cBhvr>
                                      <p:tavLst>
                                        <p:tav tm="0">
                                          <p:val>
                                            <p:strVal val="#ppt_h"/>
                                          </p:val>
                                        </p:tav>
                                        <p:tav tm="100000">
                                          <p:val>
                                            <p:strVal val="#ppt_h"/>
                                          </p:val>
                                        </p:tav>
                                      </p:tavLst>
                                    </p:anim>
                                    <p:animEffect transition="in" filter="fade">
                                      <p:cBhvr>
                                        <p:cTn id="4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Lst>
  </p:timing>
</p:sld>
</file>

<file path=ppt/tags/tag1.xml><?xml version="1.0" encoding="utf-8"?>
<p:tagLst xmlns:p="http://schemas.openxmlformats.org/presentationml/2006/main">
  <p:tag name="KSO_WM_UNIT_PLACING_PICTURE_USER_VIEWPORT" val="{&quot;height&quot;:5042.499212598425,&quot;width&quot;:14152.5007874015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3562</Words>
  <Application>WPS 演示</Application>
  <PresentationFormat>宽屏</PresentationFormat>
  <Paragraphs>211</Paragraphs>
  <Slides>32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vt:lpstr>
      <vt:lpstr>宋体</vt:lpstr>
      <vt:lpstr>Wingdings</vt:lpstr>
      <vt:lpstr>华文行楷</vt:lpstr>
      <vt:lpstr>华文中宋</vt:lpstr>
      <vt:lpstr>微软雅黑</vt:lpstr>
      <vt:lpstr>黑体</vt:lpstr>
      <vt:lpstr>Arial Unicode MS</vt:lpstr>
      <vt:lpstr>Calibri</vt:lpstr>
      <vt:lpstr>华文新魏</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6</cp:revision>
  <dcterms:created xsi:type="dcterms:W3CDTF">2021-11-06T03:14:00Z</dcterms:created>
  <dcterms:modified xsi:type="dcterms:W3CDTF">2021-12-23T03:32:14Z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8CEC5C5F9ED9441D946ADC9CCF2B2C3B</vt:lpwstr>
  </property>
  <property fmtid="{D5CDD505-2E9C-101B-9397-08002B2CF9AE}" pid="3" name="KSOProductBuildVer">
    <vt:lpwstr>2052-11.1.0.11194</vt:lpwstr>
  </property>
</Properties>
</file>