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7"/>
  </p:notesMasterIdLst>
  <p:handoutMasterIdLst>
    <p:handoutMasterId r:id="rId48"/>
  </p:handoutMasterIdLst>
  <p:sldIdLst>
    <p:sldId id="323" r:id="rId3"/>
    <p:sldId id="523" r:id="rId4"/>
    <p:sldId id="1012" r:id="rId5"/>
    <p:sldId id="1042" r:id="rId6"/>
    <p:sldId id="1003" r:id="rId7"/>
    <p:sldId id="1087" r:id="rId8"/>
    <p:sldId id="634" r:id="rId9"/>
    <p:sldId id="1001" r:id="rId10"/>
    <p:sldId id="1077" r:id="rId11"/>
    <p:sldId id="748" r:id="rId12"/>
    <p:sldId id="586" r:id="rId13"/>
    <p:sldId id="1102" r:id="rId14"/>
    <p:sldId id="996" r:id="rId15"/>
    <p:sldId id="1006" r:id="rId16"/>
    <p:sldId id="991" r:id="rId17"/>
    <p:sldId id="1080" r:id="rId18"/>
    <p:sldId id="1013" r:id="rId19"/>
    <p:sldId id="1018" r:id="rId20"/>
    <p:sldId id="1019" r:id="rId21"/>
    <p:sldId id="1020" r:id="rId22"/>
    <p:sldId id="941" r:id="rId23"/>
    <p:sldId id="928" r:id="rId24"/>
    <p:sldId id="1088" r:id="rId25"/>
    <p:sldId id="1090" r:id="rId26"/>
    <p:sldId id="1091" r:id="rId27"/>
    <p:sldId id="1092" r:id="rId28"/>
    <p:sldId id="1094" r:id="rId29"/>
    <p:sldId id="1093" r:id="rId30"/>
    <p:sldId id="1082" r:id="rId31"/>
    <p:sldId id="1095" r:id="rId32"/>
    <p:sldId id="1097" r:id="rId33"/>
    <p:sldId id="1096" r:id="rId34"/>
    <p:sldId id="1098" r:id="rId35"/>
    <p:sldId id="1099" r:id="rId36"/>
    <p:sldId id="1103" r:id="rId37"/>
    <p:sldId id="1100" r:id="rId38"/>
    <p:sldId id="1074" r:id="rId39"/>
    <p:sldId id="1061" r:id="rId40"/>
    <p:sldId id="936" r:id="rId41"/>
    <p:sldId id="937" r:id="rId42"/>
    <p:sldId id="938" r:id="rId43"/>
    <p:sldId id="939" r:id="rId44"/>
    <p:sldId id="940" r:id="rId45"/>
    <p:sldId id="1101" r:id="rId46"/>
  </p:sldIdLst>
  <p:sldSz cx="9144000" cy="5143500" type="screen16x9"/>
  <p:notesSz cx="6858000" cy="9144000"/>
  <p:embeddedFontLst>
    <p:embeddedFont>
      <p:font typeface="YouYuan" panose="02010509060101010101" pitchFamily="49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Tahoma" panose="020B0604030504040204" pitchFamily="34" charset="0"/>
      <p:regular r:id="rId54"/>
      <p:bold r:id="rId55"/>
    </p:embeddedFont>
    <p:embeddedFont>
      <p:font typeface="黑体" panose="02010609060101010101" pitchFamily="49" charset="-122"/>
      <p:regular r:id="rId56"/>
    </p:embeddedFont>
    <p:embeddedFont>
      <p:font typeface="华文楷体" panose="02010600040101010101" pitchFamily="2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微软雅黑" panose="020B0503020204020204" pitchFamily="34" charset="-122"/>
      <p:regular r:id="rId59"/>
      <p:bold r:id="rId60"/>
    </p:embeddedFont>
    <p:embeddedFont>
      <p:font typeface="新宋体" panose="02010609030101010101" pitchFamily="49" charset="-122"/>
      <p:regular r:id="rId6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50"/>
    <a:srgbClr val="0066FF"/>
    <a:srgbClr val="FEFCDE"/>
    <a:srgbClr val="FF0000"/>
    <a:srgbClr val="A38302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6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672" y="755576"/>
            <a:ext cx="2232248" cy="21602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i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20   </a:t>
            </a:r>
            <a:r>
              <a:rPr lang="zh-CN" altLang="en-US" sz="1200" i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纸的发明</a:t>
            </a:r>
          </a:p>
        </p:txBody>
      </p:sp>
    </p:spTree>
    <p:extLst>
      <p:ext uri="{BB962C8B-B14F-4D97-AF65-F5344CB8AC3E}">
        <p14:creationId xmlns:p14="http://schemas.microsoft.com/office/powerpoint/2010/main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39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9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2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6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48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10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 纸的发明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0" y="4515966"/>
            <a:ext cx="9144000" cy="62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84" r:id="rId9"/>
    <p:sldLayoutId id="2147483685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Layout" Target="../slideLayouts/slideLayout8.xml"/><Relationship Id="rId7" Type="http://schemas.openxmlformats.org/officeDocument/2006/relationships/slide" Target="slide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03425"/>
          <p:cNvSpPr txBox="1">
            <a:spLocks noChangeArrowheads="1"/>
          </p:cNvSpPr>
          <p:nvPr/>
        </p:nvSpPr>
        <p:spPr bwMode="auto">
          <a:xfrm>
            <a:off x="5111750" y="1628775"/>
            <a:ext cx="40322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Tahoma" pitchFamily="34" charset="0"/>
              </a:rPr>
              <a:t>纸的发明</a:t>
            </a:r>
            <a:r>
              <a:rPr lang="en-US" altLang="zh-CN" sz="5400" b="1" dirty="0">
                <a:solidFill>
                  <a:schemeClr val="accent2"/>
                </a:solidFill>
                <a:latin typeface="Tahoma" pitchFamily="34" charset="0"/>
              </a:rPr>
              <a:t>PPT</a:t>
            </a:r>
            <a:endParaRPr lang="zh-CN" altLang="en-US" sz="4000" dirty="0">
              <a:solidFill>
                <a:srgbClr val="FF0000"/>
              </a:solidFill>
              <a:latin typeface="Tahoma" pitchFamily="34" charset="0"/>
              <a:ea typeface="华文新魏" pitchFamily="2" charset="-122"/>
            </a:endParaRPr>
          </a:p>
        </p:txBody>
      </p:sp>
      <p:sp>
        <p:nvSpPr>
          <p:cNvPr id="8" name="文本框 103426"/>
          <p:cNvSpPr txBox="1">
            <a:spLocks noChangeArrowheads="1"/>
          </p:cNvSpPr>
          <p:nvPr/>
        </p:nvSpPr>
        <p:spPr bwMode="auto">
          <a:xfrm>
            <a:off x="3132138" y="620713"/>
            <a:ext cx="165735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纸</a:t>
            </a:r>
          </a:p>
        </p:txBody>
      </p:sp>
      <p:pic>
        <p:nvPicPr>
          <p:cNvPr id="9" name="图片 8" descr="纸"/>
          <p:cNvPicPr>
            <a:picLocks noChangeAspect="1" noChangeArrowheads="1"/>
          </p:cNvPicPr>
          <p:nvPr/>
        </p:nvPicPr>
        <p:blipFill>
          <a:blip r:embed="rId3" cstate="print"/>
          <a:srcRect r="3538"/>
          <a:stretch>
            <a:fillRect/>
          </a:stretch>
        </p:blipFill>
        <p:spPr bwMode="auto">
          <a:xfrm>
            <a:off x="-36512" y="-20538"/>
            <a:ext cx="91805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03426"/>
          <p:cNvSpPr txBox="1">
            <a:spLocks noChangeArrowheads="1"/>
          </p:cNvSpPr>
          <p:nvPr/>
        </p:nvSpPr>
        <p:spPr bwMode="auto">
          <a:xfrm>
            <a:off x="6659066" y="490166"/>
            <a:ext cx="165735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纸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699542"/>
            <a:ext cx="64807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907704" y="1203598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ahoma" pitchFamily="34" charset="0"/>
              </a:rPr>
              <a:t>猜谜：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生得轻巧白净，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中国创造发明。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传播文化知识，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深受人类欢迎。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07408"/>
              </p:ext>
            </p:extLst>
          </p:nvPr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1995686"/>
            <a:ext cx="4104456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：马在小屋旁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屋里两根梁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还有鸟三只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卧在梁中央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3679" y="2859782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不要少写“横”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lù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不要写成“水”。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32040" y="2283718"/>
            <a:ext cx="3221606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指把所见所闻通过一定的手段保留下来，并作为信息传递开去。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timgsa.baidu.com/timg?image&amp;quality=80&amp;size=b9999_10000&amp;sec=1540821404695&amp;di=dc78a585a8af03132c5ae78f6b9ac23c&amp;imgtype=0&amp;src=http%3A%2F%2Fpic28.photophoto.cn%2F20130809%2F0009021114797481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236"/>
          <a:stretch>
            <a:fillRect/>
          </a:stretch>
        </p:blipFill>
        <p:spPr bwMode="auto">
          <a:xfrm>
            <a:off x="5701576" y="1347614"/>
            <a:ext cx="3203848" cy="2376264"/>
          </a:xfrm>
          <a:prstGeom prst="rect">
            <a:avLst/>
          </a:prstGeom>
          <a:noFill/>
        </p:spPr>
      </p:pic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树皮造纸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51520" y="1563639"/>
            <a:ext cx="1111202" cy="1080119"/>
            <a:chOff x="251520" y="1563639"/>
            <a:chExt cx="1111202" cy="1080119"/>
          </a:xfrm>
        </p:grpSpPr>
        <p:sp>
          <p:nvSpPr>
            <p:cNvPr id="39" name="矩形 48"/>
            <p:cNvSpPr>
              <a:spLocks noChangeArrowheads="1"/>
            </p:cNvSpPr>
            <p:nvPr/>
          </p:nvSpPr>
          <p:spPr bwMode="auto">
            <a:xfrm>
              <a:off x="251520" y="199742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创造</a:t>
              </a:r>
            </a:p>
          </p:txBody>
        </p: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1563639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1" name="组合 40"/>
          <p:cNvGrpSpPr/>
          <p:nvPr/>
        </p:nvGrpSpPr>
        <p:grpSpPr>
          <a:xfrm>
            <a:off x="2092646" y="2859782"/>
            <a:ext cx="1111202" cy="1078379"/>
            <a:chOff x="2092646" y="2859782"/>
            <a:chExt cx="1111202" cy="1078379"/>
          </a:xfrm>
        </p:grpSpPr>
        <p:sp>
          <p:nvSpPr>
            <p:cNvPr id="42" name="矩形 48"/>
            <p:cNvSpPr>
              <a:spLocks noChangeArrowheads="1"/>
            </p:cNvSpPr>
            <p:nvPr/>
          </p:nvSpPr>
          <p:spPr bwMode="auto">
            <a:xfrm>
              <a:off x="2092646" y="329183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欧洲</a:t>
              </a: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95736" y="2859782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796502" y="2859782"/>
            <a:ext cx="1111202" cy="1078379"/>
            <a:chOff x="796502" y="2859782"/>
            <a:chExt cx="1111202" cy="1078379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796502" y="329183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鲜美</a:t>
              </a:r>
            </a:p>
          </p:txBody>
        </p:sp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859782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7" name="组合 46"/>
          <p:cNvGrpSpPr/>
          <p:nvPr/>
        </p:nvGrpSpPr>
        <p:grpSpPr>
          <a:xfrm>
            <a:off x="1475656" y="1563638"/>
            <a:ext cx="1111202" cy="1080120"/>
            <a:chOff x="1475656" y="1563638"/>
            <a:chExt cx="1111202" cy="1080120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475656" y="199742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记录</a:t>
              </a:r>
            </a:p>
          </p:txBody>
        </p:sp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47664" y="1563638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0" name="组合 49"/>
          <p:cNvGrpSpPr/>
          <p:nvPr/>
        </p:nvGrpSpPr>
        <p:grpSpPr>
          <a:xfrm>
            <a:off x="2555776" y="1563638"/>
            <a:ext cx="1111202" cy="1080120"/>
            <a:chOff x="2555776" y="1563638"/>
            <a:chExt cx="1111202" cy="1080120"/>
          </a:xfrm>
        </p:grpSpPr>
        <p:sp>
          <p:nvSpPr>
            <p:cNvPr id="51" name="矩形 48"/>
            <p:cNvSpPr>
              <a:spLocks noChangeArrowheads="1"/>
            </p:cNvSpPr>
            <p:nvPr/>
          </p:nvSpPr>
          <p:spPr bwMode="auto">
            <a:xfrm>
              <a:off x="2555776" y="199742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保存</a:t>
              </a:r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792" y="1563638"/>
              <a:ext cx="936104" cy="535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" name="TextBox 52"/>
          <p:cNvSpPr txBox="1"/>
          <p:nvPr/>
        </p:nvSpPr>
        <p:spPr>
          <a:xfrm rot="20614344">
            <a:off x="6879606" y="3386377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现代高级造纸厂</a:t>
            </a:r>
          </a:p>
        </p:txBody>
      </p:sp>
    </p:spTree>
    <p:extLst>
      <p:ext uri="{BB962C8B-B14F-4D97-AF65-F5344CB8AC3E}">
        <p14:creationId xmlns:p14="http://schemas.microsoft.com/office/powerpoint/2010/main" val="279542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12442E-6 L 0.45903 0.00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3519 L 0.40591 0.042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-0.06978 L 0.42187 -0.076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51652E-6 L 0.39149 -0.00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02778 L 0.38941 0.00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0" y="-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C8D093-F15E-C44F-BB22-292353ED6C6B}"/>
              </a:ext>
            </a:extLst>
          </p:cNvPr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4879769-7720-EE4E-9830-2D111B55CA7A}"/>
              </a:ext>
            </a:extLst>
          </p:cNvPr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275606"/>
            <a:ext cx="39386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创造：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创造就是把以前没有的事物给产生出或者造出来。</a:t>
            </a:r>
            <a:endParaRPr lang="zh-CN" altLang="en-US" sz="28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2787774"/>
            <a:ext cx="3731548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中国人在船舶设计上，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创造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了世界最多的船舶图样</a:t>
            </a:r>
            <a:r>
              <a:rPr lang="zh-CN" altLang="en-US" sz="2800" b="1" dirty="0"/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42" name="Picture 2" descr="http://58pic.ooopic.com/58pic/14/72/22/17B58PICKMp.jpg"/>
          <p:cNvPicPr>
            <a:picLocks noChangeAspect="1" noChangeArrowheads="1"/>
          </p:cNvPicPr>
          <p:nvPr/>
        </p:nvPicPr>
        <p:blipFill>
          <a:blip r:embed="rId2" cstate="print"/>
          <a:srcRect t="12911"/>
          <a:stretch>
            <a:fillRect/>
          </a:stretch>
        </p:blipFill>
        <p:spPr bwMode="auto">
          <a:xfrm>
            <a:off x="4644008" y="1519796"/>
            <a:ext cx="3866957" cy="2535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448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956616"/>
            <a:ext cx="3997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铸刻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铸造雕刻。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本文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指铸刻在殷周青铜器上的铭文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也叫钟鼎文。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5466" y="2571750"/>
            <a:ext cx="3914526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古人把文字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铸刻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在青铜器上。</a:t>
            </a:r>
          </a:p>
        </p:txBody>
      </p:sp>
      <p:pic>
        <p:nvPicPr>
          <p:cNvPr id="60418" name="Picture 2" descr="http://img1.cache.netease.com/catchpic/F/F4/F4866084578FE3DA43A0100B26BF1CA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956616"/>
            <a:ext cx="2857500" cy="2476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909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27584" y="1275606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蚕吐丝结成的茧子，</a:t>
            </a:r>
            <a:endParaRPr lang="en-US" altLang="zh-CN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可以织布。</a:t>
            </a:r>
          </a:p>
        </p:txBody>
      </p:sp>
      <p:sp>
        <p:nvSpPr>
          <p:cNvPr id="29" name="文本框 6"/>
          <p:cNvSpPr txBox="1"/>
          <p:nvPr/>
        </p:nvSpPr>
        <p:spPr>
          <a:xfrm>
            <a:off x="899780" y="699542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蚕茧</a:t>
            </a:r>
          </a:p>
        </p:txBody>
      </p:sp>
      <p:sp>
        <p:nvSpPr>
          <p:cNvPr id="51" name="文本框 6"/>
          <p:cNvSpPr txBox="1"/>
          <p:nvPr/>
        </p:nvSpPr>
        <p:spPr>
          <a:xfrm>
            <a:off x="946239" y="2571750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欧洲</a:t>
            </a:r>
          </a:p>
        </p:txBody>
      </p:sp>
      <p:sp>
        <p:nvSpPr>
          <p:cNvPr id="52" name="文本框 2"/>
          <p:cNvSpPr txBox="1"/>
          <p:nvPr/>
        </p:nvSpPr>
        <p:spPr>
          <a:xfrm>
            <a:off x="874043" y="3152688"/>
            <a:ext cx="249911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东半球西北部的一个洲。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067944" y="15636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95936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814958"/>
            <a:ext cx="2520280" cy="1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7774"/>
            <a:ext cx="252028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478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617328" y="3795886"/>
            <a:ext cx="7911686" cy="7207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kern="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总领全文：</a:t>
            </a:r>
            <a:r>
              <a:rPr lang="zh-CN" altLang="en-US" sz="32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高度评价造纸术对世界的影响。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83568" y="2042577"/>
            <a:ext cx="7488832" cy="136191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造纸术的发明，是中国对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世界文明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贡献之一。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958836" y="3003798"/>
            <a:ext cx="1853524" cy="753531"/>
            <a:chOff x="5283380" y="1242155"/>
            <a:chExt cx="1853524" cy="753531"/>
          </a:xfrm>
        </p:grpSpPr>
        <p:sp>
          <p:nvSpPr>
            <p:cNvPr id="24" name="流程图: 资料带 23"/>
            <p:cNvSpPr/>
            <p:nvPr/>
          </p:nvSpPr>
          <p:spPr>
            <a:xfrm>
              <a:off x="5310763" y="1242155"/>
              <a:ext cx="1826141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283380" y="1377460"/>
              <a:ext cx="1832553" cy="5847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贡献突出</a:t>
              </a:r>
            </a:p>
          </p:txBody>
        </p:sp>
      </p:grpSp>
      <p:sp>
        <p:nvSpPr>
          <p:cNvPr id="18" name="Freeform 24"/>
          <p:cNvSpPr/>
          <p:nvPr/>
        </p:nvSpPr>
        <p:spPr bwMode="gray">
          <a:xfrm rot="13859497">
            <a:off x="4662928" y="2410858"/>
            <a:ext cx="431439" cy="99578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987824" y="2859782"/>
            <a:ext cx="1208249" cy="644498"/>
            <a:chOff x="3949823" y="1059430"/>
            <a:chExt cx="1941873" cy="753531"/>
          </a:xfrm>
        </p:grpSpPr>
        <p:sp>
          <p:nvSpPr>
            <p:cNvPr id="29" name="流程图: 资料带 28"/>
            <p:cNvSpPr/>
            <p:nvPr/>
          </p:nvSpPr>
          <p:spPr>
            <a:xfrm>
              <a:off x="4065553" y="1059430"/>
              <a:ext cx="1826143" cy="753531"/>
            </a:xfrm>
            <a:prstGeom prst="flowChartPunchedTap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49823" y="1059430"/>
              <a:ext cx="1621016" cy="683704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影响</a:t>
              </a: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259632" y="2643758"/>
            <a:ext cx="66967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/>
        </p:nvSpPr>
        <p:spPr>
          <a:xfrm>
            <a:off x="251520" y="1059582"/>
            <a:ext cx="8559414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自由朗读课文，文中哪个句子最能概括造纸术的贡献？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</a:p>
        </p:txBody>
      </p:sp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755576" y="3291830"/>
            <a:ext cx="1080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24"/>
          <p:cNvSpPr/>
          <p:nvPr/>
        </p:nvSpPr>
        <p:spPr bwMode="gray">
          <a:xfrm rot="6974872">
            <a:off x="7378527" y="2541210"/>
            <a:ext cx="373380" cy="70993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1" grpId="0"/>
      <p:bldP spid="18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791295"/>
            <a:ext cx="8640960" cy="2653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默读课文，思考：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本文先总的说明“造纸术对世界的影响”，再具体写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	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，接着写</a:t>
            </a:r>
            <a:r>
              <a:rPr lang="en-US" altLang="zh-CN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								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，最后总述造纸术在世界各地的传播及意义。</a:t>
            </a:r>
            <a:endParaRPr lang="en-US" altLang="zh-CN" sz="32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796136" y="1482919"/>
            <a:ext cx="327585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祖先写字的不便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43808" y="2058983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蔡伦改进造纸术，惠及大众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41476" y="3651869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总起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分述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1677951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下列选项不是我国四大发明的是（　　）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造纸术     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指南针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轮子</a:t>
            </a: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96336" y="1491630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62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劳累”的 “累”读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</a:rPr>
              <a:t>lèi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，不读</a:t>
            </a:r>
            <a:r>
              <a:rPr lang="en-US" altLang="zh-CN" sz="3200" b="1" dirty="0" err="1">
                <a:latin typeface="楷体" pitchFamily="49" charset="-122"/>
                <a:ea typeface="楷体" pitchFamily="49" charset="-122"/>
              </a:rPr>
              <a:t>lěi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。（　　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记录”的“录 ”下半部分是“水”。（　　）</a:t>
            </a:r>
          </a:p>
        </p:txBody>
      </p:sp>
      <p:sp>
        <p:nvSpPr>
          <p:cNvPr id="3" name="矩形 2"/>
          <p:cNvSpPr/>
          <p:nvPr/>
        </p:nvSpPr>
        <p:spPr>
          <a:xfrm>
            <a:off x="90447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</a:p>
        </p:txBody>
      </p:sp>
    </p:spTree>
    <p:extLst>
      <p:ext uri="{BB962C8B-B14F-4D97-AF65-F5344CB8AC3E}">
        <p14:creationId xmlns:p14="http://schemas.microsoft.com/office/powerpoint/2010/main" val="58855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纸的发明.swf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19548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0" y="1954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25CFD39-A22E-C348-BCD9-F21C6C36FF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12572B1-64F1-6842-92BD-8700995A31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F8F78E23-50A4-DE4E-802E-429241B99C9C}"/>
              </a:ext>
            </a:extLst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7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DE258695-61B7-0946-83FB-8DFACD6C2F8C}"/>
              </a:ext>
            </a:extLst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8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85214" y="1707654"/>
            <a:ext cx="4258994" cy="864096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339752" y="1707654"/>
            <a:ext cx="410445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10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纸的发明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</a:p>
        </p:txBody>
      </p:sp>
      <p:sp>
        <p:nvSpPr>
          <p:cNvPr id="3" name="矩形 20"/>
          <p:cNvSpPr/>
          <p:nvPr/>
        </p:nvSpPr>
        <p:spPr>
          <a:xfrm>
            <a:off x="1691680" y="1491630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促进</a:t>
            </a:r>
          </a:p>
        </p:txBody>
      </p:sp>
      <p:sp>
        <p:nvSpPr>
          <p:cNvPr id="4" name="矩形 20"/>
          <p:cNvSpPr/>
          <p:nvPr/>
        </p:nvSpPr>
        <p:spPr>
          <a:xfrm>
            <a:off x="1691680" y="218815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满足</a:t>
            </a:r>
          </a:p>
        </p:txBody>
      </p:sp>
      <p:sp>
        <p:nvSpPr>
          <p:cNvPr id="5" name="矩形 20"/>
          <p:cNvSpPr/>
          <p:nvPr/>
        </p:nvSpPr>
        <p:spPr>
          <a:xfrm>
            <a:off x="1691680" y="288467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记录</a:t>
            </a:r>
          </a:p>
        </p:txBody>
      </p:sp>
      <p:sp>
        <p:nvSpPr>
          <p:cNvPr id="6" name="矩形 20"/>
          <p:cNvSpPr/>
          <p:nvPr/>
        </p:nvSpPr>
        <p:spPr>
          <a:xfrm>
            <a:off x="5194841" y="1491630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</a:p>
        </p:txBody>
      </p:sp>
      <p:sp>
        <p:nvSpPr>
          <p:cNvPr id="7" name="矩形 20"/>
          <p:cNvSpPr/>
          <p:nvPr/>
        </p:nvSpPr>
        <p:spPr>
          <a:xfrm>
            <a:off x="5194841" y="218815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发展</a:t>
            </a:r>
          </a:p>
        </p:txBody>
      </p:sp>
      <p:sp>
        <p:nvSpPr>
          <p:cNvPr id="8" name="矩形 20"/>
          <p:cNvSpPr/>
          <p:nvPr/>
        </p:nvSpPr>
        <p:spPr>
          <a:xfrm>
            <a:off x="5194841" y="288467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821721"/>
            <a:ext cx="2160240" cy="13929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extLst>
              <a:ext uri="{FF2B5EF4-FFF2-40B4-BE49-F238E27FC236}">
                <a16:creationId xmlns:a16="http://schemas.microsoft.com/office/drawing/2014/main" id="{49A3FD07-BF8B-914C-839E-9D5D8624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015" y="372094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BF5E3399-5C01-7A44-9303-9647FCE037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770381"/>
            <a:ext cx="351070" cy="38016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704357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1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42255" y="1691732"/>
            <a:ext cx="7632849" cy="24329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上节课我们学习了生字，了解了我国的四大发明，这节课让我们再次走进我国悠久的历史之中，一起去欣赏蔡伦造纸的故事吧。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>
            <a:extLst>
              <a:ext uri="{FF2B5EF4-FFF2-40B4-BE49-F238E27FC236}">
                <a16:creationId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604307"/>
            <a:ext cx="6768752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自由朗读第二自然段：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800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”画出祖先都用什么方法写字。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  ”标出这种方法的缺点。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课文都运用了哪些关联词，你能选择一个造句吗？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31840" y="2859782"/>
            <a:ext cx="216024" cy="3600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"/>
          <a:stretch>
            <a:fillRect/>
          </a:stretch>
        </p:blipFill>
        <p:spPr bwMode="auto">
          <a:xfrm>
            <a:off x="6805880" y="2211710"/>
            <a:ext cx="2338120" cy="134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699542"/>
            <a:ext cx="6192688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要记录一件事，就用刀把文字刻在龟甲和兽骨上，或者把文字铸刻在青铜器上。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2141443"/>
            <a:ext cx="6264696" cy="559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后来，人们又把文字刻在竹片和木片上。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3027605"/>
            <a:ext cx="6264696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noFill/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再后来，有了蚕丝织成的帛，就可以在帛上写字了。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355976" y="1203598"/>
            <a:ext cx="18002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4" y="1779662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43808" y="1779662"/>
            <a:ext cx="21602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131840" y="2643758"/>
            <a:ext cx="2448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52120" y="3579862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5536" y="4083918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云形 19"/>
          <p:cNvSpPr/>
          <p:nvPr/>
        </p:nvSpPr>
        <p:spPr>
          <a:xfrm>
            <a:off x="5652120" y="3579862"/>
            <a:ext cx="1584176" cy="864096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价钱太贵</a:t>
            </a:r>
          </a:p>
        </p:txBody>
      </p:sp>
      <p:sp>
        <p:nvSpPr>
          <p:cNvPr id="22" name="云形 21"/>
          <p:cNvSpPr/>
          <p:nvPr/>
        </p:nvSpPr>
        <p:spPr>
          <a:xfrm>
            <a:off x="5724128" y="1563638"/>
            <a:ext cx="1584176" cy="864096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笨重，</a:t>
            </a:r>
            <a:endParaRPr lang="en-US" altLang="zh-CN" sz="1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不方便</a:t>
            </a:r>
          </a:p>
        </p:txBody>
      </p:sp>
      <p:sp>
        <p:nvSpPr>
          <p:cNvPr id="24" name="云形标注 23"/>
          <p:cNvSpPr/>
          <p:nvPr/>
        </p:nvSpPr>
        <p:spPr>
          <a:xfrm>
            <a:off x="7380312" y="1203598"/>
            <a:ext cx="1728192" cy="936104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哈哈，一般人可看不起书哦！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36296" y="3651870"/>
            <a:ext cx="1728192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少数人能用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不能普及。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437620"/>
            <a:ext cx="6192688" cy="2862322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记录一件事，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用刀把文字刻在龟甲和兽骨上，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或者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把文字铸刻在青铜器上。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后来，人们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把文字刻在竹片和木片上。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再后来，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有了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蚕丝织成的帛，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可以在帛上写字了。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23528" y="55552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讨论：体会下面句子中的关联词，并选择一个造句。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293182"/>
            <a:ext cx="2304256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6660232" y="1437620"/>
            <a:ext cx="20882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例句：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要想躲避严寒，就要多穿衣服，或者躲在温暖的地方。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http://p5.so.qhimgs1.com/bdr/_240_/t01dc13fd141dfa881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50" b="5501"/>
          <a:stretch>
            <a:fillRect/>
          </a:stretch>
        </p:blipFill>
        <p:spPr bwMode="auto">
          <a:xfrm>
            <a:off x="179512" y="753547"/>
            <a:ext cx="1657350" cy="2088232"/>
          </a:xfrm>
          <a:prstGeom prst="rect">
            <a:avLst/>
          </a:prstGeom>
          <a:noFill/>
        </p:spPr>
      </p:pic>
      <p:pic>
        <p:nvPicPr>
          <p:cNvPr id="142340" name="Picture 4" descr="http://img1.cache.netease.com/catchpic/F/F4/F4866084578FE3DA43A0100B26BF1CA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969571"/>
            <a:ext cx="1910981" cy="1656184"/>
          </a:xfrm>
          <a:prstGeom prst="rect">
            <a:avLst/>
          </a:prstGeom>
          <a:noFill/>
        </p:spPr>
      </p:pic>
      <p:pic>
        <p:nvPicPr>
          <p:cNvPr id="142342" name="Picture 6" descr="http://pic.58pic.com/58pic/11/30/13/06H58PICYyh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556"/>
          <a:stretch>
            <a:fillRect/>
          </a:stretch>
        </p:blipFill>
        <p:spPr bwMode="auto">
          <a:xfrm>
            <a:off x="4427984" y="892539"/>
            <a:ext cx="2304256" cy="1661208"/>
          </a:xfrm>
          <a:prstGeom prst="rect">
            <a:avLst/>
          </a:prstGeom>
          <a:noFill/>
        </p:spPr>
      </p:pic>
      <p:sp>
        <p:nvSpPr>
          <p:cNvPr id="6" name="云形 5"/>
          <p:cNvSpPr/>
          <p:nvPr/>
        </p:nvSpPr>
        <p:spPr>
          <a:xfrm>
            <a:off x="7055768" y="897563"/>
            <a:ext cx="1908720" cy="1512168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2008" y="2913787"/>
            <a:ext cx="233975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51520" y="3129811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这些写字的方法，只有少数人能用，不能普及。怎么办呢？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28" y="1851670"/>
            <a:ext cx="1104039" cy="1582166"/>
          </a:xfrm>
          <a:prstGeom prst="rect">
            <a:avLst/>
          </a:prstGeom>
        </p:spPr>
      </p:pic>
      <p:sp>
        <p:nvSpPr>
          <p:cNvPr id="6" name="文本框 6">
            <a:extLst>
              <a:ext uri="{FF2B5EF4-FFF2-40B4-BE49-F238E27FC236}">
                <a16:creationId xmlns:a16="http://schemas.microsoft.com/office/drawing/2014/main" id="{CC32AFC8-8E51-A549-A7C5-373AB8401A51}"/>
              </a:ext>
            </a:extLst>
          </p:cNvPr>
          <p:cNvSpPr txBox="1"/>
          <p:nvPr/>
        </p:nvSpPr>
        <p:spPr>
          <a:xfrm>
            <a:off x="1979712" y="1419622"/>
            <a:ext cx="5959475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自然段，看看古人又用什么办法书写文字呢？</a:t>
            </a:r>
          </a:p>
        </p:txBody>
      </p:sp>
    </p:spTree>
    <p:extLst>
      <p:ext uri="{BB962C8B-B14F-4D97-AF65-F5344CB8AC3E}">
        <p14:creationId xmlns:p14="http://schemas.microsoft.com/office/powerpoint/2010/main" val="49378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2048" y="555526"/>
            <a:ext cx="81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人们用蚕茧制作丝绵时发现，盛放蚕茧的篾席上，会留下一层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薄片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，可用于书写。</a:t>
            </a:r>
          </a:p>
        </p:txBody>
      </p:sp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7694"/>
            <a:ext cx="2664296" cy="213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619672" y="1995686"/>
            <a:ext cx="2736304" cy="2304256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4390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b="19067"/>
          <a:stretch>
            <a:fillRect/>
          </a:stretch>
        </p:blipFill>
        <p:spPr bwMode="auto">
          <a:xfrm>
            <a:off x="5868144" y="2931790"/>
            <a:ext cx="3275856" cy="2232248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5220072" y="1707654"/>
            <a:ext cx="1944216" cy="1656184"/>
          </a:xfrm>
          <a:prstGeom prst="cloudCallout">
            <a:avLst>
              <a:gd name="adj1" fmla="val 72361"/>
              <a:gd name="adj2" fmla="val 3965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</a:rPr>
              <a:t>哎，养了一年蚕，就十张纸。太少了！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7" grpId="1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2048" y="555526"/>
            <a:ext cx="8316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考古学家发现，在两千多年前的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时代，人们已经懂得了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用麻来造纸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44390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b="19067"/>
          <a:stretch>
            <a:fillRect/>
          </a:stretch>
        </p:blipFill>
        <p:spPr bwMode="auto">
          <a:xfrm>
            <a:off x="5868144" y="2931790"/>
            <a:ext cx="3275856" cy="2232248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5220072" y="1707654"/>
            <a:ext cx="1944216" cy="1656184"/>
          </a:xfrm>
          <a:prstGeom prst="cloudCallout">
            <a:avLst>
              <a:gd name="adj1" fmla="val 72361"/>
              <a:gd name="adj2" fmla="val 3965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8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</a:rPr>
              <a:t>哎，这麻纸一写就破，太粗糙了，真难用！</a:t>
            </a:r>
          </a:p>
        </p:txBody>
      </p:sp>
      <p:pic>
        <p:nvPicPr>
          <p:cNvPr id="144394" name="Picture 10" descr="http://www.people.com.cn/h/pic/20120212/84/11784417210702415308.jpg"/>
          <p:cNvPicPr>
            <a:picLocks noChangeAspect="1" noChangeArrowheads="1"/>
          </p:cNvPicPr>
          <p:nvPr/>
        </p:nvPicPr>
        <p:blipFill>
          <a:blip r:embed="rId3" cstate="print"/>
          <a:srcRect r="65440"/>
          <a:stretch>
            <a:fillRect/>
          </a:stretch>
        </p:blipFill>
        <p:spPr bwMode="auto">
          <a:xfrm>
            <a:off x="323528" y="1923678"/>
            <a:ext cx="1440160" cy="2202657"/>
          </a:xfrm>
          <a:prstGeom prst="rect">
            <a:avLst/>
          </a:prstGeom>
          <a:noFill/>
        </p:spPr>
      </p:pic>
      <p:pic>
        <p:nvPicPr>
          <p:cNvPr id="144395" name="Picture 11"/>
          <p:cNvPicPr>
            <a:picLocks noChangeAspect="1" noChangeArrowheads="1"/>
          </p:cNvPicPr>
          <p:nvPr/>
        </p:nvPicPr>
        <p:blipFill>
          <a:blip r:embed="rId4" cstate="print"/>
          <a:srcRect l="16570" r="19223"/>
          <a:stretch>
            <a:fillRect/>
          </a:stretch>
        </p:blipFill>
        <p:spPr bwMode="auto">
          <a:xfrm>
            <a:off x="2242306" y="1923678"/>
            <a:ext cx="1969654" cy="22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11560" y="555526"/>
            <a:ext cx="81439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想一想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，篾席上残留的薄片和麻纸适合人们写字吗？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203848" y="1275606"/>
            <a:ext cx="1656184" cy="732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不适合</a:t>
            </a:r>
          </a:p>
        </p:txBody>
      </p:sp>
      <p:sp>
        <p:nvSpPr>
          <p:cNvPr id="5" name="矩形 4"/>
          <p:cNvSpPr/>
          <p:nvPr/>
        </p:nvSpPr>
        <p:spPr>
          <a:xfrm>
            <a:off x="755576" y="1995686"/>
            <a:ext cx="2736304" cy="2304256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204622"/>
            <a:ext cx="1262035" cy="101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707904" y="1844582"/>
            <a:ext cx="1296144" cy="1080120"/>
          </a:xfrm>
          <a:prstGeom prst="rect">
            <a:avLst/>
          </a:prstGeom>
          <a:solidFill>
            <a:schemeClr val="bg1">
              <a:alpha val="4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/>
          <a:srcRect l="16570" r="19223"/>
          <a:stretch>
            <a:fillRect/>
          </a:stretch>
        </p:blipFill>
        <p:spPr bwMode="auto">
          <a:xfrm>
            <a:off x="3203848" y="3356750"/>
            <a:ext cx="1224136" cy="10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004048" y="2278371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少，产量不足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8024" y="3430499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粗糙，不便书写</a:t>
            </a:r>
          </a:p>
        </p:txBody>
      </p:sp>
      <p:pic>
        <p:nvPicPr>
          <p:cNvPr id="11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r="12134" b="19067"/>
          <a:stretch>
            <a:fillRect/>
          </a:stretch>
        </p:blipFill>
        <p:spPr bwMode="auto">
          <a:xfrm flipH="1">
            <a:off x="0" y="2911252"/>
            <a:ext cx="2555776" cy="2232248"/>
          </a:xfrm>
          <a:prstGeom prst="rect">
            <a:avLst/>
          </a:prstGeom>
          <a:noFill/>
        </p:spPr>
      </p:pic>
      <p:sp>
        <p:nvSpPr>
          <p:cNvPr id="12" name="云形标注 11"/>
          <p:cNvSpPr/>
          <p:nvPr/>
        </p:nvSpPr>
        <p:spPr>
          <a:xfrm>
            <a:off x="899592" y="2643758"/>
            <a:ext cx="1368152" cy="720080"/>
          </a:xfrm>
          <a:prstGeom prst="cloudCallou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ysClr val="windowText" lastClr="000000"/>
                </a:solidFill>
              </a:rPr>
              <a:t>这可怎么办呀？</a:t>
            </a:r>
          </a:p>
        </p:txBody>
      </p:sp>
    </p:spTree>
    <p:extLst>
      <p:ext uri="{BB962C8B-B14F-4D97-AF65-F5344CB8AC3E}">
        <p14:creationId xmlns:p14="http://schemas.microsoft.com/office/powerpoint/2010/main" val="146133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9" grpId="0"/>
      <p:bldP spid="10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5896" y="915566"/>
            <a:ext cx="46085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蔡伦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东汉时期，他总结了前人的经验，发明了新技术生产出大量轻便、便宜的纸。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造纸术也是我国四大发明之一。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>
            <a:extLst>
              <a:ext uri="{FF2B5EF4-FFF2-40B4-BE49-F238E27FC236}">
                <a16:creationId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6" name="内容占位符 106499" descr="200406152151230bc3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1131589"/>
            <a:ext cx="2232248" cy="2771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8923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653866"/>
            <a:ext cx="6408712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人们想要书写文字，可是这些“纸”不是贵就是重，不是少就是粗糙，怎么办呢？谁把这个问题解决了？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73" y="1060586"/>
            <a:ext cx="1104039" cy="1582166"/>
          </a:xfrm>
          <a:prstGeom prst="rect">
            <a:avLst/>
          </a:prstGeom>
        </p:spPr>
      </p:pic>
      <p:pic>
        <p:nvPicPr>
          <p:cNvPr id="147458" name="Picture 2" descr="http://a0.att.hudong.com/47/52/01300000358882124240527566931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83718"/>
            <a:ext cx="2857500" cy="18573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292080" y="271576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蔡伦</a:t>
            </a:r>
          </a:p>
        </p:txBody>
      </p:sp>
    </p:spTree>
    <p:extLst>
      <p:ext uri="{BB962C8B-B14F-4D97-AF65-F5344CB8AC3E}">
        <p14:creationId xmlns:p14="http://schemas.microsoft.com/office/powerpoint/2010/main" val="303851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B4E321-B264-DF44-9267-7296B7961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86052"/>
            <a:ext cx="1306431" cy="1872208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267744" y="915566"/>
            <a:ext cx="6552728" cy="2893100"/>
          </a:xfrm>
          <a:prstGeom prst="rect">
            <a:avLst/>
          </a:prstGeom>
          <a:noFill/>
          <a:ln w="28575">
            <a:noFill/>
            <a:prstDash val="lgDashDotDot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细读第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自然段，说说：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蔡伦用什么办法改进了造纸术？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”画出来。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这种纸有什么特点？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 画出来</a:t>
            </a:r>
          </a:p>
        </p:txBody>
      </p:sp>
    </p:spTree>
    <p:extLst>
      <p:ext uri="{BB962C8B-B14F-4D97-AF65-F5344CB8AC3E}">
        <p14:creationId xmlns:p14="http://schemas.microsoft.com/office/powerpoint/2010/main" val="399644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843558"/>
            <a:ext cx="6696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大约在一千九百年前的东汉时期，有个叫蔡伦的人，吸收了人们长期积累的经验，改进了造纸术。他把树皮、麻头、稻草、破布等原料剪碎或切断，浸在水里捣烂成浆；再把浆捞出来晒干，就成了一种既轻便又好用的纸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8B4E321-B264-DF44-9267-7296B7961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45768"/>
            <a:ext cx="1104039" cy="158216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131840" y="2427734"/>
            <a:ext cx="41764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67544" y="48351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原料：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3848730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思考：为什么要用这些材料？</a:t>
            </a:r>
          </a:p>
        </p:txBody>
      </p:sp>
      <p:sp>
        <p:nvSpPr>
          <p:cNvPr id="4" name="椭圆 3"/>
          <p:cNvSpPr/>
          <p:nvPr/>
        </p:nvSpPr>
        <p:spPr>
          <a:xfrm>
            <a:off x="3347864" y="3147814"/>
            <a:ext cx="1656184" cy="50405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8B4E321-B264-DF44-9267-7296B7961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9" y="1863831"/>
            <a:ext cx="1104039" cy="15821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35696" y="1404427"/>
            <a:ext cx="640871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因为这些原料容易得到，大量制造，便宜轻便，满足需要，能够使更多人得到使用。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ttp://pic36.photophoto.cn/20150706/0006019044226605_b.jpg"/>
          <p:cNvPicPr>
            <a:picLocks noChangeAspect="1" noChangeArrowheads="1"/>
          </p:cNvPicPr>
          <p:nvPr/>
        </p:nvPicPr>
        <p:blipFill>
          <a:blip r:embed="rId2" cstate="print"/>
          <a:srcRect b="6972"/>
          <a:stretch>
            <a:fillRect/>
          </a:stretch>
        </p:blipFill>
        <p:spPr bwMode="auto">
          <a:xfrm flipH="1">
            <a:off x="827584" y="915566"/>
            <a:ext cx="3240360" cy="2929842"/>
          </a:xfrm>
          <a:prstGeom prst="rect">
            <a:avLst/>
          </a:prstGeom>
          <a:solidFill>
            <a:schemeClr val="tx1"/>
          </a:solidFill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" name="Picture 6" descr="http://img1.gtimg.com/cul/pics/hv1/106/242/2239/14565279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9E3"/>
              </a:clrFrom>
              <a:clrTo>
                <a:srgbClr val="EEE9E3">
                  <a:alpha val="0"/>
                </a:srgbClr>
              </a:clrTo>
            </a:clrChange>
          </a:blip>
          <a:srcRect l="37241" t="23912" b="19067"/>
          <a:stretch>
            <a:fillRect/>
          </a:stretch>
        </p:blipFill>
        <p:spPr bwMode="auto">
          <a:xfrm>
            <a:off x="5868144" y="2643758"/>
            <a:ext cx="3275856" cy="2232248"/>
          </a:xfrm>
          <a:prstGeom prst="rect">
            <a:avLst/>
          </a:prstGeom>
          <a:noFill/>
        </p:spPr>
      </p:pic>
      <p:sp>
        <p:nvSpPr>
          <p:cNvPr id="5" name="云形 4"/>
          <p:cNvSpPr/>
          <p:nvPr/>
        </p:nvSpPr>
        <p:spPr>
          <a:xfrm>
            <a:off x="6156176" y="1491630"/>
            <a:ext cx="1944216" cy="1224136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这种纸写字真好用呀！</a:t>
            </a:r>
          </a:p>
        </p:txBody>
      </p:sp>
      <p:sp>
        <p:nvSpPr>
          <p:cNvPr id="16" name="云形标注 15"/>
          <p:cNvSpPr/>
          <p:nvPr/>
        </p:nvSpPr>
        <p:spPr>
          <a:xfrm>
            <a:off x="2195736" y="627534"/>
            <a:ext cx="2160240" cy="792088"/>
          </a:xfrm>
          <a:prstGeom prst="cloudCallout">
            <a:avLst/>
          </a:prstGeom>
          <a:grpFill/>
          <a:ln>
            <a:solidFill>
              <a:srgbClr val="0066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0000"/>
                </a:solidFill>
              </a:rPr>
              <a:t>读书写字可方便多啦！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25" y="1707654"/>
            <a:ext cx="110403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5952" y="1131590"/>
            <a:ext cx="5468416" cy="203132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齐读课文第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自然段，说一说蔡伦发明的这种纸都传播到了哪些地方？对世界产生了什么影响？</a:t>
            </a:r>
          </a:p>
        </p:txBody>
      </p:sp>
    </p:spTree>
    <p:extLst>
      <p:ext uri="{BB962C8B-B14F-4D97-AF65-F5344CB8AC3E}">
        <p14:creationId xmlns:p14="http://schemas.microsoft.com/office/powerpoint/2010/main" val="422817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2" name="Picture 6" descr="http://img.sootuu.com/Exchange/2009_11/20091130399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569595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连接符 11"/>
          <p:cNvCxnSpPr/>
          <p:nvPr/>
        </p:nvCxnSpPr>
        <p:spPr>
          <a:xfrm>
            <a:off x="3707904" y="2715766"/>
            <a:ext cx="4320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707904" y="2499742"/>
            <a:ext cx="792088" cy="2160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555776" y="2715766"/>
            <a:ext cx="115212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707904" y="699542"/>
            <a:ext cx="5184576" cy="20162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95736" y="1059582"/>
            <a:ext cx="1512168" cy="16561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71600" y="3982293"/>
            <a:ext cx="727280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传播地区：</a:t>
            </a:r>
            <a:r>
              <a:rPr lang="zh-CN" altLang="en-US" sz="2400" dirty="0">
                <a:solidFill>
                  <a:srgbClr val="FF0000"/>
                </a:solidFill>
              </a:rPr>
              <a:t>朝鲜半岛、日本、阿拉伯世界、欧洲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99592" y="4558357"/>
            <a:ext cx="734481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影响：</a:t>
            </a:r>
            <a:r>
              <a:rPr lang="zh-CN" altLang="en-US" sz="2400" dirty="0">
                <a:solidFill>
                  <a:srgbClr val="FF0000"/>
                </a:solidFill>
              </a:rPr>
              <a:t>促进人类社会进步和文化发展，影响全世界</a:t>
            </a:r>
          </a:p>
        </p:txBody>
      </p:sp>
      <p:sp>
        <p:nvSpPr>
          <p:cNvPr id="2" name="椭圆 1"/>
          <p:cNvSpPr/>
          <p:nvPr/>
        </p:nvSpPr>
        <p:spPr>
          <a:xfrm>
            <a:off x="3635896" y="2655565"/>
            <a:ext cx="216024" cy="204217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0">
            <a:extLst>
              <a:ext uri="{FF2B5EF4-FFF2-40B4-BE49-F238E27FC236}">
                <a16:creationId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043608" y="483518"/>
            <a:ext cx="43962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纸的发明图表（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899592" y="2571750"/>
            <a:ext cx="676875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084168" y="1491630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造纸术传遍了全世界，极大地促进了文化的发展。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043608" y="2787774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使用甲骨文、金鼎文、在竹简上写字。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499992" y="2787774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蔡伦造纸，轻便好用，就地取材，价格便宜，满足需要。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915816" y="1491630"/>
            <a:ext cx="1440160" cy="864096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用麻造纸，粗糙、不好书写。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5616" y="1719848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造纸术发</a:t>
            </a:r>
            <a:endParaRPr lang="en-US" altLang="zh-CN" sz="2000" dirty="0"/>
          </a:p>
          <a:p>
            <a:r>
              <a:rPr lang="zh-CN" altLang="en-US" sz="2000" dirty="0"/>
              <a:t>明以前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15816" y="264375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西汉时代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99992" y="195561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东汉时代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372200" y="264375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后来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563888" y="2355726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63688" y="2571750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220072" y="2571750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04248" y="2355726"/>
            <a:ext cx="0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2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330268" y="1416603"/>
            <a:ext cx="6696744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  携带  保存  积累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剪碎  学富五车    捣烂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>
            <a:extLst>
              <a:ext uri="{FF2B5EF4-FFF2-40B4-BE49-F238E27FC236}">
                <a16:creationId xmlns:a16="http://schemas.microsoft.com/office/drawing/2014/main" id="{D674E012-A0BB-8043-8DA1-7BC8D461660E}"/>
              </a:ext>
            </a:extLst>
          </p:cNvPr>
          <p:cNvSpPr txBox="1"/>
          <p:nvPr/>
        </p:nvSpPr>
        <p:spPr>
          <a:xfrm>
            <a:off x="1282707" y="615669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1AD8AB2-A875-B746-911F-46D721D4BA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592190"/>
            <a:ext cx="447979" cy="53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0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172249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0852" y="1995686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纸的发明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39752" y="1834684"/>
            <a:ext cx="3729226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没有纸：甲骨文、金鼎文、竹简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39752" y="2410748"/>
            <a:ext cx="3729226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有了纸：产量少，粗糙不易书写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16216" y="1995686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伟大贡献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94332" y="2986812"/>
            <a:ext cx="3689836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蔡伦纸：轻便好用，物美价廉，传遍世界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1907704" y="1851670"/>
            <a:ext cx="144016" cy="1800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6084168" y="1851670"/>
            <a:ext cx="288032" cy="1800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四大发明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1112136"/>
            <a:ext cx="850109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四大发明是我们国家最伟大的文化成果。包括：造纸术、指南针、火药、活字印刷术。</a:t>
            </a:r>
          </a:p>
        </p:txBody>
      </p:sp>
      <p:pic>
        <p:nvPicPr>
          <p:cNvPr id="78850" name="Picture 2" descr="http://p0.so.qhimgs1.com/bdr/_240_/t018317d3e0f91986c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787774"/>
            <a:ext cx="2135999" cy="1440000"/>
          </a:xfrm>
          <a:prstGeom prst="rect">
            <a:avLst/>
          </a:prstGeom>
          <a:noFill/>
        </p:spPr>
      </p:pic>
      <p:sp>
        <p:nvSpPr>
          <p:cNvPr id="78854" name="AutoShape 6" descr="http://img.taopic.com/uploads/allimg/120228/1945-12022P93409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2787934"/>
            <a:ext cx="1388738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262"/>
          <a:stretch>
            <a:fillRect/>
          </a:stretch>
        </p:blipFill>
        <p:spPr bwMode="auto">
          <a:xfrm>
            <a:off x="4283968" y="2859782"/>
            <a:ext cx="1728192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787774"/>
            <a:ext cx="1656184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38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88228"/>
            <a:ext cx="7262635" cy="21375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这篇课文写出了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，表明了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，表达了作者对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							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403648" y="2139702"/>
            <a:ext cx="475252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我国古代文化对世界的影响</a:t>
            </a:r>
          </a:p>
        </p:txBody>
      </p:sp>
      <p:sp>
        <p:nvSpPr>
          <p:cNvPr id="13" name="矩形 12"/>
          <p:cNvSpPr/>
          <p:nvPr/>
        </p:nvSpPr>
        <p:spPr>
          <a:xfrm>
            <a:off x="4538600" y="1639565"/>
            <a:ext cx="262568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纸的发明过程        </a:t>
            </a:r>
          </a:p>
        </p:txBody>
      </p:sp>
      <p:sp>
        <p:nvSpPr>
          <p:cNvPr id="15" name="矩形 14"/>
          <p:cNvSpPr/>
          <p:nvPr/>
        </p:nvSpPr>
        <p:spPr>
          <a:xfrm>
            <a:off x="971600" y="2648838"/>
            <a:ext cx="734481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祖国古代人民智慧的赞美和对祖国悠久历史文化的敬仰</a:t>
            </a: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987574"/>
            <a:ext cx="1872208" cy="5678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新宋体" pitchFamily="49" charset="-122"/>
                <a:ea typeface="新宋体" pitchFamily="49" charset="-122"/>
              </a:rPr>
              <a:t>纸的家族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15616" y="163564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复印纸</a:t>
            </a:r>
          </a:p>
        </p:txBody>
      </p:sp>
      <p:sp>
        <p:nvSpPr>
          <p:cNvPr id="9" name="矩形 8"/>
          <p:cNvSpPr/>
          <p:nvPr/>
        </p:nvSpPr>
        <p:spPr>
          <a:xfrm>
            <a:off x="2339752" y="300379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绘图纸</a:t>
            </a:r>
          </a:p>
        </p:txBody>
      </p:sp>
      <p:sp>
        <p:nvSpPr>
          <p:cNvPr id="10" name="矩形 9"/>
          <p:cNvSpPr/>
          <p:nvPr/>
        </p:nvSpPr>
        <p:spPr>
          <a:xfrm>
            <a:off x="1907704" y="257175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亚光纸</a:t>
            </a:r>
          </a:p>
        </p:txBody>
      </p:sp>
      <p:sp>
        <p:nvSpPr>
          <p:cNvPr id="11" name="矩形 10"/>
          <p:cNvSpPr/>
          <p:nvPr/>
        </p:nvSpPr>
        <p:spPr>
          <a:xfrm>
            <a:off x="2771800" y="350785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喷墨纸</a:t>
            </a:r>
          </a:p>
        </p:txBody>
      </p:sp>
      <p:sp>
        <p:nvSpPr>
          <p:cNvPr id="12" name="矩形 11"/>
          <p:cNvSpPr/>
          <p:nvPr/>
        </p:nvSpPr>
        <p:spPr>
          <a:xfrm>
            <a:off x="1547664" y="20676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照片纸</a:t>
            </a:r>
          </a:p>
        </p:txBody>
      </p:sp>
      <p:sp>
        <p:nvSpPr>
          <p:cNvPr id="13" name="矩形 12"/>
          <p:cNvSpPr/>
          <p:nvPr/>
        </p:nvSpPr>
        <p:spPr>
          <a:xfrm>
            <a:off x="3203848" y="393990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/>
              <a:t>普通纸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3" y="555525"/>
            <a:ext cx="160397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55526"/>
            <a:ext cx="180022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851669"/>
            <a:ext cx="174535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3" y="1851670"/>
            <a:ext cx="187220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3219822"/>
            <a:ext cx="178073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3219822"/>
            <a:ext cx="172819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683568" y="1491630"/>
            <a:ext cx="7128792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古人看书需要用车拉，可以用</a:t>
            </a:r>
            <a:r>
              <a:rPr lang="en-US" altLang="zh-CN" sz="2800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这个成语来形容。原因是当时的书用竹简制作，重量太</a:t>
            </a:r>
            <a:r>
              <a:rPr lang="en-US" altLang="zh-CN" sz="2800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，后来蔡伦发明了纸，这种纸可以用</a:t>
            </a:r>
            <a:r>
              <a:rPr lang="en-US" altLang="zh-CN" sz="2800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这个成语形容。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7544" y="915566"/>
            <a:ext cx="4176464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一、根据课文内容填空。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课堂练习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2160" y="156363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学富五车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5776" y="2902173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7704" y="35502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物美价廉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  <p:bldP spid="12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611983"/>
            <a:ext cx="7877065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例：我国的造纸术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传到临近的朝鲜半岛和日本，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后来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又传到了阿拉伯世界和欧洲。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/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妈妈出门的时候，首先交代我带好家里的钥匙，后来又叮嘱我别忘了拿雨伞。</a:t>
            </a:r>
          </a:p>
        </p:txBody>
      </p:sp>
      <p:sp>
        <p:nvSpPr>
          <p:cNvPr id="2" name="矩形 1"/>
          <p:cNvSpPr/>
          <p:nvPr/>
        </p:nvSpPr>
        <p:spPr>
          <a:xfrm>
            <a:off x="347258" y="680378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二、请仿照例句写一段话。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520" y="630810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四、联系人们日常生活想一想，如果让你造纸你会选择什么材料？说说你的理由。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75756" y="2468528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示例：草 秸秆 废纸等。 </a:t>
            </a:r>
          </a:p>
        </p:txBody>
      </p:sp>
    </p:spTree>
    <p:extLst>
      <p:ext uri="{BB962C8B-B14F-4D97-AF65-F5344CB8AC3E}">
        <p14:creationId xmlns:p14="http://schemas.microsoft.com/office/powerpoint/2010/main" val="334749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905374" y="13993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chuàng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29045" y="132845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cún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25469" y="2949395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cài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lún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356457" y="2968559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ōu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zhōu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86770" y="3021403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shè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6765" y="19036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创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627784" y="19066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造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4427984" y="17796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携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4933781" y="17796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手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4445314" y="1347614"/>
            <a:ext cx="77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xié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3981" y="17988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存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579043" y="34363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制</a:t>
            </a:r>
            <a:endParaRPr lang="en-US" altLang="zh-CN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8768" y="34023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蔡伦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4436970" y="34215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欧洲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72890" y="34006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社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043" y="2931790"/>
            <a:ext cx="9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1933" y="18534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保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7022013" y="340234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会</a:t>
            </a:r>
          </a:p>
        </p:txBody>
      </p:sp>
      <p:sp>
        <p:nvSpPr>
          <p:cNvPr id="17" name="矩形 16"/>
          <p:cNvSpPr/>
          <p:nvPr/>
        </p:nvSpPr>
        <p:spPr>
          <a:xfrm>
            <a:off x="1043608" y="34358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造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6" grpId="0"/>
      <p:bldP spid="46" grpId="1"/>
      <p:bldP spid="48" grpId="0"/>
      <p:bldP spid="48" grpId="1"/>
      <p:bldP spid="53" grpId="0"/>
      <p:bldP spid="53" grpId="1"/>
      <p:bldP spid="54" grpId="0"/>
      <p:bldP spid="54" grpId="1"/>
      <p:bldP spid="4" grpId="0"/>
      <p:bldP spid="6" grpId="0"/>
      <p:bldP spid="7" grpId="0"/>
      <p:bldP spid="7" grpId="1"/>
      <p:bldP spid="14" grpId="0"/>
      <p:bldP spid="14" grpId="1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累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6520914" y="1560913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累</a:t>
            </a:r>
          </a:p>
        </p:txBody>
      </p:sp>
      <p:sp>
        <p:nvSpPr>
          <p:cNvPr id="6" name="矩形 5"/>
          <p:cNvSpPr/>
          <p:nvPr/>
        </p:nvSpPr>
        <p:spPr>
          <a:xfrm>
            <a:off x="6948264" y="1135509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lèi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3" y="1547696"/>
            <a:ext cx="4258217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他积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累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了前人的经验。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0179" y="1086584"/>
            <a:ext cx="76969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lěi</a:t>
            </a:r>
            <a:endParaRPr lang="en-US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5343488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这条鱼味道真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鲜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4211960" y="2211710"/>
            <a:ext cx="1815809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</a:rPr>
              <a:t>xiān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90933" y="3746424"/>
            <a:ext cx="5400357" cy="483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楷体" pitchFamily="49" charset="-122"/>
                <a:ea typeface="楷体" pitchFamily="49" charset="-122"/>
                <a:sym typeface="+mn-ea"/>
              </a:rPr>
              <a:t>这件事是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鲜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  <a:sym typeface="+mn-ea"/>
              </a:rPr>
              <a:t>为人知的。</a:t>
            </a:r>
            <a:endParaRPr lang="zh-CN" altLang="en-US" sz="27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31840" y="3261676"/>
            <a:ext cx="83099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</a:rPr>
              <a:t>xiǎn</a:t>
            </a:r>
            <a:endParaRPr 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752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36453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364531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2416506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3640642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</a:p>
        </p:txBody>
      </p:sp>
      <p:sp>
        <p:nvSpPr>
          <p:cNvPr id="12308" name="文本框 64"/>
          <p:cNvSpPr txBox="1"/>
          <p:nvPr/>
        </p:nvSpPr>
        <p:spPr>
          <a:xfrm>
            <a:off x="4976370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</a:t>
            </a:r>
          </a:p>
        </p:txBody>
      </p:sp>
      <p:sp>
        <p:nvSpPr>
          <p:cNvPr id="12310" name="文本框 64"/>
          <p:cNvSpPr txBox="1"/>
          <p:nvPr/>
        </p:nvSpPr>
        <p:spPr>
          <a:xfrm>
            <a:off x="6088914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洲</a:t>
            </a:r>
          </a:p>
        </p:txBody>
      </p:sp>
      <p:sp>
        <p:nvSpPr>
          <p:cNvPr id="12312" name="文本框 64"/>
          <p:cNvSpPr txBox="1"/>
          <p:nvPr/>
        </p:nvSpPr>
        <p:spPr>
          <a:xfrm>
            <a:off x="7385058" y="2954243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36453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344498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3568634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864778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6088914" y="295349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313050" y="2953499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364531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extLst>
              <a:ext uri="{FF2B5EF4-FFF2-40B4-BE49-F238E27FC236}">
                <a16:creationId xmlns:a16="http://schemas.microsoft.com/office/drawing/2014/main" id="{27BC95C4-0AA2-754A-9D6E-B3F0CA582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838A1193-F231-5246-96AE-A89D269385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2EC8D093-F15E-C44F-BB22-292353ED6C6B}"/>
              </a:ext>
            </a:extLst>
          </p:cNvPr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4879769-7720-EE4E-9830-2D111B55CA7A}"/>
              </a:ext>
            </a:extLst>
          </p:cNvPr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43608" y="2931790"/>
            <a:ext cx="1034257" cy="1152128"/>
            <a:chOff x="1043608" y="2931790"/>
            <a:chExt cx="1034257" cy="1152128"/>
          </a:xfrm>
        </p:grpSpPr>
        <p:sp>
          <p:nvSpPr>
            <p:cNvPr id="63" name="矩形 1"/>
            <p:cNvSpPr/>
            <p:nvPr/>
          </p:nvSpPr>
          <p:spPr>
            <a:xfrm>
              <a:off x="1043608" y="2931790"/>
              <a:ext cx="1029990" cy="106933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1043608" y="3458299"/>
              <a:ext cx="102999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1559017" y="2948968"/>
              <a:ext cx="0" cy="106933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66" name="矩形 65"/>
            <p:cNvSpPr/>
            <p:nvPr/>
          </p:nvSpPr>
          <p:spPr>
            <a:xfrm>
              <a:off x="1043608" y="2975922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约</a:t>
              </a:r>
              <a:endParaRPr lang="zh-CN" altLang="en-US" sz="6600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F862BABD-5C7B-3B4D-AF47-66B68798C4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522" y="3147998"/>
            <a:ext cx="2204638" cy="1439976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F862BABD-5C7B-3B4D-AF47-66B68798C4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923678"/>
            <a:ext cx="2204638" cy="1967229"/>
          </a:xfrm>
          <a:prstGeom prst="rect">
            <a:avLst/>
          </a:prstGeom>
        </p:spPr>
      </p:pic>
      <p:cxnSp>
        <p:nvCxnSpPr>
          <p:cNvPr id="84" name="直线连接符 75">
            <a:extLst>
              <a:ext uri="{FF2B5EF4-FFF2-40B4-BE49-F238E27FC236}">
                <a16:creationId xmlns:a16="http://schemas.microsoft.com/office/drawing/2014/main" id="{6B5ABEDD-A59F-084F-BCE5-1F4A8740713F}"/>
              </a:ext>
            </a:extLst>
          </p:cNvPr>
          <p:cNvCxnSpPr/>
          <p:nvPr/>
        </p:nvCxnSpPr>
        <p:spPr>
          <a:xfrm flipV="1">
            <a:off x="6588224" y="2666771"/>
            <a:ext cx="1752655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>
            <a:extLst>
              <a:ext uri="{FF2B5EF4-FFF2-40B4-BE49-F238E27FC236}">
                <a16:creationId xmlns:a16="http://schemas.microsoft.com/office/drawing/2014/main" id="{D4557954-02D2-4C47-BB99-031B1422C2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718" y="1419622"/>
            <a:ext cx="2206044" cy="1584176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5EA40ED6-447B-864D-B36E-9E69951E03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359213"/>
            <a:ext cx="3358271" cy="301273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71600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88" name="文本框 64"/>
          <p:cNvSpPr txBox="1"/>
          <p:nvPr/>
        </p:nvSpPr>
        <p:spPr>
          <a:xfrm>
            <a:off x="2321421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</a:p>
        </p:txBody>
      </p:sp>
      <p:sp>
        <p:nvSpPr>
          <p:cNvPr id="89" name="文本框 64"/>
          <p:cNvSpPr txBox="1"/>
          <p:nvPr/>
        </p:nvSpPr>
        <p:spPr>
          <a:xfrm>
            <a:off x="769670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伟</a:t>
            </a:r>
          </a:p>
        </p:txBody>
      </p:sp>
      <p:sp>
        <p:nvSpPr>
          <p:cNvPr id="90" name="文本框 64"/>
          <p:cNvSpPr txBox="1"/>
          <p:nvPr/>
        </p:nvSpPr>
        <p:spPr>
          <a:xfrm>
            <a:off x="769670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</a:p>
        </p:txBody>
      </p:sp>
      <p:sp>
        <p:nvSpPr>
          <p:cNvPr id="91" name="文本框 64"/>
          <p:cNvSpPr txBox="1"/>
          <p:nvPr/>
        </p:nvSpPr>
        <p:spPr>
          <a:xfrm>
            <a:off x="1577556" y="242787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</a:p>
        </p:txBody>
      </p:sp>
      <p:sp>
        <p:nvSpPr>
          <p:cNvPr id="92" name="文本框 64"/>
          <p:cNvSpPr txBox="1"/>
          <p:nvPr/>
        </p:nvSpPr>
        <p:spPr>
          <a:xfrm>
            <a:off x="2321421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欧</a:t>
            </a:r>
          </a:p>
        </p:txBody>
      </p:sp>
      <p:sp>
        <p:nvSpPr>
          <p:cNvPr id="93" name="文本框 64"/>
          <p:cNvSpPr txBox="1"/>
          <p:nvPr/>
        </p:nvSpPr>
        <p:spPr>
          <a:xfrm>
            <a:off x="1577556" y="307580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997661" y="1779662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</a:p>
        </p:txBody>
      </p:sp>
      <p:sp>
        <p:nvSpPr>
          <p:cNvPr id="95" name="文本框 64"/>
          <p:cNvSpPr txBox="1"/>
          <p:nvPr/>
        </p:nvSpPr>
        <p:spPr>
          <a:xfrm>
            <a:off x="4113524" y="221171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588224" y="2234723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98" name="文本框 64"/>
          <p:cNvSpPr txBox="1"/>
          <p:nvPr/>
        </p:nvSpPr>
        <p:spPr>
          <a:xfrm>
            <a:off x="4572000" y="386789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</a:p>
        </p:txBody>
      </p:sp>
      <p:sp>
        <p:nvSpPr>
          <p:cNvPr id="99" name="文本框 64"/>
          <p:cNvSpPr txBox="1"/>
          <p:nvPr/>
        </p:nvSpPr>
        <p:spPr>
          <a:xfrm>
            <a:off x="7131863" y="2763603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cxnSp>
        <p:nvCxnSpPr>
          <p:cNvPr id="135" name="直线连接符 5">
            <a:extLst>
              <a:ext uri="{FF2B5EF4-FFF2-40B4-BE49-F238E27FC236}">
                <a16:creationId xmlns:a16="http://schemas.microsoft.com/office/drawing/2014/main" id="{CF255798-FD50-6D45-970A-E32DDA2BADEF}"/>
              </a:ext>
            </a:extLst>
          </p:cNvPr>
          <p:cNvCxnSpPr/>
          <p:nvPr/>
        </p:nvCxnSpPr>
        <p:spPr>
          <a:xfrm>
            <a:off x="755576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>
            <a:extLst>
              <a:ext uri="{FF2B5EF4-FFF2-40B4-BE49-F238E27FC236}">
                <a16:creationId xmlns:a16="http://schemas.microsoft.com/office/drawing/2014/main" id="{BE805FA2-196F-8743-801F-04044EADCE77}"/>
              </a:ext>
            </a:extLst>
          </p:cNvPr>
          <p:cNvCxnSpPr>
            <a:cxnSpLocks/>
          </p:cNvCxnSpPr>
          <p:nvPr/>
        </p:nvCxnSpPr>
        <p:spPr>
          <a:xfrm flipV="1">
            <a:off x="3919649" y="2211710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64"/>
          <p:cNvSpPr txBox="1"/>
          <p:nvPr/>
        </p:nvSpPr>
        <p:spPr>
          <a:xfrm>
            <a:off x="769670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洲</a:t>
            </a:r>
          </a:p>
        </p:txBody>
      </p:sp>
      <p:sp>
        <p:nvSpPr>
          <p:cNvPr id="58" name="文本框 64"/>
          <p:cNvSpPr txBox="1"/>
          <p:nvPr/>
        </p:nvSpPr>
        <p:spPr>
          <a:xfrm>
            <a:off x="1561758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</a:p>
        </p:txBody>
      </p:sp>
      <p:sp>
        <p:nvSpPr>
          <p:cNvPr id="59" name="文本框 64"/>
          <p:cNvSpPr txBox="1"/>
          <p:nvPr/>
        </p:nvSpPr>
        <p:spPr>
          <a:xfrm>
            <a:off x="4833604" y="221171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</a:p>
        </p:txBody>
      </p:sp>
      <p:sp>
        <p:nvSpPr>
          <p:cNvPr id="62" name="文本框 64"/>
          <p:cNvSpPr txBox="1"/>
          <p:nvPr/>
        </p:nvSpPr>
        <p:spPr>
          <a:xfrm>
            <a:off x="3995936" y="3357305"/>
            <a:ext cx="1872208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结构</a:t>
            </a:r>
          </a:p>
        </p:txBody>
      </p:sp>
      <p:cxnSp>
        <p:nvCxnSpPr>
          <p:cNvPr id="63" name="直线连接符 73">
            <a:extLst>
              <a:ext uri="{FF2B5EF4-FFF2-40B4-BE49-F238E27FC236}">
                <a16:creationId xmlns:a16="http://schemas.microsoft.com/office/drawing/2014/main" id="{BE805FA2-196F-8743-801F-04044EADCE77}"/>
              </a:ext>
            </a:extLst>
          </p:cNvPr>
          <p:cNvCxnSpPr>
            <a:cxnSpLocks/>
          </p:cNvCxnSpPr>
          <p:nvPr/>
        </p:nvCxnSpPr>
        <p:spPr>
          <a:xfrm flipV="1">
            <a:off x="3989932" y="378935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8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8" grpId="0"/>
      <p:bldP spid="99" grpId="0"/>
      <p:bldP spid="57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亻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呆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保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亻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伟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1760" y="2859782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册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79712" y="3795886"/>
            <a:ext cx="6317468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会意字。若干“简”编在一起叫“册”。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 </a:t>
            </a:r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931790"/>
            <a:ext cx="535388" cy="62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 descr="http://www.vividict.com/UserFiles/Image/==BB--zhiwu==/--BBC--zhu(zu)--/034ce/51li0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003798"/>
            <a:ext cx="480911" cy="498722"/>
          </a:xfrm>
          <a:prstGeom prst="rect">
            <a:avLst/>
          </a:prstGeom>
          <a:noFill/>
        </p:spPr>
      </p:pic>
      <p:pic>
        <p:nvPicPr>
          <p:cNvPr id="69637" name="Picture 5" descr="http://www.vividict.com/UserFiles/Image/==BB--zhiwu==/--BBC--zhu(zu)--/034ce/52li0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147814"/>
            <a:ext cx="628435" cy="384044"/>
          </a:xfrm>
          <a:prstGeom prst="rect">
            <a:avLst/>
          </a:prstGeom>
          <a:noFill/>
        </p:spPr>
      </p:pic>
      <p:sp>
        <p:nvSpPr>
          <p:cNvPr id="47" name="TextBox 46"/>
          <p:cNvSpPr txBox="1"/>
          <p:nvPr/>
        </p:nvSpPr>
        <p:spPr>
          <a:xfrm>
            <a:off x="5436096" y="2859782"/>
            <a:ext cx="530531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册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2267" y="1347614"/>
            <a:ext cx="2447925" cy="1457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593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  <p:bldP spid="47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Microsoft Office PowerPoint</Application>
  <PresentationFormat>全屏显示(16:9)</PresentationFormat>
  <Paragraphs>247</Paragraphs>
  <Slides>44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60" baseType="lpstr">
      <vt:lpstr>Heiti SC Light</vt:lpstr>
      <vt:lpstr>楷体</vt:lpstr>
      <vt:lpstr>新宋体</vt:lpstr>
      <vt:lpstr>华文楷体</vt:lpstr>
      <vt:lpstr>黑体</vt:lpstr>
      <vt:lpstr>微软雅黑</vt:lpstr>
      <vt:lpstr>YouYuan</vt:lpstr>
      <vt:lpstr>Tahoma</vt:lpstr>
      <vt:lpstr>Arial</vt:lpstr>
      <vt:lpstr>Calibri</vt:lpstr>
      <vt:lpstr>Kaiti SC</vt:lpstr>
      <vt:lpstr>Songti SC</vt:lpstr>
      <vt:lpstr>Times New Roman</vt:lpstr>
      <vt:lpstr>宋体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2018-12-11T02:05:43Z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