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462" r:id="rId3"/>
    <p:sldId id="609" r:id="rId5"/>
    <p:sldId id="611" r:id="rId6"/>
    <p:sldId id="612" r:id="rId7"/>
    <p:sldId id="614" r:id="rId8"/>
    <p:sldId id="615" r:id="rId9"/>
    <p:sldId id="613" r:id="rId10"/>
  </p:sldIdLst>
  <p:sldSz cx="9144000" cy="5143500" type="screen16x9"/>
  <p:notesSz cx="6858000" cy="9144000"/>
  <p:embeddedFontLst>
    <p:embeddedFont>
      <p:font typeface="黑体" pitchFamily="49" charset="-122"/>
      <p:regular r:id="rId14"/>
    </p:embeddedFont>
    <p:embeddedFont>
      <p:font typeface="楷体" pitchFamily="49" charset="-122"/>
      <p:regular r:id="rId1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6600"/>
    <a:srgbClr val="FF9933"/>
    <a:srgbClr val="0070C0"/>
    <a:srgbClr val="FF9F9F"/>
    <a:srgbClr val="009900"/>
    <a:srgbClr val="FFBF53"/>
    <a:srgbClr val="EE6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4660"/>
  </p:normalViewPr>
  <p:slideViewPr>
    <p:cSldViewPr>
      <p:cViewPr>
        <p:scale>
          <a:sx n="80" d="100"/>
          <a:sy n="80" d="100"/>
        </p:scale>
        <p:origin x="-1644" y="-462"/>
      </p:cViewPr>
      <p:guideLst>
        <p:guide orient="horz" pos="163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9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  <p:pic>
        <p:nvPicPr>
          <p:cNvPr id="2050" name="Picture 2" descr="E:\王景然\崭新每一天\一头耕牛，每天更新\18秋项目\课件修订\小版本课件\背景_副本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32"/>
            <a:ext cx="9144000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843"/>
            <a:ext cx="9143999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 1"/>
          <p:cNvSpPr/>
          <p:nvPr/>
        </p:nvSpPr>
        <p:spPr>
          <a:xfrm>
            <a:off x="0" y="0"/>
            <a:ext cx="1907704" cy="267494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8"/>
          <p:cNvSpPr txBox="1"/>
          <p:nvPr/>
        </p:nvSpPr>
        <p:spPr>
          <a:xfrm>
            <a:off x="4427984" y="1635646"/>
            <a:ext cx="1991571" cy="11772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itchFamily="49" charset="-122"/>
                <a:ea typeface="黑体" pitchFamily="49" charset="-122"/>
              </a:rPr>
              <a:t>习作</a:t>
            </a:r>
            <a:endParaRPr lang="zh-CN" altLang="en-US" sz="7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8130" name="Picture 2" descr="http://pic31.photophoto.cn/20140617/0013025947069954_b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634"/>
          <a:stretch>
            <a:fillRect/>
          </a:stretch>
        </p:blipFill>
        <p:spPr bwMode="auto">
          <a:xfrm flipH="1">
            <a:off x="0" y="1232288"/>
            <a:ext cx="3540446" cy="3558503"/>
          </a:xfrm>
          <a:prstGeom prst="rect">
            <a:avLst/>
          </a:prstGeom>
          <a:noFill/>
        </p:spPr>
      </p:pic>
      <p:sp>
        <p:nvSpPr>
          <p:cNvPr id="6" name="文本框 1"/>
          <p:cNvSpPr txBox="1"/>
          <p:nvPr/>
        </p:nvSpPr>
        <p:spPr>
          <a:xfrm>
            <a:off x="107504" y="123478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长春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版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语文  三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年级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下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册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25866" r="19778" b="5476"/>
          <a:stretch>
            <a:fillRect/>
          </a:stretch>
        </p:blipFill>
        <p:spPr>
          <a:xfrm>
            <a:off x="6444208" y="1995686"/>
            <a:ext cx="1487805" cy="2849245"/>
          </a:xfrm>
          <a:prstGeom prst="rect">
            <a:avLst/>
          </a:prstGeom>
        </p:spPr>
      </p:pic>
      <p:sp>
        <p:nvSpPr>
          <p:cNvPr id="2" name="云形标注 1"/>
          <p:cNvSpPr/>
          <p:nvPr/>
        </p:nvSpPr>
        <p:spPr>
          <a:xfrm>
            <a:off x="4283968" y="987574"/>
            <a:ext cx="2423160" cy="1038860"/>
          </a:xfrm>
          <a:prstGeom prst="cloudCallout">
            <a:avLst>
              <a:gd name="adj1" fmla="val 45309"/>
              <a:gd name="adj2" fmla="val 548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1800" dirty="0"/>
              <a:t>   </a:t>
            </a:r>
            <a:r>
              <a:rPr lang="zh-CN" altLang="en-US" sz="2400" dirty="0"/>
              <a:t>抓住特点，乐于表达</a:t>
            </a:r>
            <a:endParaRPr lang="zh-CN" altLang="en-US" sz="24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811530" y="2133600"/>
            <a:ext cx="50800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762000" indent="-762000"/>
            <a:r>
              <a:rPr lang="en-US" altLang="zh-CN" sz="2800" b="0" dirty="0">
                <a:latin typeface="宋体" pitchFamily="2" charset="-122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en-US" sz="3200" b="0" dirty="0">
                <a:latin typeface="黑体" pitchFamily="49" charset="-122"/>
                <a:ea typeface="黑体" pitchFamily="49" charset="-122"/>
                <a:cs typeface="宋体" pitchFamily="2" charset="-122"/>
              </a:rPr>
              <a:t>题目：</a:t>
            </a:r>
            <a:r>
              <a:rPr lang="zh-CN" sz="3200" b="0" dirty="0">
                <a:latin typeface="黑体" pitchFamily="49" charset="-122"/>
                <a:ea typeface="黑体" pitchFamily="49" charset="-122"/>
                <a:cs typeface="宋体" pitchFamily="2" charset="-122"/>
              </a:rPr>
              <a:t>我是一个</a:t>
            </a:r>
            <a:r>
              <a:rPr lang="en-US" sz="3200" b="0" dirty="0">
                <a:latin typeface="黑体" pitchFamily="49" charset="-122"/>
                <a:ea typeface="黑体" pitchFamily="49" charset="-122"/>
                <a:cs typeface="宋体" pitchFamily="2" charset="-122"/>
              </a:rPr>
              <a:t>……</a:t>
            </a:r>
            <a:endParaRPr lang="en-US" altLang="en-US" sz="3200" b="0" dirty="0"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5" name="矩形: 圆角 28"/>
          <p:cNvSpPr/>
          <p:nvPr/>
        </p:nvSpPr>
        <p:spPr bwMode="auto">
          <a:xfrm>
            <a:off x="446428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: 圆角 30"/>
          <p:cNvSpPr/>
          <p:nvPr/>
        </p:nvSpPr>
        <p:spPr bwMode="auto">
          <a:xfrm>
            <a:off x="1499949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内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: 圆角 30"/>
          <p:cNvSpPr/>
          <p:nvPr/>
        </p:nvSpPr>
        <p:spPr bwMode="auto">
          <a:xfrm>
            <a:off x="1995389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容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0" grpId="0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4785" y="2306320"/>
            <a:ext cx="2856865" cy="28568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11560" y="987574"/>
            <a:ext cx="769429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sz="2800" b="0" dirty="0">
                <a:latin typeface="楷体" pitchFamily="49" charset="-122"/>
                <a:ea typeface="楷体" pitchFamily="49" charset="-122"/>
              </a:rPr>
              <a:t>你或许是一个小书迷，或许是一个小馋猫，或许是一个淘气包……每个人都是独一无二的。以“我是一个……”为题，把自己的特点写出来，让大家更了解你。</a:t>
            </a:r>
            <a:endParaRPr lang="zh-CN" sz="2800" b="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1203598"/>
            <a:ext cx="81451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en-US" altLang="zh-CN" sz="2400" b="0" dirty="0" err="1">
                <a:latin typeface="楷体" pitchFamily="49" charset="-122"/>
                <a:ea typeface="楷体" pitchFamily="49" charset="-122"/>
                <a:cs typeface="楷体" pitchFamily="49" charset="-122"/>
              </a:rPr>
              <a:t>1.回忆生活，想想自己最突出的特点是什么，并慎重选出来</a:t>
            </a:r>
            <a:r>
              <a:rPr lang="en-US" alt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。</a:t>
            </a:r>
            <a:endParaRPr lang="en-US" altLang="zh-CN" sz="24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marL="317500" indent="-317500"/>
            <a:endParaRPr lang="en-US" altLang="zh-CN" sz="24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marL="317500" indent="-317500"/>
            <a:r>
              <a:rPr lang="en-US" altLang="zh-CN" sz="2400" b="0" dirty="0" err="1">
                <a:latin typeface="楷体" pitchFamily="49" charset="-122"/>
                <a:ea typeface="楷体" pitchFamily="49" charset="-122"/>
                <a:cs typeface="楷体" pitchFamily="49" charset="-122"/>
              </a:rPr>
              <a:t>2.围绕特点选择具体事例，注意事例要具体、生动</a:t>
            </a:r>
            <a:r>
              <a:rPr lang="en-US" alt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。</a:t>
            </a:r>
            <a:endParaRPr lang="en-US" altLang="zh-CN" sz="24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marL="317500" indent="-317500"/>
            <a:endParaRPr lang="en-US" altLang="zh-CN" sz="24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marL="317500" indent="-317500"/>
            <a:r>
              <a:rPr lang="en-US" altLang="zh-CN" sz="2400" b="0" dirty="0" err="1">
                <a:latin typeface="楷体" pitchFamily="49" charset="-122"/>
                <a:ea typeface="楷体" pitchFamily="49" charset="-122"/>
                <a:cs typeface="楷体" pitchFamily="49" charset="-122"/>
              </a:rPr>
              <a:t>3.将自己的动作、心理活动等有条理地写出来，这样比啊能给人留下深刻的印象</a:t>
            </a:r>
            <a:r>
              <a:rPr lang="en-US" alt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。</a:t>
            </a:r>
            <a:endParaRPr lang="en-US" altLang="zh-CN" sz="24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marL="317500" indent="-317500"/>
            <a:endParaRPr lang="en-US" altLang="zh-CN" sz="24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marL="317500" indent="-317500"/>
            <a:r>
              <a:rPr lang="en-US" altLang="zh-CN" sz="2400" b="0" dirty="0" err="1">
                <a:latin typeface="楷体" pitchFamily="49" charset="-122"/>
                <a:ea typeface="楷体" pitchFamily="49" charset="-122"/>
                <a:cs typeface="楷体" pitchFamily="49" charset="-122"/>
              </a:rPr>
              <a:t>4.同桌或同学相互读一读习作，看看是否围绕人物的特点来写，并合理地修改</a:t>
            </a:r>
            <a:r>
              <a:rPr lang="en-US" alt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。</a:t>
            </a:r>
            <a:endParaRPr lang="en-US" altLang="zh-CN" sz="24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5" name="矩形: 圆角 28"/>
          <p:cNvSpPr/>
          <p:nvPr/>
        </p:nvSpPr>
        <p:spPr bwMode="auto">
          <a:xfrm>
            <a:off x="446428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: 圆角 30"/>
          <p:cNvSpPr/>
          <p:nvPr/>
        </p:nvSpPr>
        <p:spPr bwMode="auto">
          <a:xfrm>
            <a:off x="1499949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: 圆角 30"/>
          <p:cNvSpPr/>
          <p:nvPr/>
        </p:nvSpPr>
        <p:spPr bwMode="auto">
          <a:xfrm>
            <a:off x="1995389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11560" y="915566"/>
            <a:ext cx="7776864" cy="38472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/>
            <a:r>
              <a:rPr lang="en-US" altLang="zh-CN" sz="1200" b="0" dirty="0">
                <a:ea typeface="宋体" pitchFamily="2" charset="-122"/>
              </a:rPr>
              <a:t>              </a:t>
            </a:r>
            <a:r>
              <a:rPr lang="en-US" alt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r>
              <a:rPr lang="en-US" altLang="zh-CN" sz="2800" b="0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    </a:t>
            </a:r>
            <a:r>
              <a:rPr sz="2800" b="0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我是一个小淘气</a:t>
            </a:r>
            <a:endParaRPr sz="2800" b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indent="609600">
              <a:lnSpc>
                <a:spcPct val="150000"/>
              </a:lnSpc>
            </a:pPr>
            <a:r>
              <a:rPr sz="2400" b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星期日上午，妈妈给我准备了一顿丰富的早餐，有黄灿灿的油条，美味可口的肉包。甜津津的豆浆</a:t>
            </a:r>
            <a:r>
              <a:rPr sz="24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……</a:t>
            </a:r>
            <a:r>
              <a:rPr sz="2400" b="0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我吃得津津有味</a:t>
            </a:r>
            <a:r>
              <a:rPr sz="2400" b="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。</a:t>
            </a:r>
            <a:endParaRPr sz="2400" b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indent="609600">
              <a:lnSpc>
                <a:spcPct val="150000"/>
              </a:lnSpc>
            </a:pPr>
            <a:r>
              <a:rPr sz="24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可是妈妈却吃了半根油条，就喝起了无味的稀饭，我要妈妈再吃几口，妈妈却摇了摇头，笑着对我说：“我不爱吃油条和肉包子，你尽情吃吧！”</a:t>
            </a:r>
            <a:endParaRPr sz="2400" b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5" name="矩形: 圆角 28"/>
          <p:cNvSpPr/>
          <p:nvPr/>
        </p:nvSpPr>
        <p:spPr bwMode="auto">
          <a:xfrm>
            <a:off x="446428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: 圆角 30"/>
          <p:cNvSpPr/>
          <p:nvPr/>
        </p:nvSpPr>
        <p:spPr bwMode="auto">
          <a:xfrm>
            <a:off x="1499949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范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: 圆角 30"/>
          <p:cNvSpPr/>
          <p:nvPr/>
        </p:nvSpPr>
        <p:spPr bwMode="auto">
          <a:xfrm>
            <a:off x="1995389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例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0" y="555526"/>
            <a:ext cx="8496944" cy="47089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</a:pPr>
            <a:r>
              <a:rPr lang="en-US" alt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    </a:t>
            </a:r>
            <a:r>
              <a:rPr lang="zh-CN" sz="24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我纳闷了：妈妈的口味真特殊，我爱吃的妈妈偏不爱吃，我认为不好吃的妈妈却喜爱吃。我思前想后，哦！我终于明白了——原来妈妈把好吃的留给我。这时一个金点子在“我”小淘气的脑海里一闪</a:t>
            </a:r>
            <a:r>
              <a:rPr lang="zh-CN" sz="2400" b="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。</a:t>
            </a:r>
            <a:endParaRPr lang="en-US" altLang="zh-CN" sz="2400" b="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marL="457200" indent="-457200" algn="just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    中午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吃饭时，妈妈又特意地给我烧了我最爱吃的芹菜炒肉丝，闻着那诱人的香味，使我情不自禁地尝了几口，嘿！挺有味的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，我正想敞开肚皮猛吃时，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突然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想起：</a:t>
            </a:r>
            <a:r>
              <a:rPr 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endParaRPr lang="zh-CN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marL="457200" indent="-457200"/>
            <a:endParaRPr lang="zh-CN" sz="24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marL="457200" indent="-457200"/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              </a:t>
            </a:r>
            <a:endParaRPr lang="zh-CN" altLang="en-US" sz="24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-108520" y="699542"/>
            <a:ext cx="8784976" cy="41549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/>
            <a:r>
              <a:rPr lang="en-US" sz="2400" b="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</a:t>
            </a:r>
            <a:r>
              <a:rPr sz="2400" b="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如果妈妈看到我这一副馋相</a:t>
            </a:r>
            <a:r>
              <a:rPr sz="24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，一定会不吃的。怎样才能让妈妈多吃几口芹菜炒肉丝呢？有啦！我翘起小嘴，皱着眉，嚷道：“妈妈！妈妈！这菜怎么没味儿呀</a:t>
            </a:r>
            <a:r>
              <a:rPr sz="2400" b="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！”</a:t>
            </a:r>
            <a:endParaRPr lang="en-US" sz="2400" b="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marL="457200" indent="-457200" algn="just"/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        妈妈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半信半疑地说：“乖女儿，不见得吧！”“那您就尝尝吧！”妈妈拿起筷子尝了几口，说：“不是挺有味的吗？”我夹起了一大筷菜送到妈妈嘴边，撒娇道：“就是没味儿，您再尝尝吧！”突然，妈妈瞅了瞅我，说：“你醉翁之意不在酒吧？”我终于憋不住哈哈大笑起来。妈妈也笑了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  <a:p>
            <a:pPr marL="457200" indent="-457200" algn="just"/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你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说我淘气不？其实，我的淘气中也表达了我对妈妈的爱！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marL="457200" indent="-457200"/>
            <a:endParaRPr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836</Words>
  <Application>WPS 演示</Application>
  <PresentationFormat>全屏显示(16:9)</PresentationFormat>
  <Paragraphs>56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 </vt:lpstr>
      <vt:lpstr>宋体 </vt:lpstr>
      <vt:lpstr>黑体</vt:lpstr>
      <vt:lpstr>楷体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36</cp:revision>
  <dcterms:created xsi:type="dcterms:W3CDTF">2017-03-17T02:28:00Z</dcterms:created>
  <dcterms:modified xsi:type="dcterms:W3CDTF">2019-01-08T03:52:32Z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