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60" r:id="rId11"/>
    <p:sldId id="278" r:id="rId12"/>
    <p:sldId id="279" r:id="rId13"/>
    <p:sldId id="280" r:id="rId14"/>
    <p:sldId id="265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36AD9-8A32-47DB-8C41-69492DD1CE15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B6012-238F-4529-9D30-67F14AE2A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4</a:t>
            </a:r>
            <a:r>
              <a:rPr lang="zh-CN" altLang="en-US" sz="3600">
                <a:solidFill>
                  <a:schemeClr val="tx1"/>
                </a:solidFill>
              </a:rPr>
              <a:t>　百丈山记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庵才老屋数间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卑庳迫隘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无足观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独其西阁为胜。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庵里只有几间老屋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低矮局促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没有什么值得观赏的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只有庵中的西阁楼风景优美。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此句巧设悬念。几间老屋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低矮局促狭窄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不值得观赏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而西阁楼又美在何处呢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让读者急于阅读下文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寻找答案。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独夜卧其上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则枕席之下终夕潺潺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久而益悲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为可爱耳。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唯独在夜里睡在西阁楼上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枕席下面就整夜都响着潺潺的流水声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听久了更感到悲凉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这种情境是令人喜爱的。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此句写出了作者自己夜宿听泉的感受。夜宿西阁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听着枕席下潺潺的流水声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久了也会让人感到悲凉。而作者笔锋一转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认为此情此景可爱之至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可见作者心胸之开阔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境界之高远。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56930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2634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89766"/>
            <a:ext cx="8128000" cy="1227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于林薄间东南望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见瀑布自前岩穴瀵涌而出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投空下数十尺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其沫乃如散珠喷雾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日光烛之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璀璨夺目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不可正视。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在密林之中向东南眺望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可以看见瀑布由前方岩石洞穴中喷涌而出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凌空而下长达几十尺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瀑布的飞沫就像飞散的珍珠、喷洒的雾气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在日光照射之下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光彩鲜明、晃人眼目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让人不敢正视。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作者远眺瀑布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用词精当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设喻巧妙。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瀵涌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表现出了水势之大。将瀑布的飞沫比作飞散的珍珠也颇具神韵。我们不禁联想到李白的诗句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日照香炉生紫烟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遥看瀑布挂前川。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4522"/>
            <a:ext cx="8128000" cy="1251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56160"/>
            <a:ext cx="8128000" cy="1561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29141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旦起下视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白云满川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如海波起伏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而远近诸山出其中者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皆若飞浮来往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或涌或没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顷刻万变。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早晨起床向山下探视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满山遍野白云飘荡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像大海波涛起伏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而远近各座山峰隐现于其中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就像时而在飞奔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时而在漂浮来往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有的涌现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有的隐没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变化万千。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作者借助比喻、拟人的修辞手法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将清晨白云缭绕下的群山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以动态的形式形象地展现于读者面前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让读者感觉静止的群山也具有了生命的活力。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4522"/>
            <a:ext cx="8128000" cy="13005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005064"/>
            <a:ext cx="81280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95370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畏险者或不敢度。然山之可观者至是则亦穷矣。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那些畏惧险途的人不敢走。但百丈山值得观赏的景物到此也就穷尽了。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其实这句话的意思是说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不是百丈山本身优美的风景没有了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而是对于那些畏惧涉险的人来说它的优美风景也就不存在了。无限风光在险峰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风景再美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如果不敢前往观赏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那跟没有还有什么区别呢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此语寓意深刻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蕴含着精妙的人生哲理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也含蓄地说明了付出与回报、奋斗与收获的道理。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211475"/>
            <a:ext cx="8128000" cy="2421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815952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本篇游记主要表现了百丈山哪些美的特点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第一段重在表现其险奇之美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第二段重在表现其幽秀之美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第三段则重在表现其壮美。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为什么作者笔下的山能写得极具层次感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作者先选取了一个独特的视角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从缺口中遥望远山。然后作者又以一峰挺拔高出和群山逶迤而去相组合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形成了一幅层次感极强的图画。接着作者以固定的景点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用傍晚和清晨两个不同时间的景观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构思两幅图画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进一步渲染了壮美的特征。晚景突出的是色彩绚烂之美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晨景凸现的则是云海的变幻美。这样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在作者详尽描述的百丈山景中就兼具了险奇、幽静、五彩、飞动、变幻等诸种美的形态。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1169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2978658"/>
            <a:ext cx="8128000" cy="3042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作者是如何把百丈山的美同文章详略安排结合到一起的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作者的审美判断决定了景物的可观与不可观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安排了呼应的艺术结构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从而相应地规定了文字详略的差异。简言之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可观处则详写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不可观处则从略。本文具有将景点叙述的安排和结构的呼应相结合的特点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由于详略安排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那条对称呼应的结构线索就显得更为明晰。略写处一笔带过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略无滞碍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详写处必细为描绘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从多个层次、角度来显示百丈山的优美姿态。如次段山门前后诸景点的描述历历如绘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细数途中经见的诸多景象。在详略安排中作者又能突出重点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这段描写以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以水的描写为重点。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苍藤古木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的掩映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水皆清澈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自高淙下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其声溅溅然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的恬静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风来两峡间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终日不绝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的神韵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幽静怡人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清冽爽心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让人神游嗟赏不已。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64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(1130—1200),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字元晦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号晦庵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生于南剑州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今福建南平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。南宋高宗绍兴年间进士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历仕高宗、孝宗、光宗、宁宗四朝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官至宝文阁待制。谥号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赠太师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追封信国公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改徽国公。他是著名的唯心主义哲学家、宋代理学的集大成者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明清以来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奉为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配享孔庙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在日本和朝鲜半岛广有影响。其著作丰富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除《诗集传》等专著外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另有《朱文公文集》。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4.eps" descr="id:214749079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563888" y="1256006"/>
            <a:ext cx="1790174" cy="22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朱熹的祖籍是婺源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但其父朱松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在宋徽宗宣和年间为福建政和县尉后定居福建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朱熹就出生于福建。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父亲去世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他随母定居崇安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今福建武夷山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五里夫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绍兴十八年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(1148)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以建阳籍参加乡试、贡试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荣登进士榜。因此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朱熹对建阳的风景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尤其是建阳东北的百丈山非常熟悉。宋孝宗淳熙二年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(1175)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的夏天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他与朋友一道重游百丈山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写下了这篇山水名作。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122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397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3921142"/>
              </p:ext>
            </p:extLst>
          </p:nvPr>
        </p:nvGraphicFramePr>
        <p:xfrm>
          <a:off x="508000" y="1461504"/>
          <a:ext cx="7592392" cy="5135848"/>
        </p:xfrm>
        <a:graphic>
          <a:graphicData uri="http://schemas.openxmlformats.org/presentationml/2006/ole">
            <p:oleObj spid="_x0000_s1039" name="文档" r:id="rId5" imgW="3896414" imgH="26345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221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45562805"/>
              </p:ext>
            </p:extLst>
          </p:nvPr>
        </p:nvGraphicFramePr>
        <p:xfrm>
          <a:off x="508000" y="1844824"/>
          <a:ext cx="8128000" cy="3193383"/>
        </p:xfrm>
        <a:graphic>
          <a:graphicData uri="http://schemas.openxmlformats.org/presentationml/2006/ole">
            <p:oleObj spid="_x0000_s2063" name="文档" r:id="rId5" imgW="3839157" imgH="1508669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550750" y="1882621"/>
            <a:ext cx="12750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0389" y="2413293"/>
            <a:ext cx="124989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4179" y="2960093"/>
            <a:ext cx="12131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86332" y="3512374"/>
            <a:ext cx="12131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88296" y="4031808"/>
            <a:ext cx="1759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99992" y="4588988"/>
            <a:ext cx="1759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0743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1856565"/>
              </p:ext>
            </p:extLst>
          </p:nvPr>
        </p:nvGraphicFramePr>
        <p:xfrm>
          <a:off x="508000" y="2228225"/>
          <a:ext cx="8128000" cy="2655550"/>
        </p:xfrm>
        <a:graphic>
          <a:graphicData uri="http://schemas.openxmlformats.org/presentationml/2006/ole">
            <p:oleObj spid="_x0000_s3087" name="文档" r:id="rId5" imgW="3839157" imgH="1253744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34814" y="2272716"/>
            <a:ext cx="33734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37069" y="2813586"/>
            <a:ext cx="18547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1604" y="3351354"/>
            <a:ext cx="18547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41034" y="385956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9389" y="4400436"/>
            <a:ext cx="9306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9867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020759"/>
              </p:ext>
            </p:extLst>
          </p:nvPr>
        </p:nvGraphicFramePr>
        <p:xfrm>
          <a:off x="508000" y="1172728"/>
          <a:ext cx="8128000" cy="4766544"/>
        </p:xfrm>
        <a:graphic>
          <a:graphicData uri="http://schemas.openxmlformats.org/presentationml/2006/ole">
            <p:oleObj spid="_x0000_s4111" name="文档" r:id="rId5" imgW="3839157" imgH="22514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21853" y="1180369"/>
            <a:ext cx="261821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07905" y="1755577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230813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2196" y="2849805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3367992"/>
            <a:ext cx="15121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3866099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1852" y="4409391"/>
            <a:ext cx="1564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04420" y="4954286"/>
            <a:ext cx="1564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5498154"/>
            <a:ext cx="119689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479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8295" y="2924944"/>
            <a:ext cx="615749" cy="4938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06084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598" y="3263212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0144" y="3677526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2475162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1030" y="4070068"/>
            <a:ext cx="341406" cy="49381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0598" y="4463415"/>
            <a:ext cx="341406" cy="4938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3380" y="4877039"/>
            <a:ext cx="341406" cy="4938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0144" y="5294398"/>
            <a:ext cx="341406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南与东谷水并注池中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独夜卧其上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在夜里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于林薄间东南望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循磴而东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即得小涧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度而北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蹑石梯数级入庵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向北走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日光烛之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璀璨夺目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自高淙下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出山门而东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旦起下视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39058" y="1912788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37722" y="2319020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62806" y="2718410"/>
            <a:ext cx="23166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37010" y="3124996"/>
            <a:ext cx="26163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01681" y="3531725"/>
            <a:ext cx="26163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50197" y="3927568"/>
            <a:ext cx="23002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775795" y="4321662"/>
            <a:ext cx="230026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043193" y="4725900"/>
            <a:ext cx="26089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755161" y="5127332"/>
            <a:ext cx="20328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2477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904201"/>
            <a:ext cx="8240464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而最其可观者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石磴、小涧、山门、石台、西阁瀑布也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而远近诸山出其中者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而作神祠于其东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等闲识得东风面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万紫千红总是春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《春日》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问渠那得清如许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为有源头活水来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《观书有感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40640" y="2309530"/>
            <a:ext cx="83755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9104" y="2791814"/>
            <a:ext cx="1137657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3848" y="3195104"/>
            <a:ext cx="1672913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3241" y="4008964"/>
            <a:ext cx="1963658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75449" y="4401131"/>
            <a:ext cx="1963658" cy="284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4014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1650</Words>
  <Application>Microsoft Office PowerPoint</Application>
  <PresentationFormat>全屏显示(4:3)</PresentationFormat>
  <Paragraphs>79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2016-09-16T15:02:02Z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