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56" r:id="rId3"/>
    <p:sldId id="629" r:id="rId5"/>
    <p:sldId id="526" r:id="rId6"/>
    <p:sldId id="527" r:id="rId7"/>
    <p:sldId id="528" r:id="rId8"/>
    <p:sldId id="566" r:id="rId9"/>
    <p:sldId id="653" r:id="rId10"/>
    <p:sldId id="610" r:id="rId11"/>
    <p:sldId id="611" r:id="rId12"/>
    <p:sldId id="568" r:id="rId13"/>
    <p:sldId id="672" r:id="rId14"/>
    <p:sldId id="569" r:id="rId15"/>
    <p:sldId id="612" r:id="rId16"/>
    <p:sldId id="613" r:id="rId17"/>
    <p:sldId id="542" r:id="rId18"/>
    <p:sldId id="581" r:id="rId19"/>
    <p:sldId id="673" r:id="rId20"/>
    <p:sldId id="551" r:id="rId21"/>
    <p:sldId id="560" r:id="rId22"/>
    <p:sldId id="562" r:id="rId23"/>
    <p:sldId id="561" r:id="rId2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3EFD9"/>
    <a:srgbClr val="7FBF5E"/>
    <a:srgbClr val="0000FF"/>
    <a:srgbClr val="9933FF"/>
    <a:srgbClr val="FF00FF"/>
    <a:srgbClr val="00FF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6" autoAdjust="0"/>
    <p:restoredTop sz="95894" autoAdjust="0"/>
  </p:normalViewPr>
  <p:slideViewPr>
    <p:cSldViewPr snapToGrid="0">
      <p:cViewPr>
        <p:scale>
          <a:sx n="100" d="100"/>
          <a:sy n="100" d="100"/>
        </p:scale>
        <p:origin x="-294" y="-264"/>
      </p:cViewPr>
      <p:guideLst>
        <p:guide orient="horz" pos="2146"/>
        <p:guide pos="28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020C263-9A8C-4ABE-B872-0BB887F8C83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66239E12-F1F3-42E7-873C-2DBAEA7F66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A3D5FD-280E-4A3B-8BA3-71D58CD9AA4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3A0EF36-C096-4FA6-8B9E-63FDB7A6A7C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895A14B-5DE6-47E3-8173-F71FA7E2BB9C}" type="slidenum">
              <a:rPr lang="zh-CN" altLang="en-US" smtClean="0"/>
            </a:fld>
            <a:endParaRPr lang="zh-CN" altLang="en-US" smtClean="0"/>
          </a:p>
        </p:txBody>
      </p:sp>
      <p:sp>
        <p:nvSpPr>
          <p:cNvPr id="4813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mtClean="0"/>
              <a:t>状元成才路</a:t>
            </a:r>
            <a:endParaRPr lang="zh-CN" altLang="en-US" smtClean="0"/>
          </a:p>
        </p:txBody>
      </p:sp>
      <p:sp>
        <p:nvSpPr>
          <p:cNvPr id="48134" name="页眉占位符 5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mtClean="0"/>
              <a:t>状元成才路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42875"/>
            <a:ext cx="2051050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42875"/>
            <a:ext cx="6003925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441450"/>
            <a:ext cx="4027487" cy="494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41450"/>
            <a:ext cx="4027488" cy="494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4" Type="http://schemas.openxmlformats.org/officeDocument/2006/relationships/theme" Target="../theme/theme1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gradFill rotWithShape="1">
            <a:gsLst>
              <a:gs pos="0">
                <a:srgbClr val="B7D9FF"/>
              </a:gs>
              <a:gs pos="35001">
                <a:srgbClr val="CBE3FF"/>
              </a:gs>
              <a:gs pos="100000">
                <a:srgbClr val="E8F3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lIns="92199" tIns="46099" rIns="92199" bIns="46099" anchor="ctr"/>
          <a:lstStyle/>
          <a:p>
            <a:pPr algn="ctr">
              <a:defRPr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42875"/>
            <a:ext cx="82073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99" tIns="46099" rIns="92199" bIns="46099" numCol="1" anchor="ctr" anchorCtr="0" compatLnSpc="1"/>
          <a:lstStyle/>
          <a:p>
            <a:pPr lvl="0"/>
            <a:r>
              <a:rPr lang="zh-CN" smtClean="0"/>
              <a:t>标题文本样式：微软雅黑</a:t>
            </a:r>
            <a:r>
              <a:rPr lang="zh-CN" altLang="zh-CN" smtClean="0"/>
              <a:t>/26</a:t>
            </a:r>
            <a:r>
              <a:rPr lang="zh-CN" smtClean="0"/>
              <a:t>号  </a:t>
            </a:r>
            <a:r>
              <a:rPr lang="zh-CN" altLang="zh-CN" smtClean="0"/>
              <a:t>Arial/26pt</a:t>
            </a:r>
            <a:endParaRPr lang="zh-CN" altLang="zh-CN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41450"/>
            <a:ext cx="8207375" cy="494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99" tIns="46099" rIns="92199" bIns="46099" numCol="1" anchor="t" anchorCtr="0" compatLnSpc="1"/>
          <a:lstStyle/>
          <a:p>
            <a:pPr lvl="0"/>
            <a:r>
              <a:rPr lang="zh-CN" smtClean="0"/>
              <a:t>第一级内容文本样式：微软雅黑</a:t>
            </a:r>
            <a:r>
              <a:rPr lang="zh-CN" altLang="zh-CN" smtClean="0"/>
              <a:t>/20</a:t>
            </a:r>
            <a:r>
              <a:rPr lang="zh-CN" smtClean="0"/>
              <a:t>号  </a:t>
            </a:r>
            <a:r>
              <a:rPr lang="zh-CN" altLang="zh-CN" smtClean="0"/>
              <a:t>Arial/20pt</a:t>
            </a:r>
            <a:endParaRPr lang="zh-CN" altLang="zh-CN" smtClean="0"/>
          </a:p>
          <a:p>
            <a:pPr lvl="1"/>
            <a:r>
              <a:rPr lang="zh-CN" smtClean="0"/>
              <a:t>第二级内容文本样式：微软雅黑</a:t>
            </a:r>
            <a:r>
              <a:rPr lang="zh-CN" altLang="zh-CN" smtClean="0"/>
              <a:t>/18</a:t>
            </a:r>
            <a:r>
              <a:rPr lang="zh-CN" smtClean="0"/>
              <a:t>号  </a:t>
            </a:r>
            <a:r>
              <a:rPr lang="zh-CN" altLang="zh-CN" smtClean="0"/>
              <a:t>Arial/18pt</a:t>
            </a:r>
            <a:endParaRPr lang="zh-CN" altLang="zh-CN" smtClean="0"/>
          </a:p>
          <a:p>
            <a:pPr lvl="2"/>
            <a:r>
              <a:rPr lang="zh-CN" smtClean="0"/>
              <a:t>第三级内容文本样式：微软雅黑</a:t>
            </a:r>
            <a:r>
              <a:rPr lang="zh-CN" altLang="zh-CN" smtClean="0"/>
              <a:t>/16</a:t>
            </a:r>
            <a:r>
              <a:rPr lang="zh-CN" smtClean="0"/>
              <a:t>号  </a:t>
            </a:r>
            <a:r>
              <a:rPr lang="zh-CN" altLang="zh-CN" smtClean="0"/>
              <a:t>Arial/16pt</a:t>
            </a:r>
            <a:endParaRPr lang="zh-CN" altLang="zh-CN" smtClean="0"/>
          </a:p>
          <a:p>
            <a:pPr lvl="3"/>
            <a:r>
              <a:rPr lang="zh-CN" smtClean="0"/>
              <a:t>第四级内容文本样式：微软雅黑</a:t>
            </a:r>
            <a:r>
              <a:rPr lang="zh-CN" altLang="zh-CN" smtClean="0"/>
              <a:t>/14</a:t>
            </a:r>
            <a:r>
              <a:rPr lang="zh-CN" smtClean="0"/>
              <a:t>号  </a:t>
            </a:r>
            <a:r>
              <a:rPr lang="zh-CN" altLang="zh-CN" smtClean="0"/>
              <a:t>Arial/14pt</a:t>
            </a:r>
            <a:endParaRPr lang="zh-CN" altLang="zh-CN" smtClean="0"/>
          </a:p>
          <a:p>
            <a:pPr lvl="4"/>
            <a:r>
              <a:rPr lang="zh-CN" smtClean="0"/>
              <a:t>第五级内容文本样式：微软雅黑</a:t>
            </a:r>
            <a:r>
              <a:rPr lang="zh-CN" altLang="zh-CN" smtClean="0"/>
              <a:t>/12</a:t>
            </a:r>
            <a:r>
              <a:rPr lang="zh-CN" smtClean="0"/>
              <a:t>号  </a:t>
            </a:r>
            <a:r>
              <a:rPr lang="zh-CN" altLang="zh-CN" smtClean="0"/>
              <a:t>Arial/12pt</a:t>
            </a:r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</p:sldLayoutIdLst>
  <p:transition>
    <p:fade/>
  </p:transition>
  <p:txStyles>
    <p:titleStyle>
      <a:lvl1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+mj-lt"/>
          <a:ea typeface="+mj-ea"/>
          <a:cs typeface="+mj-cs"/>
        </a:defRPr>
      </a:lvl1pPr>
      <a:lvl2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82880" indent="-18288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18288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903605" indent="-17653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00">
          <a:solidFill>
            <a:schemeClr val="tx1"/>
          </a:solidFill>
          <a:latin typeface="+mn-lt"/>
          <a:ea typeface="+mn-ea"/>
        </a:defRPr>
      </a:lvl3pPr>
      <a:lvl4pPr marL="1266825" indent="-18415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4pPr>
      <a:lvl5pPr marL="16319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5pPr>
      <a:lvl6pPr marL="20891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6pPr>
      <a:lvl7pPr marL="25463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7pPr>
      <a:lvl8pPr marL="30035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8pPr>
      <a:lvl9pPr marL="34607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jpeg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 idx="4294967295"/>
          </p:nvPr>
        </p:nvSpPr>
        <p:spPr bwMode="auto">
          <a:xfrm>
            <a:off x="609600" y="2115820"/>
            <a:ext cx="8534400" cy="2574925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一单元</a:t>
            </a:r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写作 学习扩写</a:t>
            </a:r>
            <a:br>
              <a:rPr lang="zh-CN" altLang="en-US" sz="66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br>
              <a:rPr lang="zh-CN" altLang="en-US" sz="66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箭竹中学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刘芳</a:t>
            </a:r>
            <a:b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051" name="图片 7"/>
          <p:cNvPicPr>
            <a:picLocks noChangeAspect="1" noChangeArrowheads="1"/>
          </p:cNvPicPr>
          <p:nvPr/>
        </p:nvPicPr>
        <p:blipFill>
          <a:blip r:embed="rId1" cstate="email"/>
          <a:srcRect l="3070" r="5672" b="22162"/>
          <a:stretch>
            <a:fillRect/>
          </a:stretch>
        </p:blipFill>
        <p:spPr bwMode="auto">
          <a:xfrm>
            <a:off x="469901" y="1028699"/>
            <a:ext cx="3835399" cy="65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1" name="文本框 34"/>
          <p:cNvSpPr txBox="1">
            <a:spLocks noChangeArrowheads="1"/>
          </p:cNvSpPr>
          <p:nvPr/>
        </p:nvSpPr>
        <p:spPr bwMode="auto">
          <a:xfrm rot="21319903">
            <a:off x="3431955" y="1665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2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3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4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5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6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7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8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9" name="文本框 51"/>
          <p:cNvSpPr txBox="1">
            <a:spLocks noChangeArrowheads="1"/>
          </p:cNvSpPr>
          <p:nvPr/>
        </p:nvSpPr>
        <p:spPr bwMode="auto">
          <a:xfrm rot="16249134">
            <a:off x="5981479" y="29305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0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1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2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3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4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5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6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7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8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9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0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1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2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3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4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5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6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7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8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9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0" name="文本框 32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1" name="文本框 35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2" name="文本框 36"/>
          <p:cNvSpPr txBox="1">
            <a:spLocks noChangeArrowheads="1"/>
          </p:cNvSpPr>
          <p:nvPr/>
        </p:nvSpPr>
        <p:spPr bwMode="auto">
          <a:xfrm rot="21429897">
            <a:off x="1243585" y="1731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3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4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5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6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7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8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9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0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1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2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3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4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5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6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7" name="文本框 49"/>
          <p:cNvSpPr txBox="1">
            <a:spLocks noChangeArrowheads="1"/>
          </p:cNvSpPr>
          <p:nvPr/>
        </p:nvSpPr>
        <p:spPr bwMode="auto">
          <a:xfrm rot="18419577">
            <a:off x="1965105" y="3127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8" name="文本框 50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9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0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1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3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4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5" name="文本框 46"/>
          <p:cNvSpPr txBox="1">
            <a:spLocks noChangeArrowheads="1"/>
          </p:cNvSpPr>
          <p:nvPr/>
        </p:nvSpPr>
        <p:spPr bwMode="auto">
          <a:xfrm rot="20439237">
            <a:off x="6744590" y="265475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6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7" name="文本框 49"/>
          <p:cNvSpPr txBox="1">
            <a:spLocks noChangeArrowheads="1"/>
          </p:cNvSpPr>
          <p:nvPr/>
        </p:nvSpPr>
        <p:spPr bwMode="auto">
          <a:xfrm rot="20439237">
            <a:off x="7039549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8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9" name="文本框 51"/>
          <p:cNvSpPr txBox="1">
            <a:spLocks noChangeArrowheads="1"/>
          </p:cNvSpPr>
          <p:nvPr/>
        </p:nvSpPr>
        <p:spPr bwMode="auto">
          <a:xfrm rot="20439237">
            <a:off x="7290374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0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1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2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3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4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5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6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7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8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9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0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1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2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3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4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5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6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7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8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9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0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1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2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3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4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5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6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7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8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9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0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1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2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3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4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5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6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7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8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9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90" name="矩形 3"/>
          <p:cNvSpPr>
            <a:spLocks noChangeArrowheads="1"/>
          </p:cNvSpPr>
          <p:nvPr/>
        </p:nvSpPr>
        <p:spPr bwMode="auto">
          <a:xfrm>
            <a:off x="679450" y="169334"/>
            <a:ext cx="263271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五、课堂训练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12391" name="矩形 5"/>
          <p:cNvSpPr>
            <a:spLocks noChangeArrowheads="1"/>
          </p:cNvSpPr>
          <p:nvPr/>
        </p:nvSpPr>
        <p:spPr bwMode="auto">
          <a:xfrm>
            <a:off x="502285" y="1015365"/>
            <a:ext cx="796417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阅读下面的材料，选择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一个扩写成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300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字左右的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一段话。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291465" y="1987550"/>
            <a:ext cx="41021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今天是周二，全校要进行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卫生大扫除。同学们有的扫地，有的擦墙砖，有的抹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玻璃。经过1个小时的劳动，我们的学校变得整洁漂亮。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思考：这个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场景的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中心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是什么？可以增加哪些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环境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描写、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场面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描写、人物的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语言、外貌、神态、动作（心理）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描写？ </a:t>
            </a:r>
            <a:endParaRPr lang="zh-CN" altLang="en-US" sz="2000" b="1" dirty="0">
              <a:latin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图片 3" descr="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1045" y="1614170"/>
            <a:ext cx="3853815" cy="513905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64480" y="1530985"/>
            <a:ext cx="3328670" cy="3875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材料</a:t>
            </a:r>
            <a:r>
              <a:rPr lang="en-US" altLang="zh-CN" sz="2000"/>
              <a:t>2</a:t>
            </a:r>
            <a:r>
              <a:rPr lang="zh-CN" altLang="en-US" sz="2000"/>
              <a:t>：</a:t>
            </a:r>
            <a:r>
              <a:rPr lang="en-US" altLang="zh-CN" sz="2000"/>
              <a:t>一年一度的秋季运动会开始了，操场上跳高的、跳远的、扔铅球的、短跑的、长跑的、接力跑的。最有趣的是最后两个传统节目——拔河，全班接力赛。</a:t>
            </a:r>
            <a:endParaRPr lang="en-US" altLang="zh-CN" sz="2000"/>
          </a:p>
          <a:p>
            <a:pPr eaLnBrk="1" hangingPunct="1">
              <a:lnSpc>
                <a:spcPct val="120000"/>
              </a:lnSpc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思考：这个场景的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中心</a:t>
            </a:r>
            <a:r>
              <a:rPr lang="zh-CN" altLang="en-US" b="1" dirty="0">
                <a:latin typeface="宋体" panose="02010600030101010101" pitchFamily="2" charset="-122"/>
                <a:sym typeface="+mn-ea"/>
              </a:rPr>
              <a:t>是什么？可以增加哪些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环境</a:t>
            </a:r>
            <a:r>
              <a:rPr lang="zh-CN" altLang="en-US" b="1" dirty="0">
                <a:latin typeface="宋体" panose="02010600030101010101" pitchFamily="2" charset="-122"/>
                <a:sym typeface="+mn-ea"/>
              </a:rPr>
              <a:t>描写、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场面</a:t>
            </a:r>
            <a:r>
              <a:rPr lang="zh-CN" altLang="en-US" b="1" dirty="0">
                <a:latin typeface="宋体" panose="02010600030101010101" pitchFamily="2" charset="-122"/>
                <a:sym typeface="+mn-ea"/>
              </a:rPr>
              <a:t>描写、人物的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语言、外貌、神态、动作（心理）</a:t>
            </a:r>
            <a:r>
              <a:rPr lang="zh-CN" altLang="en-US" b="1" dirty="0">
                <a:latin typeface="宋体" panose="02010600030101010101" pitchFamily="2" charset="-122"/>
                <a:sym typeface="+mn-ea"/>
              </a:rPr>
              <a:t>描写？ </a:t>
            </a:r>
            <a:endParaRPr lang="zh-CN" altLang="en-US" b="1" dirty="0">
              <a:latin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49" charset="-122"/>
              <a:sym typeface="+mn-ea"/>
            </a:endParaRPr>
          </a:p>
          <a:p>
            <a:endParaRPr lang="en-US" altLang="zh-CN"/>
          </a:p>
        </p:txBody>
      </p:sp>
      <p:pic>
        <p:nvPicPr>
          <p:cNvPr id="3" name="图片 2" descr="22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4735" y="1530985"/>
            <a:ext cx="3815715" cy="440626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3"/>
          <p:cNvSpPr>
            <a:spLocks noChangeArrowheads="1"/>
          </p:cNvSpPr>
          <p:nvPr/>
        </p:nvSpPr>
        <p:spPr bwMode="auto">
          <a:xfrm>
            <a:off x="679450" y="169334"/>
            <a:ext cx="263271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六、课后作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业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14339" name="矩形 5"/>
          <p:cNvSpPr>
            <a:spLocks noChangeArrowheads="1"/>
          </p:cNvSpPr>
          <p:nvPr/>
        </p:nvSpPr>
        <p:spPr bwMode="auto">
          <a:xfrm>
            <a:off x="280670" y="1161415"/>
            <a:ext cx="8376920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从以上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三个片段中，选择一个，根据原文内容和中心，扩写成详细生动、结构完整的一篇记叙文，不少于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600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字。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340" name="矩形 6"/>
          <p:cNvSpPr>
            <a:spLocks noChangeArrowheads="1"/>
          </p:cNvSpPr>
          <p:nvPr/>
        </p:nvSpPr>
        <p:spPr bwMode="auto">
          <a:xfrm>
            <a:off x="874714" y="2364318"/>
            <a:ext cx="7869237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5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33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235" y="3168015"/>
            <a:ext cx="6144895" cy="337248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85035" y="1219835"/>
            <a:ext cx="4161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/>
              <a:t>  </a:t>
            </a:r>
            <a:r>
              <a:rPr lang="zh-CN" altLang="en-US" sz="5400"/>
              <a:t>第二课时</a:t>
            </a:r>
            <a:endParaRPr lang="zh-CN" altLang="en-US" sz="5400"/>
          </a:p>
        </p:txBody>
      </p:sp>
      <p:pic>
        <p:nvPicPr>
          <p:cNvPr id="3" name="图片 2" descr="88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190" y="2208530"/>
            <a:ext cx="7681595" cy="406146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76020" y="554990"/>
            <a:ext cx="4216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一、知识回顾</a:t>
            </a:r>
            <a:endParaRPr lang="zh-CN" altLang="en-US" sz="4400"/>
          </a:p>
        </p:txBody>
      </p:sp>
      <p:sp>
        <p:nvSpPr>
          <p:cNvPr id="3" name="文本框 2"/>
          <p:cNvSpPr txBox="1"/>
          <p:nvPr/>
        </p:nvSpPr>
        <p:spPr>
          <a:xfrm>
            <a:off x="2018665" y="2784475"/>
            <a:ext cx="560451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FF0000"/>
                </a:solidFill>
              </a:rPr>
              <a:t>1</a:t>
            </a:r>
            <a:r>
              <a:rPr lang="zh-CN" altLang="en-US" sz="4000">
                <a:solidFill>
                  <a:srgbClr val="FF0000"/>
                </a:solidFill>
              </a:rPr>
              <a:t>、什么叫扩写？</a:t>
            </a:r>
            <a:endParaRPr lang="zh-CN" altLang="en-US" sz="4000">
              <a:solidFill>
                <a:srgbClr val="FF0000"/>
              </a:solidFill>
            </a:endParaRPr>
          </a:p>
          <a:p>
            <a:r>
              <a:rPr lang="en-US" altLang="zh-CN" sz="4000">
                <a:solidFill>
                  <a:srgbClr val="FF0000"/>
                </a:solidFill>
              </a:rPr>
              <a:t>2</a:t>
            </a:r>
            <a:r>
              <a:rPr lang="zh-CN" altLang="en-US" sz="4000">
                <a:solidFill>
                  <a:srgbClr val="FF0000"/>
                </a:solidFill>
              </a:rPr>
              <a:t>、扩写的基本方法？</a:t>
            </a:r>
            <a:endParaRPr lang="zh-CN" altLang="en-US" sz="4000">
              <a:solidFill>
                <a:srgbClr val="FF0000"/>
              </a:solidFill>
            </a:endParaRPr>
          </a:p>
          <a:p>
            <a:r>
              <a:rPr lang="en-US" altLang="zh-CN" sz="4000">
                <a:solidFill>
                  <a:srgbClr val="FF0000"/>
                </a:solidFill>
              </a:rPr>
              <a:t>3</a:t>
            </a:r>
            <a:r>
              <a:rPr lang="zh-CN" altLang="en-US" sz="4000">
                <a:solidFill>
                  <a:srgbClr val="FF0000"/>
                </a:solidFill>
              </a:rPr>
              <a:t>、扩写的注意事项？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矩形 6"/>
          <p:cNvSpPr>
            <a:spLocks noChangeArrowheads="1"/>
          </p:cNvSpPr>
          <p:nvPr/>
        </p:nvSpPr>
        <p:spPr bwMode="auto">
          <a:xfrm>
            <a:off x="393701" y="2764367"/>
            <a:ext cx="6029325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1" name="矩形 11"/>
          <p:cNvSpPr>
            <a:spLocks noChangeArrowheads="1"/>
          </p:cNvSpPr>
          <p:nvPr/>
        </p:nvSpPr>
        <p:spPr bwMode="auto">
          <a:xfrm>
            <a:off x="679450" y="169334"/>
            <a:ext cx="263271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二、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优秀习作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30975" y="2904067"/>
            <a:ext cx="2414588" cy="152971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增加动作描写，表现我的认真和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勤劳。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413500" y="1147233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60755" y="1810385"/>
            <a:ext cx="5236210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/>
              <a:t>      </a:t>
            </a:r>
            <a:r>
              <a:rPr lang="zh-CN" altLang="en-US" sz="2400"/>
              <a:t>今天中午的大扫除，我的任务是拖地。我拿起拖把跑到有水龙头的地方，把拖把洗干净，提着它一边甩水一边走，回到教室，正要把它放在门边，看到几个同学已经搬开了课桌，就拿起拖把在地上来来回回地拖：先讲台，后左边，然后是右边和后面。我弓着腰，左手放在拖把棍子中间，右手放在拖把的最上方，前前后后、</a:t>
            </a:r>
            <a:r>
              <a:rPr lang="zh-CN" altLang="en-US" sz="2400"/>
              <a:t>左左右右，用尽力气拖呀拖</a:t>
            </a:r>
            <a:r>
              <a:rPr lang="zh-CN" altLang="en-US" sz="2400"/>
              <a:t>呀，我的汗像两点一样掉在地上，真累呀。</a:t>
            </a:r>
            <a:endParaRPr lang="zh-CN" altLang="en-US" sz="2400"/>
          </a:p>
          <a:p>
            <a:endParaRPr lang="zh-CN" altLang="en-US" sz="2400"/>
          </a:p>
          <a:p>
            <a:r>
              <a:rPr lang="en-US" altLang="zh-CN"/>
              <a:t>  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3" name="文本框 34"/>
          <p:cNvSpPr txBox="1">
            <a:spLocks noChangeArrowheads="1"/>
          </p:cNvSpPr>
          <p:nvPr/>
        </p:nvSpPr>
        <p:spPr bwMode="auto">
          <a:xfrm rot="21319903">
            <a:off x="3431955" y="1665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4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5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6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7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8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9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0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1" name="文本框 51"/>
          <p:cNvSpPr txBox="1">
            <a:spLocks noChangeArrowheads="1"/>
          </p:cNvSpPr>
          <p:nvPr/>
        </p:nvSpPr>
        <p:spPr bwMode="auto">
          <a:xfrm rot="16249134">
            <a:off x="5981479" y="29305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2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3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4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5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6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7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8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9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0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1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2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3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4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5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6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7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8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9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0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1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2" name="文本框 32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3" name="文本框 37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4" name="文本框 36"/>
          <p:cNvSpPr txBox="1">
            <a:spLocks noChangeArrowheads="1"/>
          </p:cNvSpPr>
          <p:nvPr/>
        </p:nvSpPr>
        <p:spPr bwMode="auto">
          <a:xfrm rot="21429897">
            <a:off x="1243585" y="1731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5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6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7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8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9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0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1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2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3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4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5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6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7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8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9" name="文本框 49"/>
          <p:cNvSpPr txBox="1">
            <a:spLocks noChangeArrowheads="1"/>
          </p:cNvSpPr>
          <p:nvPr/>
        </p:nvSpPr>
        <p:spPr bwMode="auto">
          <a:xfrm rot="18419577">
            <a:off x="1965105" y="3127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0" name="文本框 50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1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2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3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4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5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6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7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8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9" name="文本框 49"/>
          <p:cNvSpPr txBox="1">
            <a:spLocks noChangeArrowheads="1"/>
          </p:cNvSpPr>
          <p:nvPr/>
        </p:nvSpPr>
        <p:spPr bwMode="auto">
          <a:xfrm rot="20439237">
            <a:off x="7039549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0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1" name="文本框 51"/>
          <p:cNvSpPr txBox="1">
            <a:spLocks noChangeArrowheads="1"/>
          </p:cNvSpPr>
          <p:nvPr/>
        </p:nvSpPr>
        <p:spPr bwMode="auto">
          <a:xfrm rot="20439237">
            <a:off x="7290374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2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3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4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5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6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7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8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9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0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1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2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3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4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5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6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7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8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9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0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1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2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3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4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5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6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7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8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9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0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1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2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3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4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5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6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7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8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9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700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701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702" name="矩形 1"/>
          <p:cNvSpPr>
            <a:spLocks noChangeArrowheads="1"/>
          </p:cNvSpPr>
          <p:nvPr/>
        </p:nvSpPr>
        <p:spPr bwMode="auto">
          <a:xfrm>
            <a:off x="322264" y="1485900"/>
            <a:ext cx="5895975" cy="5053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>
                <a:sym typeface="+mn-ea"/>
              </a:rPr>
              <a:t>     </a:t>
            </a:r>
            <a:r>
              <a:rPr lang="zh-CN" altLang="en-US" sz="2800">
                <a:sym typeface="+mn-ea"/>
              </a:rPr>
              <a:t>回头瞧瞧擦窗户的同学，他们干得多起劲呀！尤其是女同学，她们有的提水，有的洗抹布，有的在凳子上负责擦，有的站在地上负责递毛巾，他们仔仔细细地擦洗着每一块玻璃，一边擦，一边喊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快哦快哦，时间快到了！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直到把每块玻璃擦洗得一尘不染为止。经过大家的努力，整个教室显得更加明亮、更加整洁</a:t>
            </a:r>
            <a:r>
              <a:rPr lang="zh-CN" altLang="en-US" sz="2800">
                <a:sym typeface="+mn-ea"/>
              </a:rPr>
              <a:t>了。</a:t>
            </a:r>
            <a:endParaRPr lang="zh-CN" altLang="en-US" sz="2800"/>
          </a:p>
          <a:p>
            <a:pPr eaLnBrk="1" hangingPunct="1">
              <a:lnSpc>
                <a:spcPct val="120000"/>
              </a:lnSpc>
            </a:pPr>
            <a:endParaRPr lang="zh-CN" altLang="en-US" sz="2600" b="1" baseline="30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30975" y="2904067"/>
            <a:ext cx="2414588" cy="2009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增添人物的动作和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语言描写，丰富人物的形象。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329363" y="1128184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3" name="文本框 34"/>
          <p:cNvSpPr txBox="1">
            <a:spLocks noChangeArrowheads="1"/>
          </p:cNvSpPr>
          <p:nvPr/>
        </p:nvSpPr>
        <p:spPr bwMode="auto">
          <a:xfrm rot="21319903">
            <a:off x="3431955" y="1665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4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5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6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7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8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9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0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1" name="文本框 51"/>
          <p:cNvSpPr txBox="1">
            <a:spLocks noChangeArrowheads="1"/>
          </p:cNvSpPr>
          <p:nvPr/>
        </p:nvSpPr>
        <p:spPr bwMode="auto">
          <a:xfrm rot="16249134">
            <a:off x="5981479" y="29305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2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3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4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5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6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7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8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9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0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1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2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3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4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5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6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7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8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9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0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1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2" name="文本框 32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3" name="文本框 37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4" name="文本框 36"/>
          <p:cNvSpPr txBox="1">
            <a:spLocks noChangeArrowheads="1"/>
          </p:cNvSpPr>
          <p:nvPr/>
        </p:nvSpPr>
        <p:spPr bwMode="auto">
          <a:xfrm rot="21429897">
            <a:off x="1243585" y="1731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5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6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7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8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9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0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1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2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3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4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5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6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7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8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9" name="文本框 49"/>
          <p:cNvSpPr txBox="1">
            <a:spLocks noChangeArrowheads="1"/>
          </p:cNvSpPr>
          <p:nvPr/>
        </p:nvSpPr>
        <p:spPr bwMode="auto">
          <a:xfrm rot="18419577">
            <a:off x="1965105" y="3127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0" name="文本框 50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1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2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3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4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5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6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7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8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9" name="文本框 49"/>
          <p:cNvSpPr txBox="1">
            <a:spLocks noChangeArrowheads="1"/>
          </p:cNvSpPr>
          <p:nvPr/>
        </p:nvSpPr>
        <p:spPr bwMode="auto">
          <a:xfrm rot="20439237">
            <a:off x="7039549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0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1" name="文本框 51"/>
          <p:cNvSpPr txBox="1">
            <a:spLocks noChangeArrowheads="1"/>
          </p:cNvSpPr>
          <p:nvPr/>
        </p:nvSpPr>
        <p:spPr bwMode="auto">
          <a:xfrm rot="20439237">
            <a:off x="7290374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2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3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4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5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6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7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8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9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0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1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2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3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4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5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6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7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8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9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0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1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2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3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4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5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6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7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8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9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0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1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2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3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4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5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6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7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8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9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700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701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702" name="矩形 1"/>
          <p:cNvSpPr>
            <a:spLocks noChangeArrowheads="1"/>
          </p:cNvSpPr>
          <p:nvPr/>
        </p:nvSpPr>
        <p:spPr bwMode="auto">
          <a:xfrm>
            <a:off x="322264" y="1485900"/>
            <a:ext cx="5895975" cy="370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>
                <a:sym typeface="+mn-ea"/>
              </a:rPr>
              <a:t>      </a:t>
            </a:r>
            <a:r>
              <a:rPr lang="zh-CN" altLang="en-US" sz="2800">
                <a:sym typeface="+mn-ea"/>
              </a:rPr>
              <a:t>这时候，检查卫生的老师和学生干部们走过来了。他们看见我们的教室，嘴里不断的发出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啧啧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的声音，好几个同学给我们比划着一个个大拇指。看见他们这样，同学们心里乐开了花，像吃了蜂蜜一样甜，顾不得擦去头上的汗珠，一个个咧嘴笑</a:t>
            </a:r>
            <a:r>
              <a:rPr lang="zh-CN" altLang="en-US" sz="2800">
                <a:sym typeface="+mn-ea"/>
              </a:rPr>
              <a:t>了。</a:t>
            </a:r>
            <a:endParaRPr lang="zh-CN" altLang="en-US" sz="2800"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30975" y="2904067"/>
            <a:ext cx="2414588" cy="24892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2600" b="1" dirty="0">
                <a:solidFill>
                  <a:srgbClr val="0000FF"/>
                </a:solidFill>
                <a:latin typeface="+mn-ea"/>
                <a:ea typeface="+mn-ea"/>
              </a:rPr>
              <a:t>3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增加了侧面描写，使用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了比喻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修辞，丰富了内容，增强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自豪感。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329363" y="1128184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1489" y="1430867"/>
            <a:ext cx="8201025" cy="267525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    这篇习作的主要亮点有：一是紧扣原材料进行扩写，补充了动作描写和语言描写，；二是依照原文的结构，衬托了人物的心理变化；三是语言朴实，增添的侧面描写起到了烘托作用，丰富了</a:t>
            </a:r>
            <a:r>
              <a:rPr lang="zh-CN" altLang="en-US" sz="2800" b="1" dirty="0">
                <a:latin typeface="+mn-ea"/>
                <a:ea typeface="+mn-ea"/>
              </a:rPr>
              <a:t>内容，增添了作品的生动性。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32771" name="矩形 3"/>
          <p:cNvSpPr>
            <a:spLocks noChangeArrowheads="1"/>
          </p:cNvSpPr>
          <p:nvPr/>
        </p:nvSpPr>
        <p:spPr bwMode="auto">
          <a:xfrm>
            <a:off x="679450" y="169334"/>
            <a:ext cx="263271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三、精彩点评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0360" y="985520"/>
            <a:ext cx="8262620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b="1" dirty="0">
                <a:latin typeface="+mn-ea"/>
                <a:ea typeface="+mn-ea"/>
              </a:rPr>
              <a:t>（</a:t>
            </a:r>
            <a:r>
              <a:rPr lang="en-US" altLang="zh-CN" sz="2000" b="1" dirty="0">
                <a:latin typeface="+mn-ea"/>
                <a:ea typeface="+mn-ea"/>
              </a:rPr>
              <a:t>2018·</a:t>
            </a:r>
            <a:r>
              <a:rPr lang="zh-CN" altLang="en-US" sz="2000" b="1" dirty="0">
                <a:latin typeface="+mn-ea"/>
                <a:ea typeface="+mn-ea"/>
              </a:rPr>
              <a:t>海南）阅读材料，发挥想象，按要求将语段扩写成一篇记叙文</a:t>
            </a:r>
            <a:r>
              <a:rPr lang="zh-CN" altLang="en-US" sz="2800" b="1" dirty="0">
                <a:latin typeface="+mn-ea"/>
                <a:ea typeface="+mn-ea"/>
              </a:rPr>
              <a:t>。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3011" name="矩形 3"/>
          <p:cNvSpPr>
            <a:spLocks noChangeArrowheads="1"/>
          </p:cNvSpPr>
          <p:nvPr/>
        </p:nvSpPr>
        <p:spPr bwMode="auto">
          <a:xfrm>
            <a:off x="679450" y="169334"/>
            <a:ext cx="263271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四、中考真题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43012" name="矩形 4"/>
          <p:cNvSpPr>
            <a:spLocks noChangeArrowheads="1"/>
          </p:cNvSpPr>
          <p:nvPr/>
        </p:nvSpPr>
        <p:spPr bwMode="auto">
          <a:xfrm>
            <a:off x="96520" y="1699895"/>
            <a:ext cx="4081145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听说省博物馆展出了一艘从海底打捞出来的古沉船，我和妈妈前往参观。一进展厅，这艘传说中的古沉船就映入我的眼帘。我驻足凝望，思绪飞扬，心也随船起航，穿越时空，回到了几百年前，如梦境般，经历了一场奇幻之旅。这段旅程让我的内心久久不能平静。在妈妈的催促下，我离开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333333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7665" y="1833245"/>
            <a:ext cx="4146550" cy="477139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80665" y="1102995"/>
            <a:ext cx="23399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ym typeface="+mn-ea"/>
              </a:rPr>
              <a:t>第一课时</a:t>
            </a:r>
            <a:endParaRPr lang="zh-CN" altLang="en-US" sz="4000">
              <a:sym typeface="+mn-ea"/>
            </a:endParaRPr>
          </a:p>
        </p:txBody>
      </p:sp>
      <p:pic>
        <p:nvPicPr>
          <p:cNvPr id="3" name="图片 2" descr="8888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75" y="1979930"/>
            <a:ext cx="5841365" cy="394144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35" name="文本框 34"/>
          <p:cNvSpPr txBox="1">
            <a:spLocks noChangeArrowheads="1"/>
          </p:cNvSpPr>
          <p:nvPr/>
        </p:nvSpPr>
        <p:spPr bwMode="auto">
          <a:xfrm rot="21319903">
            <a:off x="3431955" y="1665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36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37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38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39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0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1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2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3" name="文本框 51"/>
          <p:cNvSpPr txBox="1">
            <a:spLocks noChangeArrowheads="1"/>
          </p:cNvSpPr>
          <p:nvPr/>
        </p:nvSpPr>
        <p:spPr bwMode="auto">
          <a:xfrm rot="16249134">
            <a:off x="5981479" y="29305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4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5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6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7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8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9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0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1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2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3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4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5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6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7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8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9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0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1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2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3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4" name="文本框 32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5" name="文本框 33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6" name="文本框 36"/>
          <p:cNvSpPr txBox="1">
            <a:spLocks noChangeArrowheads="1"/>
          </p:cNvSpPr>
          <p:nvPr/>
        </p:nvSpPr>
        <p:spPr bwMode="auto">
          <a:xfrm rot="21429897">
            <a:off x="1243585" y="1731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7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8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9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0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1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2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3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4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5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6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7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8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9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0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1" name="文本框 49"/>
          <p:cNvSpPr txBox="1">
            <a:spLocks noChangeArrowheads="1"/>
          </p:cNvSpPr>
          <p:nvPr/>
        </p:nvSpPr>
        <p:spPr bwMode="auto">
          <a:xfrm rot="18419577">
            <a:off x="1965105" y="3127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2" name="文本框 50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3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4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5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6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7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8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9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0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1" name="文本框 49"/>
          <p:cNvSpPr txBox="1">
            <a:spLocks noChangeArrowheads="1"/>
          </p:cNvSpPr>
          <p:nvPr/>
        </p:nvSpPr>
        <p:spPr bwMode="auto">
          <a:xfrm rot="20439237">
            <a:off x="7039549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2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3" name="文本框 51"/>
          <p:cNvSpPr txBox="1">
            <a:spLocks noChangeArrowheads="1"/>
          </p:cNvSpPr>
          <p:nvPr/>
        </p:nvSpPr>
        <p:spPr bwMode="auto">
          <a:xfrm rot="20439237">
            <a:off x="7290374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4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5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6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7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8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9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0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1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2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3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4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5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6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7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8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9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0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1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2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3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4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5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6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7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8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9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0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1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2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3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4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5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6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7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8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9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30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31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32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33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2295" y="1589405"/>
            <a:ext cx="7814310" cy="3580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5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要求</a:t>
            </a:r>
            <a:r>
              <a:rPr lang="zh-CN" altLang="en-US" sz="2800" b="1" dirty="0">
                <a:latin typeface="+mn-ea"/>
                <a:ea typeface="+mn-ea"/>
              </a:rPr>
              <a:t>：①自拟题目；②字迹工整，书写规范，不少于</a:t>
            </a:r>
            <a:r>
              <a:rPr lang="en-US" altLang="zh-CN" sz="2800" b="1" dirty="0">
                <a:latin typeface="+mn-ea"/>
                <a:ea typeface="+mn-ea"/>
              </a:rPr>
              <a:t>500</a:t>
            </a:r>
            <a:r>
              <a:rPr lang="zh-CN" altLang="en-US" sz="2800" b="1" dirty="0">
                <a:latin typeface="+mn-ea"/>
                <a:ea typeface="+mn-ea"/>
              </a:rPr>
              <a:t>字；③文中不得出现真实的人名、校名、地名。</a:t>
            </a:r>
            <a:endParaRPr lang="zh-CN" altLang="en-US" sz="2800" b="1" dirty="0">
              <a:latin typeface="+mn-ea"/>
              <a:ea typeface="+mn-ea"/>
            </a:endParaRPr>
          </a:p>
          <a:p>
            <a:pPr eaLnBrk="1" hangingPunct="1">
              <a:lnSpc>
                <a:spcPct val="135000"/>
              </a:lnSpc>
              <a:defRPr/>
            </a:pPr>
            <a:endParaRPr lang="zh-CN" altLang="en-US" sz="2800" b="1" dirty="0">
              <a:latin typeface="+mn-ea"/>
              <a:ea typeface="+mn-ea"/>
            </a:endParaRPr>
          </a:p>
          <a:p>
            <a:pPr eaLnBrk="1" hangingPunct="1">
              <a:lnSpc>
                <a:spcPct val="135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讨论</a:t>
            </a:r>
            <a:r>
              <a:rPr lang="zh-CN" altLang="en-US" sz="2800" b="1" dirty="0">
                <a:latin typeface="+mn-ea"/>
                <a:ea typeface="+mn-ea"/>
              </a:rPr>
              <a:t>：哪些地方可以扩写？怎么扩写？开头结尾怎么</a:t>
            </a:r>
            <a:r>
              <a:rPr lang="zh-CN" altLang="en-US" sz="2800" b="1" dirty="0">
                <a:latin typeface="+mn-ea"/>
                <a:ea typeface="+mn-ea"/>
              </a:rPr>
              <a:t>安排？</a:t>
            </a:r>
            <a:endParaRPr lang="zh-CN" altLang="en-US" sz="28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41313" y="1369485"/>
            <a:ext cx="8132762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真题解说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一道扩写题，要求根据所提供的材料发挥想象，扩写成一篇完整的记叙文，写作时要围绕材料中的情境进行补充和扩展。写作时可选择一两个扩写点进行构思，“古沉船”“回到几百年前”和“奇幻之旅”是想象的关键点，要抓住这些关键点，通过想象，补充背景，叙述经历和故事，抒写感受。想象要合理，表达要顺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15645" y="2722245"/>
            <a:ext cx="7945755" cy="236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514350" indent="-514350" eaLnBrk="1" hangingPunct="1">
              <a:lnSpc>
                <a:spcPct val="130000"/>
              </a:lnSpc>
              <a:spcBef>
                <a:spcPts val="10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latin typeface="宋体" panose="02010600030101010101" pitchFamily="2" charset="-122"/>
              </a:rPr>
              <a:t>了解扩写的一般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方法</a:t>
            </a:r>
            <a:r>
              <a:rPr lang="zh-CN" altLang="en-US" sz="2800" b="1" dirty="0">
                <a:latin typeface="宋体" panose="02010600030101010101" pitchFamily="2" charset="-122"/>
              </a:rPr>
              <a:t>和基本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要求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30000"/>
              </a:lnSpc>
              <a:spcBef>
                <a:spcPts val="10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latin typeface="宋体" panose="02010600030101010101" pitchFamily="2" charset="-122"/>
              </a:rPr>
              <a:t>展开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联想和想象</a:t>
            </a:r>
            <a:r>
              <a:rPr lang="zh-CN" altLang="en-US" sz="2800" b="1" dirty="0">
                <a:latin typeface="宋体" panose="02010600030101010101" pitchFamily="2" charset="-122"/>
              </a:rPr>
              <a:t>，大胆创造，丰富文章内容。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30000"/>
              </a:lnSpc>
              <a:spcBef>
                <a:spcPts val="10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latin typeface="宋体" panose="02010600030101010101" pitchFamily="2" charset="-122"/>
              </a:rPr>
              <a:t>学会锤炼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语言</a:t>
            </a:r>
            <a:r>
              <a:rPr lang="zh-CN" altLang="en-US" sz="2800" b="1" dirty="0">
                <a:latin typeface="宋体" panose="02010600030101010101" pitchFamily="2" charset="-122"/>
              </a:rPr>
              <a:t>，让作品更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生动、精彩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75" name="矩形 4"/>
          <p:cNvSpPr>
            <a:spLocks noChangeArrowheads="1"/>
          </p:cNvSpPr>
          <p:nvPr/>
        </p:nvSpPr>
        <p:spPr bwMode="auto">
          <a:xfrm>
            <a:off x="1092200" y="1873250"/>
            <a:ext cx="200152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学习目标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10130" y="498475"/>
            <a:ext cx="37064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60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099" name="文本框 34"/>
          <p:cNvSpPr txBox="1">
            <a:spLocks noChangeArrowheads="1"/>
          </p:cNvSpPr>
          <p:nvPr/>
        </p:nvSpPr>
        <p:spPr bwMode="auto">
          <a:xfrm rot="21319903">
            <a:off x="3431955" y="1665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0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1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2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3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4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5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6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7" name="文本框 51"/>
          <p:cNvSpPr txBox="1">
            <a:spLocks noChangeArrowheads="1"/>
          </p:cNvSpPr>
          <p:nvPr/>
        </p:nvSpPr>
        <p:spPr bwMode="auto">
          <a:xfrm rot="16249134">
            <a:off x="5981479" y="29305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8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9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0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1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2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3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4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5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6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7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8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9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0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1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2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3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4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5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6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7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8" name="文本框 32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9" name="文本框 37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0" name="文本框 36"/>
          <p:cNvSpPr txBox="1">
            <a:spLocks noChangeArrowheads="1"/>
          </p:cNvSpPr>
          <p:nvPr/>
        </p:nvSpPr>
        <p:spPr bwMode="auto">
          <a:xfrm rot="21429897">
            <a:off x="1243585" y="1731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1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2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3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4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5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6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7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8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9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0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1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2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3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4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5" name="文本框 49"/>
          <p:cNvSpPr txBox="1">
            <a:spLocks noChangeArrowheads="1"/>
          </p:cNvSpPr>
          <p:nvPr/>
        </p:nvSpPr>
        <p:spPr bwMode="auto">
          <a:xfrm rot="18419577">
            <a:off x="1965105" y="3127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6" name="文本框 50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7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8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9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0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1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2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3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4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5" name="文本框 49"/>
          <p:cNvSpPr txBox="1">
            <a:spLocks noChangeArrowheads="1"/>
          </p:cNvSpPr>
          <p:nvPr/>
        </p:nvSpPr>
        <p:spPr bwMode="auto">
          <a:xfrm rot="20439237">
            <a:off x="7039549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6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7" name="文本框 51"/>
          <p:cNvSpPr txBox="1">
            <a:spLocks noChangeArrowheads="1"/>
          </p:cNvSpPr>
          <p:nvPr/>
        </p:nvSpPr>
        <p:spPr bwMode="auto">
          <a:xfrm rot="20439237">
            <a:off x="7290374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8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9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0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1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2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3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4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5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6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7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8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9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0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1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2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3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4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5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6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7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8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9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0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1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2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3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4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5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6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7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8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9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0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1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2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3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4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5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6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7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8" name="矩形 4"/>
          <p:cNvSpPr>
            <a:spLocks noChangeArrowheads="1"/>
          </p:cNvSpPr>
          <p:nvPr/>
        </p:nvSpPr>
        <p:spPr bwMode="auto">
          <a:xfrm>
            <a:off x="679450" y="169334"/>
            <a:ext cx="3041015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一、作用、含义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80085" y="1762125"/>
            <a:ext cx="7641590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9933FF"/>
                </a:solidFill>
                <a:sym typeface="+mn-ea"/>
              </a:rPr>
              <a:t>1</a:t>
            </a:r>
            <a:r>
              <a:rPr lang="zh-CN" altLang="en-US" sz="3200" b="1" dirty="0">
                <a:solidFill>
                  <a:srgbClr val="9933FF"/>
                </a:solidFill>
                <a:sym typeface="+mn-ea"/>
              </a:rPr>
              <a:t>为什么要扩写：使文章更加丰富、</a:t>
            </a:r>
            <a:r>
              <a:rPr lang="zh-CN" altLang="en-US" sz="3200" b="1" dirty="0">
                <a:solidFill>
                  <a:srgbClr val="9933FF"/>
                </a:solidFill>
                <a:sym typeface="+mn-ea"/>
              </a:rPr>
              <a:t>生动</a:t>
            </a:r>
            <a:endParaRPr lang="zh-CN" altLang="en-US" sz="3200" b="1" dirty="0">
              <a:solidFill>
                <a:srgbClr val="9933FF"/>
              </a:solidFill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9933FF"/>
                </a:solidFill>
                <a:sym typeface="+mn-ea"/>
              </a:rPr>
              <a:t>2</a:t>
            </a:r>
            <a:r>
              <a:rPr lang="zh-CN" altLang="en-US" sz="3200" b="1" dirty="0">
                <a:solidFill>
                  <a:srgbClr val="9933FF"/>
                </a:solidFill>
                <a:sym typeface="+mn-ea"/>
              </a:rPr>
              <a:t>什么是扩写？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扩写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就是将本来较为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简略、概括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的文章或片段加以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扩展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和补充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，使之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篇幅更长，内容更充实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58789" y="1488017"/>
            <a:ext cx="8226425" cy="4707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理解原文 </a:t>
            </a:r>
            <a:r>
              <a:rPr lang="zh-CN" altLang="en-US" sz="2800" b="1" dirty="0">
                <a:latin typeface="宋体" panose="02010600030101010101" pitchFamily="2" charset="-122"/>
              </a:rPr>
              <a:t>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</a:rPr>
              <a:t>准确理解原文的中心思想，把握主要内容和</a:t>
            </a:r>
            <a:r>
              <a:rPr lang="zh-CN" altLang="en-US" sz="2800" b="1" dirty="0">
                <a:latin typeface="宋体" panose="02010600030101010101" pitchFamily="2" charset="-122"/>
              </a:rPr>
              <a:t>人物形象，遵循原文的体裁，发散思维，大胆创造。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找扩写点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  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补充情节和增加细节，一般是增加对人物（外貌、语言、神态、动作、心理）和环境（自然、环境）的描写。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123" name="矩形 4"/>
          <p:cNvSpPr>
            <a:spLocks noChangeArrowheads="1"/>
          </p:cNvSpPr>
          <p:nvPr/>
        </p:nvSpPr>
        <p:spPr bwMode="auto">
          <a:xfrm>
            <a:off x="679450" y="169334"/>
            <a:ext cx="2632710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二、掌握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方法</a:t>
            </a:r>
            <a:endParaRPr lang="zh-CN" altLang="en-US" sz="3200" b="1" dirty="0">
              <a:solidFill>
                <a:srgbClr val="9933FF"/>
              </a:solidFill>
            </a:endParaRPr>
          </a:p>
          <a:p>
            <a:pPr eaLnBrk="1" hangingPunct="1">
              <a:lnSpc>
                <a:spcPct val="130000"/>
              </a:lnSpc>
            </a:pP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47" name="文本框 34"/>
          <p:cNvSpPr txBox="1">
            <a:spLocks noChangeArrowheads="1"/>
          </p:cNvSpPr>
          <p:nvPr/>
        </p:nvSpPr>
        <p:spPr bwMode="auto">
          <a:xfrm rot="21319903">
            <a:off x="3431955" y="1665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48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49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0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1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2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3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4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5" name="文本框 51"/>
          <p:cNvSpPr txBox="1">
            <a:spLocks noChangeArrowheads="1"/>
          </p:cNvSpPr>
          <p:nvPr/>
        </p:nvSpPr>
        <p:spPr bwMode="auto">
          <a:xfrm rot="16249134">
            <a:off x="5981479" y="29305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6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7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8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9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0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1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2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3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4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5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6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7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8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9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0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1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2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3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4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5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6" name="文本框 32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7" name="文本框 35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8" name="文本框 36"/>
          <p:cNvSpPr txBox="1">
            <a:spLocks noChangeArrowheads="1"/>
          </p:cNvSpPr>
          <p:nvPr/>
        </p:nvSpPr>
        <p:spPr bwMode="auto">
          <a:xfrm rot="21429897">
            <a:off x="1243585" y="1731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9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0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1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2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3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4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5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6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7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8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9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0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1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2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3" name="文本框 49"/>
          <p:cNvSpPr txBox="1">
            <a:spLocks noChangeArrowheads="1"/>
          </p:cNvSpPr>
          <p:nvPr/>
        </p:nvSpPr>
        <p:spPr bwMode="auto">
          <a:xfrm rot="18419577">
            <a:off x="1965105" y="3127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4" name="文本框 50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5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6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7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8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9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0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1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2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3" name="文本框 49"/>
          <p:cNvSpPr txBox="1">
            <a:spLocks noChangeArrowheads="1"/>
          </p:cNvSpPr>
          <p:nvPr/>
        </p:nvSpPr>
        <p:spPr bwMode="auto">
          <a:xfrm rot="20439237">
            <a:off x="7039549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4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5" name="文本框 51"/>
          <p:cNvSpPr txBox="1">
            <a:spLocks noChangeArrowheads="1"/>
          </p:cNvSpPr>
          <p:nvPr/>
        </p:nvSpPr>
        <p:spPr bwMode="auto">
          <a:xfrm rot="20439237">
            <a:off x="7290374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6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7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8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9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0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1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2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3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4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5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6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7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8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9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0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1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2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3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4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5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6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7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8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9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0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1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2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3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4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5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6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7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8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9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40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41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42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43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44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45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28930" y="1325245"/>
            <a:ext cx="8189595" cy="521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锤炼语言   </a:t>
            </a:r>
            <a:endParaRPr lang="en-US" altLang="zh-CN" sz="2800" b="1" dirty="0">
              <a:solidFill>
                <a:srgbClr val="C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运用准确生动的语言，可用成语、俗语，引用名言等方法 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endParaRPr lang="zh-CN" altLang="en-US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过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渡衔接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   注意语段之间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原文和想象部分之间的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过渡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衔接，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使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全文结构完整，中心突出。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6247" name="矩形 4"/>
          <p:cNvSpPr>
            <a:spLocks noChangeArrowheads="1"/>
          </p:cNvSpPr>
          <p:nvPr/>
        </p:nvSpPr>
        <p:spPr bwMode="auto">
          <a:xfrm>
            <a:off x="679450" y="169334"/>
            <a:ext cx="181610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掌握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方法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85775" y="1206500"/>
            <a:ext cx="7896225" cy="483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30000"/>
              </a:lnSpc>
            </a:pP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8195" name="矩形 4"/>
          <p:cNvSpPr>
            <a:spLocks noChangeArrowheads="1"/>
          </p:cNvSpPr>
          <p:nvPr/>
        </p:nvSpPr>
        <p:spPr bwMode="auto">
          <a:xfrm>
            <a:off x="679450" y="169334"/>
            <a:ext cx="263271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三、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注意事项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0085" y="1564640"/>
            <a:ext cx="72637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sz="3600" b="1">
                <a:latin typeface="Calibri" panose="020F0502020204030204" charset="0"/>
                <a:ea typeface="宋体" panose="02010600030101010101" pitchFamily="2" charset="-122"/>
              </a:rPr>
              <a:t>     1</a:t>
            </a:r>
            <a:r>
              <a:rPr lang="zh-CN" altLang="en-US" sz="3600" b="1">
                <a:latin typeface="Calibri" panose="020F0502020204030204" charset="0"/>
                <a:ea typeface="宋体" panose="02010600030101010101" pitchFamily="2" charset="-122"/>
              </a:rPr>
              <a:t>、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忠于原文的</a:t>
            </a:r>
            <a:r>
              <a:rPr lang="zh-CN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中心思想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和</a:t>
            </a:r>
            <a:r>
              <a:rPr lang="zh-CN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人物形象</a:t>
            </a:r>
            <a:r>
              <a:rPr lang="zh-CN" sz="3600" b="0">
                <a:latin typeface="Calibri" panose="020F0502020204030204" charset="0"/>
                <a:ea typeface="宋体" panose="02010600030101010101" pitchFamily="2" charset="-122"/>
              </a:rPr>
              <a:t>；</a:t>
            </a:r>
            <a:endParaRPr lang="zh-CN" sz="3600" b="0">
              <a:latin typeface="Calibri" panose="020F0502020204030204" charset="0"/>
              <a:ea typeface="宋体" panose="02010600030101010101" pitchFamily="2" charset="-122"/>
            </a:endParaRPr>
          </a:p>
          <a:p>
            <a:pPr marL="0" indent="0"/>
            <a:r>
              <a:rPr lang="en-US" sz="3600" b="1">
                <a:latin typeface="Calibri" panose="020F0502020204030204" charset="0"/>
                <a:ea typeface="宋体" panose="02010600030101010101" pitchFamily="2" charset="-122"/>
              </a:rPr>
              <a:t>     2</a:t>
            </a:r>
            <a:r>
              <a:rPr lang="zh-CN" sz="3600" b="0">
                <a:latin typeface="Calibri" panose="020F0502020204030204" charset="0"/>
                <a:ea typeface="宋体" panose="02010600030101010101" pitchFamily="2" charset="-122"/>
              </a:rPr>
              <a:t>、</a:t>
            </a:r>
            <a:r>
              <a:rPr lang="zh-CN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重点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突出，</a:t>
            </a:r>
            <a:r>
              <a:rPr lang="zh-CN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详略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分明</a:t>
            </a:r>
            <a:r>
              <a:rPr lang="zh-CN" sz="3600" b="0">
                <a:latin typeface="Calibri" panose="020F0502020204030204" charset="0"/>
                <a:ea typeface="宋体" panose="02010600030101010101" pitchFamily="2" charset="-122"/>
              </a:rPr>
              <a:t>；</a:t>
            </a:r>
            <a:endParaRPr lang="zh-CN" sz="3600" b="0">
              <a:latin typeface="Calibri" panose="020F0502020204030204" charset="0"/>
              <a:ea typeface="宋体" panose="02010600030101010101" pitchFamily="2" charset="-122"/>
            </a:endParaRPr>
          </a:p>
          <a:p>
            <a:pPr marL="0" indent="0"/>
            <a:r>
              <a:rPr lang="en-US" sz="3600" b="1">
                <a:latin typeface="Calibri" panose="020F0502020204030204" charset="0"/>
                <a:ea typeface="宋体" panose="02010600030101010101" pitchFamily="2" charset="-122"/>
              </a:rPr>
              <a:t>     3</a:t>
            </a:r>
            <a:r>
              <a:rPr lang="zh-CN" altLang="en-US" sz="3600" b="0">
                <a:latin typeface="Calibri" panose="020F0502020204030204" charset="0"/>
                <a:ea typeface="宋体" panose="02010600030101010101" pitchFamily="2" charset="-122"/>
              </a:rPr>
              <a:t>、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想象</a:t>
            </a:r>
            <a:r>
              <a:rPr lang="zh-CN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合理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，合乎</a:t>
            </a:r>
            <a:r>
              <a:rPr lang="zh-CN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逻辑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；</a:t>
            </a:r>
            <a:endParaRPr lang="zh-CN" sz="3600" b="1">
              <a:latin typeface="Calibri" panose="020F0502020204030204" charset="0"/>
              <a:ea typeface="宋体" panose="02010600030101010101" pitchFamily="2" charset="-122"/>
            </a:endParaRPr>
          </a:p>
          <a:p>
            <a:pPr marL="0" indent="0"/>
            <a:r>
              <a:rPr lang="en-US" altLang="zh-CN" sz="3600" b="0">
                <a:latin typeface="Calibri" panose="020F0502020204030204" charset="0"/>
                <a:ea typeface="宋体" panose="02010600030101010101" pitchFamily="2" charset="-122"/>
              </a:rPr>
              <a:t>    </a:t>
            </a:r>
            <a:r>
              <a:rPr lang="en-US" altLang="zh-CN" sz="3600" b="1">
                <a:latin typeface="Calibri" panose="020F0502020204030204" charset="0"/>
                <a:ea typeface="宋体" panose="02010600030101010101" pitchFamily="2" charset="-122"/>
              </a:rPr>
              <a:t> 4</a:t>
            </a:r>
            <a:r>
              <a:rPr lang="zh-CN" altLang="en-US" sz="3600" b="0">
                <a:latin typeface="Calibri" panose="020F0502020204030204" charset="0"/>
                <a:ea typeface="宋体" panose="02010600030101010101" pitchFamily="2" charset="-122"/>
              </a:rPr>
              <a:t>、</a:t>
            </a:r>
            <a:r>
              <a:rPr lang="zh-CN" altLang="en-US" sz="3600" b="1">
                <a:latin typeface="Calibri" panose="020F0502020204030204" charset="0"/>
                <a:ea typeface="宋体" panose="02010600030101010101" pitchFamily="2" charset="-122"/>
              </a:rPr>
              <a:t>语言</a:t>
            </a:r>
            <a:r>
              <a:rPr lang="zh-CN" altLang="en-US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生动</a:t>
            </a:r>
            <a:r>
              <a:rPr lang="zh-CN" altLang="en-US" sz="3600" b="1">
                <a:latin typeface="Calibri" panose="020F0502020204030204" charset="0"/>
                <a:ea typeface="宋体" panose="02010600030101010101" pitchFamily="2" charset="-122"/>
              </a:rPr>
              <a:t>，结构</a:t>
            </a:r>
            <a:r>
              <a:rPr lang="zh-CN" altLang="en-US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完整</a:t>
            </a:r>
            <a:r>
              <a:rPr lang="zh-CN" altLang="en-US" sz="3600" b="0">
                <a:latin typeface="Calibri" panose="020F0502020204030204" charset="0"/>
                <a:ea typeface="宋体" panose="02010600030101010101" pitchFamily="2" charset="-122"/>
              </a:rPr>
              <a:t>。</a:t>
            </a:r>
            <a:endParaRPr lang="zh-CN" altLang="en-US" sz="36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3"/>
          <p:cNvSpPr>
            <a:spLocks noChangeArrowheads="1"/>
          </p:cNvSpPr>
          <p:nvPr/>
        </p:nvSpPr>
        <p:spPr bwMode="auto">
          <a:xfrm>
            <a:off x="679450" y="169334"/>
            <a:ext cx="263271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四、写作实践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sym typeface="+mn-ea"/>
            </a:endParaRPr>
          </a:p>
        </p:txBody>
      </p:sp>
      <p:sp>
        <p:nvSpPr>
          <p:cNvPr id="10243" name="矩形 5"/>
          <p:cNvSpPr>
            <a:spLocks noChangeArrowheads="1"/>
          </p:cNvSpPr>
          <p:nvPr/>
        </p:nvSpPr>
        <p:spPr bwMode="auto">
          <a:xfrm>
            <a:off x="454660" y="1050290"/>
            <a:ext cx="7911465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将下面这句话扩写一成一段话，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150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字左右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，要求描写生动，想象合理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44" name="矩形 6"/>
          <p:cNvSpPr>
            <a:spLocks noChangeArrowheads="1"/>
          </p:cNvSpPr>
          <p:nvPr/>
        </p:nvSpPr>
        <p:spPr bwMode="auto">
          <a:xfrm>
            <a:off x="580390" y="2138680"/>
            <a:ext cx="4146550" cy="457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84</a:t>
            </a:r>
            <a:r>
              <a:rPr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岁的钟南山</a:t>
            </a:r>
            <a:r>
              <a:rPr lang="zh-CN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院士</a:t>
            </a:r>
            <a:r>
              <a:rPr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，面对来势汹汹的新冠病毒，成为了“最美逆行者”，在前往武汉疫区高铁的餐车上，</a:t>
            </a:r>
            <a:r>
              <a:rPr lang="zh-CN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疲惫到仰头睡着，感动了亿万中国人。</a:t>
            </a:r>
            <a:endParaRPr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思考：这句话的扩写点有哪些？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5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6940" y="2288540"/>
            <a:ext cx="3802380" cy="398208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1505" y="1656080"/>
            <a:ext cx="7808595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 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11267" name="矩形 3"/>
          <p:cNvSpPr>
            <a:spLocks noChangeArrowheads="1"/>
          </p:cNvSpPr>
          <p:nvPr/>
        </p:nvSpPr>
        <p:spPr bwMode="auto">
          <a:xfrm>
            <a:off x="679450" y="169334"/>
            <a:ext cx="181610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教师范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文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8815" y="1575435"/>
            <a:ext cx="7571105" cy="4461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    </a:t>
            </a:r>
            <a:r>
              <a:rPr lang="en-US" altLang="zh-CN" sz="2000" b="1"/>
              <a:t> </a:t>
            </a:r>
            <a:r>
              <a:rPr lang="en-US" altLang="zh-CN" sz="2000" b="1">
                <a:solidFill>
                  <a:srgbClr val="FF0000"/>
                </a:solidFill>
              </a:rPr>
              <a:t> </a:t>
            </a:r>
            <a:r>
              <a:rPr lang="zh-CN" altLang="en-US" sz="2000" b="1">
                <a:solidFill>
                  <a:srgbClr val="FF0000"/>
                </a:solidFill>
              </a:rPr>
              <a:t>钟南山</a:t>
            </a:r>
            <a:r>
              <a:rPr lang="zh-CN" altLang="en-US" sz="2000" b="1"/>
              <a:t>已经八十四岁了。疫情当前，他身先士卒，日夜兼程，他</a:t>
            </a:r>
            <a:r>
              <a:rPr lang="zh-CN" altLang="en-US" sz="2000" b="1"/>
              <a:t>的的决心与斗志，与年轻</a:t>
            </a:r>
            <a:r>
              <a:rPr lang="zh-CN" altLang="en-US" sz="2000" b="1"/>
              <a:t>时的自己一样。从广州到</a:t>
            </a:r>
            <a:r>
              <a:rPr lang="zh-CN" altLang="en-US" sz="2000" b="1">
                <a:solidFill>
                  <a:srgbClr val="FF0000"/>
                </a:solidFill>
              </a:rPr>
              <a:t>武汉</a:t>
            </a:r>
            <a:r>
              <a:rPr lang="zh-CN" altLang="en-US" sz="2000" b="1"/>
              <a:t>，近四个小时的车程，他端坐在前往疫区的</a:t>
            </a:r>
            <a:r>
              <a:rPr lang="zh-CN" altLang="en-US" sz="2000" b="1">
                <a:solidFill>
                  <a:srgbClr val="FF0000"/>
                </a:solidFill>
              </a:rPr>
              <a:t>高铁上</a:t>
            </a:r>
            <a:r>
              <a:rPr lang="zh-CN" altLang="en-US" sz="2000" b="1"/>
              <a:t>，在苍茫的夜色里、在灯光明亮的餐车间，像一座坚毅的山。他顾不上吃饭，戴着厚重的眼镜，将手边成叠资料翻了又翻，仔细折下了纸角，做了记号。  </a:t>
            </a:r>
            <a:endParaRPr lang="zh-CN" altLang="en-US" sz="2000" b="1"/>
          </a:p>
          <a:p>
            <a:r>
              <a:rPr lang="en-US" altLang="zh-CN" sz="2000" b="1"/>
              <a:t>     </a:t>
            </a:r>
            <a:r>
              <a:rPr lang="zh-CN" altLang="en-US" sz="2000" b="1"/>
              <a:t>列车呼啸着一路向前。钟院士临危受命、辛劳奔波，一头银发更加稀疏了。</a:t>
            </a:r>
            <a:r>
              <a:rPr lang="zh-CN" altLang="en-US" sz="2000" b="1">
                <a:solidFill>
                  <a:srgbClr val="FF0000"/>
                </a:solidFill>
              </a:rPr>
              <a:t>他微闭了眼，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仰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着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头</a:t>
            </a:r>
            <a:r>
              <a:rPr 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000" b="1">
                <a:solidFill>
                  <a:srgbClr val="FF0000"/>
                </a:solidFill>
              </a:rPr>
              <a:t>将座位当成靠枕</a:t>
            </a:r>
            <a:r>
              <a:rPr lang="zh-CN" altLang="en-US" sz="2000" b="1"/>
              <a:t>，双手合拳，抱在胸口，青筋微起，钟老不知是睡着了、还是清醒着，那皱起的眉，在</a:t>
            </a:r>
            <a:r>
              <a:rPr lang="zh-CN" altLang="en-US" sz="2000" b="1">
                <a:solidFill>
                  <a:srgbClr val="FF0000"/>
                </a:solidFill>
              </a:rPr>
              <a:t>亿万国人</a:t>
            </a:r>
            <a:r>
              <a:rPr lang="zh-CN" altLang="en-US" sz="2000" b="1"/>
              <a:t>的心里泛起涟漪。 </a:t>
            </a:r>
            <a:endParaRPr lang="zh-CN" altLang="en-US" sz="2000" b="1"/>
          </a:p>
          <a:p>
            <a:endParaRPr lang="zh-CN" altLang="en-US" sz="2000" b="1"/>
          </a:p>
          <a:p>
            <a:endParaRPr lang="zh-CN" altLang="en-US" sz="2000" b="1">
              <a:solidFill>
                <a:srgbClr val="FF0000"/>
              </a:solidFill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评价小结：上面</a:t>
            </a:r>
            <a:r>
              <a:rPr lang="zh-CN" altLang="en-US" sz="2000" b="1">
                <a:solidFill>
                  <a:srgbClr val="FF0000"/>
                </a:solidFill>
              </a:rPr>
              <a:t>扩写的优点：</a:t>
            </a:r>
            <a:endParaRPr lang="zh-CN" altLang="en-US" sz="2000" b="1">
              <a:solidFill>
                <a:srgbClr val="FF0000"/>
              </a:solidFill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              </a:t>
            </a:r>
            <a:r>
              <a:rPr lang="en-US" altLang="zh-CN" sz="2000" b="1">
                <a:solidFill>
                  <a:srgbClr val="FF0000"/>
                </a:solidFill>
              </a:rPr>
              <a:t>  </a:t>
            </a:r>
            <a:r>
              <a:rPr lang="zh-CN" altLang="en-US" sz="2000" b="1">
                <a:solidFill>
                  <a:srgbClr val="FF0000"/>
                </a:solidFill>
              </a:rPr>
              <a:t>不足和改进办法：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8660,&quot;width&quot;:13000}"/>
</p:tagLst>
</file>

<file path=ppt/theme/theme1.xml><?xml version="1.0" encoding="utf-8"?>
<a:theme xmlns:a="http://schemas.openxmlformats.org/drawingml/2006/main" name="第一PPT模板网-WWW.1PPT.COM">
  <a:themeElements>
    <a:clrScheme name="让PPT飞起来丨pptshare.qzone.qq.com 4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3399FF"/>
      </a:accent1>
      <a:accent2>
        <a:srgbClr val="0875F8"/>
      </a:accent2>
      <a:accent3>
        <a:srgbClr val="FFFFFF"/>
      </a:accent3>
      <a:accent4>
        <a:srgbClr val="000000"/>
      </a:accent4>
      <a:accent5>
        <a:srgbClr val="ADCAFF"/>
      </a:accent5>
      <a:accent6>
        <a:srgbClr val="0669E1"/>
      </a:accent6>
      <a:hlink>
        <a:srgbClr val="0E58C4"/>
      </a:hlink>
      <a:folHlink>
        <a:srgbClr val="B2B2B2"/>
      </a:folHlink>
    </a:clrScheme>
    <a:fontScheme name="让PPT飞起来丨pptshare.qzone.qq.co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让PPT飞起来丨pptshare.qzone.qq.com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3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B2B2B2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4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0E58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5258</Words>
  <Application>WPS 演示</Application>
  <PresentationFormat>全屏显示(4:3)</PresentationFormat>
  <Paragraphs>1320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楷体</vt:lpstr>
      <vt:lpstr>Times New Roman</vt:lpstr>
      <vt:lpstr>黑体</vt:lpstr>
      <vt:lpstr>Calibri</vt:lpstr>
      <vt:lpstr>Arial Unicode MS</vt:lpstr>
      <vt:lpstr>第一PPT模板网-WWW.1PPT.COM</vt:lpstr>
      <vt:lpstr>一单元写作 学习扩写  箭竹中学   刘芳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写作 学习扩写</dc:title>
  <dc:creator/>
  <cp:lastModifiedBy>酔僾兲丅!</cp:lastModifiedBy>
  <cp:revision>142</cp:revision>
  <dcterms:created xsi:type="dcterms:W3CDTF">2021-01-26T10:16:00Z</dcterms:created>
  <dcterms:modified xsi:type="dcterms:W3CDTF">2022-03-05T08:58:14Z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2052-11.1.0.11294</vt:lpwstr>
  </property>
  <property fmtid="{D5CDD505-2E9C-101B-9397-08002B2CF9AE}" pid="3" name="ICV">
    <vt:lpwstr>19DC14C4481447FEAC72750FEF2E8CC2</vt:lpwstr>
  </property>
</Properties>
</file>