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99" r:id="rId3"/>
    <p:sldId id="278" r:id="rId4"/>
    <p:sldId id="257" r:id="rId5"/>
    <p:sldId id="258" r:id="rId6"/>
    <p:sldId id="321" r:id="rId7"/>
    <p:sldId id="345" r:id="rId8"/>
    <p:sldId id="272" r:id="rId9"/>
    <p:sldId id="341" r:id="rId11"/>
    <p:sldId id="342" r:id="rId12"/>
    <p:sldId id="346" r:id="rId13"/>
    <p:sldId id="259" r:id="rId14"/>
    <p:sldId id="347" r:id="rId15"/>
    <p:sldId id="262" r:id="rId16"/>
    <p:sldId id="312" r:id="rId17"/>
    <p:sldId id="264" r:id="rId18"/>
    <p:sldId id="344" r:id="rId19"/>
    <p:sldId id="290" r:id="rId20"/>
    <p:sldId id="291" r:id="rId21"/>
    <p:sldId id="340" r:id="rId22"/>
    <p:sldId id="348" r:id="rId23"/>
    <p:sldId id="349" r:id="rId24"/>
    <p:sldId id="350" r:id="rId25"/>
    <p:sldId id="315" r:id="rId26"/>
    <p:sldId id="300" r:id="rId27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090" autoAdjust="0"/>
    <p:restoredTop sz="94660"/>
  </p:normalViewPr>
  <p:slideViewPr>
    <p:cSldViewPr>
      <p:cViewPr>
        <p:scale>
          <a:sx n="100" d="100"/>
          <a:sy n="100" d="100"/>
        </p:scale>
        <p:origin x="-78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创新图片\语文\25.jpg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6" b="4687"/>
          <a:stretch>
            <a:fillRect/>
          </a:stretch>
        </p:blipFill>
        <p:spPr bwMode="auto">
          <a:xfrm>
            <a:off x="7605713" y="0"/>
            <a:ext cx="4584700" cy="2849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839988" y="2359199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映日荷花别样红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39988" y="2792939"/>
            <a:ext cx="82957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说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木叶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en-US" altLang="zh-CN" sz="4400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58" y="43846"/>
            <a:ext cx="11664000" cy="6637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所引诗文：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袅袅兮秋风，洞庭波兮木叶下。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屈原《九歌》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洞庭始波，木叶微脱。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谢庄《月赋》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木叶下，江波连，秋月照浦云歇山。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陆厥《临江王节士歌》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秋风吹木叶，还似洞庭波。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王褒《渡河北》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后皇嘉树，橘徕服兮。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屈原《橘颂》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无边落木萧萧下，不尽长江滚滚来。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杜甫《登高》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秋月照层岭，寒风扫高木。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吴均《答柳恽》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雨中黄叶树，灯下白头人。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司空曙《喜外弟卢纶见宿》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⑨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日暮风吹，叶落依枝。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吴均《青溪小姑歌》</a:t>
            </a:r>
            <a:r>
              <a:rPr lang="en-US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作用：</a:t>
            </a:r>
            <a:r>
              <a:rPr lang="en-US" altLang="zh-CN" sz="25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对说理表情达意都很有帮助，为自己的观点和看法提供有力的论据，增强说服力；</a:t>
            </a:r>
            <a:r>
              <a:rPr lang="en-US" altLang="zh-CN" sz="25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可使所表达的语言简洁凝练、生动活泼，增添感染力。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对本文来讲引用的作用主要体现在第一点上，第二点作用只是附带产生的。</a:t>
            </a:r>
            <a:endParaRPr lang="zh-CN" altLang="zh-CN" sz="25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75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75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75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837413"/>
            <a:ext cx="11376000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作者简介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(1910—2006)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现代诗人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古代文学学者、文学史家，北京大学教授。作为一名学者，林庚教授的研究主要涉及唐诗、楚辞、文学史等方面，显示出诗人学者的独有特色。他将创作新诗和研究唐诗完美地统一起来。在唐诗研究方面，他提出的最著名的论点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盛唐气象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。主要作品有文集《唐诗综论》，诗集《夜》等。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736" y="241598"/>
            <a:ext cx="237510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1133" y="23715"/>
            <a:ext cx="1159212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背景展示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新诗的创作曾经历了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年代的辉煌，但当代诗坛却呈现出一派萎靡不振的景象，林庚说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当代诗歌的路子不对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诗歌的语言是艺术的语言、诗化的语言、精练的语言，它需要从日常的生活语言中不断进行提炼，既不能脱离生活语言，又要超越生活语言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。他写的《说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》，正是通过对古代诗歌中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字的艺术象征的阐释，说明诗歌语言的暗示性特点的。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题目解说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属于议论文体，本文是文化随笔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文艺短评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是文章论题，本文是就古诗中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意象进行分析说理。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互动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　交流深化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5031" y="1088209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交流释疑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8542" y="548680"/>
            <a:ext cx="2376264" cy="1200329"/>
            <a:chOff x="8628686" y="5243102"/>
            <a:chExt cx="2943506" cy="1640186"/>
          </a:xfrm>
        </p:grpSpPr>
        <p:sp>
          <p:nvSpPr>
            <p:cNvPr id="17" name="TextBox 16"/>
            <p:cNvSpPr txBox="1"/>
            <p:nvPr/>
          </p:nvSpPr>
          <p:spPr>
            <a:xfrm>
              <a:off x="8628686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8832590" y="6620634"/>
              <a:ext cx="2739602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>
            <a:off x="297628" y="1633802"/>
            <a:ext cx="11601651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诗歌的语言富于暗示性，那些微妙的意味往往寄诸言外。从课文看，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的意味有什么异同？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按照字面的解释，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就是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，木本植物的通称。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的概念的同时，却具有着一般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木头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木料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等的影子，会让人更多地想起了树干，把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排斥到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的疏朗的形象以外去，这样，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也就给人以落叶、苍白、生硬之感。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是具有繁茂的枝叶的，它与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都能给人以密密层层浓阴的联想。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62558" y="25574"/>
            <a:ext cx="11665296" cy="6488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课文说诗歌语言的暗示性仿佛是概念的影子，成为语言形象的潜在力量，这些潜在力量与概念中的意义交织结合起来，就成为丰富多彩一言难尽的言说。文中说到的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树叶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落叶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有怎样不同的意味？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树叶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树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的形象之间是十分一致的，都给人枝繁叶茂、浓阴匝地的感觉；而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，就自然而然有了落叶的微黄与干燥之感，它带来了整个疏朗的清秋的气息，甚至还让人仿佛听见了离人的叹息，想起了游子的漂泊。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是属于风，属于爽朗的晴空，是一个典型的清秋的性格；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的统一，疏朗与绵密的交织，一个迢远而情深的美丽的形象。而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落叶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，则比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还更显得空阔，它连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这一字所保留下来的一点绵密之意也洗净了。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61931" y="464520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深度研读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00658" y="-75009"/>
            <a:ext cx="2428257" cy="1200329"/>
            <a:chOff x="8756059" y="5243102"/>
            <a:chExt cx="3007912" cy="1640186"/>
          </a:xfrm>
        </p:grpSpPr>
        <p:sp>
          <p:nvSpPr>
            <p:cNvPr id="17" name="TextBox 16"/>
            <p:cNvSpPr txBox="1"/>
            <p:nvPr/>
          </p:nvSpPr>
          <p:spPr>
            <a:xfrm>
              <a:off x="8756059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820790" y="6620634"/>
              <a:ext cx="2943181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2" name="圆角矩形 1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7813" y="976536"/>
            <a:ext cx="11573076" cy="5588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课文所阐释的是诗歌语言的暗示性问题，而标题却拟为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‘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，若改为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谈谈诗歌语言的暗示性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，你以为如何？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标题若拟为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谈谈诗歌语言的暗示性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，整个文章的行文思路就要改变，它可能就要从理论的角度来论述，恐怕会写成一篇理论性较强的学术论文。标题拟为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说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‘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，文章选取古诗中的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意象作为论题，在结构安排上由引古诗探意蕴，先排除古代诗人考虑文字洗练的因素；再从它用于秋天的情景中探寻其含有落叶等因素；最后才触及诗歌语言的暗示性的问题并加以阐释。这样，把深奥的文学理论附丽并渗透于有关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诗句的品读玩味中，并逐层深入，探幽发微，既体现了作者的科学态度，也契合了读者的阅读心理。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说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‘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的拟题应该是本文的一个亮点。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7813" y="25574"/>
            <a:ext cx="11573076" cy="6488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运用诗歌的暗示性的知识，分析下面诗中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柳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这个意象的暗示性。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碧玉妆成一树高，万条垂下绿丝绦。不知细叶谁裁出，二月春风似剪刀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r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贺知章《咏柳》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乱条犹未变初黄，倚得东风势便狂。解把飞花蒙日月，不知天地有清霜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r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曾巩《咏柳》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贺知章《咏柳》：诗歌一反前人以杨柳的形象形容美人身段苗条的写法，而使杨柳化身为美人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碧玉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而出现，用拟人的手法形象地刻画出杨柳那曼长披拂的枝条、嫩绿的新叶在春风吹拂中的迷人的姿态。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曾巩《咏柳》：这首诗把柳絮飞花的景色写得十分生动。柳絮在东风相助之下，狂飘乱舞，铺天盖地，似乎整个世界都是它的了。抓住了事物的特色，使之性格化了，借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柳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这一意象，使人看到一个得志便猖狂的小人形象。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40624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5" grpId="0" uiExpan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1608" y="596296"/>
            <a:ext cx="11618499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林庚：喧闹时代里的隐退者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如果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不是他去世的消息被媒体报道，林庚似乎已被人们遗忘了。今年中秋节的前两天，这位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97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岁的老人在睡梦中辞世，人们这才又记起早年与吴组缃、李长之、季羡林并称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清华四剑客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，后来又与吴组缃、王瑶、季镇淮并称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北大中文四老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的林庚先生。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10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日，与往常一样，他吃过晚饭，上床休息了一会儿。晚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时左右，家人发现，中国现代文学史上这位杰出的诗人已经停止了呼吸。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他赤条条地来，又赤条条地去。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北京大学中文系教授钱理群说。他曾告诉自己的每一个学生，要去接触林庚，拜访林庚，因为这位老人有着故去的知识分子们身上最深厚、最值得传承的精神财富。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文苑</a:t>
            </a: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氧吧　生成素养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3983" y="10716"/>
            <a:ext cx="11700000" cy="669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这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笔精神财富近</a:t>
            </a:r>
            <a:r>
              <a:rPr lang="en-US" altLang="zh-CN" sz="25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年来一直隐居在北京大学燕南园里。上世纪</a:t>
            </a:r>
            <a:r>
              <a:rPr lang="en-US" altLang="zh-CN" sz="2500" kern="100" dirty="0">
                <a:latin typeface="Times New Roman" panose="02020603050405020304"/>
                <a:ea typeface="华文细黑"/>
                <a:cs typeface="Courier New" panose="02070309020205020404"/>
              </a:rPr>
              <a:t>80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代林庚从北大退休，便一直居住在这里。他在园子里种了花草，学生们从门口偶尔路过，能看到在那扇油漆有些脱落的大门里，林庚先生正静坐在藤椅上，看着花丛思索，阳光洒在他身上，他的侧影清癯而安详。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这些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学生再也听不到林庚讲课了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据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听过课的人们回忆，林庚讲课，有时身着白衬衣，吊带西裤，有时身着丝绸长衫。他腰板挺直，始终昂着头，大多时间垂着双手，平缓地讲着，讲到会心关键处，会举起右手，辅以一个有力的手势。他从不用讲稿，偶尔看看手中的卡片，且旁征博引，堂下鸦雀无声，仿佛连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停顿的片刻也显得意味深长</a:t>
            </a:r>
            <a:r>
              <a:rPr lang="en-US" altLang="zh-CN" sz="25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5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5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林</a:t>
            </a:r>
            <a:r>
              <a:rPr lang="zh-CN" altLang="zh-CN" sz="2500" kern="100" spc="-11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庚</a:t>
            </a:r>
            <a:r>
              <a:rPr lang="zh-CN" altLang="zh-CN" sz="2500" kern="100" spc="-110" dirty="0">
                <a:latin typeface="Times New Roman" panose="02020603050405020304"/>
                <a:ea typeface="华文细黑"/>
                <a:cs typeface="Times New Roman" panose="02020603050405020304"/>
              </a:rPr>
              <a:t>退休之前</a:t>
            </a:r>
            <a:r>
              <a:rPr lang="zh-CN" altLang="zh-CN" sz="2500" kern="100" spc="-5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500" kern="100" spc="-110" dirty="0">
                <a:latin typeface="Times New Roman" panose="02020603050405020304"/>
                <a:ea typeface="华文细黑"/>
                <a:cs typeface="Times New Roman" panose="02020603050405020304"/>
              </a:rPr>
              <a:t>中文系特意为他安排了一</a:t>
            </a:r>
            <a:r>
              <a:rPr lang="zh-CN" altLang="zh-CN" sz="2500" kern="100" spc="-500" dirty="0">
                <a:latin typeface="Times New Roman" panose="02020603050405020304"/>
                <a:ea typeface="华文细黑"/>
                <a:cs typeface="Times New Roman" panose="02020603050405020304"/>
              </a:rPr>
              <a:t>堂</a:t>
            </a:r>
            <a:r>
              <a:rPr lang="en-US" altLang="zh-CN" sz="2500" kern="100" spc="-11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spc="-110" dirty="0">
                <a:latin typeface="Times New Roman" panose="02020603050405020304"/>
                <a:ea typeface="华文细黑"/>
                <a:cs typeface="Times New Roman" panose="02020603050405020304"/>
              </a:rPr>
              <a:t>告别课</a:t>
            </a:r>
            <a:r>
              <a:rPr lang="en-US" altLang="zh-CN" sz="2500" kern="100" spc="-5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spc="-5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zh-CN" altLang="zh-CN" sz="2500" kern="100" spc="-110" dirty="0">
                <a:latin typeface="Times New Roman" panose="02020603050405020304"/>
                <a:ea typeface="华文细黑"/>
                <a:cs typeface="Times New Roman" panose="02020603050405020304"/>
              </a:rPr>
              <a:t>尽管从</a:t>
            </a:r>
            <a:r>
              <a:rPr lang="en-US" altLang="zh-CN" sz="2500" kern="100" spc="-110" dirty="0">
                <a:latin typeface="Times New Roman" panose="02020603050405020304"/>
                <a:ea typeface="华文细黑"/>
                <a:cs typeface="Courier New" panose="02070309020205020404"/>
              </a:rPr>
              <a:t>1933</a:t>
            </a:r>
            <a:r>
              <a:rPr lang="zh-CN" altLang="zh-CN" sz="2500" kern="100" spc="-110" dirty="0">
                <a:latin typeface="Times New Roman" panose="02020603050405020304"/>
                <a:ea typeface="华文细黑"/>
                <a:cs typeface="Times New Roman" panose="02020603050405020304"/>
              </a:rPr>
              <a:t>年在清华大学给朱自清当助教开始，林庚已经执教半个世纪，但他的讲课题目还是几经更换才定下，讲课内容也斟酌再三，教案足足准备了一个多月。这一课，讲的是</a:t>
            </a:r>
            <a:r>
              <a:rPr lang="en-US" altLang="zh-CN" sz="2500" kern="100" spc="-11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500" kern="100" spc="-110" dirty="0">
                <a:latin typeface="Times New Roman" panose="02020603050405020304"/>
                <a:ea typeface="华文细黑"/>
                <a:cs typeface="Times New Roman" panose="02020603050405020304"/>
              </a:rPr>
              <a:t>什么是诗</a:t>
            </a:r>
            <a:r>
              <a:rPr lang="en-US" altLang="zh-CN" sz="2500" kern="100" spc="-11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500" kern="100" spc="-11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500" kern="100" spc="-11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7416" y="41711"/>
            <a:ext cx="11618500" cy="6536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讲课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那天，他穿一身经过精心设计的黄色衣服，配黄皮鞋，头发一丝不乱。照钱理群的说法，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美得一上台就震住了大家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。然后，他款款讲来，滔滔不绝。但是，课后钱理群送他回家，他一进门便倒下，大病一场。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晚年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，燕南园里这位坐在藤椅上的老人，已经少问世事，不接受媒体访问，淡出公众视野，甚至，连那些从他门口路过的学生，有些也已经不知道他是谁了。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功利、名望，仿佛已经完全从先生的心里消失。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张鸣说。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7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隐居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中的林庚，唯独在有人请他为学生讲课时绝不推辞。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对学生，对年轻人，林庚有一种超乎寻常的感情和期待。</a:t>
            </a:r>
            <a:r>
              <a:rPr lang="en-US" altLang="zh-CN" sz="27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7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张鸣说</a:t>
            </a:r>
            <a:r>
              <a:rPr lang="zh-CN" altLang="zh-CN" sz="27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7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作者没有直接评价林庚先生，而是引用别人的话从侧面烘托林庚，别人的评价是对林庚先生最好的肯定和赞美，大量的事实让林庚先生的品质表现得淋漓尽致。</a:t>
            </a:r>
            <a:endParaRPr lang="zh-CN" altLang="zh-CN" sz="27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22015" y="299542"/>
            <a:ext cx="11160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  <a:spcBef>
                <a:spcPct val="0"/>
              </a:spcBef>
              <a:tabLst>
                <a:tab pos="2070735" algn="l"/>
              </a:tabLst>
            </a:pPr>
            <a:r>
              <a:rPr lang="zh-CN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目标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zh-CN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积累文中重点字词和古诗词名句。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学习诗歌语言富于暗示性的特点。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能运用本课所学知识及获得的能力分析诗歌同类现象。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7416" y="41711"/>
            <a:ext cx="11618500" cy="6617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他那间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多年毫无变化、简朴陈旧的客厅里，他面对来访的学生，很容易激动起来。阳光从东、南、西三面的窗户里洒进来，学生们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坐在他面前，甚至连敬仰的心都很难产生，他实在太随和，太真诚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。学生袁行霈回忆，他从不对学生耳提面命，疾言厉色，也不肯当面表扬，或者说些惯常的客套话。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学生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去看望他时，他起身迎接。离开时，又总是要送出大门，说声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谢谢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。北大毕业生余杰曾撰文回忆读书时他与林庚的一次接触。林庚站在料峭的寒风中迎接他，主动与他握手，说话总带着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歉意的微笑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，告别时走出很远，回头看，他仍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站在门外望着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他对学生是不设防的，更是宽厚的。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张鸣说。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林老先生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讲究衣着，爱戴围巾，素来整洁。即使披一件夹克，不扣扣子，也能让人觉得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高洁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9791" y="22661"/>
            <a:ext cx="11722446" cy="653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“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他很干净。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张鸣评价说，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这种干净，是由内而外的。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一方面是说林庚先生的外表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干净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，他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讲究衣着，爱戴围巾，素来整洁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；另一方面是说他内在品质的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干净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他对学生是不设防的，更是宽厚的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。他推崇不在权贵面前低头的骨气。</a:t>
            </a:r>
            <a:endParaRPr lang="zh-CN" altLang="zh-CN" sz="24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这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位曾经的北平现代派诗人、后来的古典文学研究者，一生追慕的是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寒士文学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布衣感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。他推崇不在权贵面前低头、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贵者虽自贵，视之若尘埃。贱者虽自贱，重之若千钧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的骨气。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他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的学生袁行霈至今记得先生的一句话</a:t>
            </a:r>
            <a:r>
              <a:rPr lang="zh-CN" altLang="zh-CN" sz="2400" kern="100" spc="-9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u="heavy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人走路要昂着头，我一生都是昂着头的</a:t>
            </a:r>
            <a:r>
              <a:rPr lang="zh-CN" altLang="zh-CN" sz="2400" u="heavy" kern="100" spc="-9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400" kern="100" spc="-9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400" kern="100" spc="-9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林庚先生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推崇不在权贵面前低头、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‘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贵者虽自贵，视之若尘埃。贱者虽自贱，重之若千钧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的骨气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，并落实在了行动上，他的高风亮节着实令人敬佩。李白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安能摧眉折腰事权贵，使我不得开心颜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的表白，也体现了一个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大丈夫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不奴颜、不媚骨的高洁品质。做人就应该这样堂堂正正。</a:t>
            </a:r>
            <a:endParaRPr lang="zh-CN" altLang="zh-CN" sz="24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8366" y="22661"/>
            <a:ext cx="11664000" cy="6702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在做人上，他是成功的。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钱理群评论，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相比一些在世时被推上高位，被别人供奉的人，林庚的结局是最美的。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他并不显赫，社会上的人也许并不知道他是谁，然而学生却永远铭记。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钱理群说，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这是作为一个老师，可以得到的最高评价。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林</a:t>
            </a:r>
            <a:r>
              <a:rPr lang="zh-CN" altLang="zh-CN" sz="2800" kern="100" spc="-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庚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给他的学生留下了这样的笑容：</a:t>
            </a:r>
            <a:r>
              <a:rPr lang="en-US" altLang="zh-CN" sz="28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他抬起头，微微含笑，望着屋宇的东方，目光中有坚毅，有安详，有回忆，有思索，有自足，有憧憬。</a:t>
            </a:r>
            <a:r>
              <a:rPr lang="en-US" altLang="zh-CN" sz="28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800" kern="100" spc="-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这样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的笑容已经成为历史。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2006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日黄昏，林庚由保姆陪伴，又一次来到北京大学未名湖边。很快将是中秋，他有些失望地说：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怎么月亮不圆啊？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快了，后天就是中秋了。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保姆答道。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好，到时候我们出来看月亮。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林庚有些高兴地说。这天晚上，他在燕南园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号的家中，永远地离开了。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736" y="721271"/>
            <a:ext cx="11376000" cy="38885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至今恐怕很少有人知道，贺知章那首名诗《咏柳》正是因为林庚的挖掘，在课堂上传于学生，而后选入小学课本，最终家喻户晓的。源于对艺术、真理和宇宙苍生真纯的热爱，林庚先生写下了至美的诗篇，对专注的问题有了精深的思考，对周遭人伦关爱有加。这也正是先生终生践行的座右铭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之所以星星之火可以燎原，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太多的灰烬却是无用的；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我要寻问那星星之火之所以燃烧，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追寻那一切的开始之开始！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7736" y="198165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dministrator\Desktop\创新图片\语文\25.jpg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6" b="4687"/>
          <a:stretch>
            <a:fillRect/>
          </a:stretch>
        </p:blipFill>
        <p:spPr bwMode="auto">
          <a:xfrm>
            <a:off x="7605713" y="0"/>
            <a:ext cx="4584700" cy="2849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>
            <a:hlinkClick r:id="rId1" action="ppaction://hlinksldjump"/>
          </p:cNvPr>
          <p:cNvSpPr txBox="1"/>
          <p:nvPr/>
        </p:nvSpPr>
        <p:spPr>
          <a:xfrm>
            <a:off x="4119930" y="2056065"/>
            <a:ext cx="4573314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自知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自疑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自学在前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4118639" y="3174285"/>
            <a:ext cx="457410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交流深化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4119930" y="4297838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文苑氧吧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生成素养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989206" y="2693023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991346" y="3817493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991346" y="4941962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4203948" y="2079545"/>
            <a:ext cx="35283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得鱼忘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筌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(8)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寒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砧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(9)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桅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杆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(10)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漂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泊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(11)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袅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袅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(12)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疏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朗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1447010"/>
            <a:ext cx="338437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读准字音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征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戍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橘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落木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萧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阳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妨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陇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首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自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知自疑　自学在前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92777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语言积累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526" y="92777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11430" y="2079545"/>
            <a:ext cx="316835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(13)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窸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窣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(14)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远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亭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皋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(16)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冉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(17)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门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栓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59285" y="2095763"/>
            <a:ext cx="192179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shù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jú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xiāo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cén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fánɡ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lǒnɡ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75709" y="2070020"/>
            <a:ext cx="19865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quán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zhēn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wéi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bó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niǎo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shū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1115" y="2077804"/>
            <a:ext cx="181652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xī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tiáo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ɡāo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rǎn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shuān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75238"/>
            <a:ext cx="1137600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理解词义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无妨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歧路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迢远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翩翩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灼灼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亭皋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冉冉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(8)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绵密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(9)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窸窣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7576" y="655523"/>
            <a:ext cx="10138270" cy="5417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没有妨碍，没有关系；不妨。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从大路上分出来的小路。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遥远。</a:t>
            </a:r>
            <a:endParaRPr lang="zh-CN" altLang="zh-CN" sz="26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形容轻快地跳舞，也形容动物飞舞；形容举止洒脱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多指青年男子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形容明亮。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水边的平地。亭，平；皋，水旁地。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毛、枝条等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柔软下垂的样子；慢慢地。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言行、思虑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细密周到；稠密。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形容细小的摩擦声音。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75238"/>
            <a:ext cx="1137600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(10)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景况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(11)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疏朗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(12)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寒砧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(13)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缠绵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(14)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袅袅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(15)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万应锭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(16)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相去无几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(17)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不落于言筌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8106" y="69007"/>
            <a:ext cx="11309465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情况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；境况。</a:t>
            </a:r>
            <a:endParaRPr lang="zh-CN" altLang="zh-CN" sz="26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稀疏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透明、通透明亮的意思。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寒秋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的捣衣声。诗词中常用来象征凄凉萧瑟的景象。砧，捣衣石。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纠缠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不已，不能解脱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多指病或感情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；婉转动人。文中形容叶对枝情深意厚，难以解脱，是活化的拟人辞格的运用。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烟气缭绕上升；形容细长柔软的东西随风飘动；形容声音绵长不绝。</a:t>
            </a:r>
            <a:endParaRPr lang="zh-CN" altLang="zh-CN" sz="26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>
              <a:lnSpc>
                <a:spcPct val="150000"/>
              </a:lnSpc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万能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药。锭，锭药。</a:t>
            </a:r>
            <a:endParaRPr lang="zh-CN" altLang="zh-CN" sz="26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>
              <a:lnSpc>
                <a:spcPct val="150000"/>
              </a:lnSpc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彼此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没有多大差别。</a:t>
            </a:r>
            <a:endParaRPr lang="zh-CN" altLang="zh-CN" sz="26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不在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语言运用上留下用工的痕迹。筌，捕鱼的竹器。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品读感悟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332656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827187"/>
            <a:ext cx="11376000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通读全文，理清文章的思路，概括每部分的主要内容。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第一部分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成为诗人钟爱的形象，而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形象的关键在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字。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第二部分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(4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：说明了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的两个艺术特征，以及为什么有这些特征。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第三部分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：小结。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树叶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在概念上相差无几，在艺术形象上却是一字千里。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25574"/>
            <a:ext cx="11376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不同暗示性的字词进入诗歌，就造成了大不相同的意味。请分析以下四句诗，说说它们分别体现了怎样的意境。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秋月照层岭，寒风扫高木。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高树多悲风，海水扬其波。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袅袅兮秋风，洞庭波兮木叶下。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美女妖且闲，采桑歧路间。柔条纷冉冉，落叶何翩翩。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使用了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字，黄色的树叶给人以空阔感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使用了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字，绿色的树叶给人以饱满感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使用了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二字，微黄的树叶给人以疏朗感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使用了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落叶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二字，绿色的树叶给人以繁润感。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120046"/>
            <a:ext cx="11376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作者在行文中信手拈来，引用了大量的古诗文，请找出几处所引用的材料，并体会一下引用的作用。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5685</Words>
  <Application>WPS 演示</Application>
  <PresentationFormat>自定义</PresentationFormat>
  <Paragraphs>245</Paragraphs>
  <Slides>24</Slides>
  <Notes>4</Notes>
  <HiddenSlides>1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Times New Roman</vt:lpstr>
      <vt:lpstr>Times New Roman</vt:lpstr>
      <vt:lpstr>华文细黑</vt:lpstr>
      <vt:lpstr>Courier New</vt:lpstr>
      <vt:lpstr>华文细黑</vt:lpstr>
      <vt:lpstr>黑体</vt:lpstr>
      <vt:lpstr>Arial Unicode MS</vt:lpstr>
      <vt:lpstr>Calibri</vt:lpstr>
      <vt:lpstr>Broadway</vt:lpstr>
      <vt:lpstr>DFPYeaSong-B5</vt:lpstr>
      <vt:lpstr>IPAPANNEW</vt:lpstr>
      <vt:lpstr>Segoe Print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618</cp:revision>
  <dcterms:created xsi:type="dcterms:W3CDTF">2016-03-28T08:27:00Z</dcterms:created>
  <dcterms:modified xsi:type="dcterms:W3CDTF">2018-02-13T15:09:51Z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