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4" r:id="rId3"/>
    <p:sldId id="303" r:id="rId4"/>
    <p:sldId id="305" r:id="rId5"/>
    <p:sldId id="306" r:id="rId6"/>
    <p:sldId id="292" r:id="rId7"/>
    <p:sldId id="275" r:id="rId9"/>
    <p:sldId id="260" r:id="rId10"/>
    <p:sldId id="307" r:id="rId11"/>
    <p:sldId id="277" r:id="rId12"/>
    <p:sldId id="278" r:id="rId13"/>
    <p:sldId id="266" r:id="rId14"/>
    <p:sldId id="296" r:id="rId15"/>
    <p:sldId id="297" r:id="rId16"/>
    <p:sldId id="329" r:id="rId17"/>
    <p:sldId id="298" r:id="rId18"/>
    <p:sldId id="299" r:id="rId19"/>
    <p:sldId id="327" r:id="rId20"/>
    <p:sldId id="280" r:id="rId21"/>
    <p:sldId id="281" r:id="rId22"/>
    <p:sldId id="282" r:id="rId23"/>
    <p:sldId id="343" r:id="rId24"/>
    <p:sldId id="328" r:id="rId25"/>
    <p:sldId id="330" r:id="rId26"/>
    <p:sldId id="284" r:id="rId27"/>
    <p:sldId id="285" r:id="rId28"/>
    <p:sldId id="286" r:id="rId29"/>
    <p:sldId id="308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anose="020B060403050404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7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DF31CD-BC1B-4CEA-B997-5BC6501C38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CD4380-C4BA-4912-91B1-9EF463D304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D4380-C4BA-4912-91B1-9EF463D304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69F15C-08D3-42E1-BDE8-C734BA8B720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F4268B-0848-4855-B2B8-63F86DFCC57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9AE776-73DD-4A6B-A1AE-A39E43E3F01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326533-6E14-40FA-8F33-FD0867580E2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C9C45E-A0A3-439E-9C35-487963BCBC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09B37-5D68-479D-95AB-0C4C86B9550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94DB79-C1C6-4D70-916C-E2D79638884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8647E-A892-4A76-B925-BFC320A36EB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F4338-9782-4CB7-B7D4-1773456F61D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DFE28B-98B9-4E08-BAB7-CD4F8CBF3F0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0B542-7EF0-4714-9B64-B1E3D49DB4D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+mn-lt"/>
              </a:defRPr>
            </a:lvl1pPr>
          </a:lstStyle>
          <a:p>
            <a:fld id="{38567B64-3D50-4A61-9513-3B3A4809C6B4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7.jpeg"/><Relationship Id="rId1" Type="http://schemas.openxmlformats.org/officeDocument/2006/relationships/hyperlink" Target="http://www.jledu.com.cn/jajb/tupian/yuwen.htm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WordArt 5"/>
          <p:cNvSpPr>
            <a:spLocks noChangeArrowheads="1" noChangeShapeType="1"/>
          </p:cNvSpPr>
          <p:nvPr/>
        </p:nvSpPr>
        <p:spPr bwMode="auto">
          <a:xfrm>
            <a:off x="2771799" y="2348880"/>
            <a:ext cx="3269433" cy="1292324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solidFill>
                    <a:srgbClr val="000000"/>
                  </a:solidFill>
                  <a:round/>
                </a:ln>
                <a:solidFill>
                  <a:srgbClr val="FFCC00"/>
                </a:solidFill>
                <a:latin typeface="隶书" panose="02010509060101010101" charset="-122"/>
                <a:ea typeface="隶书" panose="02010509060101010101" charset="-122"/>
              </a:rPr>
              <a:t>示儿</a:t>
            </a:r>
            <a:endParaRPr lang="zh-CN" altLang="en-US" sz="3600" b="1" dirty="0">
              <a:ln w="9525">
                <a:solidFill>
                  <a:srgbClr val="000000"/>
                </a:solidFill>
                <a:round/>
              </a:ln>
              <a:solidFill>
                <a:srgbClr val="FFCC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idx="1"/>
          </p:nvPr>
        </p:nvSpPr>
        <p:spPr>
          <a:xfrm>
            <a:off x="899592" y="1700808"/>
            <a:ext cx="6552728" cy="3404592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王师：指南宋朝廷的军</a:t>
            </a:r>
            <a:endParaRPr lang="zh-CN" altLang="en-US" sz="3600" b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定：收复、平定。   </a:t>
            </a:r>
            <a:endParaRPr lang="zh-CN" altLang="en-US" sz="3600" b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中原：泛被金军占领的失地。 </a:t>
            </a:r>
            <a:endParaRPr lang="zh-CN" altLang="en-US" sz="3600" b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家祭：家里祭拜祖先。  </a:t>
            </a:r>
            <a:endParaRPr lang="zh-CN" altLang="en-US" sz="3600" b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乃</a:t>
            </a:r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你的</a:t>
            </a:r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你们的</a:t>
            </a:r>
            <a:r>
              <a:rPr lang="zh-CN" altLang="en-US" sz="3600" b="1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  <a:endParaRPr lang="zh-CN" altLang="en-US" sz="3600" b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idx="1"/>
          </p:nvPr>
        </p:nvSpPr>
        <p:spPr>
          <a:xfrm>
            <a:off x="467544" y="1772816"/>
            <a:ext cx="8001000" cy="42672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4000" dirty="0"/>
              <a:t>         </a:t>
            </a:r>
            <a:r>
              <a:rPr lang="zh-CN" altLang="en-US" sz="3600" dirty="0"/>
              <a:t>我原本就知道人死了，就什么事都成空了，只是悲伤的是我没能亲眼看到祖国的统一。当朝廷挥师北上收复中原的那一天，在家祭的时候，千万不要忘记把这个消息告诉在九泉之下的你们的亲生父亲呀！</a:t>
            </a:r>
            <a:endParaRPr lang="zh-CN" altLang="en-US" sz="36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1788"/>
            <a:ext cx="8229600" cy="1143000"/>
          </a:xfrm>
        </p:spPr>
        <p:txBody>
          <a:bodyPr/>
          <a:lstStyle/>
          <a:p>
            <a:pPr algn="ctr"/>
            <a:r>
              <a:rPr lang="zh-CN" altLang="en-US" sz="5400" dirty="0">
                <a:ea typeface="黑体" panose="02010600030101010101" pitchFamily="49" charset="-122"/>
              </a:rPr>
              <a:t>体会诗情</a:t>
            </a:r>
            <a:r>
              <a:rPr lang="zh-CN" altLang="en-US" sz="5400" dirty="0"/>
              <a:t> </a:t>
            </a:r>
            <a:endParaRPr lang="zh-CN" altLang="en-US" sz="5400" dirty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400" dirty="0">
                <a:ea typeface="黑体" panose="02010600030101010101" pitchFamily="49" charset="-122"/>
              </a:rPr>
              <a:t>①诗中哪个字最能表现陆游当时的心情？</a:t>
            </a:r>
            <a:endParaRPr lang="zh-CN" altLang="en-US" sz="4400" dirty="0">
              <a:ea typeface="黑体" panose="02010600030101010101" pitchFamily="49" charset="-122"/>
            </a:endParaRPr>
          </a:p>
          <a:p>
            <a:r>
              <a:rPr lang="zh-CN" altLang="en-US" sz="4400" dirty="0">
                <a:ea typeface="黑体" panose="02010600030101010101" pitchFamily="49" charset="-122"/>
              </a:rPr>
              <a:t>（悲）</a:t>
            </a:r>
            <a:endParaRPr lang="zh-CN" altLang="en-US" sz="4400" dirty="0">
              <a:ea typeface="黑体" panose="02010600030101010101" pitchFamily="49" charset="-122"/>
            </a:endParaRPr>
          </a:p>
          <a:p>
            <a:r>
              <a:rPr lang="zh-CN" altLang="en-US" sz="4400" dirty="0">
                <a:ea typeface="黑体" panose="02010600030101010101" pitchFamily="49" charset="-122"/>
              </a:rPr>
              <a:t>他为什么而悲？</a:t>
            </a:r>
            <a:endParaRPr lang="zh-CN" altLang="en-US" sz="4400" dirty="0">
              <a:ea typeface="黑体" panose="02010600030101010101" pitchFamily="49" charset="-122"/>
            </a:endParaRPr>
          </a:p>
          <a:p>
            <a:r>
              <a:rPr lang="zh-CN" altLang="en-US" sz="4400" dirty="0">
                <a:ea typeface="黑体" panose="02010600030101010101" pitchFamily="49" charset="-122"/>
              </a:rPr>
              <a:t>（不见九州同）</a:t>
            </a:r>
            <a:endParaRPr lang="zh-CN" altLang="en-US" sz="4400" dirty="0">
              <a:ea typeface="黑体" panose="02010600030101010101" pitchFamily="49" charset="-122"/>
            </a:endParaRPr>
          </a:p>
          <a:p>
            <a:endParaRPr lang="zh-CN" altLang="en-US" dirty="0"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400" dirty="0">
                <a:ea typeface="黑体" panose="02010600030101010101" pitchFamily="49" charset="-122"/>
              </a:rPr>
              <a:t>②他最大的牵挂是什么？</a:t>
            </a:r>
            <a:endParaRPr lang="zh-CN" altLang="en-US" sz="4400" dirty="0">
              <a:ea typeface="黑体" panose="02010600030101010101" pitchFamily="49" charset="-122"/>
            </a:endParaRPr>
          </a:p>
          <a:p>
            <a:r>
              <a:rPr lang="zh-CN" altLang="en-US" sz="4400" dirty="0">
                <a:ea typeface="黑体" panose="02010600030101010101" pitchFamily="49" charset="-122"/>
              </a:rPr>
              <a:t>（收复失地）</a:t>
            </a:r>
            <a:endParaRPr lang="zh-CN" altLang="en-US" sz="4400" dirty="0">
              <a:ea typeface="黑体" panose="02010600030101010101" pitchFamily="49" charset="-122"/>
            </a:endParaRPr>
          </a:p>
          <a:p>
            <a:r>
              <a:rPr lang="zh-CN" altLang="en-US" sz="4400" dirty="0">
                <a:ea typeface="黑体" panose="02010600030101010101" pitchFamily="49" charset="-122"/>
              </a:rPr>
              <a:t>最大的愿望是什么？</a:t>
            </a:r>
            <a:endParaRPr lang="zh-CN" altLang="en-US" sz="4400" dirty="0">
              <a:ea typeface="黑体" panose="02010600030101010101" pitchFamily="49" charset="-122"/>
            </a:endParaRPr>
          </a:p>
          <a:p>
            <a:r>
              <a:rPr lang="zh-CN" altLang="en-US" sz="4400" dirty="0">
                <a:ea typeface="黑体" panose="02010600030101010101" pitchFamily="49" charset="-122"/>
              </a:rPr>
              <a:t>（北定中原日）</a:t>
            </a:r>
            <a:endParaRPr lang="zh-CN" altLang="en-US" sz="4400" dirty="0">
              <a:ea typeface="黑体" panose="02010600030101010101" pitchFamily="49" charset="-122"/>
            </a:endParaRPr>
          </a:p>
          <a:p>
            <a:endParaRPr lang="zh-CN" altLang="en-US" sz="4400" dirty="0"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 dirty="0"/>
              <a:t>陆游既然知道人死后万事皆空，为什么还叮嘱儿子</a:t>
            </a:r>
            <a:r>
              <a:rPr lang="zh-CN" altLang="en-US" sz="3200" dirty="0">
                <a:latin typeface="Arial" panose="020B0604020202020204"/>
              </a:rPr>
              <a:t>“</a:t>
            </a:r>
            <a:r>
              <a:rPr lang="zh-CN" altLang="en-US" sz="3200" dirty="0"/>
              <a:t>王师北定中原日，家祭无忘告乃翁</a:t>
            </a:r>
            <a:r>
              <a:rPr lang="zh-CN" altLang="en-US" sz="3200" dirty="0">
                <a:latin typeface="Arial" panose="020B0604020202020204"/>
              </a:rPr>
              <a:t>”</a:t>
            </a:r>
            <a:r>
              <a:rPr lang="zh-CN" altLang="en-US" sz="3200" dirty="0"/>
              <a:t>呢？</a:t>
            </a:r>
            <a:endParaRPr lang="zh-CN" altLang="en-US" sz="3200" dirty="0"/>
          </a:p>
          <a:p>
            <a:r>
              <a:rPr lang="zh-CN" altLang="en-US" dirty="0"/>
              <a:t>   </a:t>
            </a:r>
            <a:r>
              <a:rPr lang="zh-CN" altLang="en-US" sz="3200" dirty="0">
                <a:solidFill>
                  <a:schemeClr val="accent2"/>
                </a:solidFill>
              </a:rPr>
              <a:t>    因为收复失地，统一祖国是作者毕生的心事，他为自己不能亲眼看到祖国的统一而感到悲伤，但他对收复失地寄予了无限的希望，所以才这样叮嘱儿子。</a:t>
            </a:r>
            <a:endParaRPr lang="zh-CN" altLang="en-US" sz="32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4000" b="1" dirty="0">
                <a:ea typeface="黑体" panose="02010600030101010101" pitchFamily="49" charset="-122"/>
              </a:rPr>
              <a:t>③ 他到死还不忘国家统一，可见，  </a:t>
            </a:r>
            <a:endParaRPr lang="zh-CN" altLang="en-US" sz="4000" b="1" dirty="0">
              <a:ea typeface="黑体" panose="02010600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000" b="1" dirty="0">
                <a:ea typeface="黑体" panose="02010600030101010101" pitchFamily="49" charset="-122"/>
              </a:rPr>
              <a:t>     他是一个怎样的诗人？</a:t>
            </a:r>
            <a:endParaRPr lang="zh-CN" altLang="en-US" sz="4000" b="1" dirty="0">
              <a:ea typeface="黑体" panose="02010600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4000" b="1" dirty="0">
              <a:solidFill>
                <a:srgbClr val="CC0000"/>
              </a:solidFill>
              <a:ea typeface="黑体" panose="02010600030101010101" pitchFamily="49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CC0000"/>
                </a:solidFill>
                <a:ea typeface="黑体" panose="02010600030101010101" pitchFamily="49" charset="-122"/>
              </a:rPr>
              <a:t>     热爱祖国，至死不渝</a:t>
            </a:r>
            <a:endParaRPr lang="zh-CN" altLang="en-US" sz="4000" b="1" dirty="0">
              <a:solidFill>
                <a:srgbClr val="CC0000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（</a:t>
            </a:r>
            <a:r>
              <a:rPr lang="en-US" sz="4000">
                <a:latin typeface="黑体" panose="02010600030101010101" pitchFamily="49" charset="-122"/>
                <a:ea typeface="黑体" panose="02010600030101010101" pitchFamily="49" charset="-122"/>
              </a:rPr>
              <a:t>3</a:t>
            </a: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）一位</a:t>
            </a:r>
            <a:r>
              <a:rPr lang="en-US" sz="4000">
                <a:latin typeface="黑体" panose="02010600030101010101" pitchFamily="49" charset="-122"/>
                <a:ea typeface="黑体" panose="02010600030101010101" pitchFamily="49" charset="-122"/>
              </a:rPr>
              <a:t>86</a:t>
            </a: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岁高龄的老人在临终之际还念念不忘祖国的统一，此时此刻你能体会到诗人是怀着怎样一份感情写下这首诗的吗？</a:t>
            </a:r>
            <a:endParaRPr lang="zh-CN" altLang="en-US" sz="400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4000">
                <a:ea typeface="黑体" panose="02010600030101010101" pitchFamily="49" charset="-122"/>
              </a:rPr>
              <a:t>（悲痛、悲、悲伤</a:t>
            </a:r>
            <a:r>
              <a:rPr lang="en-US" sz="4000">
                <a:latin typeface="Arial" panose="020B0604020202020204"/>
                <a:ea typeface="黑体" panose="02010600030101010101" pitchFamily="49" charset="-122"/>
              </a:rPr>
              <a:t>……</a:t>
            </a:r>
            <a:r>
              <a:rPr lang="zh-CN" altLang="en-US" sz="4000">
                <a:ea typeface="黑体" panose="02010600030101010101" pitchFamily="49" charset="-122"/>
              </a:rPr>
              <a:t>）</a:t>
            </a:r>
            <a:endParaRPr lang="zh-CN" altLang="en-US" sz="4000">
              <a:ea typeface="黑体" panose="02010600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/>
          <p:cNvSpPr>
            <a:spLocks noChangeArrowheads="1" noChangeShapeType="1"/>
          </p:cNvSpPr>
          <p:nvPr/>
        </p:nvSpPr>
        <p:spPr bwMode="auto">
          <a:xfrm>
            <a:off x="2965768" y="958850"/>
            <a:ext cx="2762250" cy="102552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</a:t>
            </a:r>
            <a:endParaRPr lang="zh-CN" altLang="en-US" sz="360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919163" y="2445703"/>
            <a:ext cx="7040562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333399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    这首诗写出了诗人毕生的心事</a:t>
            </a:r>
            <a:endParaRPr lang="zh-CN" altLang="en-US" sz="3600" b="1">
              <a:solidFill>
                <a:srgbClr val="333399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3600" b="1">
                <a:solidFill>
                  <a:srgbClr val="333399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和无限的希望，表达了诗人渴望收</a:t>
            </a:r>
            <a:endParaRPr lang="zh-CN" altLang="en-US" sz="3600" b="1">
              <a:solidFill>
                <a:srgbClr val="333399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3600" b="1">
                <a:solidFill>
                  <a:srgbClr val="333399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复失地，统一祖国的强烈爱国的感</a:t>
            </a:r>
            <a:endParaRPr lang="zh-CN" altLang="en-US" sz="3600" b="1">
              <a:solidFill>
                <a:srgbClr val="333399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3600" b="1">
                <a:solidFill>
                  <a:srgbClr val="333399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情。</a:t>
            </a:r>
            <a:endParaRPr lang="zh-CN" altLang="en-US" sz="3600" b="1">
              <a:solidFill>
                <a:srgbClr val="333399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3350895" y="748348"/>
            <a:ext cx="2270125" cy="1189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>
                <a:solidFill>
                  <a:srgbClr val="E86679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思 考</a:t>
            </a:r>
            <a:endParaRPr lang="zh-CN" altLang="en-US" sz="7200" b="1">
              <a:solidFill>
                <a:srgbClr val="E86679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805180" y="2178685"/>
            <a:ext cx="7534275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rgbClr val="3333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       </a:t>
            </a:r>
            <a:r>
              <a:rPr lang="zh-CN" altLang="en-US" sz="4000" b="1">
                <a:solidFill>
                  <a:srgbClr val="333399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通过学习这两首诗所表达的思想感情相同吗？</a:t>
            </a:r>
            <a:endParaRPr lang="zh-CN" altLang="en-US" sz="4000" b="1">
              <a:solidFill>
                <a:srgbClr val="333399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020445" y="3766503"/>
            <a:ext cx="731837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相同，它们都表达了诗人的爱国</a:t>
            </a:r>
            <a:endParaRPr lang="zh-CN" altLang="en-US" sz="4000" b="1" dirty="0">
              <a:solidFill>
                <a:srgbClr val="9B6ECC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r>
              <a:rPr lang="zh-CN" altLang="en-US" sz="40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之情。</a:t>
            </a:r>
            <a:endParaRPr lang="zh-CN" altLang="en-US" sz="4000" b="1" dirty="0">
              <a:solidFill>
                <a:srgbClr val="9B6ECC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5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/>
          </p:cNvSpPr>
          <p:nvPr/>
        </p:nvSpPr>
        <p:spPr bwMode="auto">
          <a:xfrm>
            <a:off x="900113" y="404813"/>
            <a:ext cx="1371600" cy="1738312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DeflateBottom">
              <a:avLst>
                <a:gd name="adj" fmla="val 91324"/>
              </a:avLst>
            </a:prstTxWarp>
            <a:scene3d>
              <a:camera prst="legacyPerspectiveFront">
                <a:rot lat="19799999" lon="19439998" rev="0"/>
              </a:camera>
              <a:lightRig rig="legacyNormal2" dir="t"/>
            </a:scene3d>
            <a:sp3d extrusionH="354000" prstMaterial="legacyMatte">
              <a:extrusionClr>
                <a:srgbClr val="939676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round/>
                </a:ln>
                <a:gradFill rotWithShape="0">
                  <a:gsLst>
                    <a:gs pos="0">
                      <a:srgbClr val="707070"/>
                    </a:gs>
                    <a:gs pos="50000">
                      <a:srgbClr val="FFFFFF"/>
                    </a:gs>
                    <a:gs pos="100000">
                      <a:srgbClr val="707070"/>
                    </a:gs>
                  </a:gsLst>
                  <a:lin ang="27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比一比</a:t>
            </a:r>
            <a:endParaRPr lang="zh-CN" altLang="en-US" sz="3600">
              <a:ln w="9525">
                <a:round/>
              </a:ln>
              <a:gradFill rotWithShape="0">
                <a:gsLst>
                  <a:gs pos="0">
                    <a:srgbClr val="707070"/>
                  </a:gs>
                  <a:gs pos="50000">
                    <a:srgbClr val="FFFFFF"/>
                  </a:gs>
                  <a:gs pos="100000">
                    <a:srgbClr val="707070"/>
                  </a:gs>
                </a:gsLst>
                <a:lin ang="27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5603" name="Group 3"/>
          <p:cNvGrpSpPr/>
          <p:nvPr/>
        </p:nvGrpSpPr>
        <p:grpSpPr bwMode="auto">
          <a:xfrm>
            <a:off x="539750" y="2492375"/>
            <a:ext cx="3451225" cy="2032001"/>
            <a:chOff x="-91" y="0"/>
            <a:chExt cx="2174" cy="1280"/>
          </a:xfrm>
        </p:grpSpPr>
        <p:sp>
          <p:nvSpPr>
            <p:cNvPr id="25604" name="Text Box 4"/>
            <p:cNvSpPr txBox="1">
              <a:spLocks noChangeArrowheads="1"/>
            </p:cNvSpPr>
            <p:nvPr/>
          </p:nvSpPr>
          <p:spPr bwMode="auto">
            <a:xfrm>
              <a:off x="681" y="0"/>
              <a:ext cx="630" cy="3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333399"/>
                  </a:solidFill>
                  <a:latin typeface="Arial" panose="020B0604020202020204" pitchFamily="34" charset="0"/>
                  <a:ea typeface="楷体_GB2312" panose="02010609030101010101" pitchFamily="1" charset="-122"/>
                </a:rPr>
                <a:t>示儿</a:t>
              </a:r>
              <a:endParaRPr lang="zh-CN" altLang="en-US" sz="3200" b="1">
                <a:solidFill>
                  <a:srgbClr val="333399"/>
                </a:solidFill>
                <a:latin typeface="Arial" panose="020B0604020202020204" pitchFamily="34" charset="0"/>
                <a:ea typeface="楷体_GB2312" panose="02010609030101010101" pitchFamily="1" charset="-122"/>
              </a:endParaRPr>
            </a:p>
          </p:txBody>
        </p:sp>
        <p:sp>
          <p:nvSpPr>
            <p:cNvPr id="25605" name="Text Box 5"/>
            <p:cNvSpPr txBox="1">
              <a:spLocks noChangeArrowheads="1"/>
            </p:cNvSpPr>
            <p:nvPr/>
          </p:nvSpPr>
          <p:spPr bwMode="auto">
            <a:xfrm>
              <a:off x="-91" y="608"/>
              <a:ext cx="2174" cy="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333399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万事空  悲  九州</a:t>
              </a:r>
              <a:endParaRPr lang="zh-CN" altLang="en-US" sz="3200" b="1">
                <a:solidFill>
                  <a:srgbClr val="333399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  <a:p>
              <a:r>
                <a:rPr lang="zh-CN" altLang="en-US" sz="3200" b="1">
                  <a:solidFill>
                    <a:srgbClr val="333399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北定中原  告乃翁</a:t>
              </a:r>
              <a:endParaRPr lang="zh-CN" altLang="en-US" sz="3200" b="1">
                <a:solidFill>
                  <a:srgbClr val="333399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  <p:grpSp>
        <p:nvGrpSpPr>
          <p:cNvPr id="25606" name="Group 6"/>
          <p:cNvGrpSpPr/>
          <p:nvPr/>
        </p:nvGrpSpPr>
        <p:grpSpPr bwMode="auto">
          <a:xfrm>
            <a:off x="4135438" y="1826687"/>
            <a:ext cx="4760274" cy="3376928"/>
            <a:chOff x="0" y="4"/>
            <a:chExt cx="2995" cy="1501"/>
          </a:xfrm>
        </p:grpSpPr>
        <p:sp>
          <p:nvSpPr>
            <p:cNvPr id="25607" name="Text Box 7"/>
            <p:cNvSpPr txBox="1">
              <a:spLocks noChangeArrowheads="1"/>
            </p:cNvSpPr>
            <p:nvPr/>
          </p:nvSpPr>
          <p:spPr bwMode="auto">
            <a:xfrm>
              <a:off x="156" y="4"/>
              <a:ext cx="2175" cy="262"/>
            </a:xfrm>
            <a:prstGeom prst="rect">
              <a:avLst/>
            </a:prstGeom>
            <a:noFill/>
            <a:ln w="9525">
              <a:solidFill>
                <a:schemeClr val="bg1"/>
              </a:solidFill>
              <a:miter lim="800000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3200" b="1">
                  <a:solidFill>
                    <a:srgbClr val="9B6ECC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闻官军收河南河北</a:t>
              </a:r>
              <a:endParaRPr lang="zh-CN" altLang="en-US" sz="3200" b="1">
                <a:solidFill>
                  <a:srgbClr val="9B6ECC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  <p:sp>
          <p:nvSpPr>
            <p:cNvPr id="25608" name="Text Box 8"/>
            <p:cNvSpPr txBox="1">
              <a:spLocks noChangeArrowheads="1"/>
            </p:cNvSpPr>
            <p:nvPr/>
          </p:nvSpPr>
          <p:spPr bwMode="auto">
            <a:xfrm>
              <a:off x="0" y="589"/>
              <a:ext cx="2995" cy="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3200" b="1">
                  <a:solidFill>
                    <a:srgbClr val="9B6ECC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涕泪满衣裳　却看妻子</a:t>
              </a:r>
              <a:endParaRPr lang="zh-CN" altLang="en-US" sz="3200" b="1">
                <a:solidFill>
                  <a:srgbClr val="9B6ECC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  <a:p>
              <a:r>
                <a:rPr lang="zh-CN" altLang="en-US" sz="3200" b="1">
                  <a:solidFill>
                    <a:srgbClr val="9B6ECC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愁何在　漫卷诗书</a:t>
              </a:r>
              <a:endParaRPr lang="zh-CN" altLang="en-US" sz="3200" b="1">
                <a:solidFill>
                  <a:srgbClr val="9B6ECC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  <a:p>
              <a:r>
                <a:rPr lang="zh-CN" altLang="en-US" sz="3200" b="1">
                  <a:solidFill>
                    <a:srgbClr val="9B6ECC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喜欲狂  放歌须纵酒 </a:t>
              </a:r>
              <a:endParaRPr lang="zh-CN" altLang="en-US" sz="3200" b="1">
                <a:solidFill>
                  <a:srgbClr val="9B6ECC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  <a:p>
              <a:r>
                <a:rPr lang="zh-CN" altLang="en-US" sz="3200" b="1">
                  <a:solidFill>
                    <a:srgbClr val="9B6ECC"/>
                  </a:solidFill>
                  <a:latin typeface="楷体_GB2312" panose="02010609030101010101" pitchFamily="1" charset="-122"/>
                  <a:ea typeface="楷体_GB2312" panose="02010609030101010101" pitchFamily="1" charset="-122"/>
                </a:rPr>
                <a:t>好还乡</a:t>
              </a:r>
              <a:endParaRPr lang="zh-CN" altLang="en-US" sz="3200" b="1">
                <a:solidFill>
                  <a:srgbClr val="9B6ECC"/>
                </a:solidFill>
                <a:latin typeface="楷体_GB2312" panose="02010609030101010101" pitchFamily="1" charset="-122"/>
                <a:ea typeface="楷体_GB2312" panose="02010609030101010101" pitchFamily="1" charset="-122"/>
              </a:endParaRPr>
            </a:p>
          </p:txBody>
        </p:sp>
      </p:grp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3" name="Picture 5" descr="古诗两首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4352123"/>
            <a:ext cx="2514600" cy="2141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609600" y="1700808"/>
            <a:ext cx="76962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</a:rPr>
              <a:t>       宋代大诗人陆游一生创作很多诗歌，保存下来的有九千多首，诗中抒发政治抱负，表现人民的生活，表达热爱祖国的思想感情。他在临终前作了一首诗</a:t>
            </a:r>
            <a:r>
              <a:rPr lang="en-US" sz="2800" b="1" dirty="0">
                <a:latin typeface="Arial" panose="020B0604020202020204" pitchFamily="34" charset="0"/>
              </a:rPr>
              <a:t>《</a:t>
            </a:r>
            <a:r>
              <a:rPr lang="zh-CN" altLang="en-US" sz="2800" b="1" dirty="0">
                <a:latin typeface="Arial" panose="020B0604020202020204" pitchFamily="34" charset="0"/>
              </a:rPr>
              <a:t>示儿</a:t>
            </a:r>
            <a:r>
              <a:rPr lang="en-US" sz="2800" b="1" dirty="0">
                <a:latin typeface="Arial" panose="020B0604020202020204" pitchFamily="34" charset="0"/>
              </a:rPr>
              <a:t>》</a:t>
            </a:r>
            <a:r>
              <a:rPr lang="zh-CN" altLang="en-US" sz="2800" b="1" dirty="0">
                <a:latin typeface="Arial" panose="020B0604020202020204" pitchFamily="34" charset="0"/>
              </a:rPr>
              <a:t>，这首诗也是陆游的绝笔。示：把事情摆出来让人知道。“示儿”在这里指对儿孙们有个交代，相当于遗嘱。陆游在临死之前最牵挂的是什么呢？这是我们这节课要学习的内容。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  <p:sp>
        <p:nvSpPr>
          <p:cNvPr id="7175" name="WordArt 7"/>
          <p:cNvSpPr>
            <a:spLocks noChangeArrowheads="1" noChangeShapeType="1"/>
          </p:cNvSpPr>
          <p:nvPr/>
        </p:nvSpPr>
        <p:spPr bwMode="auto">
          <a:xfrm>
            <a:off x="4648200" y="786408"/>
            <a:ext cx="22860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solidFill>
                    <a:srgbClr val="000000"/>
                  </a:solidFill>
                  <a:round/>
                </a:ln>
                <a:solidFill>
                  <a:srgbClr val="99CC00"/>
                </a:solidFill>
                <a:latin typeface="隶书" panose="02010509060101010101" charset="-122"/>
                <a:ea typeface="隶书" panose="02010509060101010101" charset="-122"/>
              </a:rPr>
              <a:t>谈话导入</a:t>
            </a:r>
            <a:endParaRPr lang="zh-CN" altLang="en-US" sz="3600" b="1" dirty="0">
              <a:ln w="9525">
                <a:solidFill>
                  <a:srgbClr val="000000"/>
                </a:solidFill>
                <a:round/>
              </a:ln>
              <a:solidFill>
                <a:srgbClr val="99CC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838200" y="1472208"/>
            <a:ext cx="7315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520277" y="1628800"/>
            <a:ext cx="806022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1" charset="-122"/>
              </a:rPr>
              <a:t>通过学习比较我们都知道这两首诗是表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1" charset="-122"/>
              </a:rPr>
              <a:t>达了诗人的爱国之情，那么他们又有什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  <a:p>
            <a:r>
              <a:rPr lang="zh-CN" altLang="en-US" sz="3600" b="1" dirty="0">
                <a:latin typeface="Arial" panose="020B0604020202020204" pitchFamily="34" charset="0"/>
                <a:ea typeface="楷体_GB2312" panose="02010609030101010101" pitchFamily="1" charset="-122"/>
              </a:rPr>
              <a:t>么不同之处呢</a:t>
            </a:r>
            <a:r>
              <a:rPr lang="zh-CN" altLang="en-US" sz="3600" b="1" dirty="0" smtClean="0">
                <a:latin typeface="Arial" panose="020B0604020202020204" pitchFamily="34" charset="0"/>
                <a:ea typeface="楷体_GB2312" panose="02010609030101010101" pitchFamily="1" charset="-122"/>
              </a:rPr>
              <a:t>？</a:t>
            </a:r>
            <a:endParaRPr lang="zh-CN" altLang="en-US" sz="3600" b="1" dirty="0"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563562" y="3573016"/>
            <a:ext cx="8256909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不同点：</a:t>
            </a:r>
            <a:r>
              <a:rPr 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《</a:t>
            </a:r>
            <a:r>
              <a:rPr lang="zh-CN" alt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示儿</a:t>
            </a:r>
            <a:r>
              <a:rPr 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》</a:t>
            </a:r>
            <a:r>
              <a:rPr lang="zh-CN" alt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示通过“悲”来表达的，</a:t>
            </a:r>
            <a:r>
              <a:rPr lang="zh-CN" altLang="en-US" sz="3200" b="1" dirty="0" smtClean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写作</a:t>
            </a:r>
            <a:r>
              <a:rPr lang="zh-CN" alt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者临终前的牵挂，他所念念不忘的是没</a:t>
            </a:r>
            <a:r>
              <a:rPr lang="zh-CN" altLang="en-US" sz="3200" b="1" dirty="0" smtClean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有见</a:t>
            </a:r>
            <a:r>
              <a:rPr lang="zh-CN" alt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到“九州同”。而</a:t>
            </a:r>
            <a:r>
              <a:rPr 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《</a:t>
            </a:r>
            <a:r>
              <a:rPr lang="zh-CN" alt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闻官军收河南河北</a:t>
            </a:r>
            <a:r>
              <a:rPr 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》</a:t>
            </a:r>
            <a:r>
              <a:rPr lang="zh-CN" altLang="en-US" sz="3200" b="1" dirty="0" smtClean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是通</a:t>
            </a:r>
            <a:r>
              <a:rPr lang="zh-CN" alt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过“喜”来表达的，写作者听到祖国重归</a:t>
            </a:r>
            <a:r>
              <a:rPr lang="zh-CN" altLang="en-US" sz="3200" b="1" dirty="0" smtClean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统一</a:t>
            </a:r>
            <a:r>
              <a:rPr lang="zh-CN" altLang="en-US" sz="3200" b="1" dirty="0">
                <a:solidFill>
                  <a:srgbClr val="9B6ECC"/>
                </a:solidFill>
                <a:latin typeface="Arial" panose="020B0604020202020204" pitchFamily="34" charset="0"/>
                <a:ea typeface="楷体_GB2312" panose="02010609030101010101" pitchFamily="1" charset="-122"/>
              </a:rPr>
              <a:t>的极度喜悦和急切的心情。</a:t>
            </a:r>
            <a:endParaRPr lang="zh-CN" altLang="en-US" sz="3200" b="1" dirty="0">
              <a:solidFill>
                <a:srgbClr val="9B6ECC"/>
              </a:solidFill>
              <a:latin typeface="Arial" panose="020B0604020202020204" pitchFamily="34" charset="0"/>
              <a:ea typeface="楷体_GB2312" panose="02010609030101010101" pitchFamily="1" charset="-122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 tmFilter="0,0; .5, 1; 1, 1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idx="1"/>
          </p:nvPr>
        </p:nvSpPr>
        <p:spPr>
          <a:xfrm>
            <a:off x="827584" y="1124744"/>
            <a:ext cx="8229600" cy="496885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4000" b="1" dirty="0">
                <a:solidFill>
                  <a:srgbClr val="FF3300"/>
                </a:solidFill>
              </a:rPr>
              <a:t>爱国诗句集锦：</a:t>
            </a:r>
            <a:r>
              <a:rPr lang="zh-CN" altLang="en-US" sz="4000" b="1" dirty="0"/>
              <a:t> </a:t>
            </a:r>
            <a:br>
              <a:rPr lang="zh-CN" altLang="en-US" sz="4000" b="1" dirty="0"/>
            </a:br>
            <a:br>
              <a:rPr lang="zh-CN" altLang="en-US" sz="4000" b="1" dirty="0"/>
            </a:b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、位卑未敢忘忧国，事定犹须待盖棺。</a:t>
            </a:r>
            <a:b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——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陆游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病起书怀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b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、捐躯赴国难，视死忽如归。</a:t>
            </a:r>
            <a:b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——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曹植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白马篇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endParaRPr lang="en-US" sz="2800" b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3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、人生自古谁无死，留取丹心照汗青。</a:t>
            </a:r>
            <a:b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——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文天祥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过零丁洋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b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、黄沙百战穿金甲，不破楼兰终不还。</a:t>
            </a:r>
            <a:b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</a:rPr>
              <a:t>——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王昌龄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从军行</a:t>
            </a:r>
            <a:r>
              <a:rPr lang="en-US" sz="28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endParaRPr lang="en-US" sz="2800" b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2484438" y="3068638"/>
            <a:ext cx="1841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800" b="1">
              <a:solidFill>
                <a:srgbClr val="333399"/>
              </a:solidFill>
              <a:latin typeface="Arial" panose="020B0604020202020204" pitchFamily="34" charset="0"/>
            </a:endParaRP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1475656" y="1628800"/>
            <a:ext cx="3541354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CC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欣赏</a:t>
            </a:r>
            <a:endParaRPr lang="zh-CN" altLang="en-US" sz="4400" b="1" dirty="0">
              <a:solidFill>
                <a:srgbClr val="CC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r>
              <a:rPr lang="zh-CN" altLang="en-US" sz="4400" b="1" dirty="0" smtClean="0">
                <a:solidFill>
                  <a:schemeClr val="accent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    爱</a:t>
            </a:r>
            <a:r>
              <a:rPr lang="zh-CN" altLang="en-US" sz="4400" b="1" dirty="0">
                <a:solidFill>
                  <a:schemeClr val="accent2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国诗词</a:t>
            </a:r>
            <a:endParaRPr lang="zh-CN" altLang="en-US" sz="4400" b="1" dirty="0">
              <a:solidFill>
                <a:schemeClr val="accent2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  <a:p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cover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980728"/>
            <a:ext cx="8229600" cy="1143000"/>
          </a:xfrm>
        </p:spPr>
        <p:txBody>
          <a:bodyPr/>
          <a:lstStyle/>
          <a:p>
            <a:br>
              <a:rPr lang="zh-CN" altLang="en-US" sz="4000" dirty="0"/>
            </a:br>
            <a:br>
              <a:rPr lang="zh-CN" altLang="en-US" sz="4000" dirty="0"/>
            </a:br>
            <a:br>
              <a:rPr lang="zh-CN" altLang="en-US" sz="4000" dirty="0"/>
            </a:br>
            <a:br>
              <a:rPr lang="zh-CN" altLang="en-US" sz="4000" dirty="0"/>
            </a:br>
            <a:br>
              <a:rPr lang="zh-CN" altLang="en-US" sz="4000" dirty="0"/>
            </a:br>
            <a:br>
              <a:rPr lang="zh-CN" altLang="en-US" sz="4000" dirty="0"/>
            </a:br>
            <a:r>
              <a:rPr lang="zh-CN" altLang="en-US" sz="4000" dirty="0"/>
              <a:t>十一月四日风雨大作</a:t>
            </a:r>
            <a:br>
              <a:rPr lang="zh-CN" altLang="en-US" sz="4000" dirty="0"/>
            </a:br>
            <a:r>
              <a:rPr lang="zh-CN" altLang="en-US" sz="4000" dirty="0"/>
              <a:t>宋</a:t>
            </a:r>
            <a:r>
              <a:rPr lang="en-US" altLang="zh-CN" sz="4000" dirty="0"/>
              <a:t>·</a:t>
            </a:r>
            <a:r>
              <a:rPr lang="zh-CN" altLang="en-US" sz="4000" dirty="0"/>
              <a:t>陆游</a:t>
            </a:r>
            <a:br>
              <a:rPr lang="zh-CN" altLang="en-US" sz="4000" dirty="0"/>
            </a:br>
            <a:r>
              <a:rPr lang="zh-CN" altLang="en-US" sz="4000" dirty="0"/>
              <a:t>僵卧孤村不自哀，</a:t>
            </a:r>
            <a:br>
              <a:rPr lang="zh-CN" altLang="en-US" sz="4000" dirty="0"/>
            </a:br>
            <a:r>
              <a:rPr lang="zh-CN" altLang="en-US" sz="4000" dirty="0"/>
              <a:t>尚思为国戍（</a:t>
            </a:r>
            <a:r>
              <a:rPr lang="en-US" altLang="zh-CN" sz="4000" dirty="0" err="1"/>
              <a:t>shù</a:t>
            </a:r>
            <a:r>
              <a:rPr lang="zh-CN" altLang="en-US" sz="4000" dirty="0"/>
              <a:t>）轮台。</a:t>
            </a:r>
            <a:br>
              <a:rPr lang="zh-CN" altLang="en-US" sz="4000" dirty="0"/>
            </a:br>
            <a:r>
              <a:rPr lang="zh-CN" altLang="en-US" sz="4000" dirty="0"/>
              <a:t>夜阑卧听风吹雨，</a:t>
            </a:r>
            <a:br>
              <a:rPr lang="zh-CN" altLang="en-US" sz="4000" dirty="0"/>
            </a:br>
            <a:r>
              <a:rPr lang="zh-CN" altLang="en-US" sz="4000" dirty="0"/>
              <a:t>铁马冰河入梦来。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idx="1"/>
          </p:nvPr>
        </p:nvSpPr>
        <p:spPr>
          <a:xfrm>
            <a:off x="611560" y="1772816"/>
            <a:ext cx="8229600" cy="4525963"/>
          </a:xfrm>
        </p:spPr>
        <p:txBody>
          <a:bodyPr/>
          <a:lstStyle/>
          <a:p>
            <a:pPr algn="ctr">
              <a:buFont typeface="Wingdings" panose="05000000000000000000" pitchFamily="2" charset="2"/>
              <a:buNone/>
            </a:pPr>
            <a:r>
              <a:rPr lang="en-US" altLang="zh-CN" sz="4000" dirty="0"/>
              <a:t>《</a:t>
            </a:r>
            <a:r>
              <a:rPr lang="zh-CN" altLang="en-US" sz="4000" dirty="0"/>
              <a:t>秋夜将晓出篱门迎凉有感</a:t>
            </a:r>
            <a:r>
              <a:rPr lang="en-US" altLang="zh-CN" sz="4000" dirty="0"/>
              <a:t>》</a:t>
            </a:r>
            <a:endParaRPr lang="en-US" altLang="zh-CN" sz="4000" dirty="0"/>
          </a:p>
          <a:p>
            <a:pPr algn="ctr">
              <a:buFont typeface="Wingdings" panose="05000000000000000000" pitchFamily="2" charset="2"/>
              <a:buNone/>
            </a:pPr>
            <a:r>
              <a:rPr lang="zh-CN" altLang="en-US" sz="4000" dirty="0" smtClean="0"/>
              <a:t>宋 </a:t>
            </a:r>
            <a:r>
              <a:rPr lang="zh-CN" altLang="en-US" sz="4000" dirty="0"/>
              <a:t>陆游</a:t>
            </a:r>
            <a:endParaRPr lang="zh-CN" altLang="en-US" sz="4000" dirty="0"/>
          </a:p>
          <a:p>
            <a:pPr algn="ctr">
              <a:buFont typeface="Wingdings" panose="05000000000000000000" pitchFamily="2" charset="2"/>
              <a:buNone/>
            </a:pPr>
            <a:r>
              <a:rPr lang="zh-CN" altLang="en-US" sz="4000" dirty="0"/>
              <a:t>三万里河东人海，五千仍岳上摩天。</a:t>
            </a:r>
            <a:endParaRPr lang="zh-CN" altLang="en-US" sz="4000" dirty="0"/>
          </a:p>
          <a:p>
            <a:pPr algn="ctr">
              <a:buFont typeface="Wingdings" panose="05000000000000000000" pitchFamily="2" charset="2"/>
              <a:buNone/>
            </a:pPr>
            <a:r>
              <a:rPr lang="zh-CN" altLang="en-US" sz="4000" dirty="0"/>
              <a:t>遗民泪尽胡尘里，南望王师又一年。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400" b="1" dirty="0"/>
              <a:t>                 望大陆</a:t>
            </a:r>
            <a:br>
              <a:rPr lang="zh-CN" altLang="en-US" sz="3400" b="1" dirty="0"/>
            </a:br>
            <a:r>
              <a:rPr lang="zh-CN" altLang="en-US" sz="3400" b="1" dirty="0"/>
              <a:t>                           </a:t>
            </a:r>
            <a:r>
              <a:rPr lang="en-US" sz="2400" b="1" dirty="0">
                <a:latin typeface="Arial" panose="020B0604020202020204"/>
              </a:rPr>
              <a:t>—</a:t>
            </a:r>
            <a:r>
              <a:rPr lang="zh-CN" altLang="en-US" sz="2400" b="1" dirty="0"/>
              <a:t>于佑任</a:t>
            </a:r>
            <a:endParaRPr lang="zh-CN" altLang="en-US" sz="2400" b="1" dirty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endParaRPr lang="zh-CN" altLang="en-US" sz="2200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200" dirty="0"/>
              <a:t>　</a:t>
            </a:r>
            <a:r>
              <a:rPr lang="zh-CN" altLang="en-US" dirty="0"/>
              <a:t>葬我于高山之上兮，</a:t>
            </a:r>
            <a:endParaRPr lang="zh-CN" altLang="en-US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　　望我故乡；</a:t>
            </a:r>
            <a:endParaRPr lang="zh-CN" altLang="en-US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　　故乡不可见兮，</a:t>
            </a:r>
            <a:endParaRPr lang="zh-CN" altLang="en-US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　　永不能忘。</a:t>
            </a:r>
            <a:endParaRPr lang="zh-CN" altLang="en-US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　葬我于高山之上兮，</a:t>
            </a:r>
            <a:endParaRPr lang="zh-CN" altLang="en-US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　　望我大陆；</a:t>
            </a:r>
            <a:endParaRPr lang="zh-CN" altLang="en-US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2200" dirty="0"/>
              <a:t>　　</a:t>
            </a:r>
            <a:endParaRPr lang="zh-CN" altLang="en-US" sz="2200" dirty="0"/>
          </a:p>
        </p:txBody>
      </p:sp>
      <p:sp>
        <p:nvSpPr>
          <p:cNvPr id="31748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sz="3200"/>
              <a:t>   </a:t>
            </a:r>
            <a:endParaRPr lang="zh-CN" altLang="en-US" sz="3200"/>
          </a:p>
          <a:p>
            <a:pPr>
              <a:buFont typeface="Wingdings" panose="05000000000000000000" pitchFamily="2" charset="2"/>
              <a:buNone/>
            </a:pPr>
            <a:r>
              <a:rPr lang="zh-CN" altLang="en-US"/>
              <a:t>    大陆不可见兮，</a:t>
            </a:r>
            <a:endParaRPr lang="zh-CN" altLang="en-US"/>
          </a:p>
          <a:p>
            <a:pPr>
              <a:buFont typeface="Wingdings" panose="05000000000000000000" pitchFamily="2" charset="2"/>
              <a:buNone/>
            </a:pPr>
            <a:r>
              <a:rPr lang="zh-CN" altLang="en-US"/>
              <a:t>　　只有痛哭。</a:t>
            </a:r>
            <a:endParaRPr lang="zh-CN" altLang="en-US"/>
          </a:p>
          <a:p>
            <a:pPr>
              <a:buFont typeface="Wingdings" panose="05000000000000000000" pitchFamily="2" charset="2"/>
              <a:buNone/>
            </a:pPr>
            <a:r>
              <a:rPr lang="zh-CN" altLang="en-US"/>
              <a:t>　　天苍苍，</a:t>
            </a:r>
            <a:endParaRPr lang="zh-CN" altLang="en-US"/>
          </a:p>
          <a:p>
            <a:pPr>
              <a:buFont typeface="Wingdings" panose="05000000000000000000" pitchFamily="2" charset="2"/>
              <a:buNone/>
            </a:pPr>
            <a:r>
              <a:rPr lang="zh-CN" altLang="en-US"/>
              <a:t>　　野茫茫，</a:t>
            </a:r>
            <a:endParaRPr lang="zh-CN" altLang="en-US"/>
          </a:p>
          <a:p>
            <a:pPr>
              <a:buFont typeface="Wingdings" panose="05000000000000000000" pitchFamily="2" charset="2"/>
              <a:buNone/>
            </a:pPr>
            <a:r>
              <a:rPr lang="zh-CN" altLang="en-US"/>
              <a:t>　　山之上，</a:t>
            </a:r>
            <a:endParaRPr lang="zh-CN" altLang="en-US"/>
          </a:p>
          <a:p>
            <a:pPr>
              <a:buFont typeface="Wingdings" panose="05000000000000000000" pitchFamily="2" charset="2"/>
              <a:buNone/>
            </a:pPr>
            <a:r>
              <a:rPr lang="zh-CN" altLang="en-US"/>
              <a:t>　　国有殇。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         </a:t>
            </a:r>
            <a:r>
              <a:rPr lang="zh-CN" altLang="en-US" sz="4400" dirty="0"/>
              <a:t>于右任（</a:t>
            </a:r>
            <a:r>
              <a:rPr lang="en-US" sz="4400" dirty="0"/>
              <a:t>1879</a:t>
            </a:r>
            <a:r>
              <a:rPr lang="zh-CN" altLang="en-US" sz="4400" dirty="0"/>
              <a:t>年</a:t>
            </a:r>
            <a:r>
              <a:rPr lang="en-US" sz="4400" dirty="0"/>
              <a:t>4</a:t>
            </a:r>
            <a:r>
              <a:rPr lang="zh-CN" altLang="en-US" sz="4400" dirty="0"/>
              <a:t>月</a:t>
            </a:r>
            <a:r>
              <a:rPr lang="en-US" sz="4400" dirty="0"/>
              <a:t>11</a:t>
            </a:r>
            <a:r>
              <a:rPr lang="zh-CN" altLang="en-US" sz="4400" dirty="0"/>
              <a:t>日－</a:t>
            </a:r>
            <a:r>
              <a:rPr lang="en-US" sz="4400" dirty="0"/>
              <a:t>1964</a:t>
            </a:r>
            <a:r>
              <a:rPr lang="zh-CN" altLang="en-US" sz="4400" dirty="0"/>
              <a:t>年</a:t>
            </a:r>
            <a:r>
              <a:rPr lang="en-US" sz="4400" dirty="0"/>
              <a:t>11</a:t>
            </a:r>
            <a:r>
              <a:rPr lang="zh-CN" altLang="en-US" sz="4400" dirty="0"/>
              <a:t>月</a:t>
            </a:r>
            <a:r>
              <a:rPr lang="en-US" sz="4400" dirty="0"/>
              <a:t>10</a:t>
            </a:r>
            <a:r>
              <a:rPr lang="zh-CN" altLang="en-US" sz="4400" dirty="0"/>
              <a:t>日），汉族，陕西三原人 。在国民政府担任高级官员，同时也是中国近代书法家 。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YW00075">
            <a:hlinkClick r:id="rId1"/>
          </p:cNvPr>
          <p:cNvPicPr>
            <a:picLocks noGrp="1" noChangeAspect="1" noChangeArrowheads="1"/>
          </p:cNvPicPr>
          <p:nvPr>
            <p:ph type="body" orient="vert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30170" y="1280160"/>
            <a:ext cx="3188335" cy="2705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395536" y="4365104"/>
            <a:ext cx="8054634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/>
              <a:t> </a:t>
            </a:r>
            <a:r>
              <a:rPr lang="zh-CN" altLang="en-US" sz="3200" b="1" dirty="0">
                <a:solidFill>
                  <a:schemeClr val="accent2"/>
                </a:solidFill>
              </a:rPr>
              <a:t>扩写练习</a:t>
            </a:r>
            <a:endParaRPr lang="zh-CN" altLang="en-US" sz="3200" b="1" dirty="0">
              <a:solidFill>
                <a:schemeClr val="accent2"/>
              </a:solidFill>
            </a:endParaRPr>
          </a:p>
          <a:p>
            <a:r>
              <a:rPr lang="zh-CN" altLang="en-US" sz="2800" b="1" dirty="0"/>
              <a:t>        想象作者在弥留之际，在病榻上是怎样叮嘱儿子，儿子们怎样应允，请用散文式的语言情景再现。（150字左右</a:t>
            </a:r>
            <a:r>
              <a:rPr lang="zh-CN" altLang="en-US" sz="2800" b="1" dirty="0" smtClean="0"/>
              <a:t>） </a:t>
            </a:r>
            <a:endParaRPr lang="zh-CN" alt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255703" y="3554730"/>
            <a:ext cx="2305050" cy="1584325"/>
          </a:xfrm>
        </p:spPr>
        <p:txBody>
          <a:bodyPr/>
          <a:lstStyle/>
          <a:p>
            <a:r>
              <a:rPr lang="zh-CN" altLang="en-US" sz="6000"/>
              <a:t>陆游</a:t>
            </a:r>
            <a:endParaRPr lang="zh-CN" altLang="en-US" sz="6000"/>
          </a:p>
        </p:txBody>
      </p:sp>
      <p:pic>
        <p:nvPicPr>
          <p:cNvPr id="9219" name="Picture 3"/>
          <p:cNvPicPr>
            <a:picLocks noGrp="1" noRot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178560" y="922655"/>
            <a:ext cx="4179570" cy="5236845"/>
          </a:xfr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 noChangeAspect="1"/>
          </p:cNvGrpSpPr>
          <p:nvPr/>
        </p:nvGrpSpPr>
        <p:grpSpPr bwMode="auto">
          <a:xfrm>
            <a:off x="609600" y="762000"/>
            <a:ext cx="8001000" cy="5638800"/>
            <a:chOff x="288" y="96"/>
            <a:chExt cx="5040" cy="3552"/>
          </a:xfrm>
        </p:grpSpPr>
        <p:pic>
          <p:nvPicPr>
            <p:cNvPr id="10244" name="Picture 4" descr="2006102714500562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88" y="96"/>
              <a:ext cx="5040" cy="3552"/>
            </a:xfrm>
            <a:prstGeom prst="rect">
              <a:avLst/>
            </a:prstGeom>
            <a:noFill/>
            <a:ln w="2857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5" name="Picture 5" descr="古诗两首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44" y="2299"/>
              <a:ext cx="1584" cy="1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46" name="Text Box 6"/>
          <p:cNvSpPr txBox="1">
            <a:spLocks noChangeArrowheads="1"/>
          </p:cNvSpPr>
          <p:nvPr/>
        </p:nvSpPr>
        <p:spPr bwMode="auto">
          <a:xfrm>
            <a:off x="914400" y="2085975"/>
            <a:ext cx="7467600" cy="3170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    陆游（</a:t>
            </a:r>
            <a:r>
              <a:rPr lang="en-US" sz="2800" b="1" dirty="0">
                <a:latin typeface="宋体" panose="02010600030101010101" pitchFamily="2" charset="-122"/>
              </a:rPr>
              <a:t>1125-1210</a:t>
            </a:r>
            <a:r>
              <a:rPr lang="zh-CN" altLang="en-US" sz="2800" b="1" dirty="0">
                <a:latin typeface="宋体" panose="02010600030101010101" pitchFamily="2" charset="-122"/>
              </a:rPr>
              <a:t>）南宋诗人。字务观，号放翁，越州山阴（今浙江</a:t>
            </a:r>
            <a:r>
              <a:rPr lang="zh-CN" altLang="en-US" sz="2800" b="1" dirty="0">
                <a:latin typeface="Arial" panose="020B0604020202020204" pitchFamily="34" charset="0"/>
              </a:rPr>
              <a:t>绍兴）人，他始终坚持抗金，在仕途上不断受到当权派的排斥打击。中年入蜀抗金，军事生活丰富了他的文学内容，作品吐露出万丈光芒，成为杰出诗人。词作量不如诗篇巨大，但和诗同样贯穿了爱国主义精神，“气吞残虏”。 </a:t>
            </a:r>
            <a:r>
              <a:rPr lang="zh-CN" altLang="en-US" sz="3200" b="1" dirty="0">
                <a:latin typeface="Arial" panose="020B0604020202020204" pitchFamily="34" charset="0"/>
              </a:rPr>
              <a:t> 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sp>
        <p:nvSpPr>
          <p:cNvPr id="10247" name="WordArt 7"/>
          <p:cNvSpPr>
            <a:spLocks noChangeArrowheads="1" noChangeShapeType="1"/>
          </p:cNvSpPr>
          <p:nvPr/>
        </p:nvSpPr>
        <p:spPr bwMode="auto">
          <a:xfrm>
            <a:off x="2057400" y="1371600"/>
            <a:ext cx="2209800" cy="4572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dirty="0">
                <a:ln w="9525">
                  <a:solidFill>
                    <a:srgbClr val="000000"/>
                  </a:solidFill>
                  <a:round/>
                </a:ln>
                <a:solidFill>
                  <a:srgbClr val="CC99FF"/>
                </a:solidFill>
                <a:latin typeface="隶书" panose="02010509060101010101" charset="-122"/>
                <a:ea typeface="隶书" panose="02010509060101010101" charset="-122"/>
              </a:rPr>
              <a:t>陆游简介</a:t>
            </a:r>
            <a:endParaRPr lang="zh-CN" altLang="en-US" sz="3600" b="1" dirty="0">
              <a:ln w="9525">
                <a:solidFill>
                  <a:srgbClr val="000000"/>
                </a:solidFill>
                <a:round/>
              </a:ln>
              <a:solidFill>
                <a:srgbClr val="CC99FF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990600" y="1905000"/>
            <a:ext cx="71628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0249" name="Picture 9" descr="笔筒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90600" y="914400"/>
            <a:ext cx="895350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987824" y="278092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文史常识</a:t>
            </a:r>
            <a:endParaRPr lang="zh-CN" altLang="en-US" dirty="0"/>
          </a:p>
        </p:txBody>
      </p:sp>
      <p:sp>
        <p:nvSpPr>
          <p:cNvPr id="1126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57200" y="1600200"/>
            <a:ext cx="8229600" cy="3845024"/>
          </a:xfrm>
        </p:spPr>
        <p:txBody>
          <a:bodyPr/>
          <a:lstStyle/>
          <a:p>
            <a:r>
              <a:rPr lang="zh-CN" altLang="en-US" dirty="0"/>
              <a:t>杜甫被世人尊为“诗圣”，其诗被称为“诗史”。杜甫与李白合称“李杜”，为了与另两位诗人李商隐与杜牧即“小李杜”区别，杜甫与李白又合称“大李杜”。</a:t>
            </a:r>
            <a:endParaRPr lang="zh-CN" altLang="en-US" dirty="0"/>
          </a:p>
          <a:p>
            <a:r>
              <a:rPr lang="zh-CN" altLang="en-US" dirty="0"/>
              <a:t>李白　诗仙</a:t>
            </a:r>
            <a:endParaRPr lang="zh-CN" altLang="en-US" dirty="0"/>
          </a:p>
          <a:p>
            <a:r>
              <a:rPr lang="zh-CN" altLang="en-US" dirty="0"/>
              <a:t>白居易　诗魔　诗王</a:t>
            </a:r>
            <a:endParaRPr lang="zh-CN" altLang="en-US" dirty="0"/>
          </a:p>
          <a:p>
            <a:r>
              <a:rPr lang="zh-CN" altLang="en-US" dirty="0"/>
              <a:t>李贺　诗鬼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255" y="1196975"/>
            <a:ext cx="8677910" cy="460819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2800" b="1" dirty="0"/>
              <a:t>   </a:t>
            </a:r>
            <a:r>
              <a:rPr lang="zh-CN" altLang="en-US" b="1" dirty="0">
                <a:solidFill>
                  <a:schemeClr val="hlink"/>
                </a:solidFill>
              </a:rPr>
              <a:t>背景资料：</a:t>
            </a:r>
            <a:endParaRPr lang="zh-CN" altLang="en-US" b="1" dirty="0">
              <a:solidFill>
                <a:schemeClr val="hlink"/>
              </a:solidFill>
            </a:endParaRPr>
          </a:p>
          <a:p>
            <a:pPr>
              <a:buFontTx/>
              <a:buNone/>
            </a:pPr>
            <a:r>
              <a:rPr lang="zh-CN" altLang="en-US" sz="2800" b="1" dirty="0"/>
              <a:t>           北宋</a:t>
            </a:r>
            <a:r>
              <a:rPr lang="en-US" sz="2800" b="1" dirty="0"/>
              <a:t>1127</a:t>
            </a:r>
            <a:r>
              <a:rPr lang="zh-CN" altLang="en-US" sz="2800" b="1" dirty="0"/>
              <a:t>年，金兵大举南侵，宋军节节败退，最后国都汴京（开封）都被金兵占领了，把先皇宋徽宗、当时皇帝宋钦宗一齐俘虏到北方去，这就是历史上的“靖康之变”。之后，宋钦宗的弟弟赵构在南京应天府（今河南商丘）重建小朝廷，历史上称南宋，赵构就是宋高宗。我们淮河就此成了南宋、金两国的分界线。从此山河破碎，不复统一。可悲的是南宋朝廷不思北上中原，收复失地，却向金屈膝投降，苟且偷安，只求保住半壁江山，就心满意足了。</a:t>
            </a:r>
            <a:endParaRPr lang="zh-CN" altLang="en-US" sz="2800" b="1" dirty="0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u=3959812196,2041925173&amp;fm=0&amp;gp=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-315913" y="6673850"/>
            <a:ext cx="3159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1295" y="565785"/>
            <a:ext cx="7902575" cy="1736725"/>
          </a:xfrm>
        </p:spPr>
        <p:txBody>
          <a:bodyPr/>
          <a:lstStyle/>
          <a:p>
            <a:r>
              <a:rPr lang="zh-CN" altLang="en-US" sz="6000" b="1"/>
              <a:t>示 儿 </a:t>
            </a:r>
            <a:br>
              <a:rPr lang="zh-CN" altLang="en-US" sz="6000" b="1"/>
            </a:br>
            <a:r>
              <a:rPr lang="zh-CN" altLang="en-US" sz="6000" b="1"/>
              <a:t>               </a:t>
            </a:r>
            <a:r>
              <a:rPr lang="en-US" sz="2400" b="1">
                <a:latin typeface="Arial" panose="020B0604020202020204"/>
              </a:rPr>
              <a:t>——</a:t>
            </a:r>
            <a:r>
              <a:rPr lang="zh-CN" altLang="en-US" sz="2400" b="1"/>
              <a:t>陆游</a:t>
            </a:r>
            <a:endParaRPr lang="zh-CN" altLang="en-US" sz="2400" b="1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636838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4000"/>
              <a:t>   </a:t>
            </a:r>
            <a:r>
              <a:rPr lang="zh-CN" altLang="en-US" sz="4800"/>
              <a:t>死去</a:t>
            </a:r>
            <a:r>
              <a:rPr lang="zh-CN" altLang="en-US" sz="4800">
                <a:solidFill>
                  <a:schemeClr val="tx2"/>
                </a:solidFill>
              </a:rPr>
              <a:t>元</a:t>
            </a:r>
            <a:r>
              <a:rPr lang="zh-CN" altLang="en-US" sz="4800"/>
              <a:t>知</a:t>
            </a:r>
            <a:r>
              <a:rPr lang="zh-CN" altLang="en-US" sz="4800">
                <a:solidFill>
                  <a:schemeClr val="tx2"/>
                </a:solidFill>
              </a:rPr>
              <a:t>万事空</a:t>
            </a:r>
            <a:r>
              <a:rPr lang="zh-CN" altLang="en-US" sz="4800"/>
              <a:t>，</a:t>
            </a:r>
            <a:endParaRPr lang="zh-CN" altLang="en-US" sz="4800"/>
          </a:p>
          <a:p>
            <a:pPr>
              <a:lnSpc>
                <a:spcPct val="80000"/>
              </a:lnSpc>
            </a:pPr>
            <a:r>
              <a:rPr lang="zh-CN" altLang="en-US" sz="4800"/>
              <a:t>  </a:t>
            </a:r>
            <a:r>
              <a:rPr lang="zh-CN" altLang="en-US" sz="4800">
                <a:solidFill>
                  <a:schemeClr val="tx2"/>
                </a:solidFill>
              </a:rPr>
              <a:t>但</a:t>
            </a:r>
            <a:r>
              <a:rPr lang="zh-CN" altLang="en-US" sz="4800"/>
              <a:t>悲不见</a:t>
            </a:r>
            <a:r>
              <a:rPr lang="zh-CN" altLang="en-US" sz="4800">
                <a:solidFill>
                  <a:schemeClr val="tx2"/>
                </a:solidFill>
              </a:rPr>
              <a:t>九州</a:t>
            </a:r>
            <a:r>
              <a:rPr lang="zh-CN" altLang="en-US" sz="4800"/>
              <a:t>同。</a:t>
            </a:r>
            <a:endParaRPr lang="zh-CN" altLang="en-US" sz="4800"/>
          </a:p>
          <a:p>
            <a:pPr>
              <a:lnSpc>
                <a:spcPct val="80000"/>
              </a:lnSpc>
            </a:pPr>
            <a:r>
              <a:rPr lang="zh-CN" altLang="en-US" sz="4800"/>
              <a:t>  </a:t>
            </a:r>
            <a:r>
              <a:rPr lang="zh-CN" altLang="en-US" sz="4800">
                <a:solidFill>
                  <a:schemeClr val="tx2"/>
                </a:solidFill>
              </a:rPr>
              <a:t>王师</a:t>
            </a:r>
            <a:r>
              <a:rPr lang="zh-CN" altLang="en-US" sz="4800"/>
              <a:t>北定</a:t>
            </a:r>
            <a:r>
              <a:rPr lang="zh-CN" altLang="en-US" sz="4800">
                <a:solidFill>
                  <a:schemeClr val="tx2"/>
                </a:solidFill>
              </a:rPr>
              <a:t>中原日</a:t>
            </a:r>
            <a:r>
              <a:rPr lang="zh-CN" altLang="en-US" sz="4800"/>
              <a:t>，</a:t>
            </a:r>
            <a:endParaRPr lang="zh-CN" altLang="en-US" sz="4800"/>
          </a:p>
          <a:p>
            <a:pPr>
              <a:lnSpc>
                <a:spcPct val="80000"/>
              </a:lnSpc>
            </a:pPr>
            <a:r>
              <a:rPr lang="zh-CN" altLang="en-US" sz="4800"/>
              <a:t>  家</a:t>
            </a:r>
            <a:r>
              <a:rPr lang="zh-CN" altLang="en-US" sz="4800">
                <a:solidFill>
                  <a:schemeClr val="tx2"/>
                </a:solidFill>
              </a:rPr>
              <a:t>祭</a:t>
            </a:r>
            <a:r>
              <a:rPr lang="zh-CN" altLang="en-US" sz="4800"/>
              <a:t>无忘告</a:t>
            </a:r>
            <a:r>
              <a:rPr lang="zh-CN" altLang="en-US" sz="4800">
                <a:solidFill>
                  <a:schemeClr val="tx2"/>
                </a:solidFill>
              </a:rPr>
              <a:t>乃翁</a:t>
            </a:r>
            <a:r>
              <a:rPr lang="zh-CN" altLang="en-US" sz="4800"/>
              <a:t>。</a:t>
            </a:r>
            <a:endParaRPr lang="zh-CN" altLang="en-US" sz="4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33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/>
          <a:lstStyle/>
          <a:p>
            <a:pPr algn="ctr"/>
            <a:r>
              <a:rPr lang="zh-CN" altLang="en-US" b="1" dirty="0"/>
              <a:t>自读诗歌步骤和方法</a:t>
            </a:r>
            <a:endParaRPr lang="zh-CN" altLang="en-US" b="1" dirty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  <a:p>
            <a:r>
              <a:rPr lang="zh-CN" altLang="en-US" dirty="0"/>
              <a:t>第一步：正确朗读这首诗，注意停顿合理。</a:t>
            </a:r>
            <a:endParaRPr lang="zh-CN" altLang="en-US" dirty="0"/>
          </a:p>
          <a:p>
            <a:r>
              <a:rPr lang="zh-CN" altLang="en-US" dirty="0"/>
              <a:t>第二步：采用增、减、调等方法，根据词语注释理解这首诗的意思。</a:t>
            </a:r>
            <a:endParaRPr lang="zh-CN" altLang="en-US" dirty="0"/>
          </a:p>
          <a:p>
            <a:r>
              <a:rPr lang="zh-CN" altLang="en-US" dirty="0"/>
              <a:t>第三步：抓住关键词体会诗句表现出来的思想感情。</a:t>
            </a:r>
            <a:endParaRPr lang="zh-CN" altLang="en-US" dirty="0"/>
          </a:p>
          <a:p>
            <a:r>
              <a:rPr lang="zh-CN" altLang="en-US" dirty="0"/>
              <a:t>第四步：进行有感情的朗读。</a:t>
            </a:r>
            <a:endParaRPr lang="zh-CN" altLang="en-US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755576" y="1265456"/>
            <a:ext cx="7920880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词语注释： </a:t>
            </a:r>
            <a:endParaRPr lang="zh-CN" altLang="en-US" sz="3600" b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_GB2312" panose="02010609030101010101" pitchFamily="1" charset="-122"/>
              <a:ea typeface="仿宋_GB2312" panose="02010609030101010101" pitchFamily="1" charset="-122"/>
            </a:endParaRPr>
          </a:p>
          <a:p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1.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示儿：告诉儿子们。 </a:t>
            </a:r>
            <a:endParaRPr lang="zh-CN" altLang="en-US" sz="3600" b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_GB2312" panose="02010609030101010101" pitchFamily="1" charset="-122"/>
              <a:ea typeface="仿宋_GB2312" panose="02010609030101010101" pitchFamily="1" charset="-122"/>
            </a:endParaRPr>
          </a:p>
          <a:p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2.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元：同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仿宋_GB2312" panose="02010609030101010101" pitchFamily="1" charset="-122"/>
              </a:rPr>
              <a:t>“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原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仿宋_GB2312" panose="02010609030101010101" pitchFamily="1" charset="-122"/>
              </a:rPr>
              <a:t>”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，本来。</a:t>
            </a:r>
            <a:b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</a:br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3.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万事空：什么都不存在。    </a:t>
            </a:r>
            <a:endParaRPr lang="zh-CN" altLang="en-US" sz="3600" b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_GB2312" panose="02010609030101010101" pitchFamily="1" charset="-122"/>
              <a:ea typeface="仿宋_GB2312" panose="02010609030101010101" pitchFamily="1" charset="-122"/>
            </a:endParaRPr>
          </a:p>
          <a:p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4.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但：只。            </a:t>
            </a:r>
            <a:b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</a:br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5.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九州：古代中国分为九州，所以常用九州指代中国。</a:t>
            </a:r>
            <a:b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</a:br>
            <a:r>
              <a:rPr 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6.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同：同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仿宋_GB2312" panose="02010609030101010101" pitchFamily="1" charset="-122"/>
              </a:rPr>
              <a:t>“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统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/>
                <a:ea typeface="仿宋_GB2312" panose="02010609030101010101" pitchFamily="1" charset="-122"/>
              </a:rPr>
              <a:t>”</a:t>
            </a:r>
            <a:r>
              <a:rPr lang="zh-CN" altLang="en-US" sz="36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_GB2312" panose="02010609030101010101" pitchFamily="1" charset="-122"/>
                <a:ea typeface="仿宋_GB2312" panose="02010609030101010101" pitchFamily="1" charset="-122"/>
              </a:rPr>
              <a:t>，统一。</a:t>
            </a:r>
            <a:endParaRPr lang="zh-CN" altLang="en-US" sz="3600" b="1" dirty="0">
              <a:solidFill>
                <a:schemeClr val="folHlin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_GB2312" panose="02010609030101010101" pitchFamily="1" charset="-122"/>
              <a:ea typeface="仿宋_GB2312" panose="02010609030101010101" pitchFamily="1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www.youyi100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3122</Words>
  <Application>WPS 演示</Application>
  <PresentationFormat>全屏显示(4:3)</PresentationFormat>
  <Paragraphs>159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2" baseType="lpstr">
      <vt:lpstr>Arial</vt:lpstr>
      <vt:lpstr>宋体</vt:lpstr>
      <vt:lpstr>Wingdings</vt:lpstr>
      <vt:lpstr>Verdana</vt:lpstr>
      <vt:lpstr>隶书</vt:lpstr>
      <vt:lpstr>Calibri</vt:lpstr>
      <vt:lpstr>Arial</vt:lpstr>
      <vt:lpstr>仿宋_GB2312</vt:lpstr>
      <vt:lpstr>微软雅黑</vt:lpstr>
      <vt:lpstr>Calibri</vt:lpstr>
      <vt:lpstr>黑体</vt:lpstr>
      <vt:lpstr>华文行楷</vt:lpstr>
      <vt:lpstr>华文彩云</vt:lpstr>
      <vt:lpstr>楷体_GB2312</vt:lpstr>
      <vt:lpstr>www.youyi100.com</vt:lpstr>
      <vt:lpstr>PowerPoint 演示文稿</vt:lpstr>
      <vt:lpstr>PowerPoint 演示文稿</vt:lpstr>
      <vt:lpstr>陆游</vt:lpstr>
      <vt:lpstr>PowerPoint 演示文稿</vt:lpstr>
      <vt:lpstr>文史常识</vt:lpstr>
      <vt:lpstr>PowerPoint 演示文稿</vt:lpstr>
      <vt:lpstr>示 儿                 ——陆游</vt:lpstr>
      <vt:lpstr>自读诗歌步骤和方法</vt:lpstr>
      <vt:lpstr>PowerPoint 演示文稿</vt:lpstr>
      <vt:lpstr>PowerPoint 演示文稿</vt:lpstr>
      <vt:lpstr>PowerPoint 演示文稿</vt:lpstr>
      <vt:lpstr>体会诗情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   十一月四日风雨大作 宋·陆游 僵卧孤村不自哀， 尚思为国戍（shù）轮台。 夜阑卧听风吹雨， 铁马冰河入梦来。</vt:lpstr>
      <vt:lpstr>PowerPoint 演示文稿</vt:lpstr>
      <vt:lpstr>                 望大陆                            —于佑任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</cp:revision>
  <dcterms:created xsi:type="dcterms:W3CDTF">2017-06-05T10:27:11Z</dcterms:created>
  <dcterms:modified xsi:type="dcterms:W3CDTF">2017-06-05T10:27:11Z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