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9"/>
  </p:notesMasterIdLst>
  <p:sldIdLst>
    <p:sldId id="330" r:id="rId4"/>
    <p:sldId id="331" r:id="rId5"/>
    <p:sldId id="333" r:id="rId6"/>
    <p:sldId id="350" r:id="rId7"/>
    <p:sldId id="351" r:id="rId8"/>
    <p:sldId id="340" r:id="rId9"/>
    <p:sldId id="341" r:id="rId10"/>
    <p:sldId id="335" r:id="rId11"/>
    <p:sldId id="334" r:id="rId12"/>
    <p:sldId id="336" r:id="rId13"/>
    <p:sldId id="337" r:id="rId14"/>
    <p:sldId id="338" r:id="rId15"/>
    <p:sldId id="339" r:id="rId16"/>
    <p:sldId id="342" r:id="rId17"/>
    <p:sldId id="348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260" r:id="rId27"/>
    <p:sldId id="346" r:id="rId28"/>
    <p:sldId id="316" r:id="rId30"/>
    <p:sldId id="347" r:id="rId31"/>
    <p:sldId id="317" r:id="rId32"/>
    <p:sldId id="290" r:id="rId33"/>
    <p:sldId id="291" r:id="rId34"/>
    <p:sldId id="292" r:id="rId35"/>
    <p:sldId id="352" r:id="rId36"/>
    <p:sldId id="343" r:id="rId37"/>
    <p:sldId id="344" r:id="rId38"/>
    <p:sldId id="353" r:id="rId39"/>
    <p:sldId id="354" r:id="rId40"/>
    <p:sldId id="294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888" y="-108"/>
      </p:cViewPr>
      <p:guideLst>
        <p:guide orient="horz" pos="2142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1746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1747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9A0DB2DC-4C9A-4742-B13C-FB6460FD3503}" type="slidenum"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9A0DB2DC-4C9A-4742-B13C-FB6460FD3503}" type="slidenum"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xiaogushi.com/zuowen/zhuanti/shenghuo/" TargetMode="External"/><Relationship Id="rId1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6.GIF"/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4475" y="-9525"/>
            <a:ext cx="9620250" cy="670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9100" y="5334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5334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5334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4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4812" y="533400"/>
            <a:ext cx="10093325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 hidden="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19458" name="Rectangle 3" descr="背景284"/>
          <p:cNvSpPr>
            <a:spLocks noGrp="1" noChangeAspect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Box 3"/>
          <p:cNvSpPr txBox="1"/>
          <p:nvPr/>
        </p:nvSpPr>
        <p:spPr>
          <a:xfrm>
            <a:off x="2209800" y="914400"/>
            <a:ext cx="6705600" cy="4646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我做了一项小实验</a:t>
            </a:r>
            <a:endParaRPr lang="en-US" altLang="zh-CN" sz="4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写作提示：</a:t>
            </a:r>
            <a:endParaRPr lang="en-US" altLang="zh-CN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、要交代好四要素。</a:t>
            </a:r>
            <a:endParaRPr lang="en-US" altLang="zh-CN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、写出实验的用具。</a:t>
            </a:r>
            <a:endParaRPr lang="en-US" altLang="zh-CN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、实验的过程要写清楚，注意</a:t>
            </a:r>
            <a:endParaRPr lang="en-US" altLang="zh-CN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用上合适的描写方法 。</a:t>
            </a:r>
            <a:endParaRPr lang="en-US" altLang="zh-CN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、要揭示实验的原理。</a:t>
            </a:r>
            <a:endParaRPr lang="en-US" altLang="zh-CN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、写出自己实验成功的感受。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 hidden="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274435" name="Rectangle 3" descr="背景27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000" y="1143000"/>
            <a:ext cx="85331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让我们动起手来做实验吧！</a:t>
            </a:r>
            <a:endParaRPr kumimoji="0" lang="zh-CN" altLang="en-US" sz="54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9217"/>
          <p:cNvSpPr>
            <a:spLocks noGrp="1"/>
          </p:cNvSpPr>
          <p:nvPr>
            <p:ph type="title"/>
          </p:nvPr>
        </p:nvSpPr>
        <p:spPr>
          <a:xfrm>
            <a:off x="457200" y="184150"/>
            <a:ext cx="8229600" cy="403225"/>
          </a:xfrm>
          <a:ln/>
        </p:spPr>
        <p:txBody>
          <a:bodyPr anchor="ctr"/>
          <a:p>
            <a:r>
              <a:rPr lang="zh-CN" altLang="en-US">
                <a:latin typeface="宋体" panose="02010600030101010101" pitchFamily="2" charset="-122"/>
              </a:rPr>
              <a:t>实验器皿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506" name="圆角矩形 9218"/>
          <p:cNvSpPr/>
          <p:nvPr/>
        </p:nvSpPr>
        <p:spPr>
          <a:xfrm>
            <a:off x="2052638" y="1485900"/>
            <a:ext cx="6410325" cy="424973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7C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圆角矩形 9219"/>
          <p:cNvSpPr/>
          <p:nvPr/>
        </p:nvSpPr>
        <p:spPr>
          <a:xfrm>
            <a:off x="1187450" y="1844675"/>
            <a:ext cx="863600" cy="3455988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9525">
            <a:noFill/>
          </a:ln>
        </p:spPr>
        <p:txBody>
          <a:bodyPr vert="eaVert" wrap="none" anchor="ctr"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实   验   准   备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方正准圆简体" charset="-122"/>
            </a:endParaRPr>
          </a:p>
        </p:txBody>
      </p:sp>
      <p:pic>
        <p:nvPicPr>
          <p:cNvPr id="21508" name="图片 9220" descr="低段人物设定0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5013325"/>
            <a:ext cx="1512887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9221"/>
          <p:cNvSpPr txBox="1"/>
          <p:nvPr/>
        </p:nvSpPr>
        <p:spPr>
          <a:xfrm>
            <a:off x="2339975" y="1196975"/>
            <a:ext cx="6481763" cy="334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10" name="内容占位符 922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975" y="1206500"/>
            <a:ext cx="5834063" cy="4083050"/>
          </a:xfrm>
          <a:ln/>
        </p:spPr>
      </p:pic>
      <p:sp>
        <p:nvSpPr>
          <p:cNvPr id="9224" name="文本框 9223"/>
          <p:cNvSpPr txBox="1"/>
          <p:nvPr/>
        </p:nvSpPr>
        <p:spPr>
          <a:xfrm>
            <a:off x="3708400" y="5949950"/>
            <a:ext cx="30289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实验用的玻璃杯子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0241"/>
          <p:cNvSpPr>
            <a:spLocks noGrp="1"/>
          </p:cNvSpPr>
          <p:nvPr>
            <p:ph type="title"/>
          </p:nvPr>
        </p:nvSpPr>
        <p:spPr>
          <a:xfrm>
            <a:off x="457200" y="184150"/>
            <a:ext cx="8229600" cy="403225"/>
          </a:xfrm>
          <a:ln/>
        </p:spPr>
        <p:txBody>
          <a:bodyPr anchor="ctr"/>
          <a:p>
            <a:r>
              <a:rPr lang="zh-CN" altLang="en-US">
                <a:latin typeface="宋体" panose="02010600030101010101" pitchFamily="2" charset="-122"/>
              </a:rPr>
              <a:t>实验用品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2530" name="圆角矩形 10242"/>
          <p:cNvSpPr/>
          <p:nvPr/>
        </p:nvSpPr>
        <p:spPr>
          <a:xfrm>
            <a:off x="2052638" y="1485900"/>
            <a:ext cx="6410325" cy="424973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7C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圆角矩形 10243"/>
          <p:cNvSpPr/>
          <p:nvPr/>
        </p:nvSpPr>
        <p:spPr>
          <a:xfrm>
            <a:off x="1187450" y="1844675"/>
            <a:ext cx="863600" cy="3455988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9525">
            <a:noFill/>
          </a:ln>
        </p:spPr>
        <p:txBody>
          <a:bodyPr vert="eaVert" wrap="none" anchor="ctr"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实   验   准  备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方正准圆简体" charset="-122"/>
            </a:endParaRPr>
          </a:p>
        </p:txBody>
      </p:sp>
      <p:pic>
        <p:nvPicPr>
          <p:cNvPr id="22532" name="图片 10244" descr="低段人物设定0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5013325"/>
            <a:ext cx="1512887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10245"/>
          <p:cNvSpPr txBox="1"/>
          <p:nvPr/>
        </p:nvSpPr>
        <p:spPr>
          <a:xfrm>
            <a:off x="2339975" y="1196975"/>
            <a:ext cx="6481763" cy="334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4" name="内容占位符 1024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2138" y="1441450"/>
            <a:ext cx="4381500" cy="3889375"/>
          </a:xfrm>
          <a:ln/>
        </p:spPr>
      </p:pic>
    </p:spTree>
  </p:cSld>
  <p:clrMapOvr>
    <a:masterClrMapping/>
  </p:clrMapOvr>
  <p:transition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>
                <a:latin typeface="宋体" panose="02010600030101010101" pitchFamily="2" charset="-122"/>
              </a:rPr>
              <a:t>实验用品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3554" name="内容占位符 11266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  <a:ln/>
        </p:spPr>
        <p:txBody>
          <a:bodyPr anchor="t"/>
          <a:p>
            <a:pPr>
              <a:buNone/>
            </a:pPr>
            <a:r>
              <a:rPr lang="en-US" altLang="zh-CN" sz="2800" kern="1200"/>
              <a:t>         </a:t>
            </a:r>
            <a:endParaRPr lang="en-US" altLang="zh-CN" sz="2800" kern="1200"/>
          </a:p>
        </p:txBody>
      </p:sp>
      <p:pic>
        <p:nvPicPr>
          <p:cNvPr id="23555" name="内容占位符 11267"/>
          <p:cNvPicPr>
            <a:picLocks noGrp="1"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2052638" y="4508500"/>
            <a:ext cx="1731962" cy="2185988"/>
          </a:xfrm>
          <a:ln/>
        </p:spPr>
      </p:pic>
      <p:sp>
        <p:nvSpPr>
          <p:cNvPr id="23556" name="圆角矩形 11268"/>
          <p:cNvSpPr/>
          <p:nvPr/>
        </p:nvSpPr>
        <p:spPr>
          <a:xfrm>
            <a:off x="1187450" y="1844675"/>
            <a:ext cx="863600" cy="3455988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9525">
            <a:noFill/>
          </a:ln>
        </p:spPr>
        <p:txBody>
          <a:bodyPr vert="eaVert" wrap="none" anchor="ctr"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实   验   准  备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方正准圆简体" charset="-122"/>
            </a:endParaRPr>
          </a:p>
        </p:txBody>
      </p:sp>
      <p:pic>
        <p:nvPicPr>
          <p:cNvPr id="23557" name="图片 11269" descr="低段人物设定0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5013325"/>
            <a:ext cx="1512887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文本框 11270"/>
          <p:cNvSpPr txBox="1"/>
          <p:nvPr/>
        </p:nvSpPr>
        <p:spPr>
          <a:xfrm>
            <a:off x="2339975" y="1196975"/>
            <a:ext cx="6481763" cy="334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9" name="文本框 11271"/>
          <p:cNvSpPr txBox="1"/>
          <p:nvPr/>
        </p:nvSpPr>
        <p:spPr>
          <a:xfrm>
            <a:off x="2413000" y="1701800"/>
            <a:ext cx="61214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60" name="内容占位符 11272"/>
          <p:cNvPicPr>
            <a:picLocks noGrp="1" noChangeAspect="1"/>
          </p:cNvPicPr>
          <p:nvPr>
            <p:ph sz="quarter" idx="3"/>
          </p:nvPr>
        </p:nvPicPr>
        <p:blipFill>
          <a:blip r:embed="rId3"/>
          <a:srcRect r="4713" b="13879"/>
          <a:stretch>
            <a:fillRect/>
          </a:stretch>
        </p:blipFill>
        <p:spPr>
          <a:xfrm>
            <a:off x="2052638" y="1557338"/>
            <a:ext cx="6586537" cy="2878137"/>
          </a:xfrm>
          <a:ln/>
        </p:spPr>
      </p:pic>
      <p:sp>
        <p:nvSpPr>
          <p:cNvPr id="23561" name="文本框 11273"/>
          <p:cNvSpPr txBox="1"/>
          <p:nvPr/>
        </p:nvSpPr>
        <p:spPr>
          <a:xfrm>
            <a:off x="3708400" y="4797425"/>
            <a:ext cx="48244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1.请同学们说一说这是什么？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2.你在哪里见过？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2289" descr="651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917700"/>
            <a:ext cx="2076450" cy="168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2290"/>
          <p:cNvSpPr txBox="1"/>
          <p:nvPr/>
        </p:nvSpPr>
        <p:spPr>
          <a:xfrm>
            <a:off x="1260475" y="2708275"/>
            <a:ext cx="1327150" cy="46037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说一说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方正准圆简体" charset="-122"/>
            </a:endParaRPr>
          </a:p>
        </p:txBody>
      </p:sp>
      <p:pic>
        <p:nvPicPr>
          <p:cNvPr id="24579" name="图片 12291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3789363"/>
            <a:ext cx="1457325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椭圆形标注 12292"/>
          <p:cNvSpPr/>
          <p:nvPr/>
        </p:nvSpPr>
        <p:spPr>
          <a:xfrm>
            <a:off x="2917825" y="1412875"/>
            <a:ext cx="6119813" cy="4895850"/>
          </a:xfrm>
          <a:prstGeom prst="wedgeEllipseCallout">
            <a:avLst>
              <a:gd name="adj1" fmla="val -55315"/>
              <a:gd name="adj2" fmla="val 38282"/>
            </a:avLst>
          </a:prstGeom>
          <a:noFill/>
          <a:ln w="25400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379788" y="2098675"/>
            <a:ext cx="5545137" cy="4954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师演示第一步：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（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）老师在玻璃杯中装了大半杯清澈的水，再把鸡蛋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小心翼翼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放入水中。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这时鸡蛋停留的位置如何？</a:t>
            </a:r>
            <a:endParaRPr lang="zh-CN" altLang="en-US" sz="2400" dirty="0">
              <a:solidFill>
                <a:srgbClr val="FF0000"/>
              </a:solidFill>
              <a:latin typeface="华文隶书" charset="-122"/>
              <a:ea typeface="华文隶书" charset="-122"/>
            </a:endParaRPr>
          </a:p>
          <a:p>
            <a:pPr lvl="0"/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鸡蛋沉入水中。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拟人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鸡蛋像一个懒娃娃一样躺在水底睡觉，一动不动。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文本框 12294"/>
          <p:cNvSpPr txBox="1"/>
          <p:nvPr/>
        </p:nvSpPr>
        <p:spPr>
          <a:xfrm>
            <a:off x="2700338" y="549275"/>
            <a:ext cx="53594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 实验步骤（实验过程）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1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4">
                                            <p:txEl>
                                              <p:charRg st="1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4">
                                            <p:txEl>
                                              <p:charRg st="1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4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>
                                            <p:txEl>
                                              <p:charRg st="5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4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7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4">
                                            <p:txEl>
                                              <p:charRg st="7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4">
                                            <p:txEl>
                                              <p:charRg st="7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4962" y="25400"/>
            <a:ext cx="9813925" cy="680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3313" descr="651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68413"/>
            <a:ext cx="2076450" cy="168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13314"/>
          <p:cNvSpPr txBox="1"/>
          <p:nvPr/>
        </p:nvSpPr>
        <p:spPr>
          <a:xfrm>
            <a:off x="684213" y="2060575"/>
            <a:ext cx="1327150" cy="46037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说一说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方正准圆简体" charset="-122"/>
            </a:endParaRPr>
          </a:p>
        </p:txBody>
      </p:sp>
      <p:pic>
        <p:nvPicPr>
          <p:cNvPr id="25603" name="图片 13315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860800"/>
            <a:ext cx="1455737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椭圆形标注 13316"/>
          <p:cNvSpPr/>
          <p:nvPr/>
        </p:nvSpPr>
        <p:spPr>
          <a:xfrm>
            <a:off x="2124075" y="981075"/>
            <a:ext cx="6911975" cy="5472113"/>
          </a:xfrm>
          <a:prstGeom prst="wedgeEllipseCallout">
            <a:avLst>
              <a:gd name="adj1" fmla="val -56796"/>
              <a:gd name="adj2" fmla="val 34917"/>
            </a:avLst>
          </a:prstGeom>
          <a:noFill/>
          <a:ln w="25400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2627313" y="908050"/>
            <a:ext cx="5724525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师演示第二步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（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）老师在水中加入了少许的盐，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食盐沉入水底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，像铺上一层细细的白沙。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老师用玻璃棒轻轻搅动，</a:t>
            </a:r>
            <a:r>
              <a:rPr lang="zh-CN" altLang="en-US" sz="2400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食盐和水融合在一起了</a:t>
            </a:r>
            <a:r>
              <a:rPr lang="zh-CN" altLang="en-US" sz="24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，水变得浑浊，像蒙上一层轻纱。</a:t>
            </a:r>
            <a:endParaRPr lang="zh-CN" altLang="en-US" sz="24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鸡蛋也在搅拌下轻轻地晃荡起来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，像是在跳舞一样，跳累了，鸡蛋又躺回杯底继续睡觉了。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1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8">
                                            <p:txEl>
                                              <p:charRg st="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8">
                                            <p:txEl>
                                              <p:charRg st="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3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8">
                                            <p:txEl>
                                              <p:charRg st="3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8">
                                            <p:txEl>
                                              <p:charRg st="3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5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>
                                            <p:txEl>
                                              <p:charRg st="5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>
                                            <p:txEl>
                                              <p:charRg st="5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87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8">
                                            <p:txEl>
                                              <p:charRg st="87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8">
                                            <p:txEl>
                                              <p:charRg st="87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4337" descr="651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844675"/>
            <a:ext cx="2076450" cy="168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14338"/>
          <p:cNvSpPr txBox="1"/>
          <p:nvPr/>
        </p:nvSpPr>
        <p:spPr>
          <a:xfrm>
            <a:off x="1260475" y="2708275"/>
            <a:ext cx="1327150" cy="46037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说一说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方正准圆简体" charset="-122"/>
            </a:endParaRPr>
          </a:p>
        </p:txBody>
      </p:sp>
      <p:pic>
        <p:nvPicPr>
          <p:cNvPr id="26627" name="图片 14339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3789363"/>
            <a:ext cx="1455738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椭圆形标注 14340"/>
          <p:cNvSpPr/>
          <p:nvPr/>
        </p:nvSpPr>
        <p:spPr>
          <a:xfrm>
            <a:off x="3276600" y="1628775"/>
            <a:ext cx="5759450" cy="4321175"/>
          </a:xfrm>
          <a:prstGeom prst="wedgeEllipseCallout">
            <a:avLst>
              <a:gd name="adj1" fmla="val -55315"/>
              <a:gd name="adj2" fmla="val 38282"/>
            </a:avLst>
          </a:prstGeom>
          <a:noFill/>
          <a:ln w="25400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348038" y="2493963"/>
            <a:ext cx="5473700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师演示第三步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（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）老师又在水中加入了足够的盐，用玻璃棒轻轻搅动，这时鸡蛋终于浮起来了。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1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charRg st="1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charRg st="1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536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3860800"/>
            <a:ext cx="1325562" cy="277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15362"/>
          <p:cNvSpPr txBox="1"/>
          <p:nvPr/>
        </p:nvSpPr>
        <p:spPr>
          <a:xfrm>
            <a:off x="252413" y="3213100"/>
            <a:ext cx="1079500" cy="3683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说一说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圆角矩形标注 15363"/>
          <p:cNvSpPr/>
          <p:nvPr/>
        </p:nvSpPr>
        <p:spPr>
          <a:xfrm>
            <a:off x="1835150" y="1052513"/>
            <a:ext cx="6985000" cy="5184775"/>
          </a:xfrm>
          <a:prstGeom prst="wedgeRoundRectCallout">
            <a:avLst>
              <a:gd name="adj1" fmla="val -48171"/>
              <a:gd name="adj2" fmla="val 55843"/>
              <a:gd name="adj3" fmla="val 16667"/>
            </a:avLst>
          </a:prstGeom>
          <a:noFill/>
          <a:ln w="190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2" name="图片 15364" descr="my Document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0000">
            <a:off x="7092950" y="5302250"/>
            <a:ext cx="2016125" cy="140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1908175" y="1628775"/>
            <a:ext cx="6911975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鸡蛋终于睡醒了，慢慢浮上水面，露出一个小脑袋，呼吸着新鲜空气。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这时，你的心情如何?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想知道是什么原因让鸡蛋浮起来的吗？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揭示原理：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盐能加大水的浮力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，所以鸡蛋上浮了！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5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6">
                                            <p:txEl>
                                              <p:charRg st="5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6">
                                            <p:txEl>
                                              <p:charRg st="5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7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6">
                                            <p:txEl>
                                              <p:charRg st="7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6">
                                            <p:txEl>
                                              <p:charRg st="7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流程图: 多文档 18433"/>
          <p:cNvSpPr/>
          <p:nvPr/>
        </p:nvSpPr>
        <p:spPr>
          <a:xfrm>
            <a:off x="396875" y="1196975"/>
            <a:ext cx="8353425" cy="5545138"/>
          </a:xfrm>
          <a:prstGeom prst="flowChartMultidocument">
            <a:avLst/>
          </a:prstGeom>
          <a:noFill/>
          <a:ln w="254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圆角矩形 18434"/>
          <p:cNvSpPr/>
          <p:nvPr/>
        </p:nvSpPr>
        <p:spPr>
          <a:xfrm>
            <a:off x="2266950" y="1628775"/>
            <a:ext cx="3241675" cy="504825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noFill/>
          </a:ln>
        </p:spPr>
        <p:txBody>
          <a:bodyPr wrap="none" lIns="90170" tIns="46990" rIns="90170" bIns="46990" anchor="ctr"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方正准圆简体" charset="-122"/>
              </a:rPr>
              <a:t>板 书 设 计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图片 1843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1013" y="4149725"/>
            <a:ext cx="1301750" cy="272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18436"/>
          <p:cNvSpPr txBox="1"/>
          <p:nvPr/>
        </p:nvSpPr>
        <p:spPr>
          <a:xfrm>
            <a:off x="2051050" y="2205038"/>
            <a:ext cx="361950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一堂有趣的实验课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文本框 18437"/>
          <p:cNvSpPr txBox="1"/>
          <p:nvPr/>
        </p:nvSpPr>
        <p:spPr>
          <a:xfrm>
            <a:off x="539750" y="2709863"/>
            <a:ext cx="6985000" cy="3414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</a:rPr>
              <a:t>开头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lvl="0"/>
            <a:r>
              <a:rPr lang="zh-CN" altLang="en-US" sz="2400" dirty="0"/>
              <a:t>       先声夺人、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开门见山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lvl="0"/>
            <a:r>
              <a:rPr lang="zh-CN" altLang="en-US" sz="2400" b="1" dirty="0">
                <a:solidFill>
                  <a:srgbClr val="FF0000"/>
                </a:solidFill>
              </a:rPr>
              <a:t>中间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lvl="0"/>
            <a:r>
              <a:rPr lang="zh-CN" altLang="en-US" sz="2400" dirty="0"/>
              <a:t>       按顺序写出实验的过程：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首先</a:t>
            </a:r>
            <a:r>
              <a:rPr lang="zh-CN" altLang="en-US" sz="2400" dirty="0"/>
              <a:t>，把鸡蛋放入清水中，鸡蛋沉入水中 。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接着</a:t>
            </a:r>
            <a:r>
              <a:rPr lang="zh-CN" altLang="en-US" sz="2400" dirty="0"/>
              <a:t>，往水中加盐搅拌，鸡蛋也在搅拌下轻轻地晃荡起来。然后，接着不断放盐，继续搅拌。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最后</a:t>
            </a:r>
            <a:r>
              <a:rPr lang="zh-CN" altLang="en-US" sz="2400" dirty="0"/>
              <a:t>，鸡蛋浮上来了。</a:t>
            </a:r>
            <a:endParaRPr lang="zh-CN" altLang="en-US" sz="2400" dirty="0"/>
          </a:p>
          <a:p>
            <a:pPr lvl="0"/>
            <a:r>
              <a:rPr lang="zh-CN" altLang="en-US" sz="2400" b="1" dirty="0">
                <a:solidFill>
                  <a:srgbClr val="FF0000"/>
                </a:solidFill>
              </a:rPr>
              <a:t>结尾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lvl="0"/>
            <a:r>
              <a:rPr lang="zh-CN" altLang="en-US" sz="2400" dirty="0"/>
              <a:t>       揭示原理：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</a:rPr>
              <a:t>盐能加大水的浮力。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8678" name="AutoShape 7"/>
          <p:cNvSpPr/>
          <p:nvPr/>
        </p:nvSpPr>
        <p:spPr>
          <a:xfrm>
            <a:off x="-88900" y="371475"/>
            <a:ext cx="101600" cy="792163"/>
          </a:xfrm>
          <a:prstGeom prst="leftBrace">
            <a:avLst>
              <a:gd name="adj1" fmla="val 6490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9" name="图片 18439" descr="2139015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0"/>
            <a:ext cx="3581400" cy="237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4" descr="10121309242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1676400" y="2332038"/>
            <a:ext cx="6019800" cy="4525962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0"/>
              </a:spcBef>
              <a:buNone/>
            </a:pPr>
            <a:r>
              <a:rPr lang="en-US" altLang="zh-CN"/>
              <a:t>          </a:t>
            </a:r>
            <a:r>
              <a:rPr lang="zh-CN" altLang="en-US" b="1" dirty="0">
                <a:ea typeface="楷体_GB2312" pitchFamily="49" charset="-122"/>
              </a:rPr>
              <a:t>这个小实验可真有趣。它更使我懂得了</a:t>
            </a:r>
            <a:r>
              <a:rPr lang="zh-CN" altLang="en-US" b="1" u="sng" dirty="0">
                <a:ea typeface="楷体_GB2312" pitchFamily="49" charset="-122"/>
                <a:hlinkClick r:id="rId2"/>
              </a:rPr>
              <a:t>生活</a:t>
            </a:r>
            <a:r>
              <a:rPr lang="zh-CN" altLang="en-US" b="1" dirty="0">
                <a:ea typeface="楷体_GB2312" pitchFamily="49" charset="-122"/>
              </a:rPr>
              <a:t>中的科学知识无处不在，科学的奥秘无穷，我们需要用一生去探索。</a:t>
            </a:r>
            <a:endParaRPr lang="zh-CN" altLang="en-US" b="1" dirty="0">
              <a:ea typeface="楷体_GB2312" pitchFamily="49" charset="-122"/>
            </a:endParaRPr>
          </a:p>
          <a:p>
            <a:pPr eaLnBrk="1" hangingPunct="1"/>
            <a:endParaRPr lang="en-US" altLang="zh-CN" b="1"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340" y="194310"/>
            <a:ext cx="521335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实验成功的启示</a:t>
            </a:r>
            <a:endParaRPr lang="zh-CN" altLang="en-US" sz="4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0700" cy="1600200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详细介绍实验的过程（重点）！！！</a:t>
            </a:r>
            <a:br>
              <a:rPr kumimoji="0" lang="zh-CN" altLang="en-US" sz="40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4000" b="1" i="0" u="none" strike="noStrike" kern="0" cap="none" spc="0" normalizeH="0" baseline="0" noProof="0" dirty="0" smtClean="0">
                <a:solidFill>
                  <a:schemeClr val="accent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solidFill>
                  <a:schemeClr val="accent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3200" b="1" i="0" u="none" strike="noStrike" kern="0" cap="none" spc="0" normalizeH="0" baseline="0" noProof="0" dirty="0" smtClean="0">
                <a:solidFill>
                  <a:schemeClr val="accent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看别人做实验，做实验者的动作、神态是怎样的？我当时有什么想法呢？</a:t>
            </a:r>
            <a:br>
              <a:rPr kumimoji="0" lang="zh-CN" altLang="en-US" sz="3200" b="1" i="0" u="none" strike="noStrike" kern="0" cap="none" spc="0" normalizeH="0" baseline="0" noProof="0" dirty="0" smtClean="0">
                <a:solidFill>
                  <a:schemeClr val="accent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1" i="0" u="none" strike="noStrike" kern="0" cap="none" spc="0" normalizeH="0" baseline="0" noProof="0" dirty="0" smtClean="0">
                <a:solidFill>
                  <a:schemeClr val="accent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写自己做实验，自己怎么一步一步完成的，当时什么感受？</a:t>
            </a:r>
            <a:endParaRPr kumimoji="0" lang="zh-CN" altLang="en-US" sz="3200" b="1" i="0" u="none" strike="noStrike" kern="0" cap="none" spc="0" normalizeH="0" baseline="0" noProof="0" dirty="0" smtClean="0">
              <a:solidFill>
                <a:schemeClr val="accent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434" name="Text Box 3"/>
          <p:cNvSpPr txBox="1"/>
          <p:nvPr/>
        </p:nvSpPr>
        <p:spPr>
          <a:xfrm>
            <a:off x="468313" y="4221163"/>
            <a:ext cx="8281987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尤其要注意：如果第一次是失败的，那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一定要分析失败原因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，而不能写“我又做了一次，这次终于成功了。”这样太笼统的话。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WordArt 3"/>
          <p:cNvSpPr>
            <a:spLocks noTextEdit="1"/>
          </p:cNvSpPr>
          <p:nvPr/>
        </p:nvSpPr>
        <p:spPr>
          <a:xfrm>
            <a:off x="609600" y="381000"/>
            <a:ext cx="3352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精彩语句   精彩回放</a:t>
            </a:r>
            <a:endParaRPr lang="zh-CN" altLang="en-US" sz="2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22530" name="Text Box 5"/>
          <p:cNvSpPr txBox="1"/>
          <p:nvPr/>
        </p:nvSpPr>
        <p:spPr>
          <a:xfrm>
            <a:off x="533400" y="4343400"/>
            <a:ext cx="8001000" cy="18145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fontAlgn="base">
              <a:spcBef>
                <a:spcPct val="50000"/>
              </a:spcBef>
            </a:pPr>
            <a:r>
              <a:rPr lang="en-US" altLang="zh-CN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只见小华</a:t>
            </a:r>
            <a:r>
              <a:rPr lang="zh-CN" altLang="en-US" sz="2800" b="1" strike="noStrike" noProof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先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把杯子装满水，</a:t>
            </a:r>
            <a:r>
              <a:rPr lang="zh-CN" altLang="en-US" sz="2800" b="1" strike="noStrike" noProof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然后再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用纸片紧紧盖住，</a:t>
            </a:r>
            <a:r>
              <a:rPr lang="zh-CN" altLang="en-US" sz="2800" b="1" strike="noStrike" noProof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小心翼翼地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把杯子倒过来，</a:t>
            </a:r>
            <a:r>
              <a:rPr lang="zh-CN" altLang="en-US" sz="2800" b="1" strike="noStrike" noProof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再</a:t>
            </a:r>
            <a:r>
              <a:rPr lang="zh-CN" altLang="en-US" sz="2800" b="1" strike="noStrike" noProof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慢慢地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把手松开，水竟然没有漏出来。同学们都</a:t>
            </a:r>
            <a:r>
              <a:rPr lang="zh-CN" altLang="en-US" sz="2800" b="1" strike="noStrike" noProof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欢呼起来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：“成功了。”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Text Box 6"/>
          <p:cNvSpPr txBox="1"/>
          <p:nvPr/>
        </p:nvSpPr>
        <p:spPr>
          <a:xfrm>
            <a:off x="533400" y="2790825"/>
            <a:ext cx="7924800" cy="1384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我们看到老师拿来了半盆水和一个杯子，还有一张硬硬的纸片，我们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迫不及待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地想玩了。老师说：“谁来试试？”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Text Box 7"/>
          <p:cNvSpPr txBox="1"/>
          <p:nvPr/>
        </p:nvSpPr>
        <p:spPr>
          <a:xfrm>
            <a:off x="533400" y="990600"/>
            <a:ext cx="8001000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开始实验了，老师说：“我请几个小朋友来做一做这个实验。”老师的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话音刚落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，同学们就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把手举得高高的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。都很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盼望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被叫到。我也很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盼望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能叫到我。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61963" y="847725"/>
            <a:ext cx="8080375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开始实验了，只见他把那张硬纸片紧紧地压在装满水的杯子上，然后</a:t>
            </a:r>
            <a:r>
              <a:rPr lang="zh-CN" altLang="en-US" sz="32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小心翼翼地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把杯子倒过来，再把手拿开，竟然水没有流出来，成功了。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963" y="3351213"/>
            <a:ext cx="8080375" cy="20621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只见小华</a:t>
            </a:r>
            <a:r>
              <a:rPr lang="zh-CN" altLang="en-US" sz="3200" b="1" strike="noStrike" noProof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先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把杯子装满水，</a:t>
            </a:r>
            <a:r>
              <a:rPr lang="zh-CN" altLang="en-US" sz="3200" b="1" strike="noStrike" noProof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然后再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用纸片紧紧盖住，</a:t>
            </a:r>
            <a:r>
              <a:rPr lang="zh-CN" altLang="en-US" sz="3200" b="1" strike="noStrike" noProof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小心翼翼地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把杯子倒过来，</a:t>
            </a:r>
            <a:r>
              <a:rPr lang="zh-CN" altLang="en-US" sz="3200" b="1" strike="noStrike" noProof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再</a:t>
            </a:r>
            <a:r>
              <a:rPr lang="zh-CN" altLang="en-US" sz="3200" b="1" strike="noStrike" noProof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慢慢地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把手松开，水竟然没有漏出来。同学们都</a:t>
            </a:r>
            <a:r>
              <a:rPr lang="zh-CN" altLang="en-US" sz="3200" b="1" strike="noStrike" noProof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欢呼起来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：“成功了。”</a:t>
            </a:r>
            <a:endParaRPr lang="zh-CN" altLang="en-US" sz="3200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5575300" y="5412740"/>
            <a:ext cx="335661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7200" b="1" strike="noStrike" noProof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blipFill>
                  <a:blip r:embed="rId1">
                    <a:alphaModFix amt="63000"/>
                  </a:blip>
                  <a:tile ty="-38100" sx="7000" flip="xy" algn="tl"/>
                </a:blip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找不同</a:t>
            </a:r>
            <a:endParaRPr lang="zh-CN" altLang="en-US" sz="7200" b="1" strike="noStrike" noProof="1">
              <a:ln w="25400" cmpd="sng">
                <a:solidFill>
                  <a:srgbClr val="FAFCB7">
                    <a:alpha val="98000"/>
                  </a:srgbClr>
                </a:solidFill>
                <a:prstDash val="solid"/>
              </a:ln>
              <a:blipFill>
                <a:blip r:embed="rId1">
                  <a:alphaModFix amt="63000"/>
                </a:blip>
                <a:tile ty="-38100" sx="7000" flip="xy" algn="tl"/>
              </a:blipFill>
              <a:effectLst>
                <a:innerShdw dist="38100" dir="18900000">
                  <a:srgbClr val="F89D26">
                    <a:alpha val="100000"/>
                  </a:srgbClr>
                </a:innerShdw>
                <a:reflection blurRad="6350" stA="50000" endA="300" endPos="50000" dist="127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WordArt 3"/>
          <p:cNvSpPr>
            <a:spLocks noTextEdit="1"/>
          </p:cNvSpPr>
          <p:nvPr/>
        </p:nvSpPr>
        <p:spPr>
          <a:xfrm>
            <a:off x="609600" y="609600"/>
            <a:ext cx="3352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精彩语句   精彩回放</a:t>
            </a:r>
            <a:endParaRPr lang="zh-CN" altLang="en-US" sz="2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4818" name="Text Box 4"/>
          <p:cNvSpPr txBox="1"/>
          <p:nvPr/>
        </p:nvSpPr>
        <p:spPr>
          <a:xfrm>
            <a:off x="495300" y="1392238"/>
            <a:ext cx="853440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我很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疑惑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，一张硬纸片怎么能托住这一大杯的水呢？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Text Box 6"/>
          <p:cNvSpPr txBox="1"/>
          <p:nvPr/>
        </p:nvSpPr>
        <p:spPr>
          <a:xfrm>
            <a:off x="381000" y="1828800"/>
            <a:ext cx="8534400" cy="5222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Text Box 7"/>
          <p:cNvSpPr txBox="1"/>
          <p:nvPr/>
        </p:nvSpPr>
        <p:spPr>
          <a:xfrm>
            <a:off x="495300" y="2455863"/>
            <a:ext cx="84582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纸片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果然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把水托住了，同学们</a:t>
            </a:r>
            <a:r>
              <a:rPr lang="zh-CN" altLang="en-US" sz="28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欢呼着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：“实验成功了。”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" descr="背景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18650" cy="786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81400" y="685800"/>
            <a:ext cx="389080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范文欣赏</a:t>
            </a:r>
            <a:endParaRPr kumimoji="0" lang="zh-CN" altLang="en-US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8271" y="3429000"/>
            <a:ext cx="759695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一次有趣的小实验</a:t>
            </a:r>
            <a:endParaRPr kumimoji="0" lang="zh-CN" altLang="en-US" sz="72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98487" y="-50800"/>
            <a:ext cx="10048875" cy="675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3" descr="背景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TextBox 2"/>
          <p:cNvSpPr txBox="1"/>
          <p:nvPr/>
        </p:nvSpPr>
        <p:spPr>
          <a:xfrm>
            <a:off x="609600" y="684213"/>
            <a:ext cx="7924800" cy="5607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</a:pPr>
            <a:r>
              <a:rPr lang="en-US" altLang="zh-CN" sz="2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丁零零”上课铃响过后，科学常识老师手里拿了本自然书和两张白纸走进实验室。</a:t>
            </a:r>
            <a:endParaRPr lang="zh-CN" altLang="en-US" sz="28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老师开始讲空气的压力这一课了。讲完课，老师准备做一个小实验。只见老师两手各拿 一张白纸，中间空开五六厘米，说：“我们来做一个小实验，好吗？”“好！”同学们异口同声地回  答。“我向两张纸中间吹气，纸会向两边分开吗？”老师问。“会！”大家像是事先约好似的齐声回答。“那谁来试一试？”老师的话刚说完，同学们个个举起手来，争先恐后地喊：“我来，让我来</a:t>
            </a:r>
            <a:r>
              <a:rPr lang="en-US" altLang="zh-CN" sz="2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endParaRPr lang="en-US" altLang="zh-CN" sz="28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en-US" altLang="zh-CN" sz="2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老师先叫了个小同学上来，他捏住纸向中间吹气。呀！真怪，纸不但不向两边分开，反而向中间靠拢，像是和我们作对。接着又上来了几个同学，可是纸仍向中间并拢，像是有一双看不见的手把它合拢了一样。</a:t>
            </a:r>
            <a:endParaRPr lang="en-US" altLang="zh-CN" sz="28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4" descr="背景2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Box 2"/>
          <p:cNvSpPr txBox="1"/>
          <p:nvPr/>
        </p:nvSpPr>
        <p:spPr>
          <a:xfrm>
            <a:off x="1143000" y="930275"/>
            <a:ext cx="7391400" cy="592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这时，老师请了大个子李斌。我想：他力气大，一定能把纸吹得分开。只见他两手紧捏住纸，低下头，两脚分开，成马步，深深地吸足了一口气，鼓起腮帮子，用力向两张纸中间吹去。他的脸涨得通红，就像一只熟透了的大苹果。这时同学们个个目不转睛，两眼紧盯着纸。两张纸仍向中间靠拢，并没有分开。同学们个个迷惑不解，用惊异的目光望着老师。后来，还是老师把秘密说破了。原来当气吹过去时，中间的空气被吹走了，四周的空气马上要补充进来，两旁的压力就大了，所以使纸并拢了。</a:t>
            </a:r>
            <a:endParaRPr lang="en-US" altLang="zh-CN" sz="28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通过这个实验，我懂得空气是有压力的，虽然平时感觉不到。我还懂得了生活中有许多科学知识，我们应该去掌握它，更好地利用它。 </a:t>
            </a:r>
            <a:endParaRPr lang="zh-CN" altLang="en-US" sz="28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endParaRPr lang="en-US" altLang="zh-CN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endParaRPr lang="en-US" altLang="zh-CN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Rectangle 2" hidden="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38914" name="Rectangle 3" descr="背景289"/>
          <p:cNvSpPr>
            <a:spLocks noGrp="1" noChangeAspect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00" y="1981199"/>
            <a:ext cx="6934200" cy="27699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范文赏析：</a:t>
            </a:r>
            <a:endParaRPr kumimoji="0" lang="en-US" altLang="zh-CN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一次科学小实验</a:t>
            </a:r>
            <a:endParaRPr kumimoji="0" lang="zh-CN" altLang="en-US" sz="6000" b="1" i="0" u="none" strike="noStrike" kern="1200" cap="none" spc="0" normalizeH="0" baseline="0" noProof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 hidden="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244739" name="Rectangle 3" descr="背景291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TextBox 3"/>
          <p:cNvSpPr txBox="1"/>
          <p:nvPr/>
        </p:nvSpPr>
        <p:spPr>
          <a:xfrm>
            <a:off x="457200" y="487363"/>
            <a:ext cx="8305800" cy="60007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fontAlgn="base"/>
            <a:r>
              <a:rPr lang="en-US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一次科学小实验</a:t>
            </a:r>
            <a:endParaRPr lang="en-US" altLang="zh-CN" sz="2400" b="1" strike="noStrike" noProof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r>
              <a:rPr lang="en-US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科学非常有趣，成功带给你的喜悦会使你更加热爱科学！ 　 </a:t>
            </a:r>
            <a:b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昨天下午，我在看书时，无意中发现了一个简单的小实验：用一张纸挡住倒置的装满水的水杯，而杯子里的水不会洒出来。这能是真的吗？我带着满腹的疑问，准备做这个小实验。（是什么？）</a:t>
            </a:r>
            <a:endParaRPr lang="en-US" altLang="zh-CN" sz="2400" b="1" strike="noStrike" noProof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r>
              <a:rPr lang="en-US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要做这个实验，并不需要什么专业的仪器，只需要我们生活中都有的</a:t>
            </a:r>
            <a:r>
              <a:rPr lang="zh-CN" altLang="en-US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几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样东西：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普通的</a:t>
            </a:r>
            <a:r>
              <a:rPr lang="zh-CN" altLang="zh-CN" sz="2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纸、玻璃杯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和水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。我找出了这</a:t>
            </a:r>
            <a:r>
              <a:rPr lang="zh-CN" altLang="en-US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样东西，</a:t>
            </a:r>
            <a:r>
              <a:rPr lang="zh-CN" altLang="zh-CN" sz="24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先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在杯子里装满水，</a:t>
            </a:r>
            <a:r>
              <a:rPr lang="zh-CN" altLang="zh-CN" sz="24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再</a:t>
            </a:r>
            <a:r>
              <a:rPr lang="zh-CN" altLang="zh-CN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纸盖到杯口上，我好似“心急如焚”，想快点看到成果，于是我把杯子倒过来，可是水全洒了，令我没精打采。我冥思苦想，到底是什么原因呢？我三番五次地实验、观察。噢，这才明白，是因为我太急了，手没有压紧杯口，所以导致水全洒出来。于是，我吸取了上次失败的教训</a:t>
            </a:r>
            <a:r>
              <a:rPr lang="zh-CN" altLang="en-US" sz="24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，用手紧紧地按住杯口，再猛地把杯子倒过来 ，哈哈，奇迹出现了，水果然被纸挡住了，没有流下来。</a:t>
            </a:r>
            <a:endParaRPr lang="zh-CN" altLang="en-US" sz="2400" strike="noStrike" noProof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2" hidden="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40962" name="Rectangle 3" descr="背景290"/>
          <p:cNvSpPr>
            <a:spLocks noGrp="1" noChangeAspect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57200"/>
            <a:ext cx="8305800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base">
              <a:buClrTx/>
              <a:buSzTx/>
              <a:buFontTx/>
              <a:buNone/>
              <a:defRPr/>
            </a:pPr>
            <a:r>
              <a:rPr kumimoji="0" lang="en-US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我终于成功了，于是迫不及待的想表演给爸爸看。我谨慎小心</a:t>
            </a:r>
            <a:r>
              <a:rPr kumimoji="0" lang="zh-CN" altLang="en-US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地</a:t>
            </a:r>
            <a:r>
              <a:rPr kumimoji="0" lang="zh-CN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表演</a:t>
            </a:r>
            <a:r>
              <a:rPr kumimoji="0" lang="zh-CN" altLang="en-US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着</a:t>
            </a:r>
            <a:r>
              <a:rPr kumimoji="0" lang="zh-CN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，生怕出什么差错。表演完后，爸爸表扬了我，说我善于发现，我的心里乐滋滋的。 　</a:t>
            </a:r>
            <a:endParaRPr kumimoji="0" lang="zh-CN" altLang="zh-CN" sz="2800" b="1" strike="noStrike" kern="1200" cap="none" spc="0" normalizeH="0" baseline="0" noProof="0" dirty="0">
              <a:solidFill>
                <a:schemeClr val="accent4">
                  <a:lumMod val="85000"/>
                  <a:lumOff val="1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buNone/>
              <a:defRPr/>
            </a:pPr>
            <a:r>
              <a:rPr kumimoji="0" lang="en-US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实验虽然成功了，但是我还是不知道这是为什么。</a:t>
            </a:r>
            <a:r>
              <a:rPr kumimoji="0" lang="zh-CN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就去网上查了查，结果令我出乎意料。我一直以为是那张纸的作用，但结果却是空气的作用：水不会洒出来是因为杯子里没有了空气，只有纸片的外面才有大气，它就被大气封在杯口了。这样，水才不会洒出来。 　 </a:t>
            </a:r>
            <a:br>
              <a:rPr kumimoji="0" lang="en-US" altLang="zh-CN" sz="2800" b="1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zh-CN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kumimoji="0" lang="zh-CN" altLang="zh-CN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科学可真有趣啊！</a:t>
            </a:r>
            <a:r>
              <a:rPr kumimoji="0" lang="zh-CN" altLang="en-US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以后我要多做</a:t>
            </a:r>
            <a:endParaRPr kumimoji="0" lang="en-US" altLang="zh-CN" sz="2800" b="1" strike="noStrike" kern="1200" cap="none" spc="0" normalizeH="0" baseline="0" noProof="0" dirty="0">
              <a:solidFill>
                <a:schemeClr val="accent4">
                  <a:lumMod val="85000"/>
                  <a:lumOff val="1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buNone/>
              <a:defRPr/>
            </a:pPr>
            <a:r>
              <a:rPr kumimoji="0" lang="zh-CN" altLang="en-US" sz="2800" b="1" strike="noStrike" kern="1200" cap="none" spc="0" normalizeH="0" baseline="0" noProof="0" dirty="0">
                <a:solidFill>
                  <a:schemeClr val="accent4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实验，掌握更多的知识。</a:t>
            </a:r>
            <a:endParaRPr kumimoji="0" lang="zh-CN" altLang="en-US" sz="2800" b="1" strike="noStrike" kern="1200" cap="none" spc="0" normalizeH="0" baseline="0" noProof="0" dirty="0">
              <a:solidFill>
                <a:schemeClr val="accent4">
                  <a:lumMod val="85000"/>
                  <a:lumOff val="1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4" descr="card13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52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Rectangle 2"/>
          <p:cNvSpPr>
            <a:spLocks noGrp="1"/>
          </p:cNvSpPr>
          <p:nvPr>
            <p:ph type="ctrTitle"/>
          </p:nvPr>
        </p:nvSpPr>
        <p:spPr>
          <a:xfrm>
            <a:off x="463550" y="1852613"/>
            <a:ext cx="8397875" cy="147002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b="1" kern="1200" dirty="0">
                <a:solidFill>
                  <a:srgbClr val="FF6600"/>
                </a:solidFill>
                <a:ea typeface="楷体_GB2312" pitchFamily="49" charset="-122"/>
              </a:rPr>
              <a:t>一起动手做实验</a:t>
            </a:r>
            <a:br>
              <a:rPr lang="zh-CN" altLang="en-US" sz="6000" b="1" kern="1200" dirty="0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sz="6000" b="1" kern="1200" dirty="0">
                <a:solidFill>
                  <a:srgbClr val="FF6600"/>
                </a:solidFill>
                <a:ea typeface="楷体_GB2312" pitchFamily="49" charset="-122"/>
              </a:rPr>
              <a:t>并完成习作！</a:t>
            </a:r>
            <a:endParaRPr lang="zh-CN" altLang="en-US" sz="6000" b="1" kern="1200" dirty="0">
              <a:solidFill>
                <a:srgbClr val="FF66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Text Box 2"/>
          <p:cNvSpPr txBox="1"/>
          <p:nvPr/>
        </p:nvSpPr>
        <p:spPr>
          <a:xfrm>
            <a:off x="468313" y="836613"/>
            <a:ext cx="8509000" cy="5754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写作好词推荐</a:t>
            </a:r>
            <a:r>
              <a:rPr lang="zh-CN" altLang="en-US" sz="32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             </a:t>
            </a: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/>
            <a:r>
              <a:rPr lang="zh-CN" altLang="en-US" sz="32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迫不及待  热锅上的蚂蚁  泄了气的皮球</a:t>
            </a: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怦怦直跳  伸长脖子  鸦雀无声  屏住呼气 </a:t>
            </a: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小心翼翼  提心吊胆  纹丝不动  欢呼雀跃</a:t>
            </a: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胸有成竹  目不转睛  议论纷纷  争先恐后  </a:t>
            </a: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疑惑不解  手舞足蹈  伸长脖子  拍手欢呼</a:t>
            </a: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endParaRPr lang="en-US" altLang="zh-CN" sz="3200" b="1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wheel spokes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 hidden="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240643" name="Rectangle 3"/>
          <p:cNvSpPr>
            <a:spLocks noGrp="1" noChangeAspect="1" noChangeArrowheads="1"/>
          </p:cNvSpPr>
          <p:nvPr isPhoto="1"/>
        </p:nvSpPr>
        <p:spPr bwMode="auto">
          <a:xfrm>
            <a:off x="-1" y="0"/>
            <a:ext cx="9144000" cy="6669088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 r="-2724"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4035" name="Picture 4" descr="962ff82ae8247101d52af1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412875"/>
            <a:ext cx="4392613" cy="435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AutoShape 5"/>
          <p:cNvSpPr/>
          <p:nvPr/>
        </p:nvSpPr>
        <p:spPr>
          <a:xfrm>
            <a:off x="0" y="188913"/>
            <a:ext cx="2195513" cy="3024187"/>
          </a:xfrm>
          <a:prstGeom prst="verticalScroll">
            <a:avLst>
              <a:gd name="adj" fmla="val 12500"/>
            </a:avLst>
          </a:prstGeom>
          <a:gradFill rotWithShape="0">
            <a:gsLst>
              <a:gs pos="0">
                <a:srgbClr val="990099"/>
              </a:gs>
              <a:gs pos="100000">
                <a:srgbClr val="CC0000"/>
              </a:gs>
            </a:gsLst>
            <a:lin ang="2700000" scaled="1"/>
            <a:tileRect/>
          </a:gradFill>
          <a:ln w="19050" cap="flat" cmpd="sng">
            <a:pattFill prst="horzBrick">
              <a:fgClr>
                <a:srgbClr val="800000"/>
              </a:fgClr>
              <a:bgClr>
                <a:srgbClr val="FFFFFF"/>
              </a:bgClr>
            </a:pattFill>
            <a:prstDash val="solid"/>
            <a:headEnd type="none" w="med" len="med"/>
            <a:tailEnd type="none" w="med" len="med"/>
          </a:ln>
        </p:spPr>
        <p:txBody>
          <a:bodyPr vert="eaVert" wrap="none"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7" name="Picture 7" descr="1173626059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67362">
            <a:off x="6545263" y="3560763"/>
            <a:ext cx="782637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8" descr="yl041030-fw1-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13970">
            <a:off x="8027988" y="836613"/>
            <a:ext cx="863600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Picture 9" descr="yl041030-fw1-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974482">
            <a:off x="5940425" y="836613"/>
            <a:ext cx="86360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0" name="Text Box 10"/>
          <p:cNvSpPr txBox="1"/>
          <p:nvPr/>
        </p:nvSpPr>
        <p:spPr>
          <a:xfrm>
            <a:off x="539750" y="549275"/>
            <a:ext cx="115093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7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写作：</a:t>
            </a:r>
            <a:endParaRPr lang="zh-CN" altLang="en-US" sz="7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Text Box 11"/>
          <p:cNvSpPr txBox="1"/>
          <p:nvPr/>
        </p:nvSpPr>
        <p:spPr>
          <a:xfrm>
            <a:off x="2551113" y="452438"/>
            <a:ext cx="56737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我做了一项小实验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381000" y="0"/>
            <a:ext cx="8229600" cy="1524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</a:rPr>
              <a:t>实验一：</a:t>
            </a:r>
            <a:r>
              <a:rPr lang="zh-CN" altLang="en-US" sz="4000" b="1" dirty="0">
                <a:solidFill>
                  <a:srgbClr val="FF0000"/>
                </a:solidFill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ea typeface="幼圆" charset="-122"/>
              </a:rPr>
              <a:t>水会洒出来吗</a:t>
            </a:r>
            <a:endParaRPr lang="zh-CN" altLang="en-US" b="1" dirty="0">
              <a:solidFill>
                <a:srgbClr val="FF0000"/>
              </a:solidFill>
              <a:ea typeface="幼圆" charset="-122"/>
            </a:endParaRPr>
          </a:p>
        </p:txBody>
      </p:sp>
      <p:sp>
        <p:nvSpPr>
          <p:cNvPr id="11268" name="Text Box 8"/>
          <p:cNvSpPr txBox="1"/>
          <p:nvPr/>
        </p:nvSpPr>
        <p:spPr>
          <a:xfrm>
            <a:off x="304800" y="1447800"/>
            <a:ext cx="86106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提出问题：把杯子装满水，用一张薄薄的纸盖住杯口，然后把杯子倒立，杯子中的水会溢出吗？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AutoShape 9" descr="http://t1.baidu.com/it/u=1548519521,3944830295&amp;fm=21&amp;gp=0.jpg"/>
          <p:cNvSpPr>
            <a:spLocks noChangeAspect="1"/>
          </p:cNvSpPr>
          <p:nvPr/>
        </p:nvSpPr>
        <p:spPr>
          <a:xfrm>
            <a:off x="117475" y="-1317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AutoShape 11" descr="http://t1.baidu.com/it/u=1548519521,3944830295&amp;fm=21&amp;gp=0.jpg"/>
          <p:cNvSpPr>
            <a:spLocks noChangeAspect="1"/>
          </p:cNvSpPr>
          <p:nvPr/>
        </p:nvSpPr>
        <p:spPr>
          <a:xfrm>
            <a:off x="117475" y="-1317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AutoShape 13" descr="http://t1.baidu.com/it/u=1548519521,3944830295&amp;fm=21&amp;gp=0.jpg"/>
          <p:cNvSpPr>
            <a:spLocks noChangeAspect="1"/>
          </p:cNvSpPr>
          <p:nvPr/>
        </p:nvSpPr>
        <p:spPr>
          <a:xfrm>
            <a:off x="117475" y="-1317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065338" y="1397000"/>
          <a:ext cx="5013325" cy="4064000"/>
        </p:xfrm>
        <a:graphic>
          <a:graphicData uri="http://schemas.openxmlformats.org/drawingml/2006/table">
            <a:tbl>
              <a:tblPr/>
              <a:tblGrid>
                <a:gridCol w="5012576"/>
              </a:tblGrid>
              <a:tr h="406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/>
                        <a:t> </a:t>
                      </a:r>
                      <a:endParaRPr lang="zh-CN" altLang="en-US" sz="1800" b="1" dirty="0"/>
                    </a:p>
                  </a:txBody>
                  <a:tcPr marL="89278" marR="89278" marT="44639" marB="4463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24000" y="1684338"/>
          <a:ext cx="6096000" cy="348932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489293">
                <a:tc>
                  <a:txBody>
                    <a:bodyPr/>
                    <a:lstStyle/>
                    <a:p>
                      <a:pPr algn="ctr"/>
                      <a:endParaRPr lang="zh-CN" altLang="en-US" sz="1300"/>
                    </a:p>
                  </a:txBody>
                  <a:tcPr marL="65681" marR="65681" marT="32840" marB="3284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24000" y="1684338"/>
          <a:ext cx="6096000" cy="348932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489293">
                <a:tc>
                  <a:txBody>
                    <a:bodyPr/>
                    <a:lstStyle/>
                    <a:p>
                      <a:pPr algn="ctr"/>
                      <a:endParaRPr lang="zh-CN" altLang="en-US" sz="1300"/>
                    </a:p>
                  </a:txBody>
                  <a:tcPr marL="65681" marR="65681" marT="32840" marB="3284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524000" y="1684338"/>
          <a:ext cx="6096000" cy="348932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489293">
                <a:tc>
                  <a:txBody>
                    <a:bodyPr/>
                    <a:lstStyle/>
                    <a:p>
                      <a:pPr algn="ctr"/>
                      <a:endParaRPr lang="zh-CN" altLang="en-US" sz="1300" dirty="0"/>
                    </a:p>
                  </a:txBody>
                  <a:tcPr marL="65681" marR="65681" marT="32840" marB="3284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247" name="AutoShape 16" descr="http://t3.baidu.com/it/u=584959072,239381089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8" name="AutoShape 17" descr="http://t1.baidu.com/it/u=1064610640,3910619499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9" name="AutoShape 18" descr="http://t3.baidu.com/it/u=2449810166,102043881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0" name="AutoShape 19" descr="http://t1.baidu.com/it/u=2012463066,1916538216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1" name="AutoShape 20" descr="http://t2.baidu.com/it/u=682755250,4070232796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2" name="AutoShape 21" descr="http://t2.baidu.com/it/u=2233839419,2297067090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3" name="AutoShape 22" descr="http://t2.baidu.com/it/u=1198208340,3337057883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4" name="AutoShape 15" descr="http://t3.baidu.com/it/u=3034521189,3247466556&amp;fm=15&amp;gp=0.jpg"/>
          <p:cNvSpPr>
            <a:spLocks noChangeAspect="1"/>
          </p:cNvSpPr>
          <p:nvPr/>
        </p:nvSpPr>
        <p:spPr>
          <a:xfrm>
            <a:off x="53975" y="-7413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Rectangle 10"/>
          <p:cNvSpPr/>
          <p:nvPr/>
        </p:nvSpPr>
        <p:spPr>
          <a:xfrm>
            <a:off x="228600" y="3657600"/>
            <a:ext cx="8915400" cy="3040063"/>
          </a:xfrm>
          <a:prstGeom prst="rect">
            <a:avLst/>
          </a:prstGeom>
          <a:noFill/>
          <a:ln w="9525">
            <a:noFill/>
          </a:ln>
        </p:spPr>
        <p:txBody>
          <a:bodyPr tIns="-571320" anchor="ctr">
            <a:spAutoFit/>
          </a:bodyPr>
          <a:p>
            <a:pPr lvl="0"/>
            <a:endParaRPr lang="en-US" altLang="zh-CN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原理解释：装满水盖住再倒立时，杯子内是真空，于是纸的上方（杯内）没有大气压只有水压，而纸的下方是大气压远远大于水压，所以不会流出来。 </a:t>
            </a:r>
            <a:endParaRPr lang="zh-CN" altLang="en-US" sz="40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 noRot="1"/>
          </p:cNvSpPr>
          <p:nvPr>
            <p:ph type="title"/>
          </p:nvPr>
        </p:nvSpPr>
        <p:spPr>
          <a:xfrm>
            <a:off x="381000" y="0"/>
            <a:ext cx="8229600" cy="1524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</a:rPr>
              <a:t>实验二：</a:t>
            </a:r>
            <a:r>
              <a:rPr lang="zh-CN" altLang="en-US" sz="4000" b="1" dirty="0">
                <a:solidFill>
                  <a:srgbClr val="FF0000"/>
                </a:solidFill>
              </a:rPr>
              <a:t>  纸片会飞向哪边？</a:t>
            </a:r>
            <a:endParaRPr lang="zh-CN" altLang="en-US" b="1" dirty="0">
              <a:solidFill>
                <a:srgbClr val="FF0000"/>
              </a:solidFill>
              <a:ea typeface="幼圆" charset="-122"/>
            </a:endParaRPr>
          </a:p>
        </p:txBody>
      </p:sp>
      <p:sp>
        <p:nvSpPr>
          <p:cNvPr id="11268" name="Text Box 8"/>
          <p:cNvSpPr txBox="1"/>
          <p:nvPr/>
        </p:nvSpPr>
        <p:spPr>
          <a:xfrm>
            <a:off x="304800" y="1447800"/>
            <a:ext cx="86106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提出问题：向两张纸片中间吹气，纸   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会飞向哪一边？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AutoShape 9" descr="http://t1.baidu.com/it/u=1548519521,3944830295&amp;fm=21&amp;gp=0.jpg"/>
          <p:cNvSpPr>
            <a:spLocks noChangeAspect="1"/>
          </p:cNvSpPr>
          <p:nvPr/>
        </p:nvSpPr>
        <p:spPr>
          <a:xfrm>
            <a:off x="117475" y="-1317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AutoShape 11" descr="http://t1.baidu.com/it/u=1548519521,3944830295&amp;fm=21&amp;gp=0.jpg"/>
          <p:cNvSpPr>
            <a:spLocks noChangeAspect="1"/>
          </p:cNvSpPr>
          <p:nvPr/>
        </p:nvSpPr>
        <p:spPr>
          <a:xfrm>
            <a:off x="117475" y="-1317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AutoShape 13" descr="http://t1.baidu.com/it/u=1548519521,3944830295&amp;fm=21&amp;gp=0.jpg"/>
          <p:cNvSpPr>
            <a:spLocks noChangeAspect="1"/>
          </p:cNvSpPr>
          <p:nvPr/>
        </p:nvSpPr>
        <p:spPr>
          <a:xfrm>
            <a:off x="117475" y="-1317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0" y="7620000"/>
          <a:ext cx="6096000" cy="348932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489293">
                <a:tc>
                  <a:txBody>
                    <a:bodyPr/>
                    <a:lstStyle/>
                    <a:p>
                      <a:pPr algn="ctr"/>
                      <a:endParaRPr lang="zh-CN" altLang="en-US" sz="1300" dirty="0"/>
                    </a:p>
                  </a:txBody>
                  <a:tcPr marL="65681" marR="65681" marT="32840" marB="3284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2" name="AutoShape 16" descr="http://t3.baidu.com/it/u=584959072,239381089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AutoShape 17" descr="http://t1.baidu.com/it/u=1064610640,3910619499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AutoShape 18" descr="http://t3.baidu.com/it/u=2449810166,102043881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AutoShape 19" descr="http://t1.baidu.com/it/u=2012463066,1916538216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AutoShape 20" descr="http://t2.baidu.com/it/u=682755250,4070232796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7" name="AutoShape 21" descr="http://t2.baidu.com/it/u=2233839419,2297067090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AutoShape 22" descr="http://t2.baidu.com/it/u=1198208340,3337057883&amp;fm=21&amp;gp=0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AutoShape 15" descr="http://t3.baidu.com/it/u=3034521189,3247466556&amp;fm=15&amp;gp=0.jpg"/>
          <p:cNvSpPr>
            <a:spLocks noChangeAspect="1"/>
          </p:cNvSpPr>
          <p:nvPr/>
        </p:nvSpPr>
        <p:spPr>
          <a:xfrm>
            <a:off x="53975" y="-7413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Rectangle 10"/>
          <p:cNvSpPr/>
          <p:nvPr/>
        </p:nvSpPr>
        <p:spPr>
          <a:xfrm>
            <a:off x="228600" y="3425825"/>
            <a:ext cx="8686800" cy="2547938"/>
          </a:xfrm>
          <a:prstGeom prst="rect">
            <a:avLst/>
          </a:prstGeom>
          <a:noFill/>
          <a:ln w="9525">
            <a:noFill/>
          </a:ln>
        </p:spPr>
        <p:txBody>
          <a:bodyPr tIns="-571320" anchor="ctr">
            <a:spAutoFit/>
          </a:bodyPr>
          <a:p>
            <a:pPr lvl="0"/>
            <a:endParaRPr lang="en-US" altLang="zh-CN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原理解释：当气吹过去时，中间的空气被吹走了，四周的空气马上要补充进来，两旁的压力就大了，所以使纸并拢了。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0375" y="5334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0675" y="5334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0" y="-36512"/>
            <a:ext cx="10398125" cy="691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19050"/>
            <a:ext cx="9759950" cy="623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3153</Words>
  <Application>WPS 演示</Application>
  <PresentationFormat>在屏幕上显示</PresentationFormat>
  <Paragraphs>188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幼圆</vt:lpstr>
      <vt:lpstr>方正准圆简体</vt:lpstr>
      <vt:lpstr>华文隶书</vt:lpstr>
      <vt:lpstr>楷体_GB2312</vt:lpstr>
      <vt:lpstr>隶书</vt:lpstr>
      <vt:lpstr>楷体_GB2312</vt:lpstr>
      <vt:lpstr>微软雅黑</vt:lpstr>
      <vt:lpstr>新宋体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26</cp:revision>
  <dcterms:created xsi:type="dcterms:W3CDTF">2018-11-24T11:29:53Z</dcterms:created>
  <dcterms:modified xsi:type="dcterms:W3CDTF">2020-01-30T12:14:19Z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