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6"/>
  </p:handoutMasterIdLst>
  <p:sldIdLst>
    <p:sldId id="636" r:id="rId3"/>
    <p:sldId id="797" r:id="rId5"/>
    <p:sldId id="569" r:id="rId6"/>
    <p:sldId id="818" r:id="rId7"/>
    <p:sldId id="920" r:id="rId8"/>
    <p:sldId id="570" r:id="rId9"/>
    <p:sldId id="921" r:id="rId10"/>
    <p:sldId id="922" r:id="rId11"/>
    <p:sldId id="637" r:id="rId12"/>
    <p:sldId id="798" r:id="rId13"/>
    <p:sldId id="638" r:id="rId14"/>
    <p:sldId id="829" r:id="rId15"/>
    <p:sldId id="923" r:id="rId16"/>
    <p:sldId id="702" r:id="rId17"/>
    <p:sldId id="817" r:id="rId18"/>
    <p:sldId id="850" r:id="rId19"/>
    <p:sldId id="855" r:id="rId20"/>
    <p:sldId id="924" r:id="rId21"/>
    <p:sldId id="852" r:id="rId22"/>
    <p:sldId id="925" r:id="rId23"/>
    <p:sldId id="927" r:id="rId24"/>
    <p:sldId id="926" r:id="rId25"/>
    <p:sldId id="929" r:id="rId26"/>
    <p:sldId id="928" r:id="rId27"/>
    <p:sldId id="931" r:id="rId28"/>
    <p:sldId id="933" r:id="rId29"/>
    <p:sldId id="930" r:id="rId30"/>
    <p:sldId id="934" r:id="rId31"/>
    <p:sldId id="935" r:id="rId32"/>
    <p:sldId id="799" r:id="rId33"/>
    <p:sldId id="705" r:id="rId34"/>
    <p:sldId id="820" r:id="rId35"/>
    <p:sldId id="735" r:id="rId36"/>
    <p:sldId id="821" r:id="rId37"/>
    <p:sldId id="831" r:id="rId38"/>
    <p:sldId id="833" r:id="rId39"/>
    <p:sldId id="834" r:id="rId40"/>
    <p:sldId id="835" r:id="rId41"/>
    <p:sldId id="836" r:id="rId42"/>
    <p:sldId id="893" r:id="rId43"/>
    <p:sldId id="892" r:id="rId44"/>
    <p:sldId id="902" r:id="rId45"/>
    <p:sldId id="901" r:id="rId46"/>
    <p:sldId id="906" r:id="rId47"/>
    <p:sldId id="903" r:id="rId48"/>
    <p:sldId id="905" r:id="rId49"/>
    <p:sldId id="908" r:id="rId50"/>
    <p:sldId id="907" r:id="rId51"/>
    <p:sldId id="910" r:id="rId52"/>
    <p:sldId id="909" r:id="rId53"/>
    <p:sldId id="904" r:id="rId54"/>
    <p:sldId id="876" r:id="rId55"/>
    <p:sldId id="897" r:id="rId56"/>
    <p:sldId id="800" r:id="rId57"/>
    <p:sldId id="733" r:id="rId58"/>
    <p:sldId id="780" r:id="rId59"/>
    <p:sldId id="742" r:id="rId60"/>
    <p:sldId id="750" r:id="rId61"/>
    <p:sldId id="939" r:id="rId62"/>
    <p:sldId id="913" r:id="rId63"/>
    <p:sldId id="842" r:id="rId64"/>
    <p:sldId id="914" r:id="rId65"/>
    <p:sldId id="937" r:id="rId66"/>
    <p:sldId id="843" r:id="rId67"/>
    <p:sldId id="938" r:id="rId68"/>
    <p:sldId id="883" r:id="rId69"/>
    <p:sldId id="841" r:id="rId70"/>
    <p:sldId id="936" r:id="rId71"/>
    <p:sldId id="844" r:id="rId72"/>
    <p:sldId id="915" r:id="rId73"/>
    <p:sldId id="882" r:id="rId74"/>
    <p:sldId id="912" r:id="rId75"/>
  </p:sldIdLst>
  <p:sldSz cx="11520170" cy="6480175"/>
  <p:notesSz cx="6735445" cy="9865995"/>
  <p:defaultTextStyle>
    <a:defPPr>
      <a:defRPr lang="zh-CN"/>
    </a:defPPr>
    <a:lvl1pPr marL="0" algn="l" defTabSz="808355" rtl="0" eaLnBrk="1" latinLnBrk="0" hangingPunct="1">
      <a:defRPr sz="1570" kern="1200">
        <a:solidFill>
          <a:schemeClr val="tx1"/>
        </a:solidFill>
        <a:latin typeface="+mn-lt"/>
        <a:ea typeface="+mn-ea"/>
        <a:cs typeface="+mn-cs"/>
      </a:defRPr>
    </a:lvl1pPr>
    <a:lvl2pPr marL="404495" algn="l" defTabSz="808355" rtl="0" eaLnBrk="1" latinLnBrk="0" hangingPunct="1">
      <a:defRPr sz="1570" kern="1200">
        <a:solidFill>
          <a:schemeClr val="tx1"/>
        </a:solidFill>
        <a:latin typeface="+mn-lt"/>
        <a:ea typeface="+mn-ea"/>
        <a:cs typeface="+mn-cs"/>
      </a:defRPr>
    </a:lvl2pPr>
    <a:lvl3pPr marL="808355" algn="l" defTabSz="808355" rtl="0" eaLnBrk="1" latinLnBrk="0" hangingPunct="1">
      <a:defRPr sz="1570" kern="1200">
        <a:solidFill>
          <a:schemeClr val="tx1"/>
        </a:solidFill>
        <a:latin typeface="+mn-lt"/>
        <a:ea typeface="+mn-ea"/>
        <a:cs typeface="+mn-cs"/>
      </a:defRPr>
    </a:lvl3pPr>
    <a:lvl4pPr marL="1212850" algn="l" defTabSz="808355" rtl="0" eaLnBrk="1" latinLnBrk="0" hangingPunct="1">
      <a:defRPr sz="1570" kern="1200">
        <a:solidFill>
          <a:schemeClr val="tx1"/>
        </a:solidFill>
        <a:latin typeface="+mn-lt"/>
        <a:ea typeface="+mn-ea"/>
        <a:cs typeface="+mn-cs"/>
      </a:defRPr>
    </a:lvl4pPr>
    <a:lvl5pPr marL="1616710" algn="l" defTabSz="808355" rtl="0" eaLnBrk="1" latinLnBrk="0" hangingPunct="1">
      <a:defRPr sz="1570" kern="1200">
        <a:solidFill>
          <a:schemeClr val="tx1"/>
        </a:solidFill>
        <a:latin typeface="+mn-lt"/>
        <a:ea typeface="+mn-ea"/>
        <a:cs typeface="+mn-cs"/>
      </a:defRPr>
    </a:lvl5pPr>
    <a:lvl6pPr marL="2021205" algn="l" defTabSz="808355" rtl="0" eaLnBrk="1" latinLnBrk="0" hangingPunct="1">
      <a:defRPr sz="1570" kern="1200">
        <a:solidFill>
          <a:schemeClr val="tx1"/>
        </a:solidFill>
        <a:latin typeface="+mn-lt"/>
        <a:ea typeface="+mn-ea"/>
        <a:cs typeface="+mn-cs"/>
      </a:defRPr>
    </a:lvl6pPr>
    <a:lvl7pPr marL="2425065" algn="l" defTabSz="808355" rtl="0" eaLnBrk="1" latinLnBrk="0" hangingPunct="1">
      <a:defRPr sz="1570" kern="1200">
        <a:solidFill>
          <a:schemeClr val="tx1"/>
        </a:solidFill>
        <a:latin typeface="+mn-lt"/>
        <a:ea typeface="+mn-ea"/>
        <a:cs typeface="+mn-cs"/>
      </a:defRPr>
    </a:lvl7pPr>
    <a:lvl8pPr marL="2829560" algn="l" defTabSz="808355" rtl="0" eaLnBrk="1" latinLnBrk="0" hangingPunct="1">
      <a:defRPr sz="1570" kern="1200">
        <a:solidFill>
          <a:schemeClr val="tx1"/>
        </a:solidFill>
        <a:latin typeface="+mn-lt"/>
        <a:ea typeface="+mn-ea"/>
        <a:cs typeface="+mn-cs"/>
      </a:defRPr>
    </a:lvl8pPr>
    <a:lvl9pPr marL="3234055" algn="l" defTabSz="808355" rtl="0" eaLnBrk="1" latinLnBrk="0" hangingPunct="1">
      <a:defRPr sz="157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545E"/>
    <a:srgbClr val="3598DC"/>
    <a:srgbClr val="3E8BC0"/>
    <a:srgbClr val="77AED3"/>
    <a:srgbClr val="D1766C"/>
    <a:srgbClr val="5B9BD5"/>
    <a:srgbClr val="C9584B"/>
    <a:srgbClr val="5299C7"/>
    <a:srgbClr val="1876A5"/>
    <a:srgbClr val="DB78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691" autoAdjust="0"/>
    <p:restoredTop sz="94475" autoAdjust="0"/>
  </p:normalViewPr>
  <p:slideViewPr>
    <p:cSldViewPr snapToGrid="0">
      <p:cViewPr varScale="1">
        <p:scale>
          <a:sx n="89" d="100"/>
          <a:sy n="89" d="100"/>
        </p:scale>
        <p:origin x="-954" y="-96"/>
      </p:cViewPr>
      <p:guideLst>
        <p:guide orient="horz" pos="3538"/>
        <p:guide orient="horz" pos="2608"/>
        <p:guide orient="horz" pos="2699"/>
        <p:guide orient="horz" pos="3674"/>
        <p:guide orient="horz" pos="2540"/>
        <p:guide orient="horz" pos="1587"/>
        <p:guide pos="453"/>
        <p:guide pos="6804"/>
        <p:guide pos="5261"/>
        <p:guide pos="5171"/>
        <p:guide pos="1996"/>
        <p:guide pos="2086"/>
        <p:guide pos="6418"/>
        <p:guide pos="3810"/>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handoutMaster" Target="handoutMasters/handoutMaster1.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zh-CN" altLang="en-US" dirty="0">
              <a:ea typeface="微软雅黑" panose="020B0503020204020204" pitchFamily="34" charset="-122"/>
            </a:endParaRPr>
          </a:p>
        </p:txBody>
      </p:sp>
      <p:sp>
        <p:nvSpPr>
          <p:cNvPr id="3" name="日期占位符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41259A7C-CD13-4E4D-AF3D-69422B022AA8}" type="datetimeFigureOut">
              <a:rPr lang="zh-CN" altLang="en-US" smtClean="0">
                <a:ea typeface="微软雅黑" panose="020B0503020204020204" pitchFamily="34" charset="-122"/>
              </a:rPr>
            </a:fld>
            <a:endParaRPr lang="zh-CN" altLang="en-US" dirty="0">
              <a:ea typeface="微软雅黑" panose="020B0503020204020204" pitchFamily="34" charset="-122"/>
            </a:endParaRPr>
          </a:p>
        </p:txBody>
      </p:sp>
      <p:sp>
        <p:nvSpPr>
          <p:cNvPr id="4" name="页脚占位符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zh-CN" altLang="en-US" dirty="0">
              <a:ea typeface="微软雅黑" panose="020B0503020204020204" pitchFamily="34" charset="-122"/>
            </a:endParaRPr>
          </a:p>
        </p:txBody>
      </p:sp>
      <p:sp>
        <p:nvSpPr>
          <p:cNvPr id="5" name="灯片编号占位符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D5D832AF-3137-4B9B-BB02-45C41207D9C6}" type="slidenum">
              <a:rPr lang="zh-CN" altLang="en-US" smtClean="0">
                <a:ea typeface="微软雅黑" panose="020B0503020204020204" pitchFamily="34" charset="-122"/>
              </a:rPr>
            </a:fld>
            <a:endParaRPr lang="zh-CN" altLang="en-US"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ea typeface="微软雅黑" panose="020B0503020204020204" pitchFamily="34" charset="-122"/>
              </a:defRPr>
            </a:lvl1pPr>
          </a:lstStyle>
          <a:p>
            <a:fld id="{370BD5FB-8F22-410E-8E87-E2F8CB96E6E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F85F8BF5-2883-43B4-9EB7-2539B32287B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1194435" rtl="0" eaLnBrk="1" latinLnBrk="0" hangingPunct="1">
      <a:defRPr sz="1570" kern="1200">
        <a:solidFill>
          <a:schemeClr val="tx1"/>
        </a:solidFill>
        <a:latin typeface="+mn-lt"/>
        <a:ea typeface="微软雅黑" panose="020B0503020204020204" pitchFamily="34" charset="-122"/>
        <a:cs typeface="+mn-cs"/>
      </a:defRPr>
    </a:lvl1pPr>
    <a:lvl2pPr marL="597535" algn="l" defTabSz="1194435" rtl="0" eaLnBrk="1" latinLnBrk="0" hangingPunct="1">
      <a:defRPr sz="1570" kern="1200">
        <a:solidFill>
          <a:schemeClr val="tx1"/>
        </a:solidFill>
        <a:latin typeface="+mn-lt"/>
        <a:ea typeface="微软雅黑" panose="020B0503020204020204" pitchFamily="34" charset="-122"/>
        <a:cs typeface="+mn-cs"/>
      </a:defRPr>
    </a:lvl2pPr>
    <a:lvl3pPr marL="1195070" algn="l" defTabSz="1194435" rtl="0" eaLnBrk="1" latinLnBrk="0" hangingPunct="1">
      <a:defRPr sz="1570" kern="1200">
        <a:solidFill>
          <a:schemeClr val="tx1"/>
        </a:solidFill>
        <a:latin typeface="+mn-lt"/>
        <a:ea typeface="微软雅黑" panose="020B0503020204020204" pitchFamily="34" charset="-122"/>
        <a:cs typeface="+mn-cs"/>
      </a:defRPr>
    </a:lvl3pPr>
    <a:lvl4pPr marL="1792605" algn="l" defTabSz="1194435" rtl="0" eaLnBrk="1" latinLnBrk="0" hangingPunct="1">
      <a:defRPr sz="1570" kern="1200">
        <a:solidFill>
          <a:schemeClr val="tx1"/>
        </a:solidFill>
        <a:latin typeface="+mn-lt"/>
        <a:ea typeface="微软雅黑" panose="020B0503020204020204" pitchFamily="34" charset="-122"/>
        <a:cs typeface="+mn-cs"/>
      </a:defRPr>
    </a:lvl4pPr>
    <a:lvl5pPr marL="2390140" algn="l" defTabSz="1194435" rtl="0" eaLnBrk="1" latinLnBrk="0" hangingPunct="1">
      <a:defRPr sz="1570" kern="1200">
        <a:solidFill>
          <a:schemeClr val="tx1"/>
        </a:solidFill>
        <a:latin typeface="+mn-lt"/>
        <a:ea typeface="微软雅黑" panose="020B0503020204020204" pitchFamily="34" charset="-122"/>
        <a:cs typeface="+mn-cs"/>
      </a:defRPr>
    </a:lvl5pPr>
    <a:lvl6pPr marL="2987675" algn="l" defTabSz="1194435" rtl="0" eaLnBrk="1" latinLnBrk="0" hangingPunct="1">
      <a:defRPr sz="1570" kern="1200">
        <a:solidFill>
          <a:schemeClr val="tx1"/>
        </a:solidFill>
        <a:latin typeface="+mn-lt"/>
        <a:ea typeface="+mn-ea"/>
        <a:cs typeface="+mn-cs"/>
      </a:defRPr>
    </a:lvl6pPr>
    <a:lvl7pPr marL="3585210" algn="l" defTabSz="1194435" rtl="0" eaLnBrk="1" latinLnBrk="0" hangingPunct="1">
      <a:defRPr sz="1570" kern="1200">
        <a:solidFill>
          <a:schemeClr val="tx1"/>
        </a:solidFill>
        <a:latin typeface="+mn-lt"/>
        <a:ea typeface="+mn-ea"/>
        <a:cs typeface="+mn-cs"/>
      </a:defRPr>
    </a:lvl7pPr>
    <a:lvl8pPr marL="4182745" algn="l" defTabSz="1194435" rtl="0" eaLnBrk="1" latinLnBrk="0" hangingPunct="1">
      <a:defRPr sz="1570" kern="1200">
        <a:solidFill>
          <a:schemeClr val="tx1"/>
        </a:solidFill>
        <a:latin typeface="+mn-lt"/>
        <a:ea typeface="+mn-ea"/>
        <a:cs typeface="+mn-cs"/>
      </a:defRPr>
    </a:lvl8pPr>
    <a:lvl9pPr marL="4780280" algn="l" defTabSz="1194435" rtl="0" eaLnBrk="1" latinLnBrk="0" hangingPunct="1">
      <a:defRPr sz="157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38A8A8-26CF-4FFB-9F83-9D79A350496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9575" y="1233488"/>
            <a:ext cx="5916613" cy="33289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5F8BF5-2883-43B4-9EB7-2539B32287BE}"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440061" y="1060529"/>
            <a:ext cx="8640366" cy="2256061"/>
          </a:xfrm>
        </p:spPr>
        <p:txBody>
          <a:bodyPr anchor="b"/>
          <a:lstStyle>
            <a:lvl1pPr algn="ctr">
              <a:defRPr sz="5670"/>
            </a:lvl1pPr>
          </a:lstStyle>
          <a:p>
            <a:r>
              <a:rPr lang="zh-CN" altLang="en-US"/>
              <a:t>单击此处编辑母版标题样式</a:t>
            </a:r>
            <a:endParaRPr lang="en-US" dirty="0"/>
          </a:p>
        </p:txBody>
      </p:sp>
      <p:sp>
        <p:nvSpPr>
          <p:cNvPr id="3" name="Subtitle 2"/>
          <p:cNvSpPr>
            <a:spLocks noGrp="1"/>
          </p:cNvSpPr>
          <p:nvPr>
            <p:ph type="subTitle" idx="1"/>
          </p:nvPr>
        </p:nvSpPr>
        <p:spPr>
          <a:xfrm>
            <a:off x="1440061" y="3403592"/>
            <a:ext cx="8640366" cy="1564542"/>
          </a:xfrm>
        </p:spPr>
        <p:txBody>
          <a:bodyPr/>
          <a:lstStyle>
            <a:lvl1pPr marL="0" indent="0" algn="ctr">
              <a:buNone/>
              <a:defRPr sz="2270"/>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44349" y="345009"/>
            <a:ext cx="2484105" cy="549164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92033" y="345009"/>
            <a:ext cx="7308310" cy="549164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fld>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86033" y="1615545"/>
            <a:ext cx="9936421" cy="2695572"/>
          </a:xfrm>
        </p:spPr>
        <p:txBody>
          <a:bodyPr anchor="b"/>
          <a:lstStyle>
            <a:lvl1pPr>
              <a:defRPr sz="5670"/>
            </a:lvl1pPr>
          </a:lstStyle>
          <a:p>
            <a:r>
              <a:rPr lang="zh-CN" altLang="en-US"/>
              <a:t>单击此处编辑母版标题样式</a:t>
            </a:r>
            <a:endParaRPr lang="en-US" dirty="0"/>
          </a:p>
        </p:txBody>
      </p:sp>
      <p:sp>
        <p:nvSpPr>
          <p:cNvPr id="3" name="Text Placeholder 2"/>
          <p:cNvSpPr>
            <a:spLocks noGrp="1"/>
          </p:cNvSpPr>
          <p:nvPr>
            <p:ph type="body" idx="1"/>
          </p:nvPr>
        </p:nvSpPr>
        <p:spPr>
          <a:xfrm>
            <a:off x="786033" y="4336618"/>
            <a:ext cx="9936421" cy="1417538"/>
          </a:xfrm>
        </p:spPr>
        <p:txBody>
          <a:bodyPr/>
          <a:lstStyle>
            <a:lvl1pPr marL="0" indent="0">
              <a:buNone/>
              <a:defRPr sz="2270">
                <a:solidFill>
                  <a:schemeClr val="tx1">
                    <a:tint val="75000"/>
                  </a:schemeClr>
                </a:solidFill>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6" name="Slide Number Placeholder 5"/>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792034"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5832247" y="1725046"/>
            <a:ext cx="4896207" cy="411161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793534" y="345010"/>
            <a:ext cx="9936421" cy="1252534"/>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93535" y="1588543"/>
            <a:ext cx="4873706"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793535" y="2367064"/>
            <a:ext cx="4873706"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5832247" y="1588543"/>
            <a:ext cx="4897708" cy="778521"/>
          </a:xfrm>
        </p:spPr>
        <p:txBody>
          <a:bodyPr anchor="b"/>
          <a:lstStyle>
            <a:lvl1pPr marL="0" indent="0">
              <a:buNone/>
              <a:defRPr sz="2270" b="1"/>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832247" y="2367064"/>
            <a:ext cx="4897708" cy="348159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8" name="Footer Placeholder 7"/>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9" name="Slide Number Placeholder 8"/>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4" name="Footer Placeholder 3"/>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5" name="Slide Number Placeholder 4"/>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3" name="Footer Placeholder 2"/>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4" name="Slide Number Placeholder 3"/>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Content Placeholder 2"/>
          <p:cNvSpPr>
            <a:spLocks noGrp="1"/>
          </p:cNvSpPr>
          <p:nvPr>
            <p:ph idx="1"/>
          </p:nvPr>
        </p:nvSpPr>
        <p:spPr>
          <a:xfrm>
            <a:off x="4897708" y="933026"/>
            <a:ext cx="5832247" cy="4605124"/>
          </a:xfrm>
        </p:spPr>
        <p:txBody>
          <a:bodyPr/>
          <a:lstStyle>
            <a:lvl1pPr>
              <a:defRPr sz="3025"/>
            </a:lvl1pPr>
            <a:lvl2pPr>
              <a:defRPr sz="2645"/>
            </a:lvl2pPr>
            <a:lvl3pPr>
              <a:defRPr sz="2270"/>
            </a:lvl3pPr>
            <a:lvl4pPr>
              <a:defRPr sz="1890"/>
            </a:lvl4pPr>
            <a:lvl5pPr>
              <a:defRPr sz="1890"/>
            </a:lvl5pPr>
            <a:lvl6pPr>
              <a:defRPr sz="1890"/>
            </a:lvl6pPr>
            <a:lvl7pPr>
              <a:defRPr sz="1890"/>
            </a:lvl7pPr>
            <a:lvl8pPr>
              <a:defRPr sz="1890"/>
            </a:lvl8pPr>
            <a:lvl9pPr>
              <a:defRPr sz="189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897708" y="933026"/>
            <a:ext cx="5832247" cy="4605124"/>
          </a:xfrm>
        </p:spPr>
        <p:txBody>
          <a:bodyPr anchor="t"/>
          <a:lstStyle>
            <a:lvl1pPr marL="0" indent="0">
              <a:buNone/>
              <a:defRPr sz="3025"/>
            </a:lvl1pPr>
            <a:lvl2pPr marL="431800" indent="0">
              <a:buNone/>
              <a:defRPr sz="2645"/>
            </a:lvl2pPr>
            <a:lvl3pPr marL="864235" indent="0">
              <a:buNone/>
              <a:defRPr sz="2270"/>
            </a:lvl3pPr>
            <a:lvl4pPr marL="1296035" indent="0">
              <a:buNone/>
              <a:defRPr sz="1890"/>
            </a:lvl4pPr>
            <a:lvl5pPr marL="1727835" indent="0">
              <a:buNone/>
              <a:defRPr sz="1890"/>
            </a:lvl5pPr>
            <a:lvl6pPr marL="2160270" indent="0">
              <a:buNone/>
              <a:defRPr sz="1890"/>
            </a:lvl6pPr>
            <a:lvl7pPr marL="2592070" indent="0">
              <a:buNone/>
              <a:defRPr sz="1890"/>
            </a:lvl7pPr>
            <a:lvl8pPr marL="3023870" indent="0">
              <a:buNone/>
              <a:defRPr sz="1890"/>
            </a:lvl8pPr>
            <a:lvl9pPr marL="3456305" indent="0">
              <a:buNone/>
              <a:defRPr sz="1890"/>
            </a:lvl9pPr>
          </a:lstStyle>
          <a:p>
            <a:r>
              <a:rPr lang="zh-CN" altLang="en-US"/>
              <a:t>单击图标添加图片</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0"/>
            </a:lvl1pPr>
            <a:lvl2pPr marL="431800" indent="0">
              <a:buNone/>
              <a:defRPr sz="1325"/>
            </a:lvl2pPr>
            <a:lvl3pPr marL="864235" indent="0">
              <a:buNone/>
              <a:defRPr sz="1135"/>
            </a:lvl3pPr>
            <a:lvl4pPr marL="1296035" indent="0">
              <a:buNone/>
              <a:defRPr sz="945"/>
            </a:lvl4pPr>
            <a:lvl5pPr marL="1727835" indent="0">
              <a:buNone/>
              <a:defRPr sz="945"/>
            </a:lvl5pPr>
            <a:lvl6pPr marL="2160270" indent="0">
              <a:buNone/>
              <a:defRPr sz="945"/>
            </a:lvl6pPr>
            <a:lvl7pPr marL="2592070" indent="0">
              <a:buNone/>
              <a:defRPr sz="945"/>
            </a:lvl7pPr>
            <a:lvl8pPr marL="3023870" indent="0">
              <a:buNone/>
              <a:defRPr sz="945"/>
            </a:lvl8pPr>
            <a:lvl9pPr marL="3456305" indent="0">
              <a:buNone/>
              <a:defRPr sz="94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lvl1pPr>
              <a:defRPr>
                <a:ea typeface="微软雅黑" panose="020B0503020204020204" pitchFamily="34" charset="-122"/>
              </a:defRPr>
            </a:lvl1pPr>
          </a:lstStyle>
          <a:p>
            <a:fld id="{36F034DE-DEFD-43F3-B8F2-6390D74AD8DC}"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7" name="Slide Number Placeholder 6"/>
          <p:cNvSpPr>
            <a:spLocks noGrp="1"/>
          </p:cNvSpPr>
          <p:nvPr>
            <p:ph type="sldNum" sz="quarter" idx="12"/>
          </p:nvPr>
        </p:nvSpPr>
        <p:spPr/>
        <p:txBody>
          <a:bodyPr/>
          <a:lstStyle>
            <a:lvl1pPr>
              <a:defRPr>
                <a:ea typeface="微软雅黑" panose="020B0503020204020204" pitchFamily="34" charset="-122"/>
              </a:defRPr>
            </a:lvl1pPr>
          </a:lstStyle>
          <a:p>
            <a:fld id="{AA429474-EFE4-4E2B-856C-B9486B1A350F}"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034" y="345010"/>
            <a:ext cx="9936421" cy="1252534"/>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792034" y="1725046"/>
            <a:ext cx="9936421" cy="4111612"/>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2"/>
          </p:nvPr>
        </p:nvSpPr>
        <p:spPr>
          <a:xfrm>
            <a:off x="792033" y="6006163"/>
            <a:ext cx="2592110" cy="345009"/>
          </a:xfrm>
          <a:prstGeom prst="rect">
            <a:avLst/>
          </a:prstGeom>
        </p:spPr>
        <p:txBody>
          <a:bodyPr vert="horz" lIns="91440" tIns="45720" rIns="91440" bIns="45720" rtlCol="0" anchor="ctr"/>
          <a:lstStyle>
            <a:lvl1pPr algn="l">
              <a:defRPr sz="1135">
                <a:solidFill>
                  <a:schemeClr val="tx1">
                    <a:tint val="75000"/>
                  </a:schemeClr>
                </a:solidFill>
              </a:defRPr>
            </a:lvl1pPr>
          </a:lstStyle>
          <a:p>
            <a:fld id="{C764DE79-268F-4C1A-8933-263129D2AF90}" type="datetimeFigureOut">
              <a:rPr lang="en-US" smtClean="0"/>
            </a:fld>
            <a:endParaRPr lang="en-US" dirty="0"/>
          </a:p>
        </p:txBody>
      </p:sp>
      <p:sp>
        <p:nvSpPr>
          <p:cNvPr id="5" name="Footer Placeholder 4"/>
          <p:cNvSpPr>
            <a:spLocks noGrp="1"/>
          </p:cNvSpPr>
          <p:nvPr>
            <p:ph type="ftr" sz="quarter" idx="3"/>
          </p:nvPr>
        </p:nvSpPr>
        <p:spPr>
          <a:xfrm>
            <a:off x="3816162" y="6006163"/>
            <a:ext cx="3888165" cy="345009"/>
          </a:xfrm>
          <a:prstGeom prst="rect">
            <a:avLst/>
          </a:prstGeom>
        </p:spPr>
        <p:txBody>
          <a:bodyPr vert="horz" lIns="91440" tIns="45720" rIns="91440" bIns="45720" rtlCol="0" anchor="ctr"/>
          <a:lstStyle>
            <a:lvl1pPr algn="ctr">
              <a:defRPr sz="113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136345" y="6006163"/>
            <a:ext cx="2592110" cy="345009"/>
          </a:xfrm>
          <a:prstGeom prst="rect">
            <a:avLst/>
          </a:prstGeom>
        </p:spPr>
        <p:txBody>
          <a:bodyPr vert="horz" lIns="91440" tIns="45720" rIns="91440" bIns="45720" rtlCol="0" anchor="ctr"/>
          <a:lstStyle>
            <a:lvl1pPr algn="r">
              <a:defRPr sz="1135">
                <a:solidFill>
                  <a:schemeClr val="tx1">
                    <a:tint val="75000"/>
                  </a:schemeClr>
                </a:solidFill>
              </a:defRPr>
            </a:lvl1pPr>
          </a:lstStyle>
          <a:p>
            <a:fld id="{48F63A3B-78C7-47BE-AE5E-E10140E04643}"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10" advClick="0"/>
    </mc:Choice>
    <mc:Fallback>
      <p:transition advClick="0"/>
    </mc:Fallback>
  </mc:AlternateContent>
  <p:txStyles>
    <p:titleStyle>
      <a:lvl1pPr algn="l" defTabSz="863600" rtl="0" eaLnBrk="1" latinLnBrk="0" hangingPunct="1">
        <a:lnSpc>
          <a:spcPct val="90000"/>
        </a:lnSpc>
        <a:spcBef>
          <a:spcPct val="0"/>
        </a:spcBef>
        <a:buNone/>
        <a:defRPr sz="4160" kern="1200">
          <a:solidFill>
            <a:schemeClr val="tx1"/>
          </a:solidFill>
          <a:latin typeface="+mj-lt"/>
          <a:ea typeface="微软雅黑" panose="020B0503020204020204" pitchFamily="34" charset="-122"/>
          <a:cs typeface="+mj-cs"/>
        </a:defRPr>
      </a:lvl1pPr>
    </p:titleStyle>
    <p:bodyStyle>
      <a:lvl1pPr marL="215900" indent="-215900" algn="l" defTabSz="863600" rtl="0" eaLnBrk="1" latinLnBrk="0" hangingPunct="1">
        <a:lnSpc>
          <a:spcPct val="90000"/>
        </a:lnSpc>
        <a:spcBef>
          <a:spcPts val="945"/>
        </a:spcBef>
        <a:buFont typeface="Arial" panose="020B0604020202020204" pitchFamily="34" charset="0"/>
        <a:buChar char="•"/>
        <a:defRPr sz="2645" kern="1200">
          <a:solidFill>
            <a:schemeClr val="tx1"/>
          </a:solidFill>
          <a:latin typeface="+mn-lt"/>
          <a:ea typeface="微软雅黑" panose="020B0503020204020204" pitchFamily="34" charset="-122"/>
          <a:cs typeface="+mn-cs"/>
        </a:defRPr>
      </a:lvl1pPr>
      <a:lvl2pPr marL="647700" indent="-215900" algn="l" defTabSz="863600" rtl="0" eaLnBrk="1" latinLnBrk="0" hangingPunct="1">
        <a:lnSpc>
          <a:spcPct val="90000"/>
        </a:lnSpc>
        <a:spcBef>
          <a:spcPts val="470"/>
        </a:spcBef>
        <a:buFont typeface="Arial" panose="020B0604020202020204" pitchFamily="34" charset="0"/>
        <a:buChar char="•"/>
        <a:defRPr sz="2270" kern="1200">
          <a:solidFill>
            <a:schemeClr val="tx1"/>
          </a:solidFill>
          <a:latin typeface="+mn-lt"/>
          <a:ea typeface="微软雅黑" panose="020B0503020204020204" pitchFamily="34" charset="-122"/>
          <a:cs typeface="+mn-cs"/>
        </a:defRPr>
      </a:lvl2pPr>
      <a:lvl3pPr marL="1080135" indent="-215900" algn="l" defTabSz="863600" rtl="0" eaLnBrk="1" latinLnBrk="0" hangingPunct="1">
        <a:lnSpc>
          <a:spcPct val="90000"/>
        </a:lnSpc>
        <a:spcBef>
          <a:spcPts val="470"/>
        </a:spcBef>
        <a:buFont typeface="Arial" panose="020B0604020202020204" pitchFamily="34" charset="0"/>
        <a:buChar char="•"/>
        <a:defRPr sz="1890" kern="1200">
          <a:solidFill>
            <a:schemeClr val="tx1"/>
          </a:solidFill>
          <a:latin typeface="+mn-lt"/>
          <a:ea typeface="微软雅黑" panose="020B0503020204020204" pitchFamily="34" charset="-122"/>
          <a:cs typeface="+mn-cs"/>
        </a:defRPr>
      </a:lvl3pPr>
      <a:lvl4pPr marL="15119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4pPr>
      <a:lvl5pPr marL="194373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微软雅黑" panose="020B0503020204020204" pitchFamily="34" charset="-122"/>
          <a:cs typeface="+mn-cs"/>
        </a:defRPr>
      </a:lvl5pPr>
      <a:lvl6pPr marL="23761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6pPr>
      <a:lvl7pPr marL="28079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7pPr>
      <a:lvl8pPr marL="3239770"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8pPr>
      <a:lvl9pPr marL="3672205" indent="-215900" algn="l" defTabSz="863600" rtl="0" eaLnBrk="1" latinLnBrk="0" hangingPunct="1">
        <a:lnSpc>
          <a:spcPct val="90000"/>
        </a:lnSpc>
        <a:spcBef>
          <a:spcPts val="470"/>
        </a:spcBef>
        <a:buFont typeface="Arial" panose="020B0604020202020204" pitchFamily="34" charset="0"/>
        <a:buChar char="•"/>
        <a:defRPr sz="1700" kern="1200">
          <a:solidFill>
            <a:schemeClr val="tx1"/>
          </a:solidFill>
          <a:latin typeface="+mn-lt"/>
          <a:ea typeface="+mn-ea"/>
          <a:cs typeface="+mn-cs"/>
        </a:defRPr>
      </a:lvl9pPr>
    </p:bodyStyle>
    <p:otherStyle>
      <a:defPPr>
        <a:defRPr lang="en-US"/>
      </a:defPPr>
      <a:lvl1pPr marL="0" algn="l" defTabSz="863600" rtl="0" eaLnBrk="1" latinLnBrk="0" hangingPunct="1">
        <a:defRPr sz="1700" kern="1200">
          <a:solidFill>
            <a:schemeClr val="tx1"/>
          </a:solidFill>
          <a:latin typeface="+mn-lt"/>
          <a:ea typeface="+mn-ea"/>
          <a:cs typeface="+mn-cs"/>
        </a:defRPr>
      </a:lvl1pPr>
      <a:lvl2pPr marL="431800" algn="l" defTabSz="863600" rtl="0" eaLnBrk="1" latinLnBrk="0" hangingPunct="1">
        <a:defRPr sz="1700" kern="1200">
          <a:solidFill>
            <a:schemeClr val="tx1"/>
          </a:solidFill>
          <a:latin typeface="+mn-lt"/>
          <a:ea typeface="+mn-ea"/>
          <a:cs typeface="+mn-cs"/>
        </a:defRPr>
      </a:lvl2pPr>
      <a:lvl3pPr marL="864235" algn="l" defTabSz="863600" rtl="0" eaLnBrk="1" latinLnBrk="0" hangingPunct="1">
        <a:defRPr sz="1700" kern="1200">
          <a:solidFill>
            <a:schemeClr val="tx1"/>
          </a:solidFill>
          <a:latin typeface="+mn-lt"/>
          <a:ea typeface="+mn-ea"/>
          <a:cs typeface="+mn-cs"/>
        </a:defRPr>
      </a:lvl3pPr>
      <a:lvl4pPr marL="1296035" algn="l" defTabSz="863600" rtl="0" eaLnBrk="1" latinLnBrk="0" hangingPunct="1">
        <a:defRPr sz="1700" kern="1200">
          <a:solidFill>
            <a:schemeClr val="tx1"/>
          </a:solidFill>
          <a:latin typeface="+mn-lt"/>
          <a:ea typeface="+mn-ea"/>
          <a:cs typeface="+mn-cs"/>
        </a:defRPr>
      </a:lvl4pPr>
      <a:lvl5pPr marL="1727835" algn="l" defTabSz="863600" rtl="0" eaLnBrk="1" latinLnBrk="0" hangingPunct="1">
        <a:defRPr sz="1700" kern="1200">
          <a:solidFill>
            <a:schemeClr val="tx1"/>
          </a:solidFill>
          <a:latin typeface="+mn-lt"/>
          <a:ea typeface="+mn-ea"/>
          <a:cs typeface="+mn-cs"/>
        </a:defRPr>
      </a:lvl5pPr>
      <a:lvl6pPr marL="2160270" algn="l" defTabSz="863600" rtl="0" eaLnBrk="1" latinLnBrk="0" hangingPunct="1">
        <a:defRPr sz="1700" kern="1200">
          <a:solidFill>
            <a:schemeClr val="tx1"/>
          </a:solidFill>
          <a:latin typeface="+mn-lt"/>
          <a:ea typeface="+mn-ea"/>
          <a:cs typeface="+mn-cs"/>
        </a:defRPr>
      </a:lvl6pPr>
      <a:lvl7pPr marL="2592070" algn="l" defTabSz="863600" rtl="0" eaLnBrk="1" latinLnBrk="0" hangingPunct="1">
        <a:defRPr sz="1700" kern="1200">
          <a:solidFill>
            <a:schemeClr val="tx1"/>
          </a:solidFill>
          <a:latin typeface="+mn-lt"/>
          <a:ea typeface="+mn-ea"/>
          <a:cs typeface="+mn-cs"/>
        </a:defRPr>
      </a:lvl7pPr>
      <a:lvl8pPr marL="3023870" algn="l" defTabSz="863600" rtl="0" eaLnBrk="1" latinLnBrk="0" hangingPunct="1">
        <a:defRPr sz="1700" kern="1200">
          <a:solidFill>
            <a:schemeClr val="tx1"/>
          </a:solidFill>
          <a:latin typeface="+mn-lt"/>
          <a:ea typeface="+mn-ea"/>
          <a:cs typeface="+mn-cs"/>
        </a:defRPr>
      </a:lvl8pPr>
      <a:lvl9pPr marL="3456305" algn="l" defTabSz="86360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slide" Target="slide54.xml"/><Relationship Id="rId7" Type="http://schemas.openxmlformats.org/officeDocument/2006/relationships/slide" Target="slide30.xml"/><Relationship Id="rId6" Type="http://schemas.openxmlformats.org/officeDocument/2006/relationships/slide" Target="slide10.xml"/><Relationship Id="rId5" Type="http://schemas.openxmlformats.org/officeDocument/2006/relationships/slide" Target="slide55.xml"/><Relationship Id="rId4" Type="http://schemas.openxmlformats.org/officeDocument/2006/relationships/slide" Target="slide13.xml"/><Relationship Id="rId3" Type="http://schemas.openxmlformats.org/officeDocument/2006/relationships/image" Target="../media/image1.jpeg"/><Relationship Id="rId2" Type="http://schemas.openxmlformats.org/officeDocument/2006/relationships/slide" Target="slide11.xml"/><Relationship Id="rId19" Type="http://schemas.openxmlformats.org/officeDocument/2006/relationships/notesSlide" Target="../notesSlides/notesSlide1.xml"/><Relationship Id="rId18" Type="http://schemas.openxmlformats.org/officeDocument/2006/relationships/slideLayout" Target="../slideLayouts/slideLayout2.xml"/><Relationship Id="rId17" Type="http://schemas.openxmlformats.org/officeDocument/2006/relationships/slide" Target="slide23.xml"/><Relationship Id="rId16" Type="http://schemas.openxmlformats.org/officeDocument/2006/relationships/slide" Target="slide28.xml"/><Relationship Id="rId15" Type="http://schemas.openxmlformats.org/officeDocument/2006/relationships/slide" Target="slide58.xml"/><Relationship Id="rId14" Type="http://schemas.openxmlformats.org/officeDocument/2006/relationships/slide" Target="slide16.xml"/><Relationship Id="rId13" Type="http://schemas.openxmlformats.org/officeDocument/2006/relationships/slide" Target="slide20.xml"/><Relationship Id="rId12" Type="http://schemas.openxmlformats.org/officeDocument/2006/relationships/image" Target="../media/image4.png"/><Relationship Id="rId11" Type="http://schemas.openxmlformats.org/officeDocument/2006/relationships/slide" Target="slide57.xml"/><Relationship Id="rId10" Type="http://schemas.openxmlformats.org/officeDocument/2006/relationships/image" Target="../media/image3.jpeg"/><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slide" Target="slide6.xml"/><Relationship Id="rId1" Type="http://schemas.openxmlformats.org/officeDocument/2006/relationships/slide" Target="slide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 Target="slide1.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slide" Target="slide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slide" Target="slide1.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slide" Target="slide1.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slide" Target="slide1.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 Target="slide1.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1.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1.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slide" Target="slide1.xml"/><Relationship Id="rId2" Type="http://schemas.openxmlformats.org/officeDocument/2006/relationships/slide" Target="slide6.xml"/><Relationship Id="rId1" Type="http://schemas.openxmlformats.org/officeDocument/2006/relationships/slide" Target="slide9.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slide" Target="slide9.xml"/><Relationship Id="rId2" Type="http://schemas.openxmlformats.org/officeDocument/2006/relationships/slide" Target="slide1.xml"/><Relationship Id="rId1" Type="http://schemas.openxmlformats.org/officeDocument/2006/relationships/slide" Target="slide3.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slide" Target="slide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slide" Target="slide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slide" Target="slide1.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2.xml"/><Relationship Id="rId3" Type="http://schemas.openxmlformats.org/officeDocument/2006/relationships/slide" Target="slide9.xml"/><Relationship Id="rId2" Type="http://schemas.openxmlformats.org/officeDocument/2006/relationships/slide" Target="slide1.xml"/><Relationship Id="rId1" Type="http://schemas.openxmlformats.org/officeDocument/2006/relationships/slide" Target="slide3.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slide" Target="slide1.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slide" Target="slide1.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slide" Target="slide9.xml"/><Relationship Id="rId2" Type="http://schemas.openxmlformats.org/officeDocument/2006/relationships/slide" Target="slide1.xml"/><Relationship Id="rId1" Type="http://schemas.openxmlformats.org/officeDocument/2006/relationships/slide" Target="slide3.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slide" Target="slide1.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openxmlformats.org/officeDocument/2006/relationships/slide" Target="slide9.xml"/><Relationship Id="rId2" Type="http://schemas.openxmlformats.org/officeDocument/2006/relationships/slide" Target="slide1.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2.xml"/><Relationship Id="rId5" Type="http://schemas.openxmlformats.org/officeDocument/2006/relationships/slide" Target="slide9.xml"/><Relationship Id="rId4" Type="http://schemas.openxmlformats.org/officeDocument/2006/relationships/image" Target="../media/image2.jpeg"/><Relationship Id="rId3" Type="http://schemas.openxmlformats.org/officeDocument/2006/relationships/slide" Target="slide1.xml"/><Relationship Id="rId2" Type="http://schemas.openxmlformats.org/officeDocument/2006/relationships/slide" Target="slide6.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70595" y="483822"/>
            <a:ext cx="2597048" cy="584775"/>
          </a:xfrm>
          <a:prstGeom prst="rect">
            <a:avLst/>
          </a:prstGeom>
          <a:noFill/>
        </p:spPr>
        <p:txBody>
          <a:bodyPr wrap="square" rtlCol="0">
            <a:spAutoFit/>
          </a:bodyPr>
          <a:lstStyle/>
          <a:p>
            <a:r>
              <a:rPr lang="zh-CN" altLang="en-US" sz="3200" b="1" dirty="0">
                <a:solidFill>
                  <a:schemeClr val="bg1">
                    <a:lumMod val="50000"/>
                  </a:schemeClr>
                </a:solidFill>
                <a:latin typeface="微软雅黑" panose="020B0503020204020204" pitchFamily="34" charset="-122"/>
                <a:ea typeface="微软雅黑" panose="020B0503020204020204" pitchFamily="34" charset="-122"/>
              </a:rPr>
              <a:t>目 录 </a:t>
            </a:r>
            <a:r>
              <a:rPr lang="en-US" altLang="zh-CN"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rPr>
              <a:t>Contents</a:t>
            </a:r>
            <a:endParaRPr lang="zh-CN" altLang="en-US" sz="2400" dirty="0">
              <a:solidFill>
                <a:schemeClr val="bg1">
                  <a:lumMod val="6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1" name="矩形 10">
            <a:hlinkClick r:id="rId1" action="ppaction://hlinksldjump"/>
          </p:cNvPr>
          <p:cNvSpPr/>
          <p:nvPr/>
        </p:nvSpPr>
        <p:spPr>
          <a:xfrm>
            <a:off x="732992" y="1043519"/>
            <a:ext cx="2456262" cy="1422000"/>
          </a:xfrm>
          <a:prstGeom prst="rect">
            <a:avLst/>
          </a:prstGeom>
          <a:solidFill>
            <a:srgbClr val="43B49D"/>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考</a:t>
            </a:r>
            <a:r>
              <a:rPr lang="zh-CN" altLang="en-US" sz="2000" dirty="0">
                <a:solidFill>
                  <a:schemeClr val="bg1"/>
                </a:solidFill>
                <a:latin typeface="微软雅黑" panose="020B0503020204020204" pitchFamily="34" charset="-122"/>
                <a:ea typeface="微软雅黑" panose="020B0503020204020204" pitchFamily="34" charset="-122"/>
              </a:rPr>
              <a:t>情精解读</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2" action="ppaction://hlinksldjump"/>
          </p:cNvPr>
          <p:cNvSpPr/>
          <p:nvPr/>
        </p:nvSpPr>
        <p:spPr>
          <a:xfrm>
            <a:off x="3310919" y="2614768"/>
            <a:ext cx="1188000" cy="451161"/>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1</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38017" r="9536"/>
          <a:stretch>
            <a:fillRect/>
          </a:stretch>
        </p:blipFill>
        <p:spPr>
          <a:xfrm>
            <a:off x="743716" y="2614765"/>
            <a:ext cx="2445538" cy="3865409"/>
          </a:xfrm>
          <a:prstGeom prst="rect">
            <a:avLst/>
          </a:prstGeom>
        </p:spPr>
      </p:pic>
      <p:sp>
        <p:nvSpPr>
          <p:cNvPr id="23" name="矩形 22">
            <a:hlinkClick r:id="rId4" action="ppaction://hlinksldjump"/>
          </p:cNvPr>
          <p:cNvSpPr/>
          <p:nvPr/>
        </p:nvSpPr>
        <p:spPr>
          <a:xfrm>
            <a:off x="4600675" y="2614768"/>
            <a:ext cx="1123555" cy="451161"/>
          </a:xfrm>
          <a:prstGeom prst="rect">
            <a:avLst/>
          </a:prstGeom>
          <a:solidFill>
            <a:srgbClr val="35A068"/>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2</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20" name="矩形 19">
            <a:hlinkClick r:id="rId5" action="ppaction://hlinksldjump"/>
          </p:cNvPr>
          <p:cNvSpPr/>
          <p:nvPr/>
        </p:nvSpPr>
        <p:spPr>
          <a:xfrm>
            <a:off x="8355508" y="2614765"/>
            <a:ext cx="2448000" cy="451164"/>
          </a:xfrm>
          <a:prstGeom prst="rect">
            <a:avLst/>
          </a:prstGeom>
          <a:solidFill>
            <a:srgbClr val="9A5AB5"/>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文本要素</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17" name="矩形 16">
            <a:hlinkClick r:id="rId6" action="ppaction://hlinksldjump"/>
          </p:cNvPr>
          <p:cNvSpPr/>
          <p:nvPr/>
        </p:nvSpPr>
        <p:spPr>
          <a:xfrm>
            <a:off x="3310918" y="1043519"/>
            <a:ext cx="2413312" cy="1447078"/>
          </a:xfrm>
          <a:prstGeom prst="rect">
            <a:avLst/>
          </a:prstGeom>
          <a:solidFill>
            <a:srgbClr val="E7545E"/>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000" dirty="0">
                <a:solidFill>
                  <a:schemeClr val="bg1"/>
                </a:solidFill>
                <a:latin typeface="微软雅黑" panose="020B0503020204020204" pitchFamily="34" charset="-122"/>
                <a:ea typeface="微软雅黑" panose="020B0503020204020204" pitchFamily="34" charset="-122"/>
              </a:rPr>
              <a:t>A</a:t>
            </a:r>
            <a:r>
              <a:rPr lang="en-US" altLang="zh-CN" sz="2000" dirty="0" smtClean="0">
                <a:solidFill>
                  <a:schemeClr val="bg1"/>
                </a:solidFill>
                <a:latin typeface="微软雅黑" panose="020B0503020204020204" pitchFamily="34" charset="-122"/>
                <a:ea typeface="微软雅黑" panose="020B0503020204020204" pitchFamily="34" charset="-122"/>
              </a:rPr>
              <a:t>.</a:t>
            </a:r>
            <a:r>
              <a:rPr lang="zh-CN" altLang="en-US" sz="2000" dirty="0" smtClean="0">
                <a:solidFill>
                  <a:schemeClr val="bg1"/>
                </a:solidFill>
                <a:latin typeface="微软雅黑" panose="020B0503020204020204" pitchFamily="34" charset="-122"/>
                <a:ea typeface="微软雅黑" panose="020B0503020204020204" pitchFamily="34" charset="-122"/>
              </a:rPr>
              <a:t>考点全通关</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6" name="矩形 25">
            <a:hlinkClick r:id="rId7" action="ppaction://hlinksldjump"/>
          </p:cNvPr>
          <p:cNvSpPr/>
          <p:nvPr/>
        </p:nvSpPr>
        <p:spPr>
          <a:xfrm>
            <a:off x="5800098" y="1043519"/>
            <a:ext cx="2448000" cy="1422000"/>
          </a:xfrm>
          <a:prstGeom prst="rect">
            <a:avLst/>
          </a:prstGeom>
          <a:solidFill>
            <a:srgbClr val="3598DC"/>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000" dirty="0">
                <a:solidFill>
                  <a:schemeClr val="bg1"/>
                </a:solidFill>
                <a:latin typeface="Calibri" panose="020F0502020204030204" pitchFamily="34" charset="0"/>
                <a:ea typeface="微软雅黑" panose="020B0503020204020204" pitchFamily="34" charset="-122"/>
              </a:rPr>
              <a:t>B</a:t>
            </a:r>
            <a:r>
              <a:rPr lang="en-US" altLang="zh-CN" sz="2000" dirty="0" smtClean="0">
                <a:solidFill>
                  <a:schemeClr val="bg1"/>
                </a:solidFill>
                <a:latin typeface="Calibri" panose="020F0502020204030204" pitchFamily="34" charset="0"/>
                <a:ea typeface="微软雅黑" panose="020B0503020204020204" pitchFamily="34" charset="-122"/>
              </a:rPr>
              <a:t>.</a:t>
            </a:r>
            <a:r>
              <a:rPr lang="zh-CN" altLang="en-US" sz="2000" dirty="0" smtClean="0">
                <a:solidFill>
                  <a:schemeClr val="bg1"/>
                </a:solidFill>
                <a:latin typeface="Calibri" panose="020F0502020204030204" pitchFamily="34" charset="0"/>
                <a:ea typeface="微软雅黑" panose="020B0503020204020204" pitchFamily="34" charset="-122"/>
              </a:rPr>
              <a:t>题型</a:t>
            </a:r>
            <a:r>
              <a:rPr lang="zh-CN" altLang="en-US" sz="2000" dirty="0">
                <a:solidFill>
                  <a:schemeClr val="bg1"/>
                </a:solidFill>
                <a:latin typeface="Calibri" panose="020F0502020204030204" pitchFamily="34" charset="0"/>
                <a:ea typeface="微软雅黑" panose="020B0503020204020204" pitchFamily="34" charset="-122"/>
              </a:rPr>
              <a:t>全突破</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28" name="矩形 27">
            <a:hlinkClick r:id="rId8" action="ppaction://hlinksldjump"/>
          </p:cNvPr>
          <p:cNvSpPr/>
          <p:nvPr/>
        </p:nvSpPr>
        <p:spPr>
          <a:xfrm>
            <a:off x="8355508" y="1043519"/>
            <a:ext cx="2448000" cy="1422000"/>
          </a:xfrm>
          <a:prstGeom prst="rect">
            <a:avLst/>
          </a:prstGeom>
          <a:solidFill>
            <a:srgbClr val="EB984D"/>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r>
              <a:rPr lang="en-US" altLang="zh-CN" sz="2000" dirty="0">
                <a:solidFill>
                  <a:schemeClr val="bg1"/>
                </a:solidFill>
                <a:latin typeface="Calibri" panose="020F0502020204030204" pitchFamily="34" charset="0"/>
                <a:ea typeface="微软雅黑" panose="020B0503020204020204" pitchFamily="34" charset="-122"/>
              </a:rPr>
              <a:t>C</a:t>
            </a:r>
            <a:r>
              <a:rPr lang="en-US" altLang="zh-CN" sz="2000" dirty="0" smtClean="0">
                <a:solidFill>
                  <a:schemeClr val="bg1"/>
                </a:solidFill>
                <a:latin typeface="Calibri" panose="020F0502020204030204" pitchFamily="34" charset="0"/>
                <a:ea typeface="微软雅黑" panose="020B0503020204020204" pitchFamily="34" charset="-122"/>
              </a:rPr>
              <a:t>.</a:t>
            </a:r>
            <a:r>
              <a:rPr lang="zh-CN" altLang="en-US" sz="2000" dirty="0" smtClean="0">
                <a:solidFill>
                  <a:schemeClr val="bg1"/>
                </a:solidFill>
                <a:latin typeface="Calibri" panose="020F0502020204030204" pitchFamily="34" charset="0"/>
                <a:ea typeface="微软雅黑" panose="020B0503020204020204" pitchFamily="34" charset="-122"/>
              </a:rPr>
              <a:t>能力大提升</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29" name="图片 28"/>
          <p:cNvPicPr>
            <a:picLocks noChangeAspect="1"/>
          </p:cNvPicPr>
          <p:nvPr/>
        </p:nvPicPr>
        <p:blipFill rotWithShape="1">
          <a:blip r:embed="rId9">
            <a:extLst>
              <a:ext uri="{28A0092B-C50C-407E-A947-70E740481C1C}">
                <a14:useLocalDpi xmlns:a14="http://schemas.microsoft.com/office/drawing/2010/main" val="0"/>
              </a:ext>
            </a:extLst>
          </a:blip>
          <a:srcRect l="48054" t="4432"/>
          <a:stretch>
            <a:fillRect/>
          </a:stretch>
        </p:blipFill>
        <p:spPr>
          <a:xfrm>
            <a:off x="5795120" y="2614765"/>
            <a:ext cx="2437632" cy="3862336"/>
          </a:xfrm>
          <a:prstGeom prst="rect">
            <a:avLst/>
          </a:prstGeom>
        </p:spPr>
      </p:pic>
      <p:pic>
        <p:nvPicPr>
          <p:cNvPr id="30" name="图片 29"/>
          <p:cNvPicPr>
            <a:picLocks noChangeAspect="1"/>
          </p:cNvPicPr>
          <p:nvPr/>
        </p:nvPicPr>
        <p:blipFill rotWithShape="1">
          <a:blip r:embed="rId10">
            <a:extLst>
              <a:ext uri="{28A0092B-C50C-407E-A947-70E740481C1C}">
                <a14:useLocalDpi xmlns:a14="http://schemas.microsoft.com/office/drawing/2010/main" val="0"/>
              </a:ext>
            </a:extLst>
          </a:blip>
          <a:srcRect r="4068"/>
          <a:stretch>
            <a:fillRect/>
          </a:stretch>
        </p:blipFill>
        <p:spPr>
          <a:xfrm>
            <a:off x="8341654" y="4450975"/>
            <a:ext cx="2461854" cy="2026125"/>
          </a:xfrm>
          <a:prstGeom prst="rect">
            <a:avLst/>
          </a:prstGeom>
        </p:spPr>
      </p:pic>
      <p:sp>
        <p:nvSpPr>
          <p:cNvPr id="32" name="矩形 31">
            <a:hlinkClick r:id="rId11" action="ppaction://hlinksldjump"/>
          </p:cNvPr>
          <p:cNvSpPr/>
          <p:nvPr/>
        </p:nvSpPr>
        <p:spPr>
          <a:xfrm>
            <a:off x="8355508" y="3240880"/>
            <a:ext cx="2448000" cy="460235"/>
          </a:xfrm>
          <a:prstGeom prst="rect">
            <a:avLst/>
          </a:prstGeom>
          <a:solidFill>
            <a:srgbClr val="00B050"/>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文本类型</a:t>
            </a:r>
            <a:endParaRPr lang="zh-CN" altLang="en-US" sz="2000" dirty="0">
              <a:solidFill>
                <a:schemeClr val="bg1"/>
              </a:solidFill>
              <a:latin typeface="Calibri" panose="020F0502020204030204" pitchFamily="34" charset="0"/>
              <a:ea typeface="微软雅黑" panose="020B0503020204020204" pitchFamily="34" charset="-122"/>
            </a:endParaRPr>
          </a:p>
        </p:txBody>
      </p:sp>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10919" y="4450975"/>
            <a:ext cx="2401279" cy="2052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矩形 20">
            <a:hlinkClick r:id="rId13" action="ppaction://hlinksldjump"/>
          </p:cNvPr>
          <p:cNvSpPr/>
          <p:nvPr/>
        </p:nvSpPr>
        <p:spPr>
          <a:xfrm>
            <a:off x="4600674" y="3240880"/>
            <a:ext cx="1123555" cy="465888"/>
          </a:xfrm>
          <a:prstGeom prst="rect">
            <a:avLst/>
          </a:prstGeom>
          <a:solidFill>
            <a:srgbClr val="E7545E"/>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4</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34" name="矩形 33">
            <a:hlinkClick r:id="rId14" action="ppaction://hlinksldjump"/>
          </p:cNvPr>
          <p:cNvSpPr/>
          <p:nvPr/>
        </p:nvSpPr>
        <p:spPr>
          <a:xfrm>
            <a:off x="3310919" y="3240881"/>
            <a:ext cx="1188000" cy="465887"/>
          </a:xfrm>
          <a:prstGeom prst="rect">
            <a:avLst/>
          </a:prstGeom>
          <a:solidFill>
            <a:srgbClr val="43B49D"/>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3</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35" name="矩形 34">
            <a:hlinkClick r:id="rId15" action="ppaction://hlinksldjump"/>
          </p:cNvPr>
          <p:cNvSpPr/>
          <p:nvPr/>
        </p:nvSpPr>
        <p:spPr>
          <a:xfrm>
            <a:off x="8355508" y="3834778"/>
            <a:ext cx="2448000" cy="457410"/>
          </a:xfrm>
          <a:prstGeom prst="rect">
            <a:avLst/>
          </a:prstGeom>
          <a:solidFill>
            <a:schemeClr val="accent1">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题设陷阱</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31" name="矩形 30">
            <a:hlinkClick r:id="rId16" action="ppaction://hlinksldjump"/>
          </p:cNvPr>
          <p:cNvSpPr/>
          <p:nvPr/>
        </p:nvSpPr>
        <p:spPr>
          <a:xfrm>
            <a:off x="4600675" y="3834777"/>
            <a:ext cx="1123555" cy="471539"/>
          </a:xfrm>
          <a:prstGeom prst="rect">
            <a:avLst/>
          </a:prstGeom>
          <a:solidFill>
            <a:srgbClr val="3598DC"/>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6</a:t>
            </a:r>
            <a:endParaRPr lang="zh-CN" altLang="en-US" sz="2000" dirty="0">
              <a:solidFill>
                <a:schemeClr val="bg1"/>
              </a:solidFill>
              <a:latin typeface="Calibri" panose="020F0502020204030204" pitchFamily="34" charset="0"/>
              <a:ea typeface="微软雅黑" panose="020B0503020204020204" pitchFamily="34" charset="-122"/>
            </a:endParaRPr>
          </a:p>
        </p:txBody>
      </p:sp>
      <p:sp>
        <p:nvSpPr>
          <p:cNvPr id="33" name="矩形 32">
            <a:hlinkClick r:id="rId17" action="ppaction://hlinksldjump"/>
          </p:cNvPr>
          <p:cNvSpPr/>
          <p:nvPr/>
        </p:nvSpPr>
        <p:spPr>
          <a:xfrm>
            <a:off x="3310919" y="3834778"/>
            <a:ext cx="1188000" cy="471539"/>
          </a:xfrm>
          <a:prstGeom prst="rect">
            <a:avLst/>
          </a:prstGeom>
          <a:solidFill>
            <a:schemeClr val="accent2"/>
          </a:solid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000" dirty="0" smtClean="0">
                <a:solidFill>
                  <a:schemeClr val="bg1"/>
                </a:solidFill>
                <a:latin typeface="Calibri" panose="020F0502020204030204" pitchFamily="34" charset="0"/>
                <a:ea typeface="微软雅黑" panose="020B0503020204020204" pitchFamily="34" charset="-122"/>
              </a:rPr>
              <a:t>考点</a:t>
            </a:r>
            <a:r>
              <a:rPr lang="en-US" altLang="zh-CN" sz="2000" dirty="0" smtClean="0">
                <a:solidFill>
                  <a:schemeClr val="bg1"/>
                </a:solidFill>
                <a:latin typeface="Calibri" panose="020F0502020204030204" pitchFamily="34" charset="0"/>
                <a:ea typeface="微软雅黑" panose="020B0503020204020204" pitchFamily="34" charset="-122"/>
              </a:rPr>
              <a:t>5</a:t>
            </a:r>
            <a:endParaRPr lang="zh-CN" altLang="en-US" sz="2000" dirty="0">
              <a:solidFill>
                <a:schemeClr val="bg1"/>
              </a:solidFill>
              <a:latin typeface="Calibri" panose="020F050202020403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考点</a:t>
            </a:r>
            <a:r>
              <a:rPr lang="zh-CN" altLang="en-US" sz="3600" dirty="0">
                <a:solidFill>
                  <a:srgbClr val="3E8BC0"/>
                </a:solidFill>
                <a:latin typeface="微软雅黑" panose="020B0503020204020204" pitchFamily="34" charset="-122"/>
                <a:ea typeface="微软雅黑" panose="020B0503020204020204" pitchFamily="34" charset="-122"/>
              </a:rPr>
              <a:t>全</a:t>
            </a:r>
            <a:r>
              <a:rPr lang="zh-CN" altLang="en-US" sz="3600" dirty="0" smtClean="0">
                <a:solidFill>
                  <a:srgbClr val="3E8BC0"/>
                </a:solidFill>
                <a:latin typeface="微软雅黑" panose="020B0503020204020204" pitchFamily="34" charset="-122"/>
                <a:ea typeface="微软雅黑" panose="020B0503020204020204" pitchFamily="34" charset="-122"/>
              </a:rPr>
              <a:t>通关</a:t>
            </a:r>
            <a:endParaRPr lang="zh-CN" altLang="en-US" sz="3600" dirty="0">
              <a:solidFill>
                <a:srgbClr val="3E8BC0"/>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7987" y="1220176"/>
            <a:ext cx="1904507" cy="1904507"/>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485364" cy="281907"/>
            <a:chOff x="549633" y="1045754"/>
            <a:chExt cx="1258150" cy="282320"/>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58150" cy="282320"/>
              <a:chOff x="549633" y="1045754"/>
              <a:chExt cx="1258150" cy="282320"/>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1" name="图片 30"/>
          <p:cNvPicPr/>
          <p:nvPr/>
        </p:nvPicPr>
        <p:blipFill rotWithShape="1">
          <a:blip r:embed="rId2" cstate="print">
            <a:extLst>
              <a:ext uri="{28A0092B-C50C-407E-A947-70E740481C1C}">
                <a14:useLocalDpi xmlns:a14="http://schemas.microsoft.com/office/drawing/2010/main" val="0"/>
              </a:ext>
            </a:extLst>
          </a:blip>
          <a:srcRect t="9256" r="2416" b="2637"/>
          <a:stretch>
            <a:fillRect/>
          </a:stretch>
        </p:blipFill>
        <p:spPr>
          <a:xfrm>
            <a:off x="8355872" y="1288608"/>
            <a:ext cx="2437869" cy="2743642"/>
          </a:xfrm>
          <a:prstGeom prst="rect">
            <a:avLst/>
          </a:prstGeom>
        </p:spPr>
      </p:pic>
      <p:sp>
        <p:nvSpPr>
          <p:cNvPr id="3" name="矩形 2"/>
          <p:cNvSpPr/>
          <p:nvPr/>
        </p:nvSpPr>
        <p:spPr>
          <a:xfrm>
            <a:off x="2528047" y="827775"/>
            <a:ext cx="5257799" cy="338554"/>
          </a:xfrm>
          <a:prstGeom prst="rect">
            <a:avLst/>
          </a:prstGeom>
        </p:spPr>
        <p:txBody>
          <a:bodyPr wrap="square">
            <a:spAutoFit/>
          </a:bodyPr>
          <a:lstStyle/>
          <a:p>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1</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理解文中重要概念的含义</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
        <p:nvSpPr>
          <p:cNvPr id="61" name="矩形 6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325909" y="2095507"/>
            <a:ext cx="6325468" cy="2677656"/>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在论述类文本阅读中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重要概念的含义”主要指的是指代性词语在文中所指的具体内容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非指代性词语在文中表达的特定的意义。</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具体来说</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重要概念”常常包括</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表现文章主题思想的词语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反映文章深层意义的词语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体现作者观点立场的词语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对文章结构起连接呼应作用的词语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内涵上容易混淆的词语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展现具体语言环境的词语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有一定指代意义的词语。</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该考点多以选择题的形式进行考查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要求考生选出对文中概念的理解与分析正确或不正确的选项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题目难度不大。</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93300" cy="281948"/>
            <a:chOff x="549633" y="1045754"/>
            <a:chExt cx="1349575" cy="282361"/>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349575" cy="282361"/>
              <a:chOff x="549633" y="1045754"/>
              <a:chExt cx="1349575" cy="282361"/>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1"/>
                <a:ext cx="387034" cy="277084"/>
              </a:xfrm>
              <a:prstGeom prst="rect">
                <a:avLst/>
              </a:prstGeom>
              <a:noFill/>
            </p:spPr>
            <p:txBody>
              <a:bodyPr wrap="square" rtlCol="0" anchor="ctr">
                <a:spAutoFit/>
              </a:bodyPr>
              <a:lstStyle/>
              <a:p>
                <a:r>
                  <a:rPr lang="en-US" altLang="zh-CN" sz="1200" dirty="0" smtClean="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rotWithShape="1">
          <a:blip r:embed="rId2"/>
          <a:srcRect t="2489"/>
          <a:stretch>
            <a:fillRect/>
          </a:stretch>
        </p:blipFill>
        <p:spPr>
          <a:xfrm>
            <a:off x="719138" y="1288608"/>
            <a:ext cx="2448558" cy="2743642"/>
          </a:xfrm>
          <a:prstGeom prst="rect">
            <a:avLst/>
          </a:prstGeom>
        </p:spPr>
      </p:pic>
      <p:sp>
        <p:nvSpPr>
          <p:cNvPr id="31" name="矩形 30">
            <a:hlinkClick r:id="rId1" action="ppaction://hlinksldjump"/>
          </p:cNvPr>
          <p:cNvSpPr/>
          <p:nvPr/>
        </p:nvSpPr>
        <p:spPr>
          <a:xfrm>
            <a:off x="719138" y="4158063"/>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 name="Rectangle 1"/>
          <p:cNvSpPr>
            <a:spLocks noChangeArrowheads="1"/>
          </p:cNvSpPr>
          <p:nvPr/>
        </p:nvSpPr>
        <p:spPr bwMode="auto">
          <a:xfrm>
            <a:off x="3684493" y="1772341"/>
            <a:ext cx="6279777"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lvl="0" algn="just" defTabSz="914400" fontAlgn="base">
              <a:lnSpc>
                <a:spcPct val="150000"/>
              </a:lnSpc>
              <a:spcBef>
                <a:spcPct val="0"/>
              </a:spcBef>
              <a:spcAft>
                <a:spcPct val="0"/>
              </a:spcAft>
            </a:pPr>
            <a:r>
              <a:rPr lang="zh-CN" altLang="en-US" sz="1400" b="1" i="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通关秘籍   </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文中重要概念的含义的方法技巧</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defTabSz="914400" fontAlgn="base">
              <a:lnSpc>
                <a:spcPct val="150000"/>
              </a:lnSpc>
              <a:spcBef>
                <a:spcPct val="0"/>
              </a:spcBef>
              <a:spcAft>
                <a:spcPct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看清题干要求</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。要审清题干要求</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看清是选正确的一项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还是选不正确的一项。无论是主观题还是客观题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准确审题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明确答题方向是做对题、答准题的前提。</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defTabSz="914400" fontAlgn="base">
              <a:lnSpc>
                <a:spcPct val="150000"/>
              </a:lnSpc>
              <a:spcBef>
                <a:spcPct val="0"/>
              </a:spcBef>
              <a:spcAft>
                <a:spcPct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明确概念外延。</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理解概念时还要抓住概念含义的外延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不能过于宽泛</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也不能过于缩小。</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defTabSz="914400" fontAlgn="base">
              <a:lnSpc>
                <a:spcPct val="150000"/>
              </a:lnSpc>
              <a:spcBef>
                <a:spcPct val="0"/>
              </a:spcBef>
              <a:spcAft>
                <a:spcPct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准确锁定信息。</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对概念的理解要以准确判断出其本质属性为基础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找到各选项所涉及的内容在原文所处的位置。</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defTabSz="914400" fontAlgn="base">
              <a:lnSpc>
                <a:spcPct val="150000"/>
              </a:lnSpc>
              <a:spcBef>
                <a:spcPct val="0"/>
              </a:spcBef>
              <a:spcAft>
                <a:spcPct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认真分析概念。</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结合概念所在的具体的语言环境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灵活思考、分析、推断。分析词语的指代义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注意对指代内容的筛选和整合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然后用“代入法”放到具体的语言环境中看总结的内容是否符合句意、段意和文意。</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25908" y="2095507"/>
            <a:ext cx="6190998" cy="2677656"/>
          </a:xfrm>
          <a:prstGeom prst="rect">
            <a:avLst/>
          </a:prstGeom>
        </p:spPr>
        <p:txBody>
          <a:bodyPr wrap="square">
            <a:spAutoFit/>
          </a:bodyPr>
          <a:lstStyle/>
          <a:p>
            <a:pPr algn="just">
              <a:lnSpc>
                <a:spcPct val="150000"/>
              </a:lnSpc>
              <a:spcAft>
                <a:spcPts val="0"/>
              </a:spcAft>
            </a:pP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理解文中重要句子的含意”是指在具体的语境中分析句意及其作用。其中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重要句子”多数是文章中表达作者所持的观点或概括文章某一局部内容要点的句子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或者结构比较复杂且能表达作者写作意图的句子。</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从历年高考情况看</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理解文中重要句子的含意”包括</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分析句子的表层意思和深层含意</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理解句子的表达作用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分析句子使用了何种句式、何种修辞手法及其表达效果</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分析句子的表达意图</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对抽象的句子进行阐释使之具体化等。</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该考点在考查时有客观题和主观题两种形式。其中客观题的难度适中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而主观题的难度稍大一些。</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929217" y="827775"/>
            <a:ext cx="3686736" cy="338554"/>
          </a:xfrm>
          <a:prstGeom prst="rect">
            <a:avLst/>
          </a:prstGeom>
        </p:spPr>
        <p:txBody>
          <a:bodyPr wrap="square">
            <a:spAutoFit/>
          </a:bodyPr>
          <a:lstStyle/>
          <a:p>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2</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理解文中重要句子的含意</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25908" y="2095507"/>
            <a:ext cx="6190998" cy="2677656"/>
          </a:xfrm>
          <a:prstGeom prst="rect">
            <a:avLst/>
          </a:prstGeom>
        </p:spPr>
        <p:txBody>
          <a:bodyPr wrap="square">
            <a:spAutoFit/>
          </a:bodyPr>
          <a:lstStyle/>
          <a:p>
            <a:pPr algn="just">
              <a:lnSpc>
                <a:spcPct val="150000"/>
              </a:lnSpc>
              <a:spcAft>
                <a:spcPts val="0"/>
              </a:spcAft>
            </a:pPr>
            <a:r>
              <a:rPr lang="zh-CN" altLang="en-US" sz="1400" b="1" dirty="0" smtClean="0">
                <a:solidFill>
                  <a:schemeClr val="accent1"/>
                </a:solidFill>
                <a:latin typeface="微软雅黑" panose="020B0503020204020204" pitchFamily="34" charset="-122"/>
                <a:ea typeface="微软雅黑" panose="020B0503020204020204" pitchFamily="34" charset="-122"/>
                <a:cs typeface="Times New Roman" panose="02020603050405020304"/>
              </a:rPr>
              <a:t>通关秘籍  </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快速</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准确地理解文中重要句子含意的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种方法</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联系语境</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。任何句子都要放在该句所处的上下文语境中去理解</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不可断章取义。</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通过分析修辞句的特点、警策句的成因及其他含蓄句的隐含意义来理解句子。</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对含修辞格的句子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要注意分析其使用了哪种修辞手法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结合具体内容分析不同修辞特点来理解句子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对于那些采用象征、暗示等手法的含蓄句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要注意抓住事物特征进行联想</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对于那些含意深刻的警策句或隐晦句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要联系作者的思想实际、感情倾向和说话背景来理解。</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26928" cy="281949"/>
            <a:chOff x="549633" y="1045754"/>
            <a:chExt cx="1293356"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93356" cy="282362"/>
              <a:chOff x="549633" y="1045754"/>
              <a:chExt cx="1293356"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19138" y="1300294"/>
            <a:ext cx="2449670" cy="2738167"/>
          </a:xfrm>
          <a:prstGeom prst="rect">
            <a:avLst/>
          </a:prstGeom>
        </p:spPr>
      </p:pic>
      <p:sp>
        <p:nvSpPr>
          <p:cNvPr id="44" name="矩形 43">
            <a:hlinkClick r:id="rId1" action="ppaction://hlinksldjump"/>
          </p:cNvPr>
          <p:cNvSpPr/>
          <p:nvPr/>
        </p:nvSpPr>
        <p:spPr>
          <a:xfrm>
            <a:off x="71913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805517" y="2257089"/>
            <a:ext cx="6252881" cy="2354491"/>
          </a:xfrm>
          <a:prstGeom prst="rect">
            <a:avLst/>
          </a:prstGeom>
        </p:spPr>
        <p:txBody>
          <a:bodyPr wrap="square">
            <a:spAutoFit/>
          </a:bodyPr>
          <a:lstStyle/>
          <a:p>
            <a:pPr algn="just">
              <a:lnSpc>
                <a:spcPct val="150000"/>
              </a:lnSpc>
              <a:spcAft>
                <a:spcPts val="0"/>
              </a:spcAft>
            </a:pPr>
            <a:r>
              <a:rPr lang="en-US" altLang="zh-CN" sz="1400" b="1" dirty="0" smtClean="0">
                <a:latin typeface="微软雅黑" panose="020B0503020204020204" pitchFamily="34" charset="-122"/>
                <a:ea typeface="微软雅黑" panose="020B0503020204020204" pitchFamily="34" charset="-122"/>
                <a:cs typeface="Times New Roman" panose="02020603050405020304"/>
              </a:rPr>
              <a:t>3</a:t>
            </a:r>
            <a:r>
              <a:rPr lang="en-US" altLang="zh-CN" sz="1400" b="1" dirty="0">
                <a:latin typeface="微软雅黑" panose="020B0503020204020204" pitchFamily="34" charset="-122"/>
                <a:ea typeface="微软雅黑" panose="020B0503020204020204" pitchFamily="34" charset="-122"/>
                <a:cs typeface="Times New Roman" panose="02020603050405020304"/>
              </a:rPr>
              <a:t>.</a:t>
            </a:r>
            <a:r>
              <a:rPr lang="zh-CN" altLang="en-US" sz="1400" b="1" dirty="0">
                <a:latin typeface="微软雅黑" panose="020B0503020204020204" pitchFamily="34" charset="-122"/>
                <a:ea typeface="微软雅黑" panose="020B0503020204020204" pitchFamily="34" charset="-122"/>
                <a:cs typeface="Times New Roman" panose="02020603050405020304"/>
              </a:rPr>
              <a:t>弄清结构</a:t>
            </a:r>
            <a:r>
              <a:rPr lang="en-US" altLang="zh-CN" sz="1400" b="1" dirty="0">
                <a:latin typeface="微软雅黑" panose="020B0503020204020204" pitchFamily="34" charset="-122"/>
                <a:ea typeface="微软雅黑" panose="020B0503020204020204" pitchFamily="34" charset="-122"/>
                <a:cs typeface="Times New Roman" panose="02020603050405020304"/>
              </a:rPr>
              <a:t>,</a:t>
            </a:r>
            <a:r>
              <a:rPr lang="zh-CN" altLang="en-US" sz="1400" b="1" dirty="0">
                <a:latin typeface="微软雅黑" panose="020B0503020204020204" pitchFamily="34" charset="-122"/>
                <a:ea typeface="微软雅黑" panose="020B0503020204020204" pitchFamily="34" charset="-122"/>
                <a:cs typeface="Times New Roman" panose="02020603050405020304"/>
              </a:rPr>
              <a:t>运用相关的句子或逻辑知识来理解句子。</a:t>
            </a:r>
            <a:r>
              <a:rPr lang="zh-CN" altLang="en-US" sz="1400" dirty="0">
                <a:latin typeface="微软雅黑" panose="020B0503020204020204" pitchFamily="34" charset="-122"/>
                <a:ea typeface="微软雅黑" panose="020B0503020204020204" pitchFamily="34" charset="-122"/>
                <a:cs typeface="Times New Roman" panose="02020603050405020304"/>
              </a:rPr>
              <a:t>对于一些结构复杂的句子</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必须通过拆分句子、分析句子成分才能达到对整个句子的准确理解</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对于一些使用了特殊句式的句子</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只有透彻了解句式的特点才能准确解释其具体内涵及表达效果。</a:t>
            </a:r>
            <a:endParaRPr lang="zh-CN" altLang="en-US" sz="1400" dirty="0">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b="1" dirty="0">
                <a:latin typeface="微软雅黑" panose="020B0503020204020204" pitchFamily="34" charset="-122"/>
                <a:ea typeface="微软雅黑" panose="020B0503020204020204" pitchFamily="34" charset="-122"/>
                <a:cs typeface="Times New Roman" panose="02020603050405020304"/>
              </a:rPr>
              <a:t>4.</a:t>
            </a:r>
            <a:r>
              <a:rPr lang="zh-CN" altLang="en-US" sz="1400" b="1" dirty="0">
                <a:latin typeface="微软雅黑" panose="020B0503020204020204" pitchFamily="34" charset="-122"/>
                <a:ea typeface="微软雅黑" panose="020B0503020204020204" pitchFamily="34" charset="-122"/>
                <a:cs typeface="Times New Roman" panose="02020603050405020304"/>
              </a:rPr>
              <a:t>对于选择题</a:t>
            </a:r>
            <a:r>
              <a:rPr lang="en-US" altLang="zh-CN" sz="1400" b="1" dirty="0">
                <a:latin typeface="微软雅黑" panose="020B0503020204020204" pitchFamily="34" charset="-122"/>
                <a:ea typeface="微软雅黑" panose="020B0503020204020204" pitchFamily="34" charset="-122"/>
                <a:cs typeface="Times New Roman" panose="02020603050405020304"/>
              </a:rPr>
              <a:t>, </a:t>
            </a:r>
            <a:r>
              <a:rPr lang="zh-CN" altLang="en-US" sz="1400" b="1" dirty="0">
                <a:latin typeface="微软雅黑" panose="020B0503020204020204" pitchFamily="34" charset="-122"/>
                <a:ea typeface="微软雅黑" panose="020B0503020204020204" pitchFamily="34" charset="-122"/>
                <a:cs typeface="Times New Roman" panose="02020603050405020304"/>
              </a:rPr>
              <a:t>可运用排除法解题。</a:t>
            </a:r>
            <a:r>
              <a:rPr lang="zh-CN" altLang="en-US" sz="1400" dirty="0">
                <a:latin typeface="微软雅黑" panose="020B0503020204020204" pitchFamily="34" charset="-122"/>
                <a:ea typeface="微软雅黑" panose="020B0503020204020204" pitchFamily="34" charset="-122"/>
                <a:cs typeface="Times New Roman" panose="02020603050405020304"/>
              </a:rPr>
              <a:t>即在解题时</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要认真对照原文</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核查选项有没有因增减调换词语而与原文意思不一致。若没有</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再看看选项是否犯了强加因果、随意判断、以偏概全等错误</a:t>
            </a:r>
            <a:r>
              <a:rPr lang="en-US" altLang="zh-CN" sz="1400" dirty="0">
                <a:latin typeface="微软雅黑" panose="020B0503020204020204" pitchFamily="34" charset="-122"/>
                <a:ea typeface="微软雅黑" panose="020B0503020204020204" pitchFamily="34" charset="-122"/>
                <a:cs typeface="Times New Roman" panose="02020603050405020304"/>
              </a:rPr>
              <a:t>,</a:t>
            </a:r>
            <a:r>
              <a:rPr lang="zh-CN" altLang="en-US" sz="1400" dirty="0">
                <a:latin typeface="微软雅黑" panose="020B0503020204020204" pitchFamily="34" charset="-122"/>
                <a:ea typeface="微软雅黑" panose="020B0503020204020204" pitchFamily="34" charset="-122"/>
                <a:cs typeface="Times New Roman" panose="02020603050405020304"/>
              </a:rPr>
              <a:t>然后一一进行排除。</a:t>
            </a:r>
            <a:endParaRPr lang="zh-CN" altLang="en-US" sz="1400" dirty="0">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325908" y="2418672"/>
            <a:ext cx="6110316" cy="2031325"/>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对于论述类文本来说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信息”主要指文中介绍的知识以及对这些知识进行阐释的语言材料、作者观点等。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“筛选并整合文中的信息”包括两方面的内容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能够对照材料辨别题中信息的正误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能够从文中筛选出与题目有关的语句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并进行归纳整合。</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该考点在近几年的高考中考查的频率较高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一般以选择题的形式进行考查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也间有简答题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题目难度不大。</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929217" y="827775"/>
            <a:ext cx="3686736" cy="338554"/>
          </a:xfrm>
          <a:prstGeom prst="rect">
            <a:avLst/>
          </a:prstGeom>
        </p:spPr>
        <p:txBody>
          <a:bodyPr wrap="square">
            <a:spAutoFit/>
          </a:bodyPr>
          <a:lstStyle/>
          <a:p>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3</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筛选并整合文中的信息</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05739" y="2095507"/>
            <a:ext cx="6384273" cy="2677656"/>
          </a:xfrm>
          <a:prstGeom prst="rect">
            <a:avLst/>
          </a:prstGeom>
        </p:spPr>
        <p:txBody>
          <a:bodyPr wrap="square">
            <a:spAutoFit/>
          </a:bodyPr>
          <a:lstStyle/>
          <a:p>
            <a:pPr lvl="0" algn="just">
              <a:lnSpc>
                <a:spcPct val="150000"/>
              </a:lnSpc>
            </a:pPr>
            <a:r>
              <a:rPr lang="zh-CN" altLang="en-US" sz="1400" b="1" i="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通关秘籍  </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筛选</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并整合文中信息的步骤</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第一步</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读文审题</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明确标准要求</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整体阅读全文是答题的基础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阅读时必须掌握以下两方面内容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一是理清文章思路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二是把握文章的主旨。阅读时要充分利用文章的标题和注释</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善于通过文章的关键句子进行突破。</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审读</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题干</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明确筛选整合的标准和要求。再次阅读全文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阅读时采用逐句快读的方法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边读边画出关键词句。</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05737" y="1933924"/>
            <a:ext cx="6464955" cy="3000821"/>
          </a:xfrm>
          <a:prstGeom prst="rect">
            <a:avLst/>
          </a:prstGeom>
        </p:spPr>
        <p:txBody>
          <a:bodyPr wrap="square">
            <a:spAutoFit/>
          </a:bodyPr>
          <a:lstStyle/>
          <a:p>
            <a:pPr lvl="0" algn="just">
              <a:lnSpc>
                <a:spcPct val="150000"/>
              </a:lnSpc>
            </a:pP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第二步</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紧扣题目</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细心查找信息。</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在第一步的基础上</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采用以下两种方法查找信息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投石探波法。将题干或选项表明目标的关键词句作为“石子”投到文章这个“水面”上</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以“石子”为圆心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由近及远</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层层查找。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借助“标志语”。标志语主要分两种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角度性标志语。如“为什么、怎样、如何、认为”等。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结构性标志语。如“首先、其次、不过、那么”等</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查找</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信息时谨记三点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一是信息筛选的标准要明确</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二是信息存在的区间要明示</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三是信息整合的要点要清晰。</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26928" cy="281949"/>
            <a:chOff x="549633" y="1045754"/>
            <a:chExt cx="1293356"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93356" cy="282362"/>
              <a:chOff x="549633" y="1045754"/>
              <a:chExt cx="1293356"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19138" y="1300294"/>
            <a:ext cx="2449670" cy="2738167"/>
          </a:xfrm>
          <a:prstGeom prst="rect">
            <a:avLst/>
          </a:prstGeom>
        </p:spPr>
      </p:pic>
      <p:sp>
        <p:nvSpPr>
          <p:cNvPr id="44" name="矩形 43">
            <a:hlinkClick r:id="rId1" action="ppaction://hlinksldjump"/>
          </p:cNvPr>
          <p:cNvSpPr/>
          <p:nvPr/>
        </p:nvSpPr>
        <p:spPr>
          <a:xfrm>
            <a:off x="71913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061012" y="2741837"/>
            <a:ext cx="5580529" cy="1384995"/>
          </a:xfrm>
          <a:prstGeom prst="rect">
            <a:avLst/>
          </a:prstGeom>
        </p:spPr>
        <p:txBody>
          <a:bodyPr wrap="square">
            <a:spAutoFit/>
          </a:bodyPr>
          <a:lstStyle/>
          <a:p>
            <a:pPr algn="just">
              <a:lnSpc>
                <a:spcPct val="150000"/>
              </a:lnSpc>
              <a:spcAft>
                <a:spcPts val="0"/>
              </a:spcAft>
            </a:pP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第三步</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文题对比</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排除确认</a:t>
            </a:r>
            <a:r>
              <a:rPr lang="zh-CN" altLang="en-US" sz="14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将</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选项的话题、说法及遣词用语与原文对比</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看在语言文字上有无变化、如何变化</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变化后的内涵和外延等是否相同。对于有变化的部分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要仔细辨认。看选项是否设置了陷阱</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形成了干扰。</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a:solidFill>
                  <a:srgbClr val="3E8BC0"/>
                </a:solidFill>
                <a:latin typeface="微软雅黑" panose="020B0503020204020204" pitchFamily="34" charset="-122"/>
                <a:ea typeface="微软雅黑" panose="020B0503020204020204" pitchFamily="34" charset="-122"/>
              </a:rPr>
              <a:t>考情精解读</a:t>
            </a:r>
            <a:endParaRPr lang="zh-CN" altLang="en-US" sz="3600" dirty="0">
              <a:solidFill>
                <a:srgbClr val="3E8BC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946529" y="1380092"/>
            <a:ext cx="1627421" cy="1744591"/>
            <a:chOff x="7397485" y="3586794"/>
            <a:chExt cx="1720118" cy="1854990"/>
          </a:xfrm>
        </p:grpSpPr>
        <p:sp>
          <p:nvSpPr>
            <p:cNvPr id="16" name="Freeform 38"/>
            <p:cNvSpPr>
              <a:spLocks noEditPoints="1"/>
            </p:cNvSpPr>
            <p:nvPr/>
          </p:nvSpPr>
          <p:spPr bwMode="auto">
            <a:xfrm>
              <a:off x="7397485" y="3586794"/>
              <a:ext cx="1720118" cy="1278360"/>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39"/>
            <p:cNvSpPr/>
            <p:nvPr/>
          </p:nvSpPr>
          <p:spPr bwMode="auto">
            <a:xfrm>
              <a:off x="7860743" y="4892518"/>
              <a:ext cx="787736" cy="549266"/>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40"/>
            <p:cNvSpPr/>
            <p:nvPr/>
          </p:nvSpPr>
          <p:spPr bwMode="auto">
            <a:xfrm>
              <a:off x="7661367" y="3921044"/>
              <a:ext cx="1192355" cy="619633"/>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3" y="1772341"/>
            <a:ext cx="6804212" cy="3323987"/>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“分析文章结构”就是根据文章的线索和材料安排的顺序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弄清文章的段落层次、过渡照应等问题。具体来说就是划分文章的结构层次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弄清各部分之间的逻辑关系</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。“归纳内容要点”</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就是在分析理解语句、把握文意的基础上对段落、层次本质内容进行概括。就归纳的范围而言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可以是某一段落</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可以是几个段落</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也可以是整篇文章。</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“概括中心意思”</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是针对文章整体而言的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它以文章层意、内容要点为基础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侧重考查考生能否着眼文章整体</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通过理清文章内部的关系来抓住文章最主要、最本质的东西</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要求具有较高的分析概括能力和语言表达能力。</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该</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考点多采用选择题的形式。重点考查的是把握段落之间的相互联系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把握文段内部的层次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以及重要段落的内容和全文要点。从高考设题的角度来看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本考点在设置考题时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常常将“分析文章结构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归纳内容要点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概括中心意思”结合起来进行考查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难度不小。</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929217" y="840996"/>
            <a:ext cx="4762501" cy="338554"/>
          </a:xfrm>
          <a:prstGeom prst="rect">
            <a:avLst/>
          </a:prstGeom>
        </p:spPr>
        <p:txBody>
          <a:bodyPr wrap="square">
            <a:spAutoFit/>
          </a:bodyPr>
          <a:lstStyle/>
          <a:p>
            <a:r>
              <a:rPr lang="zh-CN" altLang="en-US"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4</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分析文章结构</a:t>
            </a:r>
            <a:r>
              <a:rPr lang="en-US"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归纳内容要点</a:t>
            </a:r>
            <a:r>
              <a:rPr lang="en-US"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概括中心意思</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3" y="1449176"/>
            <a:ext cx="6804212" cy="3970318"/>
          </a:xfrm>
          <a:prstGeom prst="rect">
            <a:avLst/>
          </a:prstGeom>
        </p:spPr>
        <p:txBody>
          <a:bodyPr wrap="square">
            <a:spAutoFit/>
          </a:bodyPr>
          <a:lstStyle/>
          <a:p>
            <a:pPr algn="just">
              <a:lnSpc>
                <a:spcPct val="150000"/>
              </a:lnSpc>
              <a:spcAft>
                <a:spcPts val="0"/>
              </a:spcAft>
            </a:pPr>
            <a:r>
              <a:rPr lang="zh-CN" altLang="en-US" sz="1400" b="1" i="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通关秘籍  </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“分析文章结构”</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的几种途径</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从内容入手</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抓文章整体。</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首先要对全文、全段有大体的了解</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知道每一层次到底说的是什么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先从整体上把握全文或全段的内容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才有可能弄清其内部层次。有些结构比较复杂的文章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更是如此。</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从层次入手</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抓逻辑关系。</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从高考考查来看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往往在注重整体的情况下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就文章的一段或几段出题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或划分层次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或阐述层意等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这就要在注重整体的情况下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依据试题的范围去分析材料。</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从位置入手</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抓结构作用。</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如开头具有统领全文、提纲挈领、引出下文、欲扬先抑等作用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过渡则具有承上启下、由叙述转向议论等作用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结尾则具有卒章显志、总结全文、点明中心、深化主题、照应开头等作用。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从语言入手</a:t>
            </a: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抓关键语句。</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关键语句包括承上启下的过渡句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前后照应的语句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文段的起始句或收尾句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等等。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26928" cy="281949"/>
            <a:chOff x="549633" y="1045754"/>
            <a:chExt cx="1293356"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93356" cy="282362"/>
              <a:chOff x="549633" y="1045754"/>
              <a:chExt cx="1293356"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19138" y="1300294"/>
            <a:ext cx="2449670" cy="2738167"/>
          </a:xfrm>
          <a:prstGeom prst="rect">
            <a:avLst/>
          </a:prstGeom>
        </p:spPr>
      </p:pic>
      <p:sp>
        <p:nvSpPr>
          <p:cNvPr id="44" name="矩形 43">
            <a:hlinkClick r:id="rId1" action="ppaction://hlinksldjump"/>
          </p:cNvPr>
          <p:cNvSpPr/>
          <p:nvPr/>
        </p:nvSpPr>
        <p:spPr>
          <a:xfrm>
            <a:off x="71913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711388" y="1610759"/>
            <a:ext cx="6212541" cy="3647152"/>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“归纳内容要点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概括中心意思”的三个突破</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从核心语句突破。</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文章中能瞻前顾后、领挈全文的某一关键词或句子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往往是理解文章、概括文章具体内容的关键。这种句子或词语大多在篇首或篇末</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也有些在篇中或标题中。</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用层层概括突破。</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有些文章的主旨比较含蓄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难以把握</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只能在理解和分析文章内容的基础上</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获得相关文字信息</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层层概括</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综合归纳</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反复筛选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然后运用准确恰当的语言表述出来。</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挖隐含信息突破。</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语境是表达感情、思想的铺垫。文章的关键语句在特定的语言环境中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往往既有表层意义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又有深层意义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只有把语言的深层意义挖掘出来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才算真正理解阅读材料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吃透作品的含意</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从而准确归纳和概括文章内容和中心。隐含信息有时还体现在注释、说明中。</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3" y="1933924"/>
            <a:ext cx="6804212" cy="3000821"/>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“分析论点”一是要求考生从整体上感知作者所要阐明的见解或主张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也就是要把握文章的中心论点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二是要求感知每一段或每一层的观点和看法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也就是要把握文章的分论点。一篇简单的议论文或一段议论性的文字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一般只有一个论点。当议论文出现几个论点时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就一定有一个</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亦只能有一个起主宰作用的中心论点来统率全文。中心论点是一篇议论文要表明的主要见解和主张。其他的论点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一般称为分论点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是为它服务的。</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“分析论据”就是要求分析文章所用的事实论据和道理论据及其表达效果。事实论据包括事例、史实、统计数字等。概述的事实论据有时容易被忽略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考生要特别重视。道理论据</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包括革命导师的正确论述和自然科学原理、定律、公式等。此外</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反映人类生活经验和自然规律的名人名言、谚语、箴言等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也属道理论据</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929217" y="840996"/>
            <a:ext cx="4762501" cy="338554"/>
          </a:xfrm>
          <a:prstGeom prst="rect">
            <a:avLst/>
          </a:prstGeom>
        </p:spPr>
        <p:txBody>
          <a:bodyPr wrap="square">
            <a:spAutoFit/>
          </a:bodyPr>
          <a:lstStyle/>
          <a:p>
            <a:r>
              <a:rPr lang="zh-CN" altLang="en-US"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5</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分析论点、论据和论证方法</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156447" y="2437780"/>
            <a:ext cx="6400800" cy="2031325"/>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“分析论证方法”就是要求分析运用论据来证明论点的方法。论证方法多种多样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常见的有举例论证、比喻论证、道理论证和对比论证。论证方式分为立论和驳论两种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驳论就是直接批驳对方的论点。</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该考点是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2017</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年新课标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考试大纲</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新增的一项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目的在于考查考生对论述文文体特征、写作技法的把握和领悟能力。基于新课标全国卷论述类文本阅读多年的出题特点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该考点会采用选择题的形式考查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难度不会很大。</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3" y="2257089"/>
            <a:ext cx="6612873" cy="2354491"/>
          </a:xfrm>
          <a:prstGeom prst="rect">
            <a:avLst/>
          </a:prstGeom>
        </p:spPr>
        <p:txBody>
          <a:bodyPr wrap="square">
            <a:spAutoFit/>
          </a:bodyPr>
          <a:lstStyle/>
          <a:p>
            <a:pPr algn="just">
              <a:lnSpc>
                <a:spcPct val="150000"/>
              </a:lnSpc>
              <a:spcAft>
                <a:spcPts val="0"/>
              </a:spcAft>
            </a:pPr>
            <a:r>
              <a:rPr lang="zh-CN" altLang="en-US" sz="1400" b="1" i="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rPr>
              <a:t>通关秘籍</a:t>
            </a:r>
            <a:endParaRPr lang="en-US" altLang="zh-CN" sz="1400" b="1" i="1" dirty="0" smtClean="0">
              <a:solidFill>
                <a:schemeClr val="accent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分析论点、论据和论证方法”的常用方法</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注意区分论点和论题。</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寻找论点时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要注意不能把“论题”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论的是什么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和“中心论点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或论点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相混。“论题”是作者所要议论的问题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论点”则是作者对所论述的问题所持的见解和主张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这两点是不同的。例如</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想和做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就是论题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而不是论点。对“想和做”这个问题作者的见解是什么呢</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要靠想来指导</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想</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要靠做来证明。想和做是紧密地联结在一起的。”这才是这篇议论文的论点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是作者所要证明的</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210235" y="2241625"/>
            <a:ext cx="6400800" cy="2354491"/>
          </a:xfrm>
          <a:prstGeom prst="rect">
            <a:avLst/>
          </a:prstGeom>
        </p:spPr>
        <p:txBody>
          <a:bodyPr wrap="square">
            <a:spAutoFit/>
          </a:bodyPr>
          <a:lstStyle/>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了解论点出现的形式和位置。</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标题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落笔明旨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标题即中心论点。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开头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开门见山</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开篇点明中心论点。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篇末</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剥笋见心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卒章显志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篇末归纳中心论点。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论述过程中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注意承上启下的过渡句。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表述不集中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需要概括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融汇在文章之中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要读者自己经过阅读归纳才能得出。但也有方法可循</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在准确理解全文内容的基础上</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抽取文章核心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依据论题和论据</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参考作者要解决的问题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准确判断和提炼作者的观点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然后用自己的话加以概括。要注意的是有些文章中表达中心论点意思的句子不止一句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需要加以比较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找出最简洁、最明确的句子。</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26928" cy="281949"/>
            <a:chOff x="549633" y="1045754"/>
            <a:chExt cx="1293356"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93356" cy="282362"/>
              <a:chOff x="549633" y="1045754"/>
              <a:chExt cx="1293356"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19138" y="1300294"/>
            <a:ext cx="2449670" cy="2738167"/>
          </a:xfrm>
          <a:prstGeom prst="rect">
            <a:avLst/>
          </a:prstGeom>
        </p:spPr>
      </p:pic>
      <p:sp>
        <p:nvSpPr>
          <p:cNvPr id="44" name="矩形 43">
            <a:hlinkClick r:id="rId1" action="ppaction://hlinksldjump"/>
          </p:cNvPr>
          <p:cNvSpPr/>
          <p:nvPr/>
        </p:nvSpPr>
        <p:spPr>
          <a:xfrm>
            <a:off x="71913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711387" y="2580255"/>
            <a:ext cx="6212541" cy="1708160"/>
          </a:xfrm>
          <a:prstGeom prst="rect">
            <a:avLst/>
          </a:prstGeom>
        </p:spPr>
        <p:txBody>
          <a:bodyPr wrap="square">
            <a:spAutoFit/>
          </a:bodyPr>
          <a:lstStyle/>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分析论据与论点的关系。</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答题方式</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本文</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段</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的论点是</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这里所列举的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属</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事实或道理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论据</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是为了从</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反面或正面</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证明这个论点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辨识论证方法</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分析其作用。</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回答这类问题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首先需要明确常见的几种论证方法的概念</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了解它们之间的差别</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然后结合语境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具体内容具体分析。答题方式</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这一段</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一句</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运用了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论证方法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论证了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论点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显得</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好处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687239"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18540" cy="281949"/>
            <a:chOff x="549633" y="1045754"/>
            <a:chExt cx="1286251"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86251" cy="282362"/>
              <a:chOff x="549633" y="1045754"/>
              <a:chExt cx="1286251"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4" y="1051032"/>
                <a:ext cx="323710"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矩形 2"/>
          <p:cNvSpPr/>
          <p:nvPr/>
        </p:nvSpPr>
        <p:spPr>
          <a:xfrm>
            <a:off x="1038503" y="1772341"/>
            <a:ext cx="6804212" cy="3323987"/>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分析概括作者在文中的观点态度就是对文中明确提出的观点进行分析、阐释或评价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并转换成自己的语言来表述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对作者在文中隐含的观点进行归纳、提炼、概括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使之明朗化、具体化、简约化。</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从历年高考情况看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这一考点的考查方向主要有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从主旨与时代背景的关系的角度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分析文章的深刻性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从主旨与社会现实的关系的角度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分析文章的针对性与现实意义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从主旨与社会现实的关系的角度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分析作者的立场及出发点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从局部与整体的关系的角度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分析作者对具体问题的看法及其与主旨的关系。</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该考点在近几年的高考中考查的频率较高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多采用选择题和简答题的形式进行考查。选择题常与“筛选并整合文中的信息”等内容结合起来考查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而简答题则常与“归纳内容要点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概括中心意思”等内容结合起来考查。题目有一定的难度。</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8349137" y="1300294"/>
            <a:ext cx="2449670" cy="2738167"/>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2929217" y="840996"/>
            <a:ext cx="4762501" cy="338554"/>
          </a:xfrm>
          <a:prstGeom prst="rect">
            <a:avLst/>
          </a:prstGeom>
        </p:spPr>
        <p:txBody>
          <a:bodyPr wrap="square">
            <a:spAutoFit/>
          </a:bodyPr>
          <a:lstStyle/>
          <a:p>
            <a:r>
              <a:rPr lang="zh-CN" altLang="en-US"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考点</a:t>
            </a:r>
            <a:r>
              <a:rPr lang="en-US" altLang="zh-CN" sz="1600" spc="-15" dirty="0" smtClean="0">
                <a:solidFill>
                  <a:schemeClr val="accent1">
                    <a:lumMod val="50000"/>
                  </a:schemeClr>
                </a:solidFill>
                <a:latin typeface="微软雅黑" panose="020B0503020204020204" pitchFamily="34" charset="-122"/>
                <a:ea typeface="微软雅黑" panose="020B0503020204020204" pitchFamily="34" charset="-122"/>
                <a:cs typeface="Adobe 黑体 Std R"/>
              </a:rPr>
              <a:t>6</a:t>
            </a:r>
            <a:r>
              <a:rPr lang="zh-CN" altLang="en-US"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rPr>
              <a:t>　分析概括作者在文中的观点态度</a:t>
            </a:r>
            <a:endParaRPr lang="zh-CN" altLang="zh-CN" sz="1600" spc="-15" dirty="0">
              <a:solidFill>
                <a:schemeClr val="accent1">
                  <a:lumMod val="50000"/>
                </a:schemeClr>
              </a:solidFill>
              <a:latin typeface="微软雅黑" panose="020B0503020204020204" pitchFamily="34" charset="-122"/>
              <a:ea typeface="微软雅黑" panose="020B0503020204020204" pitchFamily="34" charset="-122"/>
              <a:cs typeface="Adobe 黑体 Std R"/>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grpSp>
        <p:nvGrpSpPr>
          <p:cNvPr id="12" name="组合 11"/>
          <p:cNvGrpSpPr/>
          <p:nvPr/>
        </p:nvGrpSpPr>
        <p:grpSpPr>
          <a:xfrm>
            <a:off x="746488" y="866664"/>
            <a:ext cx="1526928" cy="281949"/>
            <a:chOff x="549633" y="1045754"/>
            <a:chExt cx="1293356" cy="282362"/>
          </a:xfrm>
        </p:grpSpPr>
        <p:sp>
          <p:nvSpPr>
            <p:cNvPr id="13" name="矩形 1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14" name="组合 13"/>
            <p:cNvGrpSpPr/>
            <p:nvPr/>
          </p:nvGrpSpPr>
          <p:grpSpPr>
            <a:xfrm>
              <a:off x="549633" y="1045754"/>
              <a:ext cx="1293356" cy="282362"/>
              <a:chOff x="549633" y="1045754"/>
              <a:chExt cx="1293356" cy="282362"/>
            </a:xfrm>
          </p:grpSpPr>
          <p:sp>
            <p:nvSpPr>
              <p:cNvPr id="15" name="矩形 1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1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考点全通关</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文本框 56"/>
              <p:cNvSpPr txBox="1"/>
              <p:nvPr/>
            </p:nvSpPr>
            <p:spPr>
              <a:xfrm>
                <a:off x="1512173" y="1051032"/>
                <a:ext cx="330816"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rotWithShape="1">
          <a:blip r:embed="rId2"/>
          <a:srcRect t="21020" b="-1"/>
          <a:stretch>
            <a:fillRect/>
          </a:stretch>
        </p:blipFill>
        <p:spPr>
          <a:xfrm>
            <a:off x="719138" y="1300294"/>
            <a:ext cx="2449670" cy="2738167"/>
          </a:xfrm>
          <a:prstGeom prst="rect">
            <a:avLst/>
          </a:prstGeom>
        </p:spPr>
      </p:pic>
      <p:sp>
        <p:nvSpPr>
          <p:cNvPr id="44" name="矩形 43">
            <a:hlinkClick r:id="rId1" action="ppaction://hlinksldjump"/>
          </p:cNvPr>
          <p:cNvSpPr/>
          <p:nvPr/>
        </p:nvSpPr>
        <p:spPr>
          <a:xfrm>
            <a:off x="71913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698186" y="1449176"/>
            <a:ext cx="6661215" cy="3970318"/>
          </a:xfrm>
          <a:prstGeom prst="rect">
            <a:avLst/>
          </a:prstGeom>
        </p:spPr>
        <p:txBody>
          <a:bodyPr wrap="square">
            <a:spAutoFit/>
          </a:bodyPr>
          <a:lstStyle/>
          <a:p>
            <a:pPr algn="just">
              <a:lnSpc>
                <a:spcPct val="150000"/>
              </a:lnSpc>
              <a:spcAft>
                <a:spcPts val="0"/>
              </a:spcAft>
            </a:pPr>
            <a:r>
              <a:rPr lang="zh-CN" altLang="en-US" sz="1400" b="1" dirty="0" smtClean="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通关秘籍  </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解答</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“分析概括作者在文中的观点态度”类题目的方法</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分析文中的材料</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把握作者观点态度。</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论述类文本运用的材料包括事实材料和征引的文献资料。分析这些材料</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正确理解其本身的含意和在文中的作用</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便成了把握文章思想内容的重要组成部分。</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分析作者有关评价</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把握作者真实意图。</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这一点是论述类文本阅读考查的重点。阅读时要在筛选、整合有关信息的基础上</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抓住议论性的文字</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推求材料与作者意念之间复杂的关系。</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分析文中不同观点</a:t>
            </a: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把握作者的态度。</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主要有两种方法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正反对比</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通过上下文来对比两者或几者的观点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分析作者的观点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相似辨析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有些观点不是明显对立的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而是相容、相交、发展、递进的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这要仔细辨析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方可准确把握。</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了解选项常设的陷阱。</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如背离原文、曲解观点、节外生枝、过于武断、夸大其词、张冠李戴等。</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2" name="矩形标注 21">
            <a:hlinkClick r:id="rId1"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Click r:id="rId2" action="ppaction://hlinksldjump"/>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126008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46488" y="866664"/>
            <a:ext cx="1485364" cy="281907"/>
            <a:chOff x="549633" y="1045754"/>
            <a:chExt cx="1258150" cy="282320"/>
          </a:xfrm>
        </p:grpSpPr>
        <p:sp>
          <p:nvSpPr>
            <p:cNvPr id="38" name="矩形 37"/>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9" name="组合 38"/>
            <p:cNvGrpSpPr/>
            <p:nvPr/>
          </p:nvGrpSpPr>
          <p:grpSpPr>
            <a:xfrm>
              <a:off x="549633" y="1045754"/>
              <a:ext cx="1258150" cy="282320"/>
              <a:chOff x="549633" y="1045754"/>
              <a:chExt cx="1258150" cy="282320"/>
            </a:xfrm>
          </p:grpSpPr>
          <p:sp>
            <p:nvSpPr>
              <p:cNvPr id="40" name="矩形 39"/>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1"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8"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5" name="组合 44"/>
          <p:cNvGrpSpPr/>
          <p:nvPr/>
        </p:nvGrpSpPr>
        <p:grpSpPr>
          <a:xfrm>
            <a:off x="10500088" y="486027"/>
            <a:ext cx="228667" cy="173523"/>
            <a:chOff x="6146269" y="3800095"/>
            <a:chExt cx="3330000" cy="2457362"/>
          </a:xfrm>
          <a:solidFill>
            <a:srgbClr val="EB984D"/>
          </a:solidFill>
        </p:grpSpPr>
        <p:sp>
          <p:nvSpPr>
            <p:cNvPr id="46" name="等腰三角形 45"/>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7" name="矩形 46"/>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9" name="矩形 48"/>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0" name="矩形 49"/>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2" name="矩形 51">
            <a:hlinkClick r:id="rId3"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57" name="组合 56"/>
          <p:cNvGrpSpPr/>
          <p:nvPr/>
        </p:nvGrpSpPr>
        <p:grpSpPr>
          <a:xfrm>
            <a:off x="4081912" y="1621893"/>
            <a:ext cx="6350068" cy="579444"/>
            <a:chOff x="2825562" y="1231245"/>
            <a:chExt cx="5850894" cy="502305"/>
          </a:xfrm>
        </p:grpSpPr>
        <p:sp>
          <p:nvSpPr>
            <p:cNvPr id="58" name="单圆角矩形 57"/>
            <p:cNvSpPr/>
            <p:nvPr/>
          </p:nvSpPr>
          <p:spPr>
            <a:xfrm flipH="1">
              <a:off x="2825562" y="1231245"/>
              <a:ext cx="5850894" cy="502305"/>
            </a:xfrm>
            <a:prstGeom prst="round1Rect">
              <a:avLst>
                <a:gd name="adj" fmla="val 25283"/>
              </a:avLst>
            </a:prstGeom>
            <a:gradFill>
              <a:gsLst>
                <a:gs pos="0">
                  <a:schemeClr val="bg1">
                    <a:lumMod val="75000"/>
                  </a:schemeClr>
                </a:gs>
                <a:gs pos="100000">
                  <a:schemeClr val="bg1">
                    <a:lumMod val="95000"/>
                  </a:schemeClr>
                </a:gs>
              </a:gsLst>
              <a:lin ang="162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59" name="TextBox 25"/>
            <p:cNvSpPr txBox="1"/>
            <p:nvPr/>
          </p:nvSpPr>
          <p:spPr>
            <a:xfrm>
              <a:off x="3165613" y="1327025"/>
              <a:ext cx="5311830" cy="360184"/>
            </a:xfrm>
            <a:prstGeom prst="rect">
              <a:avLst/>
            </a:prstGeom>
            <a:noFill/>
          </p:spPr>
          <p:txBody>
            <a:bodyPr wrap="square" rtlCol="0">
              <a:spAutoFit/>
            </a:bodyPr>
            <a:lstStyle/>
            <a:p>
              <a:pPr>
                <a:lnSpc>
                  <a:spcPct val="150000"/>
                </a:lnSpc>
              </a:pPr>
              <a:r>
                <a:rPr lang="zh-CN" altLang="en-US" sz="1400" dirty="0" smtClean="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考试大纲</a:t>
              </a:r>
              <a:endParaRPr lang="zh-CN"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sp>
        <p:nvSpPr>
          <p:cNvPr id="60" name="矩形 59"/>
          <p:cNvSpPr/>
          <p:nvPr/>
        </p:nvSpPr>
        <p:spPr>
          <a:xfrm>
            <a:off x="10321453" y="1633646"/>
            <a:ext cx="133034" cy="622926"/>
          </a:xfrm>
          <a:prstGeom prst="rect">
            <a:avLst/>
          </a:prstGeom>
          <a:solidFill>
            <a:srgbClr val="DB7832"/>
          </a:solidFill>
          <a:ln>
            <a:noFill/>
          </a:ln>
          <a:effectLst>
            <a:outerShdw sx="1000" sy="1000" algn="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65" name="组合 64"/>
          <p:cNvGrpSpPr/>
          <p:nvPr/>
        </p:nvGrpSpPr>
        <p:grpSpPr>
          <a:xfrm>
            <a:off x="3476625" y="1573520"/>
            <a:ext cx="608257" cy="3068329"/>
            <a:chOff x="604224" y="2241491"/>
            <a:chExt cx="753859" cy="3276411"/>
          </a:xfrm>
        </p:grpSpPr>
        <p:sp>
          <p:nvSpPr>
            <p:cNvPr id="66" name="直角三角形 3"/>
            <p:cNvSpPr/>
            <p:nvPr/>
          </p:nvSpPr>
          <p:spPr>
            <a:xfrm flipH="1">
              <a:off x="604224" y="224149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solidFill>
              <a:srgbClr val="DB783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7" name="TextBox 32"/>
            <p:cNvSpPr txBox="1"/>
            <p:nvPr/>
          </p:nvSpPr>
          <p:spPr>
            <a:xfrm>
              <a:off x="739566" y="2916083"/>
              <a:ext cx="483171" cy="492973"/>
            </a:xfrm>
            <a:prstGeom prst="rect">
              <a:avLst/>
            </a:prstGeom>
            <a:noFill/>
          </p:spPr>
          <p:txBody>
            <a:bodyPr wrap="none" rtlCol="0">
              <a:spAutoFit/>
            </a:bodyPr>
            <a:lstStyle/>
            <a:p>
              <a:pPr algn="ctr"/>
              <a:r>
                <a:rPr lang="en-US" altLang="zh-CN"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01</a:t>
              </a:r>
              <a:endParaRPr lang="zh-CN" altLang="en-US"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3" name="矩形 2"/>
          <p:cNvSpPr/>
          <p:nvPr/>
        </p:nvSpPr>
        <p:spPr>
          <a:xfrm>
            <a:off x="4455882" y="2512051"/>
            <a:ext cx="5602128" cy="2031325"/>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阅读中外论述类文本。了解政论文、学术论文、时评、书评等论述类文体的基本特征和主要表达方式。阅读论述类文本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应注重文本的说理性和逻辑性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分析文本的论点、论据和论证方法。</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 </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理解文中重要概念的含义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理解文中重要句子的</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含意</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ppt_y</p:attrName>
                                        </p:attrNameLst>
                                      </p:cBhvr>
                                      <p:tavLst>
                                        <p:tav tm="0">
                                          <p:val>
                                            <p:strVal val="#ppt_y+#ppt_h*1.125000"/>
                                          </p:val>
                                        </p:tav>
                                        <p:tav tm="100000">
                                          <p:val>
                                            <p:strVal val="#ppt_y"/>
                                          </p:val>
                                        </p:tav>
                                      </p:tavLst>
                                    </p:anim>
                                    <p:animEffect transition="in" filter="wipe(up)">
                                      <p:cBhvr>
                                        <p:cTn id="8" dur="500"/>
                                        <p:tgtEl>
                                          <p:spTgt spid="65"/>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ppt_x</p:attrName>
                                        </p:attrNameLst>
                                      </p:cBhvr>
                                      <p:tavLst>
                                        <p:tav tm="0">
                                          <p:val>
                                            <p:strVal val="#ppt_x-#ppt_w*1.125000"/>
                                          </p:val>
                                        </p:tav>
                                        <p:tav tm="100000">
                                          <p:val>
                                            <p:strVal val="#ppt_x"/>
                                          </p:val>
                                        </p:tav>
                                      </p:tavLst>
                                    </p:anim>
                                    <p:animEffect transition="in" filter="wipe(right)">
                                      <p:cBhvr>
                                        <p:cTn id="13" dur="500"/>
                                        <p:tgtEl>
                                          <p:spTgt spid="5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up)">
                                      <p:cBhvr>
                                        <p:cTn id="17" dur="2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题型</a:t>
            </a:r>
            <a:r>
              <a:rPr lang="zh-CN" altLang="en-US" sz="3600" dirty="0">
                <a:solidFill>
                  <a:srgbClr val="3E8BC0"/>
                </a:solidFill>
                <a:latin typeface="微软雅黑" panose="020B0503020204020204" pitchFamily="34" charset="-122"/>
                <a:ea typeface="微软雅黑" panose="020B0503020204020204" pitchFamily="34" charset="-122"/>
              </a:rPr>
              <a:t>全</a:t>
            </a:r>
            <a:r>
              <a:rPr lang="zh-CN" altLang="en-US" sz="3600" dirty="0" smtClean="0">
                <a:solidFill>
                  <a:srgbClr val="3E8BC0"/>
                </a:solidFill>
                <a:latin typeface="微软雅黑" panose="020B0503020204020204" pitchFamily="34" charset="-122"/>
                <a:ea typeface="微软雅黑" panose="020B0503020204020204" pitchFamily="34" charset="-122"/>
              </a:rPr>
              <a:t>突破</a:t>
            </a:r>
            <a:endParaRPr lang="zh-CN" altLang="en-US" sz="3600" dirty="0">
              <a:solidFill>
                <a:srgbClr val="3E8BC0"/>
              </a:solidFill>
              <a:latin typeface="微软雅黑" panose="020B0503020204020204" pitchFamily="34" charset="-122"/>
              <a:ea typeface="微软雅黑" panose="020B0503020204020204" pitchFamily="34" charset="-122"/>
            </a:endParaRPr>
          </a:p>
        </p:txBody>
      </p:sp>
      <p:sp>
        <p:nvSpPr>
          <p:cNvPr id="5" name="Freeform 13"/>
          <p:cNvSpPr>
            <a:spLocks noEditPoints="1"/>
          </p:cNvSpPr>
          <p:nvPr/>
        </p:nvSpPr>
        <p:spPr bwMode="auto">
          <a:xfrm>
            <a:off x="5187099" y="1011786"/>
            <a:ext cx="1146282" cy="2112897"/>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164531" y="2418672"/>
            <a:ext cx="6615954" cy="2031325"/>
          </a:xfrm>
          <a:prstGeom prst="rect">
            <a:avLst/>
          </a:prstGeom>
        </p:spPr>
        <p:txBody>
          <a:bodyPr wrap="square">
            <a:spAutoFit/>
          </a:bodyPr>
          <a:lstStyle/>
          <a:p>
            <a:pPr algn="just">
              <a:lnSpc>
                <a:spcPct val="150000"/>
              </a:lnSpc>
              <a:spcAft>
                <a:spcPts val="0"/>
              </a:spcAft>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[2016·</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新课标全国卷乙卷</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(Ⅰ</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卷</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阅读下面的文字</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完成后面的题目。</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smtClean="0">
                <a:latin typeface="微软雅黑" panose="020B0503020204020204" pitchFamily="34" charset="-122"/>
                <a:ea typeface="微软雅黑" panose="020B0503020204020204" pitchFamily="34" charset="-122"/>
                <a:cs typeface="Times New Roman" panose="02020603050405020304" pitchFamily="18" charset="0"/>
              </a:rPr>
              <a:t>❶</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①殷墟甲骨文是商代晚期刻在龟甲兽骨上的文字</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是商王室及其他贵族利用龟甲兽骨占卜吉凶时写刻的卜辞和与占卜有关的记事文字。②殷墟甲骨文的发现对中国学术界产生了巨大而深远的影响</a:t>
            </a:r>
            <a:r>
              <a:rPr lang="zh-CN" altLang="en-US" sz="14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6664"/>
            <a:ext cx="1510763" cy="281949"/>
            <a:chOff x="549633" y="1045754"/>
            <a:chExt cx="1279664" cy="282362"/>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5754"/>
              <a:ext cx="1279664" cy="282362"/>
              <a:chOff x="549633" y="1045754"/>
              <a:chExt cx="1279664" cy="282362"/>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86018" name="Picture 2"/>
          <p:cNvPicPr>
            <a:picLocks noChangeAspect="1" noChangeArrowheads="1"/>
          </p:cNvPicPr>
          <p:nvPr/>
        </p:nvPicPr>
        <p:blipFill>
          <a:blip r:embed="rId3"/>
          <a:srcRect/>
          <a:stretch>
            <a:fillRect/>
          </a:stretch>
        </p:blipFill>
        <p:spPr bwMode="auto">
          <a:xfrm>
            <a:off x="2615135" y="3055172"/>
            <a:ext cx="3393646" cy="191867"/>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1201258" y="2114614"/>
            <a:ext cx="6542500" cy="2639441"/>
          </a:xfrm>
          <a:prstGeom prst="rect">
            <a:avLst/>
          </a:prstGeom>
        </p:spPr>
        <p:txBody>
          <a:bodyPr wrap="square">
            <a:spAutoFit/>
          </a:bodyPr>
          <a:lstStyle/>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❷①甲骨文的发现证实了商王朝的存在。②历史上</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系统讲述商史的是司马迁的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史记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殷本纪</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但此书撰写的时代距商代较远</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即使公认保留了较多商人语言的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尚书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盘庚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其中亦多杂有西周时的词语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显然是被改造过的文章。③因此</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胡适曾主张古史作为研究对象</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可“缩短二三千年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从诗三百篇做起”。④甲骨文的发现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将商人亲手书写、契刻的文字展现在学者面前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使商史与传说时代分离而进入历史时代。⑤特别是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1917</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年王国维写了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殷卜辞中所见先公先王考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及</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证明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史记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殷本纪</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世本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所载殷王世系几乎皆可由卜辞资料印证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是基本可靠的。⑥论文无可辩驳地证明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殷本纪</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所载的商王朝是确实存在的。</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6664"/>
            <a:ext cx="1510763" cy="281949"/>
            <a:chOff x="549633" y="1045754"/>
            <a:chExt cx="1279664" cy="282362"/>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5754"/>
              <a:ext cx="1279664" cy="282362"/>
              <a:chOff x="549633" y="1045754"/>
              <a:chExt cx="1279664" cy="282362"/>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a:extLst>
              <a:ext uri="{28A0092B-C50C-407E-A947-70E740481C1C}">
                <a14:useLocalDpi xmlns:a14="http://schemas.microsoft.com/office/drawing/2010/main" val="0"/>
              </a:ext>
            </a:extLst>
          </a:blip>
          <a:srcRect t="29233"/>
          <a:stretch>
            <a:fillRect/>
          </a:stretch>
        </p:blipFill>
        <p:spPr>
          <a:xfrm>
            <a:off x="8353351" y="1300293"/>
            <a:ext cx="2448000" cy="2731955"/>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6664"/>
            <a:ext cx="1510763" cy="281949"/>
            <a:chOff x="549633" y="1045754"/>
            <a:chExt cx="1279664" cy="282362"/>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5754"/>
              <a:ext cx="1279664" cy="282362"/>
              <a:chOff x="549633" y="1045754"/>
              <a:chExt cx="1279664" cy="282362"/>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a:srcRect r="9242"/>
          <a:stretch>
            <a:fillRect/>
          </a:stretch>
        </p:blipFill>
        <p:spPr>
          <a:xfrm>
            <a:off x="8353350" y="1295400"/>
            <a:ext cx="2448534"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177988" y="2418672"/>
            <a:ext cx="6352365" cy="2031325"/>
          </a:xfrm>
          <a:prstGeom prst="rect">
            <a:avLst/>
          </a:prstGeom>
          <a:noFill/>
        </p:spPr>
        <p:txBody>
          <a:bodyPr wrap="square" rtlCol="0">
            <a:spAutoFit/>
          </a:bodyPr>
          <a:lstStyle/>
          <a:p>
            <a:pPr>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❸①甲骨文的发现也使</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史记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之类的历史文献中有关中国古史记载的可信性增强。②因为这一发现促使史学家们想到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既然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殷本纪</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中的商王世系基本可信</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司马迁的</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史记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也确如刘向、扬雄所言是一部“实录”</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那么司马迁在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史记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夏本纪</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中所记录的夏王朝与夏王世系恐怕也不是向壁虚构。③特别是在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20</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世纪</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20</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年代疑古思潮流行时期</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甲骨文资料证实了</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殷本纪</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世本</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的可靠程度</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也使历史学家开始摆脱困惑</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对古典文献的可靠性恢复了信心。</a:t>
            </a:r>
            <a:endParaRPr lang="en-US"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6664"/>
            <a:ext cx="1510763" cy="281949"/>
            <a:chOff x="549633" y="1045754"/>
            <a:chExt cx="1279664" cy="282362"/>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5754"/>
              <a:ext cx="1279664" cy="282362"/>
              <a:chOff x="549633" y="1045754"/>
              <a:chExt cx="1279664" cy="282362"/>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8" name="图片 37"/>
          <p:cNvPicPr>
            <a:picLocks noChangeAspect="1"/>
          </p:cNvPicPr>
          <p:nvPr/>
        </p:nvPicPr>
        <p:blipFill rotWithShape="1">
          <a:blip r:embed="rId2"/>
          <a:srcRect r="9242"/>
          <a:stretch>
            <a:fillRect/>
          </a:stretch>
        </p:blipFill>
        <p:spPr>
          <a:xfrm>
            <a:off x="8353350" y="1295400"/>
            <a:ext cx="2448534" cy="2736850"/>
          </a:xfrm>
          <a:prstGeom prst="rect">
            <a:avLst/>
          </a:prstGeom>
        </p:spPr>
      </p:pic>
      <p:sp>
        <p:nvSpPr>
          <p:cNvPr id="31" name="矩形 30"/>
          <p:cNvSpPr/>
          <p:nvPr/>
        </p:nvSpPr>
        <p:spPr>
          <a:xfrm>
            <a:off x="1325908" y="1933924"/>
            <a:ext cx="6056527" cy="3000821"/>
          </a:xfrm>
          <a:prstGeom prst="rect">
            <a:avLst/>
          </a:prstGeom>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❹①甲骨文的发现同时引发了震撼中外学术界的殷墟发掘。②“五四运动”促使中国的历史学界发生两大变化</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一是提倡实事求是的科学态度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古史辨派对一切经不住史证的旧史学的无情批判</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使人痛感中国古史上科学的考古资料的极端贫乏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二是历史唯物主义在史学界产生了巨大影响。③</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1925</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年王国维在清华国学研究院讲授</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古史新证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力倡“二重证据法”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亦使中国历史学研究者开始注重地下出土的新材料。④这些历史因素对近代考古学在中国的兴起具有催生作用。⑤</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1928</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当时的中央研究院历史语言研究所开始发掘殷墟</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其最初的目的乃是继续寻找甲骨。⑥而第二次发掘时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已从主要寻找甲骨变成了对整个遗址所有遗存的科学发掘。</a:t>
            </a:r>
            <a:endParaRPr lang="zh-CN" altLang="zh-CN" sz="1400" dirty="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a:srcRect t="16099"/>
          <a:stretch>
            <a:fillRect/>
          </a:stretch>
        </p:blipFill>
        <p:spPr>
          <a:xfrm>
            <a:off x="8353396" y="1295400"/>
            <a:ext cx="2461854" cy="2748292"/>
          </a:xfrm>
          <a:prstGeom prst="rect">
            <a:avLst/>
          </a:prstGeom>
        </p:spPr>
      </p:pic>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070411" y="1953032"/>
            <a:ext cx="6540623" cy="2962606"/>
          </a:xfrm>
          <a:prstGeom prst="rect">
            <a:avLst/>
          </a:prstGeom>
          <a:noFill/>
        </p:spPr>
        <p:txBody>
          <a:bodyPr wrap="square" rtlCol="0">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❺①甲骨文的发现还大大加速了对传统的中国文字学的改造。②汉代以后中国的文字学家崇尚许慎的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说文解字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传统的文字学主要是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但由于北宋以来金石学的发展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特别是对金文的研究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已不断地用商周古文字对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的文字学进行补充。③到了清代</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对金石学的研究进一步深入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使</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的权威性受到了较大的冲击。④甲骨文的发现提供了汉字的早期形式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其构成离小篆甚远</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多有象形、会意文字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令当时学者眼界大开。⑤</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说文</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以小篆为本解释字源的理论难以维持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从此中国文字学就进入了一个新的时期</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r">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摘编自朱凤瀚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近百年来的殷墟甲骨文研究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400" dirty="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a:srcRect t="16099"/>
          <a:stretch>
            <a:fillRect/>
          </a:stretch>
        </p:blipFill>
        <p:spPr>
          <a:xfrm>
            <a:off x="8353396" y="1295400"/>
            <a:ext cx="2461854" cy="2748292"/>
          </a:xfrm>
          <a:prstGeom prst="rect">
            <a:avLst/>
          </a:prstGeom>
        </p:spPr>
      </p:pic>
      <p:sp>
        <p:nvSpPr>
          <p:cNvPr id="40" name="矩形 39"/>
          <p:cNvSpPr/>
          <p:nvPr/>
        </p:nvSpPr>
        <p:spPr>
          <a:xfrm>
            <a:off x="1177978" y="1772341"/>
            <a:ext cx="6589060" cy="3323987"/>
          </a:xfrm>
          <a:prstGeom prst="rect">
            <a:avLst/>
          </a:prstGeom>
          <a:solidFill>
            <a:schemeClr val="accent6">
              <a:lumMod val="20000"/>
              <a:lumOff val="80000"/>
            </a:schemeClr>
          </a:solidFill>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▶第❶段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介绍殷墟甲骨文的特点以及发现的意义。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第①句指出殷墟甲骨文出现的时间、性质和作用。第②句提出本文的中心论点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总领下文。</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▶第❷段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甲骨文的发现证实了商王朝的存在。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第①句提出第一个分论点。第②句说明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史记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殷本纪</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尚书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盘庚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在证实商王朝的存在方面</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存有不足</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并非成于商代</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第③句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胡适认为</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从稳妥的角度出发</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古史研究大致可从西周时代开始进行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因为缺少成于商代的文字史料。这两句从反面论证了第①句。第④句从正面论证了第①句。第⑤、⑥两句承接第④句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表明王国维的两篇论文论证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殷本纪</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所载的商王朝是确实存在的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进一步论证了第①句所提的分论点</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2" name="矩形 41">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75778" name="Picture 2"/>
          <p:cNvPicPr>
            <a:picLocks noChangeAspect="1" noChangeArrowheads="1"/>
          </p:cNvPicPr>
          <p:nvPr/>
        </p:nvPicPr>
        <p:blipFill>
          <a:blip r:embed="rId3"/>
          <a:srcRect/>
          <a:stretch>
            <a:fillRect/>
          </a:stretch>
        </p:blipFill>
        <p:spPr bwMode="auto">
          <a:xfrm>
            <a:off x="3311075" y="1497665"/>
            <a:ext cx="2928359" cy="225258"/>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88" y="1288607"/>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a:hlinkClick r:id="" action="ppaction://hlinkshowjump?jump=nextslide"/>
          </p:cNvPr>
          <p:cNvSpPr/>
          <p:nvPr/>
        </p:nvSpPr>
        <p:spPr>
          <a:xfrm>
            <a:off x="8334164" y="4158063"/>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6664"/>
            <a:ext cx="1510763" cy="281949"/>
            <a:chOff x="549633" y="1045754"/>
            <a:chExt cx="1279664" cy="282362"/>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5754"/>
              <a:ext cx="1279664" cy="282362"/>
              <a:chOff x="549633" y="1045754"/>
              <a:chExt cx="1279664" cy="282362"/>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3" name="图片 32"/>
          <p:cNvPicPr>
            <a:picLocks noChangeAspect="1"/>
          </p:cNvPicPr>
          <p:nvPr/>
        </p:nvPicPr>
        <p:blipFill rotWithShape="1">
          <a:blip r:embed="rId2"/>
          <a:srcRect b="3128"/>
          <a:stretch>
            <a:fillRect/>
          </a:stretch>
        </p:blipFill>
        <p:spPr>
          <a:xfrm>
            <a:off x="8332652" y="1288608"/>
            <a:ext cx="2449512" cy="2740467"/>
          </a:xfrm>
          <a:prstGeom prst="rect">
            <a:avLst/>
          </a:prstGeom>
        </p:spPr>
      </p:pic>
      <p:sp>
        <p:nvSpPr>
          <p:cNvPr id="34" name="矩形 33"/>
          <p:cNvSpPr/>
          <p:nvPr/>
        </p:nvSpPr>
        <p:spPr>
          <a:xfrm>
            <a:off x="1384188" y="1772340"/>
            <a:ext cx="6231339" cy="3323987"/>
          </a:xfrm>
          <a:prstGeom prst="rect">
            <a:avLst/>
          </a:prstGeom>
          <a:solidFill>
            <a:schemeClr val="accent6">
              <a:lumMod val="20000"/>
              <a:lumOff val="80000"/>
            </a:schemeClr>
          </a:solidFill>
        </p:spPr>
        <p:txBody>
          <a:bodyPr wrap="square">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▶第❸段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甲骨文的发现增强了历史文献中有关中国古史记载的可信性。</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第①句提出第二个分论点。第②句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甲骨文的发现会促使史学家们相信司马迁的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史记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是一部“实录”。第③句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甲骨文资料使历史学家开始摆脱“疑古思潮”困惑</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对古典文献的可靠性恢复了信心。以上两句有力论证了第①句。</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▶第❹段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甲骨文的发现引发了殷墟发掘。</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第①句提出第三个分论点。第②、③两句承接第①句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指出“殷墟发掘”的历史背景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第④句总括其前两句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表明“五四运动”和“二重证据法”对近代考古学在中国的兴起具有催生作用。第⑤句点明第一次殷墟发掘的目的是继续寻找甲骨。第⑥句表明</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第二次殷墟发掘的目的发生了改变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因为遗址的其他遗存也可以成为研究中国历史的材料</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88" y="1288607"/>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a:hlinkClick r:id="" action="ppaction://hlinkshowjump?jump=nextslide"/>
          </p:cNvPr>
          <p:cNvSpPr/>
          <p:nvPr/>
        </p:nvSpPr>
        <p:spPr>
          <a:xfrm>
            <a:off x="8334164" y="4158063"/>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6664"/>
            <a:ext cx="1510763" cy="281949"/>
            <a:chOff x="549633" y="1045754"/>
            <a:chExt cx="1279664" cy="282362"/>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5754"/>
              <a:ext cx="1279664" cy="282362"/>
              <a:chOff x="549633" y="1045754"/>
              <a:chExt cx="1279664" cy="282362"/>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3" name="图片 32"/>
          <p:cNvPicPr>
            <a:picLocks noChangeAspect="1"/>
          </p:cNvPicPr>
          <p:nvPr/>
        </p:nvPicPr>
        <p:blipFill rotWithShape="1">
          <a:blip r:embed="rId2"/>
          <a:srcRect b="3128"/>
          <a:stretch>
            <a:fillRect/>
          </a:stretch>
        </p:blipFill>
        <p:spPr>
          <a:xfrm>
            <a:off x="8332652" y="1288608"/>
            <a:ext cx="2449512" cy="2740467"/>
          </a:xfrm>
          <a:prstGeom prst="rect">
            <a:avLst/>
          </a:prstGeom>
        </p:spPr>
      </p:pic>
      <p:sp>
        <p:nvSpPr>
          <p:cNvPr id="34" name="矩形 33"/>
          <p:cNvSpPr/>
          <p:nvPr/>
        </p:nvSpPr>
        <p:spPr>
          <a:xfrm>
            <a:off x="1228912" y="2741836"/>
            <a:ext cx="6180418" cy="1384995"/>
          </a:xfrm>
          <a:prstGeom prst="rect">
            <a:avLst/>
          </a:prstGeom>
          <a:solidFill>
            <a:schemeClr val="accent6">
              <a:lumMod val="20000"/>
              <a:lumOff val="80000"/>
            </a:schemeClr>
          </a:solidFill>
        </p:spPr>
        <p:txBody>
          <a:bodyPr wrap="square">
            <a:spAutoFit/>
          </a:bodyPr>
          <a:lstStyle/>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▶第❺段</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甲骨文的发现加速了对传统的中国文字学的</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改造。</a:t>
            </a:r>
            <a:endPar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第①句提出第四个分论点。第②句举例论证商周古文字对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说文</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的文字学进行了有效补充。第③句说明清代对金石学的研究冲击了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说文</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的权威性。第④⑤两句对比论证甲骨文的发现使中国文字学进入了一个新的时期。</a:t>
            </a:r>
            <a:endParaRPr lang="zh-CN" alt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46488" y="1288607"/>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矩形 29">
            <a:hlinkClick r:id="" action="ppaction://hlinkshowjump?jump=nextslide"/>
          </p:cNvPr>
          <p:cNvSpPr/>
          <p:nvPr/>
        </p:nvSpPr>
        <p:spPr>
          <a:xfrm>
            <a:off x="8334164" y="4158063"/>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746488" y="866664"/>
            <a:ext cx="1510763" cy="281949"/>
            <a:chOff x="549633" y="1045754"/>
            <a:chExt cx="1279664" cy="282362"/>
          </a:xfrm>
        </p:grpSpPr>
        <p:sp>
          <p:nvSpPr>
            <p:cNvPr id="36" name="矩形 35"/>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7" name="组合 36"/>
            <p:cNvGrpSpPr/>
            <p:nvPr/>
          </p:nvGrpSpPr>
          <p:grpSpPr>
            <a:xfrm>
              <a:off x="549633" y="1045754"/>
              <a:ext cx="1279664" cy="282362"/>
              <a:chOff x="549633" y="1045754"/>
              <a:chExt cx="1279664" cy="282362"/>
            </a:xfrm>
          </p:grpSpPr>
          <p:sp>
            <p:nvSpPr>
              <p:cNvPr id="38" name="矩形 37"/>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9"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3" name="图片 32"/>
          <p:cNvPicPr>
            <a:picLocks noChangeAspect="1"/>
          </p:cNvPicPr>
          <p:nvPr/>
        </p:nvPicPr>
        <p:blipFill rotWithShape="1">
          <a:blip r:embed="rId2"/>
          <a:srcRect b="3128"/>
          <a:stretch>
            <a:fillRect/>
          </a:stretch>
        </p:blipFill>
        <p:spPr>
          <a:xfrm>
            <a:off x="8332652" y="1288608"/>
            <a:ext cx="2449512" cy="2740467"/>
          </a:xfrm>
          <a:prstGeom prst="rect">
            <a:avLst/>
          </a:prstGeom>
        </p:spPr>
      </p:pic>
      <p:sp>
        <p:nvSpPr>
          <p:cNvPr id="34" name="矩形 33"/>
          <p:cNvSpPr/>
          <p:nvPr/>
        </p:nvSpPr>
        <p:spPr>
          <a:xfrm>
            <a:off x="1828798" y="2451092"/>
            <a:ext cx="5580531" cy="1384995"/>
          </a:xfrm>
          <a:prstGeom prst="rect">
            <a:avLst/>
          </a:prstGeom>
        </p:spPr>
        <p:txBody>
          <a:bodyPr wrap="square">
            <a:spAutoFit/>
          </a:bodyPr>
          <a:lstStyle/>
          <a:p>
            <a:pPr>
              <a:lnSpc>
                <a:spcPct val="150000"/>
              </a:lnSpc>
              <a:spcAft>
                <a:spcPts val="0"/>
              </a:spcAft>
            </a:pPr>
            <a:r>
              <a:rPr lang="zh-CN" altLang="zh-CN" sz="1400" dirty="0" smtClean="0">
                <a:solidFill>
                  <a:srgbClr val="00FFFF"/>
                </a:solidFill>
                <a:latin typeface="微软雅黑" panose="020B0503020204020204" pitchFamily="34" charset="-122"/>
                <a:ea typeface="微软雅黑" panose="020B0503020204020204" pitchFamily="34" charset="-122"/>
                <a:cs typeface="Times New Roman" panose="02020603050405020304"/>
              </a:rPr>
              <a:t>论</a:t>
            </a:r>
            <a:r>
              <a:rPr lang="en-US" altLang="zh-CN" sz="1400" dirty="0" smtClean="0">
                <a:solidFill>
                  <a:srgbClr val="00FFFF"/>
                </a:solidFill>
                <a:latin typeface="微软雅黑" panose="020B0503020204020204" pitchFamily="34" charset="-122"/>
                <a:ea typeface="微软雅黑" panose="020B0503020204020204" pitchFamily="34" charset="-122"/>
                <a:cs typeface="Times New Roman" panose="02020603050405020304"/>
              </a:rPr>
              <a:t>      </a:t>
            </a:r>
            <a:r>
              <a:rPr lang="zh-CN" altLang="zh-CN" sz="1400" dirty="0" smtClean="0">
                <a:solidFill>
                  <a:srgbClr val="00FFFF"/>
                </a:solidFill>
                <a:latin typeface="微软雅黑" panose="020B0503020204020204" pitchFamily="34" charset="-122"/>
                <a:ea typeface="微软雅黑" panose="020B0503020204020204" pitchFamily="34" charset="-122"/>
                <a:cs typeface="Times New Roman" panose="02020603050405020304"/>
              </a:rPr>
              <a:t>点</a:t>
            </a:r>
            <a:r>
              <a:rPr lang="zh-CN"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殷墟甲骨文的发现对中国学术界产生了巨大而深远的影响。</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zh-CN" sz="1400" dirty="0" smtClean="0">
                <a:solidFill>
                  <a:srgbClr val="00FFFF"/>
                </a:solidFill>
                <a:latin typeface="微软雅黑" panose="020B0503020204020204" pitchFamily="34" charset="-122"/>
                <a:ea typeface="微软雅黑" panose="020B0503020204020204" pitchFamily="34" charset="-122"/>
                <a:cs typeface="Times New Roman" panose="02020603050405020304"/>
              </a:rPr>
              <a:t>论</a:t>
            </a:r>
            <a:r>
              <a:rPr lang="zh-CN" altLang="en-US" sz="1400" dirty="0">
                <a:solidFill>
                  <a:srgbClr val="00FFFF"/>
                </a:solidFill>
                <a:latin typeface="微软雅黑" panose="020B0503020204020204" pitchFamily="34" charset="-122"/>
                <a:ea typeface="微软雅黑" panose="020B0503020204020204" pitchFamily="34" charset="-122"/>
                <a:cs typeface="Times New Roman" panose="02020603050405020304"/>
              </a:rPr>
              <a:t> </a:t>
            </a:r>
            <a:r>
              <a:rPr lang="zh-CN" altLang="en-US" sz="1400" dirty="0" smtClean="0">
                <a:solidFill>
                  <a:srgbClr val="00FFFF"/>
                </a:solidFill>
                <a:latin typeface="微软雅黑" panose="020B0503020204020204" pitchFamily="34" charset="-122"/>
                <a:ea typeface="微软雅黑" panose="020B0503020204020204" pitchFamily="34" charset="-122"/>
                <a:cs typeface="Times New Roman" panose="02020603050405020304"/>
              </a:rPr>
              <a:t>     </a:t>
            </a:r>
            <a:r>
              <a:rPr lang="zh-CN" altLang="zh-CN" sz="1400" dirty="0" smtClean="0">
                <a:solidFill>
                  <a:srgbClr val="00FFFF"/>
                </a:solidFill>
                <a:latin typeface="微软雅黑" panose="020B0503020204020204" pitchFamily="34" charset="-122"/>
                <a:ea typeface="微软雅黑" panose="020B0503020204020204" pitchFamily="34" charset="-122"/>
                <a:cs typeface="Times New Roman" panose="02020603050405020304"/>
              </a:rPr>
              <a:t>据</a:t>
            </a:r>
            <a:r>
              <a:rPr lang="zh-CN"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事实论据、文献资料</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zh-CN" sz="1400" dirty="0">
                <a:solidFill>
                  <a:srgbClr val="00FFFF"/>
                </a:solidFill>
                <a:latin typeface="微软雅黑" panose="020B0503020204020204" pitchFamily="34" charset="-122"/>
                <a:ea typeface="微软雅黑" panose="020B0503020204020204" pitchFamily="34" charset="-122"/>
                <a:cs typeface="Times New Roman" panose="02020603050405020304"/>
              </a:rPr>
              <a:t>论证结构</a:t>
            </a: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总分</a:t>
            </a: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结构</a:t>
            </a:r>
            <a:endPar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zh-CN" sz="1400" dirty="0">
                <a:solidFill>
                  <a:srgbClr val="00FFFF"/>
                </a:solidFill>
                <a:latin typeface="微软雅黑" panose="020B0503020204020204" pitchFamily="34" charset="-122"/>
                <a:ea typeface="微软雅黑" panose="020B0503020204020204" pitchFamily="34" charset="-122"/>
                <a:cs typeface="Times New Roman" panose="02020603050405020304"/>
              </a:rPr>
              <a:t>论证方法</a:t>
            </a: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举例论证、对比论证</a:t>
            </a:r>
            <a:endParaRPr lang="zh-CN" alt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2" name="矩形标注 21">
            <a:hlinkClick r:id="rId1"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Click r:id="rId2" action="ppaction://hlinksldjump"/>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126008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46488" y="866664"/>
            <a:ext cx="1485364" cy="281907"/>
            <a:chOff x="549633" y="1045754"/>
            <a:chExt cx="1258150" cy="282320"/>
          </a:xfrm>
        </p:grpSpPr>
        <p:sp>
          <p:nvSpPr>
            <p:cNvPr id="38" name="矩形 37"/>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9" name="组合 38"/>
            <p:cNvGrpSpPr/>
            <p:nvPr/>
          </p:nvGrpSpPr>
          <p:grpSpPr>
            <a:xfrm>
              <a:off x="549633" y="1045754"/>
              <a:ext cx="1258150" cy="282320"/>
              <a:chOff x="549633" y="1045754"/>
              <a:chExt cx="1258150" cy="282320"/>
            </a:xfrm>
          </p:grpSpPr>
          <p:sp>
            <p:nvSpPr>
              <p:cNvPr id="40" name="矩形 39"/>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1"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8"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5" name="组合 44"/>
          <p:cNvGrpSpPr/>
          <p:nvPr/>
        </p:nvGrpSpPr>
        <p:grpSpPr>
          <a:xfrm>
            <a:off x="10500088" y="486027"/>
            <a:ext cx="228667" cy="173523"/>
            <a:chOff x="6146269" y="3800095"/>
            <a:chExt cx="3330000" cy="2457362"/>
          </a:xfrm>
          <a:solidFill>
            <a:srgbClr val="EB984D"/>
          </a:solidFill>
        </p:grpSpPr>
        <p:sp>
          <p:nvSpPr>
            <p:cNvPr id="46" name="等腰三角形 45"/>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7" name="矩形 46"/>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9" name="矩形 48"/>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0" name="矩形 49"/>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2" name="矩形 51">
            <a:hlinkClick r:id="rId3"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57" name="组合 56"/>
          <p:cNvGrpSpPr/>
          <p:nvPr/>
        </p:nvGrpSpPr>
        <p:grpSpPr>
          <a:xfrm>
            <a:off x="4081912" y="1621893"/>
            <a:ext cx="6350068" cy="579444"/>
            <a:chOff x="2825562" y="1231245"/>
            <a:chExt cx="5850894" cy="502305"/>
          </a:xfrm>
        </p:grpSpPr>
        <p:sp>
          <p:nvSpPr>
            <p:cNvPr id="58" name="单圆角矩形 57"/>
            <p:cNvSpPr/>
            <p:nvPr/>
          </p:nvSpPr>
          <p:spPr>
            <a:xfrm flipH="1">
              <a:off x="2825562" y="1231245"/>
              <a:ext cx="5850894" cy="502305"/>
            </a:xfrm>
            <a:prstGeom prst="round1Rect">
              <a:avLst>
                <a:gd name="adj" fmla="val 25283"/>
              </a:avLst>
            </a:prstGeom>
            <a:gradFill>
              <a:gsLst>
                <a:gs pos="0">
                  <a:schemeClr val="bg1">
                    <a:lumMod val="75000"/>
                  </a:schemeClr>
                </a:gs>
                <a:gs pos="100000">
                  <a:schemeClr val="bg1">
                    <a:lumMod val="95000"/>
                  </a:schemeClr>
                </a:gs>
              </a:gsLst>
              <a:lin ang="162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59" name="TextBox 25"/>
            <p:cNvSpPr txBox="1"/>
            <p:nvPr/>
          </p:nvSpPr>
          <p:spPr>
            <a:xfrm>
              <a:off x="3401025" y="1327025"/>
              <a:ext cx="5076419" cy="327168"/>
            </a:xfrm>
            <a:prstGeom prst="rect">
              <a:avLst/>
            </a:prstGeom>
            <a:noFill/>
          </p:spPr>
          <p:txBody>
            <a:bodyPr wrap="square" rtlCol="0">
              <a:spAutoFit/>
            </a:bodyPr>
            <a:lstStyle/>
            <a:p>
              <a:pPr>
                <a:lnSpc>
                  <a:spcPct val="150000"/>
                </a:lnSpc>
              </a:pPr>
              <a:r>
                <a:rPr lang="zh-CN" altLang="en-US" sz="1400" dirty="0" smtClean="0">
                  <a:solidFill>
                    <a:srgbClr val="000000"/>
                  </a:solidFill>
                  <a:latin typeface="微软雅黑" panose="020B0503020204020204" pitchFamily="82" charset="2"/>
                  <a:ea typeface="微软雅黑" panose="020B0503020204020204" pitchFamily="82" charset="2"/>
                  <a:cs typeface="Times New Roman" panose="02020603050405020304" pitchFamily="18" charset="0"/>
                </a:rPr>
                <a:t>考试大纲</a:t>
              </a:r>
              <a:endParaRPr lang="zh-CN" altLang="zh-CN" sz="1400" dirty="0">
                <a:solidFill>
                  <a:srgbClr val="000000"/>
                </a:solidFill>
                <a:latin typeface="微软雅黑" panose="020B0503020204020204" pitchFamily="82" charset="2"/>
                <a:ea typeface="微软雅黑" panose="020B0503020204020204" pitchFamily="82" charset="2"/>
                <a:cs typeface="Times New Roman" panose="02020603050405020304" pitchFamily="18" charset="0"/>
              </a:endParaRPr>
            </a:p>
          </p:txBody>
        </p:sp>
      </p:grpSp>
      <p:sp>
        <p:nvSpPr>
          <p:cNvPr id="60" name="矩形 59"/>
          <p:cNvSpPr/>
          <p:nvPr/>
        </p:nvSpPr>
        <p:spPr>
          <a:xfrm>
            <a:off x="10321453" y="1633646"/>
            <a:ext cx="133034" cy="622926"/>
          </a:xfrm>
          <a:prstGeom prst="rect">
            <a:avLst/>
          </a:prstGeom>
          <a:solidFill>
            <a:schemeClr val="accent1"/>
          </a:solidFill>
          <a:ln>
            <a:noFill/>
          </a:ln>
          <a:effectLst>
            <a:outerShdw sx="1000" sy="1000" algn="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65" name="组合 64"/>
          <p:cNvGrpSpPr/>
          <p:nvPr/>
        </p:nvGrpSpPr>
        <p:grpSpPr>
          <a:xfrm>
            <a:off x="3473655" y="1645924"/>
            <a:ext cx="608257" cy="3068329"/>
            <a:chOff x="604224" y="2241491"/>
            <a:chExt cx="753859" cy="3276411"/>
          </a:xfrm>
          <a:solidFill>
            <a:schemeClr val="accent1"/>
          </a:solidFill>
        </p:grpSpPr>
        <p:sp>
          <p:nvSpPr>
            <p:cNvPr id="66" name="直角三角形 3"/>
            <p:cNvSpPr/>
            <p:nvPr/>
          </p:nvSpPr>
          <p:spPr>
            <a:xfrm flipH="1">
              <a:off x="604224" y="2241491"/>
              <a:ext cx="753859" cy="3276411"/>
            </a:xfrm>
            <a:custGeom>
              <a:avLst/>
              <a:gdLst/>
              <a:ahLst/>
              <a:cxnLst/>
              <a:rect l="l" t="t" r="r" b="b"/>
              <a:pathLst>
                <a:path w="576064" h="3008602">
                  <a:moveTo>
                    <a:pt x="0" y="0"/>
                  </a:moveTo>
                  <a:lnTo>
                    <a:pt x="0" y="603976"/>
                  </a:lnTo>
                  <a:lnTo>
                    <a:pt x="0" y="3008602"/>
                  </a:lnTo>
                  <a:lnTo>
                    <a:pt x="576064" y="3008602"/>
                  </a:lnTo>
                  <a:lnTo>
                    <a:pt x="576064" y="603976"/>
                  </a:lnTo>
                  <a:close/>
                </a:path>
              </a:pathLst>
            </a:custGeom>
            <a:grp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7" name="TextBox 32"/>
            <p:cNvSpPr txBox="1"/>
            <p:nvPr/>
          </p:nvSpPr>
          <p:spPr>
            <a:xfrm>
              <a:off x="739566" y="2916083"/>
              <a:ext cx="483172" cy="492973"/>
            </a:xfrm>
            <a:prstGeom prst="rect">
              <a:avLst/>
            </a:prstGeom>
            <a:grpFill/>
          </p:spPr>
          <p:txBody>
            <a:bodyPr wrap="none" rtlCol="0">
              <a:spAutoFit/>
            </a:bodyPr>
            <a:lstStyle/>
            <a:p>
              <a:pPr algn="ctr"/>
              <a:r>
                <a:rPr lang="en-US" altLang="zh-CN" sz="2400" b="1" dirty="0" smtClean="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rPr>
                <a:t>02</a:t>
              </a:r>
              <a:endParaRPr lang="zh-CN" altLang="en-US" sz="2400" b="1" dirty="0">
                <a:solidFill>
                  <a:schemeClr val="bg1"/>
                </a:solidFill>
                <a:effectLst>
                  <a:outerShdw blurRad="38100" dist="38100" dir="2700000" algn="tl">
                    <a:srgbClr val="000000">
                      <a:alpha val="43137"/>
                    </a:srgbClr>
                  </a:outerShdw>
                </a:effectLst>
                <a:latin typeface="04b_03b" pitchFamily="2" charset="0"/>
                <a:ea typeface="微软雅黑" panose="020B0503020204020204" pitchFamily="34" charset="-122"/>
              </a:endParaRPr>
            </a:p>
          </p:txBody>
        </p:sp>
      </p:grpSp>
      <p:sp>
        <p:nvSpPr>
          <p:cNvPr id="3" name="TextBox 2"/>
          <p:cNvSpPr txBox="1"/>
          <p:nvPr/>
        </p:nvSpPr>
        <p:spPr>
          <a:xfrm>
            <a:off x="4729979" y="2511234"/>
            <a:ext cx="4652682" cy="1708160"/>
          </a:xfrm>
          <a:prstGeom prst="rect">
            <a:avLst/>
          </a:prstGeom>
          <a:noFill/>
        </p:spPr>
        <p:txBody>
          <a:bodyPr wrap="square" rtlCol="0">
            <a:spAutoFit/>
          </a:bodyPr>
          <a:lstStyle/>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分析综合 </a:t>
            </a:r>
            <a:r>
              <a:rPr lang="en-US" altLang="zh-CN" sz="1400" dirty="0">
                <a:latin typeface="微软雅黑" panose="020B0503020204020204" pitchFamily="34" charset="-122"/>
                <a:ea typeface="微软雅黑" panose="020B0503020204020204" pitchFamily="34" charset="-122"/>
              </a:rPr>
              <a:t>C</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筛选并整合文中的信息</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分析文章结构</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归纳内容要点</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概括中心意思</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分析论点、论据和论证方法</a:t>
            </a:r>
            <a:endParaRPr lang="zh-CN" altLang="en-US" sz="1400" dirty="0">
              <a:latin typeface="微软雅黑" panose="020B0503020204020204" pitchFamily="34" charset="-122"/>
              <a:ea typeface="微软雅黑" panose="020B0503020204020204" pitchFamily="34" charset="-122"/>
            </a:endParaRPr>
          </a:p>
          <a:p>
            <a:pPr>
              <a:lnSpc>
                <a:spcPct val="150000"/>
              </a:lnSpc>
            </a:pPr>
            <a:r>
              <a:rPr lang="en-US" altLang="zh-CN" sz="1400" dirty="0">
                <a:latin typeface="微软雅黑" panose="020B0503020204020204" pitchFamily="34" charset="-122"/>
                <a:ea typeface="微软雅黑" panose="020B0503020204020204" pitchFamily="34" charset="-122"/>
              </a:rPr>
              <a:t>(4)</a:t>
            </a:r>
            <a:r>
              <a:rPr lang="zh-CN" altLang="en-US" sz="1400" dirty="0">
                <a:latin typeface="微软雅黑" panose="020B0503020204020204" pitchFamily="34" charset="-122"/>
                <a:ea typeface="微软雅黑" panose="020B0503020204020204" pitchFamily="34" charset="-122"/>
              </a:rPr>
              <a:t>分析概括作者在文中的观点态度</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ppt_y</p:attrName>
                                        </p:attrNameLst>
                                      </p:cBhvr>
                                      <p:tavLst>
                                        <p:tav tm="0">
                                          <p:val>
                                            <p:strVal val="#ppt_y+#ppt_h*1.125000"/>
                                          </p:val>
                                        </p:tav>
                                        <p:tav tm="100000">
                                          <p:val>
                                            <p:strVal val="#ppt_y"/>
                                          </p:val>
                                        </p:tav>
                                      </p:tavLst>
                                    </p:anim>
                                    <p:animEffect transition="in" filter="wipe(up)">
                                      <p:cBhvr>
                                        <p:cTn id="8" dur="500"/>
                                        <p:tgtEl>
                                          <p:spTgt spid="65"/>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ppt_x</p:attrName>
                                        </p:attrNameLst>
                                      </p:cBhvr>
                                      <p:tavLst>
                                        <p:tav tm="0">
                                          <p:val>
                                            <p:strVal val="#ppt_x-#ppt_w*1.125000"/>
                                          </p:val>
                                        </p:tav>
                                        <p:tav tm="100000">
                                          <p:val>
                                            <p:strVal val="#ppt_x"/>
                                          </p:val>
                                        </p:tav>
                                      </p:tavLst>
                                    </p:anim>
                                    <p:animEffect transition="in" filter="wipe(right)">
                                      <p:cBhvr>
                                        <p:cTn id="13" dur="500"/>
                                        <p:tgtEl>
                                          <p:spTgt spid="5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up)">
                                      <p:cBhvr>
                                        <p:cTn id="17" dur="2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81075" y="1772341"/>
            <a:ext cx="6624090" cy="3323987"/>
          </a:xfrm>
          <a:prstGeom prst="rect">
            <a:avLst/>
          </a:prstGeom>
          <a:noFill/>
        </p:spPr>
        <p:txBody>
          <a:bodyPr wrap="square" rtlCol="0">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下列关于原文内容的表述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不正确的一项是	</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殷墟甲骨文是商代后期王公贵族占卜凶吉时写刻在龟甲或兽骨上的文字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它的发现对中国学术界产生了深远的影响。</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在殷墟甲骨文发现之前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人们只能从有限的文献记载中了解到中国历史上存在过一个商王朝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然而这些文献却并非成于商代。</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由于缺少成于商代的文字史料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因此从稳妥的角度出发</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胡适认为古史研究大致可从西周时代开始进行。</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D.1917</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年王国维写的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殷卜辞中所见先公先王考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及</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续考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证明了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史记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殷本纪</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所载内容的真实性。</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457591" y="2418672"/>
            <a:ext cx="6018973" cy="2031325"/>
          </a:xfrm>
          <a:prstGeom prst="rect">
            <a:avLst/>
          </a:prstGeom>
          <a:noFill/>
        </p:spPr>
        <p:txBody>
          <a:bodyPr wrap="square" rtlCol="0">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明确题干要求</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题干要求选出对原文内容表述不正确的一项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范围宽泛。</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明确选项性质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选项是对文中相关信息的理解和判断。</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找准信息对应区域</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对应信息主要集中在第①②段。</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715416" y="1430268"/>
          <a:ext cx="7510462" cy="4160520"/>
        </p:xfrm>
        <a:graphic>
          <a:graphicData uri="http://schemas.openxmlformats.org/drawingml/2006/table">
            <a:tbl>
              <a:tblPr firstRow="1" firstCol="1" bandRow="1"/>
              <a:tblGrid>
                <a:gridCol w="293853"/>
                <a:gridCol w="842703"/>
                <a:gridCol w="6373906"/>
              </a:tblGrid>
              <a:tr h="0">
                <a:tc gridSpan="2">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殷墟甲骨文是商代后期王公贵族占卜凶吉时写刻在龟甲或兽骨上的文字</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它的发现对中国学术界产生了深远的影响。</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其中的</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商代后期</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对应文中的</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商代晚期</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王公贵族</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对应文中的</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商王室及其他贵族</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。其他与原文表述基本一致。</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B</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在殷墟甲骨文发现之前</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人们只能从有限的文献记载中了解到中国历史上存在过一个商王朝</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然而这些文献却并非成于商代。</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历史上</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系统讲述商史的是司马迁的《史记</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殷本纪》</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但此书撰写的时代距商代较远</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即使公认保留了较多商人语言的《尚书</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盘庚》篇</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其中亦多杂有西周时的词语</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显然是被改造过的文章。</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这些文献</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指的是</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司马迁的《史记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殷本纪》</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和</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《尚书</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盘庚》篇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此书撰写的时代距商代较远</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显然是被改造过的文章</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表明这些文献并非成于商代。</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719138" y="5188531"/>
            <a:ext cx="6851783" cy="377283"/>
          </a:xfrm>
          <a:prstGeom prst="rect">
            <a:avLst/>
          </a:prstGeom>
          <a:noFill/>
        </p:spPr>
        <p:txBody>
          <a:bodyPr wrap="square" rtlCol="0">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2" name="表格 1"/>
          <p:cNvGraphicFramePr>
            <a:graphicFrameLocks noGrp="1"/>
          </p:cNvGraphicFramePr>
          <p:nvPr/>
        </p:nvGraphicFramePr>
        <p:xfrm>
          <a:off x="719138" y="1549979"/>
          <a:ext cx="7497015" cy="3520440"/>
        </p:xfrm>
        <a:graphic>
          <a:graphicData uri="http://schemas.openxmlformats.org/drawingml/2006/table">
            <a:tbl>
              <a:tblPr firstRow="1" firstCol="1" bandRow="1"/>
              <a:tblGrid>
                <a:gridCol w="292059"/>
                <a:gridCol w="1368932"/>
                <a:gridCol w="5836024"/>
              </a:tblGrid>
              <a:tr h="0">
                <a:tc rowSpan="3">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C</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由于缺少成于商代的文字史料</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因此从稳妥的角度出发</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胡适认为古史研究大致可从西周时代开始进行。</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因此</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胡适曾主张古史作为研究对象</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可</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缩短二三千年</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从诗三百篇做起</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诗三百篇</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就是《诗经》</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它收录从西周初年到春秋中叶的诗歌</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305</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首。</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D</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1917</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年王国维写的《殷卜辞中所见先公先王考》及《续考》</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证明了《史记</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殷本纪》所载内容的真实性。</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特别是</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1917</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年王国维写了《殷卜辞中所见先公先王考》及《续考》</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论文无可辩驳地证明《殷本纪》所载的商王朝是确实存在的。</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证明了《史记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殷本纪》所载内容的真实性</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的表述扩大了原句</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证明《殷本纪》所载的商王朝是确实存在的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的所指范围</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或变换了陈述对象。</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81075" y="1772341"/>
            <a:ext cx="6624090" cy="3323987"/>
          </a:xfrm>
          <a:prstGeom prst="rect">
            <a:avLst/>
          </a:prstGeom>
          <a:noFill/>
        </p:spPr>
        <p:txBody>
          <a:bodyPr wrap="square" rtlCol="0">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下列理解和分析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不符合原文意思的一项是	</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20</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世纪</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20</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年代疑古思潮流行时期</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一些历史学家对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世本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的可靠性将信将疑</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认为其中记载的一些内容恐怕是虚构的。</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旧史学的研究既缺少实事求是的科学态度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又缺乏科学的考古资料</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因而它受到古史辨派的无情批判。</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王国维的“二重证据法”让中国历史学研究者认识到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在考证古史时不仅要注重历史文献的记载</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也要重视地下出土的新材料。</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许慎的</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说文解字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没有利用汉字的早期形式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而主要依据小篆来研究古文字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这使它在解释字源方面存在着一定的不足。</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545097" y="2416873"/>
            <a:ext cx="5854821" cy="2031325"/>
          </a:xfrm>
          <a:prstGeom prst="rect">
            <a:avLst/>
          </a:prstGeom>
          <a:noFill/>
        </p:spPr>
        <p:txBody>
          <a:bodyPr wrap="square" rtlCol="0">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明确题干要求</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题干要求选出“不符合原文意思的一项”。</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明确选项性质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选项是对文中相关信息的理解和判断。</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找准信息对应区域</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对应信息主要集中在第③④⑤段。</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719138" y="2308331"/>
          <a:ext cx="7497015" cy="2560320"/>
        </p:xfrm>
        <a:graphic>
          <a:graphicData uri="http://schemas.openxmlformats.org/drawingml/2006/table">
            <a:tbl>
              <a:tblPr firstRow="1" firstCol="1" bandRow="1"/>
              <a:tblGrid>
                <a:gridCol w="344634"/>
                <a:gridCol w="2042499"/>
                <a:gridCol w="5109882"/>
              </a:tblGrid>
              <a:tr h="0">
                <a:tc rowSpan="3">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在</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20</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世纪</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20</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年代疑古思潮流行时期</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一些历史学家对《世本》的可靠性将信将疑</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认为其中记载的一些内容恐怕是虚构的。</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特别是在</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20</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世纪</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20</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年代疑古思潮流行时期</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甲骨文资料证实了《殷本纪》与《世本》的可靠程度</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也使历史学家开始摆脱困惑</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对古典文献的可靠性恢复了信心。</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一些历史学家对《世本》的可靠性将信将疑</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认为其中记载的一些内容恐怕是虚构的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是对原文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使历史学家开始摆脱困惑</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对古典文献的可靠性恢复了信心</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一句的反向陈述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意思一样。</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712694" y="1748275"/>
          <a:ext cx="7513184" cy="3840480"/>
        </p:xfrm>
        <a:graphic>
          <a:graphicData uri="http://schemas.openxmlformats.org/drawingml/2006/table">
            <a:tbl>
              <a:tblPr firstRow="1" firstCol="1" bandRow="1"/>
              <a:tblGrid>
                <a:gridCol w="371528"/>
                <a:gridCol w="986624"/>
                <a:gridCol w="6155032"/>
              </a:tblGrid>
              <a:tr h="0">
                <a:tc rowSpan="3">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B</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旧史学的研究既缺少实事求是的科学态度</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又缺乏科学的考古资料</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因而它受到古史辨派的无情批判。</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一是提倡实事求是的科学态度</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古史辨派对一切经不住史证的旧史学的无情批判</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使人痛感中国古史上科学的考古资料的极端贫乏。</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原文只是说</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古史辨派对一切经不住史证的旧史学的无情批判</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并没有泛指旧史学</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选项在表述时漏掉了修饰语。属以偏概全。</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C</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王国维的</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二重证据法</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让中国历史学研究者认识到</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在考证古史时不仅要注重历史文献的记载</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也要重视地下出土的新材料。</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1925</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年王国维在清华国学研究院讲授《古史新证》</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力倡</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二重证据法</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亦使中国历史学研究者开始注重地下出土的新材料。</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也要重视地下出土的新材料</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与原文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开始注重地下出土的新材料</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表述一致</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不仅要注重历史文献的记载</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暗含了使用</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二重证据法</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的意思。</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715416" y="1668251"/>
          <a:ext cx="7510462" cy="3200400"/>
        </p:xfrm>
        <a:graphic>
          <a:graphicData uri="http://schemas.openxmlformats.org/drawingml/2006/table">
            <a:tbl>
              <a:tblPr firstRow="1" firstCol="1" bandRow="1"/>
              <a:tblGrid>
                <a:gridCol w="331187"/>
                <a:gridCol w="1228671"/>
                <a:gridCol w="5950604"/>
              </a:tblGrid>
              <a:tr h="0">
                <a:tc gridSpan="2">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D</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许慎的《说文解字》没有利用汉字的早期形式</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而主要依据小篆来研究古文字</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这使它在解释字源方面存在着一定的不足。</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甲骨文的发现提供了汉字的早期形式</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其构成离小篆甚远</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多有象形、会意文字</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令当时学者眼界大开。《说文》以小篆为本解释字源的理论难以维持。</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⑤</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许慎的《说文解字》没有利用汉字的早期形式</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与</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甲骨文的发现提供了汉字的早期形式</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存有因果关系</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推断正确</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主要依据小篆来研究古文字</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与</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以小篆为本解释字源</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说法一致</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存在着一定的不足</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与</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难以维持</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说法基本一致。</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TextBox 2"/>
          <p:cNvSpPr txBox="1"/>
          <p:nvPr/>
        </p:nvSpPr>
        <p:spPr>
          <a:xfrm>
            <a:off x="719138" y="5056094"/>
            <a:ext cx="3180736" cy="412998"/>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答案　</a:t>
            </a:r>
            <a:r>
              <a:rPr lang="en-US" altLang="zh-CN" sz="1400" dirty="0">
                <a:latin typeface="微软雅黑" panose="020B0503020204020204" pitchFamily="34" charset="-122"/>
                <a:ea typeface="微软雅黑" panose="020B0503020204020204" pitchFamily="34" charset="-122"/>
              </a:rPr>
              <a:t>B</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177988" y="1772341"/>
            <a:ext cx="6379257" cy="3323987"/>
          </a:xfrm>
          <a:prstGeom prst="rect">
            <a:avLst/>
          </a:prstGeom>
          <a:noFill/>
        </p:spPr>
        <p:txBody>
          <a:bodyPr wrap="square" rtlCol="0">
            <a:spAutoFit/>
          </a:bodyPr>
          <a:lstStyle/>
          <a:p>
            <a:pPr lvl="0" algn="just">
              <a:lnSpc>
                <a:spcPct val="150000"/>
              </a:lnSpc>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根据原文内容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下列说法不正确的一项是	</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尚书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盘庚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明显是后人改造过的文章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由此看来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尽管其中保留了许多商人语言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但是仅凭此篇仍不足以证实商王朝的存在。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若想证实司马迁在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史记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夏本纪</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中记录的夏王朝与夏王世系的客观存在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还要依靠地下出土的新材料。</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第二次殷墟发掘的目的发生了改变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是因为历史语言研究所认识到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除了甲骨之外</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遗址的其他遗存也可以作为研究中国历史的材料。</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lvl="0" algn="just">
              <a:lnSpc>
                <a:spcPct val="150000"/>
              </a:lnSpc>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直至殷墟甲骨文被发现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学者们探究先民的造字之法才有所凭依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从此中国的文字学就进入了一个新的时期。</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1907"/>
            <a:chOff x="549633" y="1045754"/>
            <a:chExt cx="1258150" cy="282320"/>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2320"/>
              <a:chOff x="549633" y="1045754"/>
              <a:chExt cx="1258150" cy="282320"/>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nvGraphicFramePr>
        <p:xfrm>
          <a:off x="3302950" y="1639936"/>
          <a:ext cx="7506740" cy="3840480"/>
        </p:xfrm>
        <a:graphic>
          <a:graphicData uri="http://schemas.openxmlformats.org/drawingml/2006/table">
            <a:tbl>
              <a:tblPr firstRow="1" firstCol="1" bandRow="1"/>
              <a:tblGrid>
                <a:gridCol w="918944"/>
                <a:gridCol w="889300"/>
                <a:gridCol w="592867"/>
                <a:gridCol w="1161321"/>
                <a:gridCol w="2792577"/>
                <a:gridCol w="1151731"/>
              </a:tblGrid>
              <a:tr h="0">
                <a:tc>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2016</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a:noFill/>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摘编自朱凤瀚《近百年来的殷墟甲骨文研究》</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a:noFill/>
                    </a:lnT>
                    <a:lnB w="12700" cap="flat" cmpd="sng" algn="ctr">
                      <a:solidFill>
                        <a:srgbClr val="808080"/>
                      </a:solidFill>
                      <a:prstDash val="dash"/>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史学</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a:noFill/>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道单选题</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,9</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a:noFill/>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下列关于原文内容的表述</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不正确的一项是</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下列理解和分析</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不符合原文意思的一项是</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根据原文内容</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下列说法不正确的一项是</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a:noFill/>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筛选并整合文中的信息</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归纳内容要点</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概括中心意思</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a:noFill/>
                    </a:lnT>
                    <a:lnB w="12700" cap="flat" cmpd="sng" algn="ctr">
                      <a:solidFill>
                        <a:srgbClr val="808080"/>
                      </a:solidFill>
                      <a:prstDash val="dash"/>
                      <a:round/>
                      <a:headEnd type="none" w="med" len="med"/>
                      <a:tailEnd type="none" w="med" len="med"/>
                    </a:lnB>
                  </a:tcPr>
                </a:tc>
              </a:tr>
              <a:tr h="0">
                <a:tc>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2016</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Ⅱ</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摘编自格非《塞壬的歌声》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文学、</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史学</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道单选题</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,9</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下列关于原文内容的表述</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不正确的一项是</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下列理解和分析</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不符合原文意思的一项是</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根据原文内容</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下列说法不正确的一项是</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筛选并整合文中的信息</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归纳内容要点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概括中心意思</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605509" y="2418671"/>
            <a:ext cx="5440749" cy="2031325"/>
          </a:xfrm>
          <a:prstGeom prst="rect">
            <a:avLst/>
          </a:prstGeom>
          <a:noFill/>
        </p:spPr>
        <p:txBody>
          <a:bodyPr wrap="square" rtlCol="0">
            <a:spAutoFit/>
          </a:body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明确题干要求</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题干要求选出说法不正确的一项。</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明确选项性质</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选项是对文章内容要点、中心意思的理解和判断。</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找准信息对应区域</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对应信息主要集中在第②③④⑤段。</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719138" y="2270499"/>
          <a:ext cx="7499737" cy="2880360"/>
        </p:xfrm>
        <a:graphic>
          <a:graphicData uri="http://schemas.openxmlformats.org/drawingml/2006/table">
            <a:tbl>
              <a:tblPr firstRow="1" firstCol="1" bandRow="1"/>
              <a:tblGrid>
                <a:gridCol w="358081"/>
                <a:gridCol w="1443824"/>
                <a:gridCol w="5697832"/>
              </a:tblGrid>
              <a:tr h="0">
                <a:tc gridSpan="2">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《尚书</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盘庚》明显是后人改造过的文章</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由此看来</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尽管其中保留了许多商人语言</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但是仅凭此篇仍不足以证实商王朝的存在。</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甲骨文的发现证实了商王朝的存在</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即使公认保留了较多商人语言的《尚书</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盘庚》篇</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其中亦多杂有西周时的词语</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显然是被改造过的文章。</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是后人改造过的文章</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与原文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多杂有西周时的词语</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显然是被改造过的文章</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说法一致</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仅凭此篇仍不足以证实商王朝的存在</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与原句</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甲骨文的发现证实了商王朝的存在</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相照应</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说法正确。</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39" name="图片 38"/>
          <p:cNvPicPr>
            <a:picLocks noChangeAspect="1"/>
          </p:cNvPicPr>
          <p:nvPr/>
        </p:nvPicPr>
        <p:blipFill rotWithShape="1">
          <a:blip r:embed="rId2"/>
          <a:srcRect t="5900"/>
          <a:stretch>
            <a:fillRect/>
          </a:stretch>
        </p:blipFill>
        <p:spPr>
          <a:xfrm>
            <a:off x="8366631" y="1294114"/>
            <a:ext cx="2446728" cy="2736850"/>
          </a:xfrm>
          <a:prstGeom prst="rect">
            <a:avLst/>
          </a:prstGeom>
        </p:spPr>
      </p:pic>
      <p:sp>
        <p:nvSpPr>
          <p:cNvPr id="21" name="矩形 2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706545" y="1304365"/>
          <a:ext cx="7519333" cy="4275698"/>
        </p:xfrm>
        <a:graphic>
          <a:graphicData uri="http://schemas.openxmlformats.org/drawingml/2006/table">
            <a:tbl>
              <a:tblPr firstRow="1" firstCol="1" bandRow="1"/>
              <a:tblGrid>
                <a:gridCol w="295423"/>
                <a:gridCol w="1499184"/>
                <a:gridCol w="5724726"/>
              </a:tblGrid>
              <a:tr h="683129">
                <a:tc rowSpan="3">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B</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若想证实司马迁在《史记</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夏本纪》中记录的夏王朝与夏王世系的客观存在</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还要依靠地下出土的新材料。</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既然《殷本纪》中的商王世系基本可信</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司马迁的《史记》也确如刘向、扬雄所言是一部</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实录</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那么司马迁在《史记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夏本纪》中所记录的夏王朝与夏王世系恐怕也不是向壁虚构。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恐怕也不是向壁虚构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表明</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《史记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夏本纪》中所记录的夏王朝与夏王世系</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有存在的可能</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但要证实</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还需像甲骨文的发现证实商王朝的存在一样</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还要依靠地下出土的新材料</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C</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第二次殷墟发掘的目的发生了改变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是因为历史语言研究所认识到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除了甲骨之外</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遗址的其他遗存也可以作为研究中国历史的材料。</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而第二次发掘时</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已从主要寻找甲骨变成了对整个遗址所有遗存的科学发掘。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④</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2169">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选项的表述只是对原文内容的改装、重组</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语意没变。</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424" y="129539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6664"/>
            <a:ext cx="1510763" cy="281949"/>
            <a:chOff x="549633" y="1045754"/>
            <a:chExt cx="1279664" cy="282362"/>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4" name="组合 33"/>
            <p:cNvGrpSpPr/>
            <p:nvPr/>
          </p:nvGrpSpPr>
          <p:grpSpPr>
            <a:xfrm>
              <a:off x="549633" y="1045754"/>
              <a:ext cx="1279664" cy="282362"/>
              <a:chOff x="549633" y="1045754"/>
              <a:chExt cx="1279664" cy="282362"/>
            </a:xfrm>
          </p:grpSpPr>
          <p:sp>
            <p:nvSpPr>
              <p:cNvPr id="35" name="矩形 34"/>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6"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题型全突破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a:srcRect b="7476"/>
          <a:stretch>
            <a:fillRect/>
          </a:stretch>
        </p:blipFill>
        <p:spPr>
          <a:xfrm>
            <a:off x="746488" y="1295398"/>
            <a:ext cx="2448000" cy="2750303"/>
          </a:xfrm>
          <a:prstGeom prst="rect">
            <a:avLst/>
          </a:prstGeom>
        </p:spPr>
      </p:pic>
      <p:sp>
        <p:nvSpPr>
          <p:cNvPr id="31" name="矩形 30">
            <a:hlinkClick r:id="rId1" action="ppaction://hlinksldjump"/>
          </p:cNvPr>
          <p:cNvSpPr/>
          <p:nvPr/>
        </p:nvSpPr>
        <p:spPr>
          <a:xfrm>
            <a:off x="74648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aphicFrame>
        <p:nvGraphicFramePr>
          <p:cNvPr id="38" name="表格 37"/>
          <p:cNvGraphicFramePr>
            <a:graphicFrameLocks noGrp="1"/>
          </p:cNvGraphicFramePr>
          <p:nvPr/>
        </p:nvGraphicFramePr>
        <p:xfrm>
          <a:off x="3480069" y="1743791"/>
          <a:ext cx="7114025" cy="2880360"/>
        </p:xfrm>
        <a:graphic>
          <a:graphicData uri="http://schemas.openxmlformats.org/drawingml/2006/table">
            <a:tbl>
              <a:tblPr firstRow="1" firstCol="1" bandRow="1"/>
              <a:tblGrid>
                <a:gridCol w="430306"/>
                <a:gridCol w="985888"/>
                <a:gridCol w="5697831"/>
              </a:tblGrid>
              <a:tr h="0">
                <a:tc rowSpan="3">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D</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项</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选项表述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直至殷墟甲骨文被发现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学者们探究先民的造字之法才有所凭依</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从此中国的文字学就进入了一个新的时期。</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原文表述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汉代以后中国的文字学家崇尚许慎的《说文解字》</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传统的文字学主要是《说文》学</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《说文》以小篆为本解释字源的理论难以维持</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从此中国文字学就进入了一个新的时期。</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第</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⑤</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段</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比对分析</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直至殷墟甲骨文被发现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学者们探究先民的造字之法才有所凭依</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与原文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崇尚许慎的《说文解字》</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以小篆为本解释字源的理论</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相矛盾</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《说文》也是</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学者们探究先民的造字之法</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的凭依</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殷墟甲骨文</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只是使凭依更加充实。属曲解文意。</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9" name="TextBox 38"/>
          <p:cNvSpPr txBox="1"/>
          <p:nvPr/>
        </p:nvSpPr>
        <p:spPr>
          <a:xfrm>
            <a:off x="3463682" y="4868651"/>
            <a:ext cx="6624090" cy="377283"/>
          </a:xfrm>
          <a:prstGeom prst="rect">
            <a:avLst/>
          </a:prstGeom>
          <a:noFill/>
        </p:spPr>
        <p:txBody>
          <a:bodyPr wrap="square" rtlCol="0">
            <a:spAutoFit/>
          </a:bodyPr>
          <a:lstStyle/>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1520488" cy="3991429"/>
          </a:xfrm>
          <a:prstGeom prst="rect">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3978022" y="4684957"/>
            <a:ext cx="3564439" cy="990121"/>
          </a:xfrm>
          <a:prstGeom prst="roundRect">
            <a:avLst>
              <a:gd name="adj" fmla="val 5758"/>
            </a:avLst>
          </a:prstGeom>
          <a:noFill/>
          <a:ln>
            <a:solidFill>
              <a:srgbClr val="77AED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713105" rtl="0" eaLnBrk="1" latinLnBrk="0" hangingPunct="1">
              <a:defRPr sz="1405" kern="1200">
                <a:solidFill>
                  <a:schemeClr val="lt1"/>
                </a:solidFill>
                <a:latin typeface="+mn-lt"/>
                <a:ea typeface="+mn-ea"/>
                <a:cs typeface="+mn-cs"/>
              </a:defRPr>
            </a:lvl1pPr>
            <a:lvl2pPr marL="356870" algn="l" defTabSz="713105" rtl="0" eaLnBrk="1" latinLnBrk="0" hangingPunct="1">
              <a:defRPr sz="1405" kern="1200">
                <a:solidFill>
                  <a:schemeClr val="lt1"/>
                </a:solidFill>
                <a:latin typeface="+mn-lt"/>
                <a:ea typeface="+mn-ea"/>
                <a:cs typeface="+mn-cs"/>
              </a:defRPr>
            </a:lvl2pPr>
            <a:lvl3pPr marL="713105" algn="l" defTabSz="713105" rtl="0" eaLnBrk="1" latinLnBrk="0" hangingPunct="1">
              <a:defRPr sz="1405" kern="1200">
                <a:solidFill>
                  <a:schemeClr val="lt1"/>
                </a:solidFill>
                <a:latin typeface="+mn-lt"/>
                <a:ea typeface="+mn-ea"/>
                <a:cs typeface="+mn-cs"/>
              </a:defRPr>
            </a:lvl3pPr>
            <a:lvl4pPr marL="1069975" algn="l" defTabSz="713105" rtl="0" eaLnBrk="1" latinLnBrk="0" hangingPunct="1">
              <a:defRPr sz="1405" kern="1200">
                <a:solidFill>
                  <a:schemeClr val="lt1"/>
                </a:solidFill>
                <a:latin typeface="+mn-lt"/>
                <a:ea typeface="+mn-ea"/>
                <a:cs typeface="+mn-cs"/>
              </a:defRPr>
            </a:lvl4pPr>
            <a:lvl5pPr marL="1426210" algn="l" defTabSz="713105" rtl="0" eaLnBrk="1" latinLnBrk="0" hangingPunct="1">
              <a:defRPr sz="1405" kern="1200">
                <a:solidFill>
                  <a:schemeClr val="lt1"/>
                </a:solidFill>
                <a:latin typeface="+mn-lt"/>
                <a:ea typeface="+mn-ea"/>
                <a:cs typeface="+mn-cs"/>
              </a:defRPr>
            </a:lvl5pPr>
            <a:lvl6pPr marL="1783080" algn="l" defTabSz="713105" rtl="0" eaLnBrk="1" latinLnBrk="0" hangingPunct="1">
              <a:defRPr sz="1405" kern="1200">
                <a:solidFill>
                  <a:schemeClr val="lt1"/>
                </a:solidFill>
                <a:latin typeface="+mn-lt"/>
                <a:ea typeface="+mn-ea"/>
                <a:cs typeface="+mn-cs"/>
              </a:defRPr>
            </a:lvl6pPr>
            <a:lvl7pPr marL="2139315" algn="l" defTabSz="713105" rtl="0" eaLnBrk="1" latinLnBrk="0" hangingPunct="1">
              <a:defRPr sz="1405" kern="1200">
                <a:solidFill>
                  <a:schemeClr val="lt1"/>
                </a:solidFill>
                <a:latin typeface="+mn-lt"/>
                <a:ea typeface="+mn-ea"/>
                <a:cs typeface="+mn-cs"/>
              </a:defRPr>
            </a:lvl7pPr>
            <a:lvl8pPr marL="2496185" algn="l" defTabSz="713105" rtl="0" eaLnBrk="1" latinLnBrk="0" hangingPunct="1">
              <a:defRPr sz="1405" kern="1200">
                <a:solidFill>
                  <a:schemeClr val="lt1"/>
                </a:solidFill>
                <a:latin typeface="+mn-lt"/>
                <a:ea typeface="+mn-ea"/>
                <a:cs typeface="+mn-cs"/>
              </a:defRPr>
            </a:lvl8pPr>
            <a:lvl9pPr marL="2852420" algn="l" defTabSz="713105" rtl="0" eaLnBrk="1" latinLnBrk="0" hangingPunct="1">
              <a:defRPr sz="1405" kern="1200">
                <a:solidFill>
                  <a:schemeClr val="lt1"/>
                </a:solidFill>
                <a:latin typeface="+mn-lt"/>
                <a:ea typeface="+mn-ea"/>
                <a:cs typeface="+mn-cs"/>
              </a:defRPr>
            </a:lvl9pPr>
          </a:lstStyle>
          <a:p>
            <a:pPr algn="ctr"/>
            <a:r>
              <a:rPr lang="zh-CN" altLang="en-US" sz="3600" dirty="0" smtClean="0">
                <a:solidFill>
                  <a:srgbClr val="3E8BC0"/>
                </a:solidFill>
                <a:latin typeface="微软雅黑" panose="020B0503020204020204" pitchFamily="34" charset="-122"/>
                <a:ea typeface="微软雅黑" panose="020B0503020204020204" pitchFamily="34" charset="-122"/>
              </a:rPr>
              <a:t>能力</a:t>
            </a:r>
            <a:r>
              <a:rPr lang="zh-CN" altLang="en-US" sz="3600" dirty="0">
                <a:solidFill>
                  <a:srgbClr val="3E8BC0"/>
                </a:solidFill>
                <a:latin typeface="微软雅黑" panose="020B0503020204020204" pitchFamily="34" charset="-122"/>
                <a:ea typeface="微软雅黑" panose="020B0503020204020204" pitchFamily="34" charset="-122"/>
              </a:rPr>
              <a:t>大</a:t>
            </a:r>
            <a:r>
              <a:rPr lang="zh-CN" altLang="en-US" sz="3600" dirty="0" smtClean="0">
                <a:solidFill>
                  <a:srgbClr val="3E8BC0"/>
                </a:solidFill>
                <a:latin typeface="微软雅黑" panose="020B0503020204020204" pitchFamily="34" charset="-122"/>
                <a:ea typeface="微软雅黑" panose="020B0503020204020204" pitchFamily="34" charset="-122"/>
              </a:rPr>
              <a:t>提升</a:t>
            </a:r>
            <a:endParaRPr lang="zh-CN" altLang="en-US" sz="3600" dirty="0">
              <a:solidFill>
                <a:srgbClr val="3E8BC0"/>
              </a:solidFill>
              <a:latin typeface="微软雅黑" panose="020B0503020204020204" pitchFamily="34" charset="-122"/>
              <a:ea typeface="微软雅黑" panose="020B0503020204020204" pitchFamily="34" charset="-122"/>
            </a:endParaRPr>
          </a:p>
        </p:txBody>
      </p:sp>
      <p:sp>
        <p:nvSpPr>
          <p:cNvPr id="5" name="Freeform 72"/>
          <p:cNvSpPr>
            <a:spLocks noEditPoints="1"/>
          </p:cNvSpPr>
          <p:nvPr/>
        </p:nvSpPr>
        <p:spPr bwMode="auto">
          <a:xfrm>
            <a:off x="5037995" y="1470449"/>
            <a:ext cx="1495533" cy="149822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68571" tIns="34286" rIns="68571" bIns="34286" numCol="1" anchor="t" anchorCtr="0" compatLnSpc="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46488" y="866664"/>
            <a:ext cx="1510763" cy="281949"/>
            <a:chOff x="549633" y="1045754"/>
            <a:chExt cx="1279664" cy="282362"/>
          </a:xfrm>
        </p:grpSpPr>
        <p:sp>
          <p:nvSpPr>
            <p:cNvPr id="33" name="矩形 32"/>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2" name="图片 41"/>
          <p:cNvPicPr>
            <a:picLocks noChangeAspect="1"/>
          </p:cNvPicPr>
          <p:nvPr/>
        </p:nvPicPr>
        <p:blipFill>
          <a:blip r:embed="rId2"/>
          <a:stretch>
            <a:fillRect/>
          </a:stretch>
        </p:blipFill>
        <p:spPr>
          <a:xfrm>
            <a:off x="8351838" y="1295400"/>
            <a:ext cx="2449511" cy="2736850"/>
          </a:xfrm>
          <a:prstGeom prst="rect">
            <a:avLst/>
          </a:prstGeom>
        </p:spPr>
      </p:pic>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2837329" y="881113"/>
            <a:ext cx="4383742" cy="338554"/>
          </a:xfrm>
          <a:prstGeom prst="rect">
            <a:avLst/>
          </a:prstGeom>
          <a:noFill/>
        </p:spPr>
        <p:txBody>
          <a:bodyPr wrap="square" rtlCol="0">
            <a:spAutoFit/>
          </a:bodyPr>
          <a:lstStyle/>
          <a:p>
            <a:r>
              <a:rPr lang="zh-CN" altLang="en-US" sz="16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论述</a:t>
            </a:r>
            <a:r>
              <a:rPr lang="zh-CN" altLang="en-US" sz="1600" dirty="0">
                <a:solidFill>
                  <a:srgbClr val="000000"/>
                </a:solidFill>
                <a:latin typeface="微软雅黑" panose="020B0503020204020204" pitchFamily="34" charset="-122"/>
                <a:ea typeface="微软雅黑" panose="020B0503020204020204" pitchFamily="34" charset="-122"/>
                <a:cs typeface="Times New Roman" panose="02020603050405020304"/>
              </a:rPr>
              <a:t>类文本的三要素</a:t>
            </a:r>
            <a:endParaRPr lang="zh-CN" altLang="en-US" sz="1600" dirty="0">
              <a:latin typeface="微软雅黑" panose="020B0503020204020204" pitchFamily="34" charset="-122"/>
              <a:ea typeface="微软雅黑" panose="020B0503020204020204" pitchFamily="34" charset="-122"/>
            </a:endParaRPr>
          </a:p>
        </p:txBody>
      </p:sp>
      <p:sp>
        <p:nvSpPr>
          <p:cNvPr id="5" name="TextBox 4"/>
          <p:cNvSpPr txBox="1"/>
          <p:nvPr/>
        </p:nvSpPr>
        <p:spPr>
          <a:xfrm>
            <a:off x="1120574" y="1610759"/>
            <a:ext cx="6703865" cy="3647152"/>
          </a:xfrm>
          <a:prstGeom prst="rect">
            <a:avLst/>
          </a:prstGeom>
          <a:noFill/>
        </p:spPr>
        <p:txBody>
          <a:bodyPr wrap="square" rtlCol="0">
            <a:spAutoFit/>
          </a:bodyPr>
          <a:lstStyle/>
          <a:p>
            <a:pPr algn="just">
              <a:lnSpc>
                <a:spcPct val="150000"/>
              </a:lnSpc>
              <a:spcAft>
                <a:spcPts val="0"/>
              </a:spcAft>
            </a:pPr>
            <a:r>
              <a:rPr lang="en-US" altLang="zh-CN"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论点</a:t>
            </a:r>
            <a:endParaRPr lang="zh-CN" altLang="en-US" sz="1400" b="1"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论点是作者对议论的问题所持的见解和主张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是文章的灵魂。论点的特点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第一</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论点的表述形式往往是一种表示肯定或否定的判断句式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它必须是明确的表态性的句子。从全文来看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论点不是某一段的中心句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而是能统摄全文的中心句。</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第二</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论点在文本中的位置</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有的直接出现在文本的开头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开门见山</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有的放在文本的结尾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篇末点题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大多以“所以”“总而言之”“归根结底”等表示总结性的词语为标志</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有的放在文本的中间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有的标题就是全文论点。当然</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有少数文本并没有明确表明论点的语句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这就要由读者自己进行概括。</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第三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一篇文章只能有一个中心论点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全篇应紧紧围绕着这一中心论点来展开议论。为了论述得更深刻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更有条理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中心论点之下可以有若干分论点。中心论点与分论点的关系是统率与被统率的关系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而各分论点之间不能相互矛盾、交叉或包含。</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424"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746488" y="1288608"/>
            <a:ext cx="2447316" cy="2726804"/>
          </a:xfrm>
          <a:prstGeom prst="rect">
            <a:avLst/>
          </a:prstGeom>
        </p:spPr>
      </p:pic>
      <p:sp>
        <p:nvSpPr>
          <p:cNvPr id="43" name="Rectangle 2"/>
          <p:cNvSpPr txBox="1">
            <a:spLocks noChangeArrowheads="1"/>
          </p:cNvSpPr>
          <p:nvPr/>
        </p:nvSpPr>
        <p:spPr bwMode="auto">
          <a:xfrm>
            <a:off x="3694186" y="1652600"/>
            <a:ext cx="6451374" cy="3563470"/>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lvl="0" algn="just" defTabSz="-635" fontAlgn="auto">
              <a:lnSpc>
                <a:spcPct val="150000"/>
              </a:lnSpc>
              <a:spcBef>
                <a:spcPts val="0"/>
              </a:spcBef>
              <a:spcAft>
                <a:spcPts val="0"/>
              </a:spcAft>
              <a:tabLst>
                <a:tab pos="266700" algn="l"/>
              </a:tabLs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论据</a:t>
            </a:r>
            <a:endPar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fontAlgn="auto">
              <a:lnSpc>
                <a:spcPct val="150000"/>
              </a:lnSpc>
              <a:spcBef>
                <a:spcPts val="0"/>
              </a:spcBef>
              <a:spcAft>
                <a:spcPts val="0"/>
              </a:spcAft>
              <a:tabLst>
                <a:tab pos="266700" algn="l"/>
              </a:tabLs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论据是用来证明论点的正确性和可行性的材料。</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fontAlgn="auto">
              <a:lnSpc>
                <a:spcPct val="150000"/>
              </a:lnSpc>
              <a:spcBef>
                <a:spcPts val="0"/>
              </a:spcBef>
              <a:spcAft>
                <a:spcPts val="0"/>
              </a:spcAft>
              <a:tabLst>
                <a:tab pos="266700" algn="l"/>
              </a:tabLs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论据有两种</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事实论据</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指有代表性的事例、确凿的数据、可靠的史实等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道理论据</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指经过实践检验的格言、原理、定律及人们公认的道理等。运用事实论据要详略得当</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引用道理论据要准确恰当</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论据的排列要有一定的顺序。</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fontAlgn="auto">
              <a:lnSpc>
                <a:spcPct val="150000"/>
              </a:lnSpc>
              <a:spcBef>
                <a:spcPts val="0"/>
              </a:spcBef>
              <a:spcAft>
                <a:spcPts val="0"/>
              </a:spcAft>
              <a:tabLst>
                <a:tab pos="266700" algn="l"/>
              </a:tabLs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对论据的要求有三点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一是典型</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二是新颖</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三是能证明论点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与论点有内在联系。</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fontAlgn="auto">
              <a:lnSpc>
                <a:spcPct val="150000"/>
              </a:lnSpc>
              <a:spcBef>
                <a:spcPts val="0"/>
              </a:spcBef>
              <a:spcAft>
                <a:spcPts val="0"/>
              </a:spcAft>
              <a:tabLst>
                <a:tab pos="266700" algn="l"/>
              </a:tabLs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论证</a:t>
            </a:r>
            <a:endPar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fontAlgn="auto">
              <a:lnSpc>
                <a:spcPct val="150000"/>
              </a:lnSpc>
              <a:spcBef>
                <a:spcPts val="0"/>
              </a:spcBef>
              <a:spcAft>
                <a:spcPts val="0"/>
              </a:spcAft>
              <a:tabLst>
                <a:tab pos="266700" algn="l"/>
              </a:tabLs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论证就是用论据来证明论点的过程。</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fontAlgn="auto">
              <a:lnSpc>
                <a:spcPct val="150000"/>
              </a:lnSpc>
              <a:spcBef>
                <a:spcPts val="0"/>
              </a:spcBef>
              <a:spcAft>
                <a:spcPts val="0"/>
              </a:spcAft>
              <a:tabLst>
                <a:tab pos="266700" algn="l"/>
              </a:tabLs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一般来说</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论点是解决“证明什么”的问题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论据是解决“用什么来证明”的问题</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而论证是解决“怎样证明”的问题。论证的目的在于揭示论点和论据之间的内在逻辑关系。</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1" name="矩形 30">
            <a:hlinkClick r:id="rId1" action="ppaction://hlinksldjump"/>
          </p:cNvPr>
          <p:cNvSpPr/>
          <p:nvPr/>
        </p:nvSpPr>
        <p:spPr>
          <a:xfrm>
            <a:off x="74648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424"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3513835" y="1617551"/>
            <a:ext cx="6986253" cy="3647152"/>
          </a:xfrm>
          <a:prstGeom prst="rect">
            <a:avLst/>
          </a:prstGeom>
        </p:spPr>
        <p:txBody>
          <a:bodyPr wrap="square">
            <a:spAutoFit/>
          </a:bodyPr>
          <a:lstStyle/>
          <a:p>
            <a:pPr lvl="0" algn="just" defTabSz="-635">
              <a:lnSpc>
                <a:spcPct val="150000"/>
              </a:lnSpc>
              <a:spcAft>
                <a:spcPts val="0"/>
              </a:spcAft>
              <a:tabLst>
                <a:tab pos="266700" algn="l"/>
              </a:tabLs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立论文</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spcAft>
                <a:spcPts val="0"/>
              </a:spcAft>
              <a:tabLst>
                <a:tab pos="266700" algn="l"/>
              </a:tabLs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立论文指对某个问题直接提出自己的看法</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表明自己的意见的论述类文本。如罗迦</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因格的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事物的正确答案不止一个</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标题就鲜明地摆出了作者的观点。论述类文本大多是立论文。</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spcAft>
                <a:spcPts val="0"/>
              </a:spcAft>
              <a:tabLst>
                <a:tab pos="266700" algn="l"/>
              </a:tabLs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驳论文</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spcAft>
                <a:spcPts val="0"/>
              </a:spcAft>
              <a:tabLst>
                <a:tab pos="266700" algn="l"/>
              </a:tabLs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驳论文指反驳对方的论点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并在此基础上阐明自己的观点和意见的论述类文本。如马南邨的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不求甚解</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首先摆出了要批驳的靶子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对任何问题不求甚解都是不好的。”接着从“不求甚解”的出处入手</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全面解释了陶渊明的话</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揭示了“不求甚解”的两层含义</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并以此为依据</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对否定“不求甚解”的观点做了否定。在批驳过程中阐述了“读书的要诀在于会意</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读书要虚心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重要的书要反复读”的主张。</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spcAft>
                <a:spcPts val="0"/>
              </a:spcAft>
              <a:tabLst>
                <a:tab pos="266700" algn="l"/>
              </a:tabLs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驳论文中反驳的方法有三种</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驳论点</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驳论据</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驳论证。</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746488" y="1295400"/>
            <a:ext cx="2447316" cy="2726804"/>
          </a:xfrm>
          <a:prstGeom prst="rect">
            <a:avLst/>
          </a:prstGeom>
        </p:spPr>
      </p:pic>
      <p:sp>
        <p:nvSpPr>
          <p:cNvPr id="42" name="矩形 41">
            <a:hlinkClick r:id="rId1" action="ppaction://hlinksldjump"/>
          </p:cNvPr>
          <p:cNvSpPr/>
          <p:nvPr/>
        </p:nvSpPr>
        <p:spPr>
          <a:xfrm>
            <a:off x="745804" y="4158063"/>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4601599" y="900094"/>
            <a:ext cx="4854389" cy="338554"/>
          </a:xfrm>
          <a:prstGeom prst="rect">
            <a:avLst/>
          </a:prstGeom>
          <a:noFill/>
        </p:spPr>
        <p:txBody>
          <a:bodyPr wrap="square" rtlCol="0">
            <a:spAutoFit/>
          </a:bodyPr>
          <a:lstStyle/>
          <a:p>
            <a:pPr algn="ctr"/>
            <a:r>
              <a:rPr lang="zh-CN" altLang="en-US" sz="16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论述</a:t>
            </a:r>
            <a:r>
              <a:rPr lang="zh-CN" altLang="en-US" sz="1600" dirty="0">
                <a:solidFill>
                  <a:srgbClr val="000000"/>
                </a:solidFill>
                <a:latin typeface="微软雅黑" panose="020B0503020204020204" pitchFamily="34" charset="-122"/>
                <a:ea typeface="微软雅黑" panose="020B0503020204020204" pitchFamily="34" charset="-122"/>
                <a:cs typeface="Times New Roman" panose="02020603050405020304"/>
              </a:rPr>
              <a:t>类文本的类型</a:t>
            </a:r>
            <a:endParaRPr lang="zh-CN" altLang="en-US" sz="16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232265" y="2263881"/>
            <a:ext cx="6486835" cy="2354491"/>
          </a:xfrm>
          <a:prstGeom prst="rect">
            <a:avLst/>
          </a:prstGeom>
        </p:spPr>
        <p:txBody>
          <a:bodyPr wrap="square">
            <a:spAutoFit/>
          </a:bodyPr>
          <a:lstStyle/>
          <a:p>
            <a:pPr lvl="0" algn="just" defTabSz="-635">
              <a:lnSpc>
                <a:spcPct val="150000"/>
              </a:lnSpc>
              <a:tabLst>
                <a:tab pos="266700" algn="l"/>
              </a:tabLst>
            </a:pPr>
            <a:r>
              <a:rPr lang="en-US" altLang="zh-CN" sz="1400" b="1"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rPr>
              <a:t>混淆部分和整体</a:t>
            </a:r>
            <a:endParaRPr lang="zh-CN" altLang="en-US" sz="1400" b="1"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tabLst>
                <a:tab pos="266700" algn="l"/>
              </a:tabLs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在数量和范围上相互混淆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把阅读文本中对部分事物的判断表述为对所有事物的判断</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或者把阅读文本中对所有事物的判断表述为对部分事物的判断。要注意“一些”“全”“都”“所有”“一切”“各种”“有些”等词语。</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tabLst>
                <a:tab pos="266700" algn="l"/>
              </a:tabLst>
            </a:pP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例如</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:[2016</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新课标全国卷乙卷</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下列关于原文内容的表述</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不正确的一项是</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tabLst>
                <a:tab pos="266700" algn="l"/>
              </a:tabLs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选项表述</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】D.1917</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年王国维写的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殷卜辞中所见先公先王考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及</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续考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证明了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史记</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殷本纪</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所载内容的真实性</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31" name="TextBox 30"/>
          <p:cNvSpPr txBox="1"/>
          <p:nvPr/>
        </p:nvSpPr>
        <p:spPr>
          <a:xfrm>
            <a:off x="2823881" y="840996"/>
            <a:ext cx="4881283" cy="338554"/>
          </a:xfrm>
          <a:prstGeom prst="rect">
            <a:avLst/>
          </a:prstGeom>
          <a:noFill/>
        </p:spPr>
        <p:txBody>
          <a:bodyPr wrap="square" rtlCol="0">
            <a:spAutoFit/>
          </a:bodyPr>
          <a:lstStyle/>
          <a:p>
            <a:r>
              <a:rPr lang="zh-CN" altLang="en-US" sz="16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论述</a:t>
            </a:r>
            <a:r>
              <a:rPr lang="zh-CN" altLang="en-US" sz="1600" dirty="0">
                <a:solidFill>
                  <a:srgbClr val="000000"/>
                </a:solidFill>
                <a:latin typeface="微软雅黑" panose="020B0503020204020204" pitchFamily="34" charset="-122"/>
                <a:ea typeface="微软雅黑" panose="020B0503020204020204" pitchFamily="34" charset="-122"/>
                <a:cs typeface="Times New Roman" panose="02020603050405020304"/>
              </a:rPr>
              <a:t>类文本阅读题常设陷阱</a:t>
            </a:r>
            <a:endParaRPr lang="zh-CN" altLang="en-US" sz="16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218329" y="2587047"/>
            <a:ext cx="6486835" cy="1708160"/>
          </a:xfrm>
          <a:prstGeom prst="rect">
            <a:avLst/>
          </a:prstGeom>
        </p:spPr>
        <p:txBody>
          <a:bodyPr wrap="square">
            <a:spAutoFit/>
          </a:bodyPr>
          <a:lstStyle/>
          <a:p>
            <a:pPr lvl="0" algn="just" defTabSz="-635">
              <a:lnSpc>
                <a:spcPct val="150000"/>
              </a:lnSpc>
              <a:tabLst>
                <a:tab pos="266700" algn="l"/>
              </a:tabLst>
            </a:pPr>
            <a:r>
              <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原文表述</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特别是</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1917</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年王国维写了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殷卜辞中所见先公先王考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及</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续考</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论文无可辩驳地证明</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殷本纪</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所载的商王朝是确实存在的。</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源自第②段</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lvl="0" algn="just" defTabSz="-635">
              <a:lnSpc>
                <a:spcPct val="150000"/>
              </a:lnSpc>
              <a:tabLst>
                <a:tab pos="266700" algn="l"/>
              </a:tabLs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比对分析</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证明了</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史记</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殷本纪</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所载内容的真实性”的表述扩大了原句“证明</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殷本纪</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所载的商王朝是确实存在的”的所指范围</a:t>
            </a: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或变换了陈述对象。</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1907"/>
            <a:chOff x="549633" y="1045754"/>
            <a:chExt cx="1258150" cy="282320"/>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2320"/>
              <a:chOff x="549633" y="1045754"/>
              <a:chExt cx="1258150" cy="282320"/>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3302950" y="1645193"/>
          <a:ext cx="7506741" cy="3840480"/>
        </p:xfrm>
        <a:graphic>
          <a:graphicData uri="http://schemas.openxmlformats.org/drawingml/2006/table">
            <a:tbl>
              <a:tblPr firstRow="1" firstCol="1" bandRow="1"/>
              <a:tblGrid>
                <a:gridCol w="918944"/>
                <a:gridCol w="889300"/>
                <a:gridCol w="592867"/>
                <a:gridCol w="1161322"/>
                <a:gridCol w="2792577"/>
                <a:gridCol w="1151731"/>
              </a:tblGrid>
              <a:tr h="0">
                <a:tc>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2016</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Ⅲ</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摘编自周振鹤《历史中的文学与文学中的历史》</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文学</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道单选题</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,9</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下列关于原文内容的表述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不正确的一项是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下列理解和分析</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不符合原文意思的一项是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根据原文内容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下列说法不正确的一项是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筛选并整合文中的信息</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归纳内容要点</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概括中心意思</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r>
              <a:tr h="0">
                <a:tc>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2015</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摘编自王芳《宋代信用的特点与影响》</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史学</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道单选题</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,9</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下列关于原文内容的表述</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不正确的一项是</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下列理解和分析</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不符合原文意思的一项是</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根据原文内容</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下列理解和分析不正确的一项是</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筛选并整合文中的信息</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归纳内容要点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概括中心意思</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6">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325907" y="1940716"/>
            <a:ext cx="6231339" cy="3000821"/>
          </a:xfrm>
          <a:prstGeom prst="rect">
            <a:avLst/>
          </a:prstGeom>
        </p:spPr>
        <p:txBody>
          <a:bodyPr wrap="square">
            <a:spAutoFit/>
          </a:bodyPr>
          <a:lstStyle/>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混淆已然和未然</a:t>
            </a:r>
            <a:endPar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“已然”是事物已经发生的情况</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未然”是事物将要出现的情况。命题者设计错误项时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故意把“将要出现的情况”表述为“已经发生的情况”</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或者相反。在这一点上</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要注意“已经”“将”“将要”“了”“认为”“设想”“方案”“某一天”等词语。</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例如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:[2009</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湖北</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·8]</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下列对“数字海洋建设带来了人类认识、管理、开发海洋的一场革命”的理解</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不准确的一项是</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选项表述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建设数字海洋适应了时代需要</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通过实现海洋管理的信息化、网络化和智能化</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完成了海洋管理任务</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71753" y="2102299"/>
            <a:ext cx="6519965" cy="2677656"/>
          </a:xfrm>
          <a:prstGeom prst="rect">
            <a:avLst/>
          </a:prstGeom>
        </p:spPr>
        <p:txBody>
          <a:bodyPr wrap="square">
            <a:spAutoFit/>
          </a:bodyPr>
          <a:lstStyle/>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原文表述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数字海洋的应用可以实现海洋管理的信息化、网络化和智能化。例如在维护海洋权益上</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数字海洋的实时立体观测体系</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能够对我国沿海</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200</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海里内的经济专属区海域进行全天候无遗漏的实时监测</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任何违反我国法律的海洋活动</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都将在第一时间内被反映到我国海监指挥中心</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以便及时形成维权决策</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确保国家海洋权益不受侵犯。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源自第③段</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比对分析</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选项中“实现海洋管理的信息化、网络化和智能化”与原文不符</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原文说的是“可以实现”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不能说“完成了海洋管理任务”</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这样说就把未然表述成已然了。</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78477" y="2425464"/>
            <a:ext cx="6594411" cy="2031325"/>
          </a:xfrm>
          <a:prstGeom prst="rect">
            <a:avLst/>
          </a:prstGeom>
        </p:spPr>
        <p:txBody>
          <a:bodyPr wrap="square">
            <a:spAutoFit/>
          </a:bodyPr>
          <a:lstStyle/>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混淆或强加逻辑关系</a:t>
            </a:r>
            <a:endPar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在错误项的设计上</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颠倒因果关系、条件关系、假设关系等</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或强加某种逻辑关系。要注意具有多重关系的复句。</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例如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:[2016</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新课标全国卷乙卷</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根据原文内容</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下列说法不正确的一项是</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选项表述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直至殷墟甲骨文被发现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学者们探究先民的造字之法才有所凭依</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从此中国的文字学就进入了一个新的时期</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9</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78477" y="2425464"/>
            <a:ext cx="6594411" cy="2031325"/>
          </a:xfrm>
          <a:prstGeom prst="rect">
            <a:avLst/>
          </a:prstGeom>
        </p:spPr>
        <p:txBody>
          <a:bodyPr wrap="square">
            <a:spAutoFit/>
          </a:bodyPr>
          <a:lstStyle/>
          <a:p>
            <a:pPr algn="just">
              <a:lnSpc>
                <a:spcPct val="150000"/>
              </a:lnSpc>
              <a:spcAft>
                <a:spcPts val="0"/>
              </a:spcAft>
            </a:pPr>
            <a:r>
              <a:rPr lang="en-US" altLang="zh-CN" sz="1400" dirty="0" smtClean="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原文表述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汉代以后中国的文字学家崇尚许慎的</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说文解字</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传统的文字学主要是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说文</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学</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说文</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以小篆为本解释字源的理论难以维持</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从此中国文字学就进入了一个新的时期。</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源自第⑤段</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比对分析</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直至殷墟甲骨文被发现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学者们探究先民的造字之法才有所凭依”与原文“崇尚许慎的</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说文解字</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以小篆为本解释字源的理论”相矛盾</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说文</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也是“学者们探究先民的造字之法”的凭依</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殷墟甲骨文”只是使凭依更加充实。</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10</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169374" y="2244270"/>
            <a:ext cx="6606261" cy="2380130"/>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混淆肯定和否定、或然和必然</a:t>
            </a:r>
            <a:endPar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原文是肯定</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否定</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选项表述成否定</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肯定</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原文是或然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必然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选项表述为必然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。具体体现在“可能”“也许”“或许”“肯定”“一定”等词语上。</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例如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:[2014</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安徽</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下列对原文观点的概括</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正确的一项是</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选项表述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古代思想家反对“文胜质”的倾向</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认为繁杂的技术具有炫目的迷惑性</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炫技”势必干扰人们对于“道”的持续关注</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11</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169377" y="2096352"/>
            <a:ext cx="6606261" cy="2675966"/>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混淆肯定和否定、或然和必然</a:t>
            </a:r>
            <a:endPar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原文是肯定</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否定</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选项表述成否定</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肯定</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原文是或然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必然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选项表述为必然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或然</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。具体体现在“可能”“也许”“或许”“肯定”“一定”等词语上。</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例如</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:[2014</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安徽</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下列对原文观点的概括</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正确的一项是</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选项表述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古代思想家反对“文胜质”的倾向</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认为繁杂的技术具有炫目的迷惑性</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炫技”势必干扰人们对于“道”的持续关注</a:t>
            </a:r>
            <a:r>
              <a:rPr lang="zh-CN" altLang="en-US" sz="14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12</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045116" y="1703517"/>
            <a:ext cx="6713838" cy="3461636"/>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原文表述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如伊壁鸠鲁强调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物质欲望的满足本身不是快乐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物质欲望和生命本身的需要是两码事。生命需要得到满足那是一种快乐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但是超出生命需要的那些欲望反而是造成痛苦的根源。约翰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穆勒则强调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幸福就是快乐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但是快乐是有质量和层次的区别的。一个人只有各种快乐都品尝过了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他才知道哪一种快乐更深刻、更持久、更强烈、更美好。</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源自第④段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比对分析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由原文信息可知</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物质欲望的满足本身不是快乐”是伊壁鸠鲁的观点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而“一个人只有各种快乐都品尝过了</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他才知道哪一种快乐更深刻、更持久、更强烈、更美好”则是约翰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穆勒的观点。选项把这两种观点杂糅在一起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一并认为是伊壁鸠鲁的观点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这就犯了张冠李戴的错误。</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13</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9" y="2425464"/>
            <a:ext cx="6548718" cy="2031325"/>
          </a:xfrm>
          <a:prstGeom prst="rect">
            <a:avLst/>
          </a:prstGeom>
        </p:spPr>
        <p:txBody>
          <a:bodyPr wrap="square">
            <a:spAutoFit/>
          </a:bodyPr>
          <a:lstStyle/>
          <a:p>
            <a:pPr algn="just">
              <a:lnSpc>
                <a:spcPct val="150000"/>
              </a:lnSpc>
              <a:spcAft>
                <a:spcPts val="0"/>
              </a:spcAft>
            </a:pPr>
            <a:r>
              <a:rPr lang="en-US" altLang="zh-CN" sz="1400" b="1" dirty="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rPr>
              <a:t>混淆有和无</a:t>
            </a:r>
            <a:endParaRPr lang="zh-CN" altLang="en-US" sz="1400" b="1"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文本中没有某个信息</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命题者设计的选项故意无中生有</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凭空臆造。这一点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有时还体现在故意夸大其词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夸大事物实有的能力、功能和作用等。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例如</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:[2015</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新课标全国卷</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Ⅰ·3]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根据原文内容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下列理解和分析不正确的一项是</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选项表述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宋代各种信用形式和信用工具对当时的经济发展都起到非常积极的作用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同时也为此后各个朝代提供了借鉴</a:t>
            </a:r>
            <a:r>
              <a:rPr lang="zh-CN" altLang="en-US"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22313" y="1295400"/>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7" name="矩形 36"/>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8" name="组合 37"/>
            <p:cNvGrpSpPr/>
            <p:nvPr/>
          </p:nvGrpSpPr>
          <p:grpSpPr>
            <a:xfrm>
              <a:off x="549633" y="1045754"/>
              <a:ext cx="1279664" cy="282362"/>
              <a:chOff x="549633" y="1045754"/>
              <a:chExt cx="1279664" cy="282362"/>
            </a:xfrm>
          </p:grpSpPr>
          <p:sp>
            <p:nvSpPr>
              <p:cNvPr id="39" name="矩形 38"/>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0"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14</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44" name="矩形 43">
            <a:hlinkClick r:id="" action="ppaction://hlinkshowjump?jump=nextslide"/>
          </p:cNvPr>
          <p:cNvSpPr/>
          <p:nvPr/>
        </p:nvSpPr>
        <p:spPr>
          <a:xfrm>
            <a:off x="8333408" y="4164855"/>
            <a:ext cx="2448000" cy="1422000"/>
          </a:xfrm>
          <a:prstGeom prst="rect">
            <a:avLst/>
          </a:prstGeom>
          <a:solidFill>
            <a:schemeClr val="accent2"/>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rotWithShape="1">
          <a:blip r:embed="rId2" cstate="print"/>
          <a:srcRect t="8770"/>
          <a:stretch>
            <a:fillRect/>
          </a:stretch>
        </p:blipFill>
        <p:spPr>
          <a:xfrm>
            <a:off x="8332652" y="1295400"/>
            <a:ext cx="2449512" cy="2736849"/>
          </a:xfrm>
          <a:prstGeom prst="rect">
            <a:avLst/>
          </a:prstGeom>
        </p:spPr>
      </p:pic>
      <p:sp>
        <p:nvSpPr>
          <p:cNvPr id="3" name="矩形 2"/>
          <p:cNvSpPr/>
          <p:nvPr/>
        </p:nvSpPr>
        <p:spPr>
          <a:xfrm>
            <a:off x="1102658" y="2263881"/>
            <a:ext cx="6696635" cy="2354491"/>
          </a:xfrm>
          <a:prstGeom prst="rect">
            <a:avLst/>
          </a:prstGeom>
        </p:spPr>
        <p:txBody>
          <a:bodyPr wrap="square">
            <a:spAutoFit/>
          </a:bodyPr>
          <a:lstStyle/>
          <a:p>
            <a:pPr algn="just">
              <a:lnSpc>
                <a:spcPct val="150000"/>
              </a:lnSpc>
              <a:spcAft>
                <a:spcPts val="0"/>
              </a:spcAft>
            </a:pP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原文表述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从实际效果看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它解决了军需、加强了流通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更重要的一点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它对束缚生产流通扩大和发展的高利贷构成了冲击。</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源自第②段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可见</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宋代新型信用工具的大量使用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是社会经济发展史中最具标志性意义的新生事物</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它缓解或解决了交换过程中的诸多不便与矛盾</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从而在很大程度上促进了经济发展。</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源自第③段</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比对分析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选项前半句以偏概全</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从原文表述“它</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赊买赊卖</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对束缚生产流通扩大和发展的高利贷构成了冲击”看</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高利贷这种信用形式对当时的经济发展起到的作用是消极的。选项后半句原文未体现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属无中生有。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183340" y="2030506"/>
            <a:ext cx="6291345" cy="2595282"/>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混淆人物和事件</a:t>
            </a: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张冠李戴</a:t>
            </a:r>
            <a:endParaRPr lang="zh-CN" altLang="en-US" sz="1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把一个人或几个人做的事情说成是另一个人或其他人做的</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混淆相关人物和事件。</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例如</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:[2014</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辽宁</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下列理解</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不符合原文意思的一项是</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选项表述</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伊壁鸠鲁认为</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物质欲望的满足不能使人快乐</a:t>
            </a:r>
            <a:r>
              <a:rPr lang="en-US" altLang="zh-CN" sz="14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dirty="0">
                <a:latin typeface="微软雅黑" panose="020B0503020204020204" pitchFamily="34" charset="-122"/>
                <a:ea typeface="微软雅黑" panose="020B0503020204020204" pitchFamily="34" charset="-122"/>
                <a:cs typeface="Times New Roman" panose="02020603050405020304" pitchFamily="18" charset="0"/>
              </a:rPr>
              <a:t>只有满足了生命本身需要的那种快乐才会更深刻、更持久、更强烈、更美好</a:t>
            </a:r>
            <a:r>
              <a:rPr lang="zh-CN" altLang="en-US" sz="14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1907"/>
            <a:chOff x="549633" y="1045754"/>
            <a:chExt cx="1258150" cy="282320"/>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2320"/>
              <a:chOff x="549633" y="1045754"/>
              <a:chExt cx="1258150" cy="282320"/>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5</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nvGraphicFramePr>
        <p:xfrm>
          <a:off x="3302950" y="1607474"/>
          <a:ext cx="7506740" cy="3840480"/>
        </p:xfrm>
        <a:graphic>
          <a:graphicData uri="http://schemas.openxmlformats.org/drawingml/2006/table">
            <a:tbl>
              <a:tblPr firstRow="1" firstCol="1" bandRow="1"/>
              <a:tblGrid>
                <a:gridCol w="918944"/>
                <a:gridCol w="740071"/>
                <a:gridCol w="497541"/>
                <a:gridCol w="874059"/>
                <a:gridCol w="3119717"/>
                <a:gridCol w="1356408"/>
              </a:tblGrid>
              <a:tr h="1734670">
                <a:tc>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2015</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Ⅱ</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摘编自陈望衡《艺术是什么》</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艺术</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道单选题</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,9</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下列关于原文内容的表述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不正确的一项是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下列理解和分析</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不符合原文意思的一项是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根据原文内容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下列理解和分析不正确的一项是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筛选并整合文中的信息</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归纳内容要点</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概括中心意思</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r>
              <a:tr h="0">
                <a:tc>
                  <a:txBody>
                    <a:bodyPr/>
                    <a:lstStyle/>
                    <a:p>
                      <a:pPr algn="ctr">
                        <a:lnSpc>
                          <a:spcPct val="150000"/>
                        </a:lnSpc>
                        <a:spcAft>
                          <a:spcPts val="0"/>
                        </a:spcAft>
                      </a:pP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2014</a:t>
                      </a: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a:solidFill>
                            <a:srgbClr val="000000"/>
                          </a:solidFill>
                          <a:effectLst/>
                          <a:latin typeface="微软雅黑" panose="020B0503020204020204" pitchFamily="34" charset="-122"/>
                          <a:ea typeface="微软雅黑" panose="020B0503020204020204" pitchFamily="34" charset="-122"/>
                          <a:cs typeface="Times New Roman" panose="02020603050405020304"/>
                        </a:rPr>
                        <a:t>Ⅰ</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摘编自王晓旭《美的奥秘》</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美学</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道单选题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,9</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下列各项中</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其性质不属于原文所论悲剧的一项是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下列理解</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不符合原文意思的一项是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根据原文内容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下列理解和分析不正确的一项是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理解文中重要概念的含义</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筛选并整合文中的信息</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归纳内容要点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概括中心意思</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026446" y="1584790"/>
            <a:ext cx="6892124" cy="3759434"/>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7.</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选项和题干毫无关联</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在错误项设计中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命题者有时会设计出和题干毫无关联的选项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如题干问的是原因</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选项却是结果</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题干问的是结果</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选项却是表现等。</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例如</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:[2013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浙江</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·8]</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下列不能支持“传统建筑不是一劳永逸的东西”这一观点的一项是</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选项表述</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传统建筑有可能会暂时没落</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它的发展和完善始终不曾停止过。</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传统建筑如同一种活着的有机物</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总是在重塑过程中寻找自我。</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传统建筑由于并不致命的贫乏</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目前被建筑师们暂时拒之门外。</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传统建筑如人类身体和骨骼一样稳定</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难以对其做一步改进。</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19138"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46488" y="866664"/>
            <a:ext cx="1510763" cy="281949"/>
            <a:chOff x="549633" y="1045754"/>
            <a:chExt cx="1279664" cy="282362"/>
          </a:xfrm>
        </p:grpSpPr>
        <p:sp>
          <p:nvSpPr>
            <p:cNvPr id="34" name="矩形 33"/>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5" name="组合 34"/>
            <p:cNvGrpSpPr/>
            <p:nvPr/>
          </p:nvGrpSpPr>
          <p:grpSpPr>
            <a:xfrm>
              <a:off x="549633" y="1045754"/>
              <a:ext cx="1279664" cy="282362"/>
              <a:chOff x="549633" y="1045754"/>
              <a:chExt cx="1279664" cy="282362"/>
            </a:xfrm>
          </p:grpSpPr>
          <p:sp>
            <p:nvSpPr>
              <p:cNvPr id="36" name="矩形 35"/>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7"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b="32258"/>
          <a:stretch>
            <a:fillRect/>
          </a:stretch>
        </p:blipFill>
        <p:spPr>
          <a:xfrm>
            <a:off x="8361055" y="1295400"/>
            <a:ext cx="2447316" cy="2726804"/>
          </a:xfrm>
          <a:prstGeom prst="rect">
            <a:avLst/>
          </a:prstGeom>
        </p:spPr>
      </p:pic>
      <p:sp>
        <p:nvSpPr>
          <p:cNvPr id="43" name="Rectangle 2"/>
          <p:cNvSpPr txBox="1">
            <a:spLocks noChangeArrowheads="1"/>
          </p:cNvSpPr>
          <p:nvPr/>
        </p:nvSpPr>
        <p:spPr bwMode="auto">
          <a:xfrm>
            <a:off x="1169894" y="2001226"/>
            <a:ext cx="6454588" cy="2866218"/>
          </a:xfrm>
          <a:prstGeom prst="rect">
            <a:avLst/>
          </a:prstGeom>
          <a:noFill/>
          <a:ln>
            <a:noFill/>
          </a:ln>
        </p:spPr>
        <p:txBody>
          <a:bodyPr anchor="ctr"/>
          <a:lstStyle>
            <a:lvl1pPr algn="l" rtl="0" fontAlgn="base">
              <a:spcBef>
                <a:spcPct val="0"/>
              </a:spcBef>
              <a:spcAft>
                <a:spcPct val="0"/>
              </a:spcAft>
              <a:defRPr sz="2400">
                <a:solidFill>
                  <a:schemeClr val="tx1"/>
                </a:solidFill>
                <a:latin typeface="+mj-lt"/>
                <a:ea typeface="华文细黑" panose="02010600040101010101" pitchFamily="2" charset="-122"/>
                <a:cs typeface="+mj-cs"/>
              </a:defRPr>
            </a:lvl1pPr>
            <a:lvl2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2pPr>
            <a:lvl3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3pPr>
            <a:lvl4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4pPr>
            <a:lvl5pPr algn="l" rtl="0" fontAlgn="base">
              <a:spcBef>
                <a:spcPct val="0"/>
              </a:spcBef>
              <a:spcAft>
                <a:spcPct val="0"/>
              </a:spcAft>
              <a:defRPr sz="2400">
                <a:solidFill>
                  <a:schemeClr val="tx1"/>
                </a:solidFill>
                <a:latin typeface="Arial" panose="020B0604020202020204" pitchFamily="34" charset="0"/>
                <a:ea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algn="just">
              <a:lnSpc>
                <a:spcPct val="150000"/>
              </a:lnSpc>
              <a:spcAft>
                <a:spcPts val="0"/>
              </a:spcAft>
            </a:pP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原文表述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传统建筑不是一劳永逸的东西。它从个体到个体进行传播</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而且每一代的质量都有很大变化。它可能在达到某种高度之后突然没落</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或是</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在一定时期的败落之后</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它也能在短暂的几年间异常繁荣。就像所有活着的有机物</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它在永恒的重塑过程中寻找自我。</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源自第①段</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它现在的贫乏并不致命</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并不意味会被永远拒之门外。它自身的没落为其正本清源和准备改进创造了必要条件。在古典柱式中</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建筑找到了它的最高表达方式</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即使天才们也不能再对它做进一步的改进</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就如同无法再改进人类的身体和骨骼一样。辛克尔宣称</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建筑的进化在过去很显著</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现在只有受过训练的眼睛才能觉察到古典柱式中所需要的改进。</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latin typeface="Times New Roman" panose="02020603050405020304" pitchFamily="18" charset="0"/>
                <a:ea typeface="微软雅黑" panose="020B0503020204020204" pitchFamily="34" charset="-122"/>
                <a:cs typeface="Times New Roman" panose="02020603050405020304" pitchFamily="18" charset="0"/>
              </a:rPr>
              <a:t>源自第②段</a:t>
            </a:r>
            <a:r>
              <a:rPr lang="en-US" altLang="zh-CN" sz="14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4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a:hlinkClick r:id="" action="ppaction://hlinkshowjump?jump=nextslide"/>
          </p:cNvPr>
          <p:cNvSpPr/>
          <p:nvPr/>
        </p:nvSpPr>
        <p:spPr>
          <a:xfrm>
            <a:off x="8350807" y="4157651"/>
            <a:ext cx="2448000" cy="1422000"/>
          </a:xfrm>
          <a:prstGeom prst="rect">
            <a:avLst/>
          </a:prstGeom>
          <a:solidFill>
            <a:srgbClr val="EB984D"/>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继续学习</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275424" y="1288196"/>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2" name="矩形 21"/>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3" name="组合 22"/>
          <p:cNvGrpSpPr/>
          <p:nvPr/>
        </p:nvGrpSpPr>
        <p:grpSpPr>
          <a:xfrm>
            <a:off x="10500088" y="486027"/>
            <a:ext cx="228667" cy="173523"/>
            <a:chOff x="6146269" y="3800095"/>
            <a:chExt cx="3330000" cy="2457362"/>
          </a:xfrm>
          <a:solidFill>
            <a:srgbClr val="EB984D"/>
          </a:solidFill>
        </p:grpSpPr>
        <p:sp>
          <p:nvSpPr>
            <p:cNvPr id="24" name="等腰三角形 23"/>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矩形 25"/>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矩形 26"/>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a:hlinkClick r:id="rId1"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 name="矩形 1"/>
          <p:cNvSpPr/>
          <p:nvPr/>
        </p:nvSpPr>
        <p:spPr>
          <a:xfrm>
            <a:off x="3630704" y="2437368"/>
            <a:ext cx="6562167" cy="1993110"/>
          </a:xfrm>
          <a:prstGeom prst="rect">
            <a:avLst/>
          </a:prstGeom>
        </p:spPr>
        <p:txBody>
          <a:bodyPr wrap="square">
            <a:spAutoFit/>
          </a:bodyPr>
          <a:lstStyle/>
          <a:p>
            <a:pPr algn="just">
              <a:lnSpc>
                <a:spcPct val="150000"/>
              </a:lnSpc>
              <a:spcAft>
                <a:spcPts val="0"/>
              </a:spcAft>
            </a:pPr>
            <a:r>
              <a:rPr lang="en-US" altLang="zh-CN" sz="14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比对分析</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解答此题</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要在原文中找准相应的答题区间</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然后仔细分析判断选项内容是否符合题干要求。题干中“传统建筑不是一劳永逸的东西”</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这一观点意为传统建筑有自身的生命力</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具有发展性。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项对应第①段的第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句话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项对应第①段的第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句话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项对应第②段的第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句话</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这三项内容都能证明题干观点。</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项内容出现在第②段第</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句话中</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说的是古典柱式的稳定性</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虽然表述与原文相符</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但与题干中的观点相反</a:t>
            </a:r>
            <a:r>
              <a:rPr lang="en-US" altLang="zh-CN"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答非所问。</a:t>
            </a:r>
            <a:endParaRPr lang="zh-CN" altLang="en-US" sz="14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3"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746488" y="866664"/>
            <a:ext cx="1510763" cy="281949"/>
            <a:chOff x="549633" y="1045754"/>
            <a:chExt cx="1279664" cy="282362"/>
          </a:xfrm>
        </p:grpSpPr>
        <p:sp>
          <p:nvSpPr>
            <p:cNvPr id="35" name="矩形 34"/>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36" name="组合 35"/>
            <p:cNvGrpSpPr/>
            <p:nvPr/>
          </p:nvGrpSpPr>
          <p:grpSpPr>
            <a:xfrm>
              <a:off x="549633" y="1045754"/>
              <a:ext cx="1279664" cy="282362"/>
              <a:chOff x="549633" y="1045754"/>
              <a:chExt cx="1279664" cy="282362"/>
            </a:xfrm>
          </p:grpSpPr>
          <p:sp>
            <p:nvSpPr>
              <p:cNvPr id="37" name="矩形 36"/>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38"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能力大提升</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9" name="文本框 56"/>
              <p:cNvSpPr txBox="1"/>
              <p:nvPr/>
            </p:nvSpPr>
            <p:spPr>
              <a:xfrm>
                <a:off x="1466385" y="1051032"/>
                <a:ext cx="362912" cy="277084"/>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18</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pic>
        <p:nvPicPr>
          <p:cNvPr id="40" name="图片 39"/>
          <p:cNvPicPr>
            <a:picLocks noChangeAspect="1"/>
          </p:cNvPicPr>
          <p:nvPr/>
        </p:nvPicPr>
        <p:blipFill rotWithShape="1">
          <a:blip r:embed="rId2"/>
          <a:srcRect t="4720"/>
          <a:stretch>
            <a:fillRect/>
          </a:stretch>
        </p:blipFill>
        <p:spPr>
          <a:xfrm>
            <a:off x="719138" y="1295400"/>
            <a:ext cx="2461901" cy="2736850"/>
          </a:xfrm>
          <a:prstGeom prst="rect">
            <a:avLst/>
          </a:prstGeom>
        </p:spPr>
      </p:pic>
      <p:sp>
        <p:nvSpPr>
          <p:cNvPr id="61" name="矩形 60">
            <a:hlinkClick r:id="rId1" action="ppaction://hlinksldjump"/>
          </p:cNvPr>
          <p:cNvSpPr/>
          <p:nvPr/>
        </p:nvSpPr>
        <p:spPr>
          <a:xfrm>
            <a:off x="726088" y="4157651"/>
            <a:ext cx="2448000" cy="1422000"/>
          </a:xfrm>
          <a:prstGeom prst="rect">
            <a:avLst/>
          </a:prstGeom>
          <a:solidFill>
            <a:schemeClr val="accent1"/>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hlinkClick r:id="" action="ppaction://hlinkshowjump?jump=nextslide"/>
          </p:cNvPr>
          <p:cNvSpPr/>
          <p:nvPr/>
        </p:nvSpPr>
        <p:spPr>
          <a:xfrm>
            <a:off x="3302950" y="1288608"/>
            <a:ext cx="7506740" cy="4291455"/>
          </a:xfrm>
          <a:prstGeom prst="rect">
            <a:avLst/>
          </a:prstGeom>
          <a:solidFill>
            <a:schemeClr val="bg1"/>
          </a:solidFill>
          <a:ln>
            <a:solidFill>
              <a:schemeClr val="bg2">
                <a:lumMod val="90000"/>
              </a:schemeClr>
            </a:solidFill>
          </a:ln>
        </p:spPr>
        <p:style>
          <a:lnRef idx="1">
            <a:schemeClr val="accent3"/>
          </a:lnRef>
          <a:fillRef idx="2">
            <a:schemeClr val="accent3"/>
          </a:fillRef>
          <a:effectRef idx="1">
            <a:schemeClr val="accent3"/>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Hover r:id="" action="ppaction://noaction" highlightClick="1"/>
          </p:cNvPr>
          <p:cNvSpPr/>
          <p:nvPr/>
        </p:nvSpPr>
        <p:spPr>
          <a:xfrm>
            <a:off x="744921" y="2227635"/>
            <a:ext cx="2440800" cy="720000"/>
          </a:xfrm>
          <a:prstGeom prst="wedgeRectCallout">
            <a:avLst>
              <a:gd name="adj1" fmla="val 33752"/>
              <a:gd name="adj2" fmla="val 27601"/>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773494" y="2188137"/>
            <a:ext cx="0" cy="7560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746488" y="866664"/>
            <a:ext cx="1485364" cy="281907"/>
            <a:chOff x="549633" y="1045754"/>
            <a:chExt cx="1258150" cy="282320"/>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2320"/>
              <a:chOff x="549633" y="1045754"/>
              <a:chExt cx="1258150" cy="282320"/>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6</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2"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8" name="矩形标注 37">
            <a:hlinkClick r:id="rId3"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37"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nvGraphicFramePr>
        <p:xfrm>
          <a:off x="3302950" y="2227635"/>
          <a:ext cx="7506740" cy="1920240"/>
        </p:xfrm>
        <a:graphic>
          <a:graphicData uri="http://schemas.openxmlformats.org/drawingml/2006/table">
            <a:tbl>
              <a:tblPr firstRow="1" firstCol="1" bandRow="1"/>
              <a:tblGrid>
                <a:gridCol w="918944"/>
                <a:gridCol w="889300"/>
                <a:gridCol w="592867"/>
                <a:gridCol w="1161321"/>
                <a:gridCol w="2792577"/>
                <a:gridCol w="1151731"/>
              </a:tblGrid>
              <a:tr h="0">
                <a:tc>
                  <a:txBody>
                    <a:bodyPr/>
                    <a:lstStyle/>
                    <a:p>
                      <a:pPr algn="ct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2014</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全国</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Ⅱ</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3">
                        <a:lumMod val="20000"/>
                        <a:lumOff val="80000"/>
                      </a:schemeClr>
                    </a:solidFill>
                  </a:tcPr>
                </a:tc>
                <a:tc>
                  <a:txBody>
                    <a:bodyPr/>
                    <a:lstStyle/>
                    <a:p>
                      <a:pP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摘编自张炜达《古代食品安全监管述略》</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3">
                        <a:lumMod val="20000"/>
                        <a:lumOff val="80000"/>
                      </a:schemeClr>
                    </a:solidFill>
                  </a:tcPr>
                </a:tc>
                <a:tc>
                  <a:txBody>
                    <a:bodyPr/>
                    <a:lstStyle/>
                    <a:p>
                      <a:pPr algn="ctr">
                        <a:lnSpc>
                          <a:spcPct val="150000"/>
                        </a:lnSpc>
                        <a:spcAft>
                          <a:spcPts val="0"/>
                        </a:spcAft>
                      </a:pPr>
                      <a:r>
                        <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rPr>
                        <a:t>史学</a:t>
                      </a:r>
                      <a:endParaRPr lang="zh-CN" sz="140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3">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3</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道单选题</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,9</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分</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3">
                        <a:lumMod val="20000"/>
                        <a:lumOff val="80000"/>
                      </a:schemeClr>
                    </a:solidFill>
                  </a:tcPr>
                </a:tc>
                <a:tc>
                  <a:txBody>
                    <a:bodyPr/>
                    <a:lstStyle/>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①</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下列关于原文第一、二两段内容的表述</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不正确的一项是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②</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下列理解和分析</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不符合原文意思的一项是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③</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根据原文内容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下列理解和分析不正确的一项是</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dash"/>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3">
                        <a:lumMod val="20000"/>
                        <a:lumOff val="80000"/>
                      </a:schemeClr>
                    </a:solidFill>
                  </a:tcPr>
                </a:tc>
                <a:tc>
                  <a:txBody>
                    <a:bodyPr/>
                    <a:lstStyle/>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筛选并整合文中的信息</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归纳内容要点</a:t>
                      </a:r>
                      <a:r>
                        <a:rPr lang="en-US"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a:t>
                      </a:r>
                      <a:r>
                        <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rPr>
                        <a:t>概括中心意思</a:t>
                      </a:r>
                      <a:endParaRPr lang="zh-CN" sz="1400" dirty="0">
                        <a:solidFill>
                          <a:srgbClr val="000000"/>
                        </a:solidFill>
                        <a:effectLst/>
                        <a:latin typeface="微软雅黑" panose="020B0503020204020204" pitchFamily="34" charset="-122"/>
                        <a:ea typeface="微软雅黑" panose="020B0503020204020204" pitchFamily="34" charset="-122"/>
                        <a:cs typeface="Times New Roman" panose="02020603050405020304"/>
                      </a:endParaRPr>
                    </a:p>
                  </a:txBody>
                  <a:tcPr marL="50800" marR="50800" marT="0" marB="0" anchor="ctr">
                    <a:lnL w="12700" cap="flat" cmpd="sng" algn="ctr">
                      <a:solidFill>
                        <a:srgbClr val="808080"/>
                      </a:solidFill>
                      <a:prstDash val="dash"/>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dash"/>
                      <a:round/>
                      <a:headEnd type="none" w="med" len="med"/>
                      <a:tailEnd type="none" w="med" len="med"/>
                    </a:lnT>
                    <a:lnB w="12700" cap="flat" cmpd="sng" algn="ctr">
                      <a:solidFill>
                        <a:srgbClr val="808080"/>
                      </a:solidFill>
                      <a:prstDash val="dash"/>
                      <a:round/>
                      <a:headEnd type="none" w="med" len="med"/>
                      <a:tailEnd type="none" w="med" len="med"/>
                    </a:lnB>
                    <a:solidFill>
                      <a:schemeClr val="accent3">
                        <a:lumMod val="20000"/>
                        <a:lumOff val="80000"/>
                      </a:schemeClr>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311526" y="1279936"/>
            <a:ext cx="4897438" cy="4294650"/>
          </a:xfrm>
          <a:prstGeom prst="rect">
            <a:avLst/>
          </a:prstGeom>
          <a:solidFill>
            <a:schemeClr val="bg1"/>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dirty="0">
              <a:ea typeface="微软雅黑" panose="020B0503020204020204" pitchFamily="34" charset="-122"/>
            </a:endParaRPr>
          </a:p>
        </p:txBody>
      </p:sp>
      <p:sp>
        <p:nvSpPr>
          <p:cNvPr id="21" name="矩形标注 20">
            <a:hlinkClick r:id="rId1" action="ppaction://hlinksldjump"/>
            <a:hlinkHover r:id="" action="ppaction://noaction" highlightClick="1"/>
          </p:cNvPr>
          <p:cNvSpPr/>
          <p:nvPr/>
        </p:nvSpPr>
        <p:spPr>
          <a:xfrm>
            <a:off x="744921" y="1279936"/>
            <a:ext cx="2440800" cy="720000"/>
          </a:xfrm>
          <a:prstGeom prst="wedgeRectCallout">
            <a:avLst>
              <a:gd name="adj1" fmla="val 44191"/>
              <a:gd name="adj2" fmla="val -13769"/>
            </a:avLst>
          </a:prstGeom>
          <a:solidFill>
            <a:schemeClr val="bg1"/>
          </a:solidFill>
          <a:ln>
            <a:noFill/>
          </a:ln>
          <a:effectLst>
            <a:outerShdw blurRad="50800" dist="38100" dir="2700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3" name="矩形标注 22">
            <a:hlinkClick r:id="rId2" action="ppaction://hlinksldjump"/>
            <a:hlinkHover r:id="" action="ppaction://noaction" highlightClick="1"/>
          </p:cNvPr>
          <p:cNvSpPr/>
          <p:nvPr/>
        </p:nvSpPr>
        <p:spPr>
          <a:xfrm>
            <a:off x="744921" y="2227635"/>
            <a:ext cx="2440800" cy="720000"/>
          </a:xfrm>
          <a:prstGeom prst="wedgeRectCallout">
            <a:avLst>
              <a:gd name="adj1" fmla="val 28288"/>
              <a:gd name="adj2" fmla="val 14372"/>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命题规律</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椭圆 23"/>
          <p:cNvSpPr/>
          <p:nvPr/>
        </p:nvSpPr>
        <p:spPr>
          <a:xfrm>
            <a:off x="8040898" y="2974426"/>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椭圆 24"/>
          <p:cNvSpPr/>
          <p:nvPr/>
        </p:nvSpPr>
        <p:spPr>
          <a:xfrm>
            <a:off x="8040898" y="3178100"/>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椭圆 25"/>
          <p:cNvSpPr/>
          <p:nvPr/>
        </p:nvSpPr>
        <p:spPr>
          <a:xfrm>
            <a:off x="8040898" y="3381774"/>
            <a:ext cx="114300" cy="1143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1" name="组合 40"/>
          <p:cNvGrpSpPr/>
          <p:nvPr/>
        </p:nvGrpSpPr>
        <p:grpSpPr>
          <a:xfrm>
            <a:off x="746488" y="866664"/>
            <a:ext cx="1485364" cy="281907"/>
            <a:chOff x="549633" y="1045754"/>
            <a:chExt cx="1258150" cy="282320"/>
          </a:xfrm>
        </p:grpSpPr>
        <p:sp>
          <p:nvSpPr>
            <p:cNvPr id="42" name="矩形 41"/>
            <p:cNvSpPr/>
            <p:nvPr/>
          </p:nvSpPr>
          <p:spPr>
            <a:xfrm>
              <a:off x="1507442" y="1071811"/>
              <a:ext cx="277106" cy="222453"/>
            </a:xfrm>
            <a:prstGeom prst="rect">
              <a:avLst/>
            </a:prstGeom>
            <a:no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grpSp>
          <p:nvGrpSpPr>
            <p:cNvPr id="43" name="组合 42"/>
            <p:cNvGrpSpPr/>
            <p:nvPr/>
          </p:nvGrpSpPr>
          <p:grpSpPr>
            <a:xfrm>
              <a:off x="549633" y="1045754"/>
              <a:ext cx="1258150" cy="282320"/>
              <a:chOff x="549633" y="1045754"/>
              <a:chExt cx="1258150" cy="282320"/>
            </a:xfrm>
          </p:grpSpPr>
          <p:sp>
            <p:nvSpPr>
              <p:cNvPr id="44" name="矩形 43"/>
              <p:cNvSpPr/>
              <p:nvPr/>
            </p:nvSpPr>
            <p:spPr>
              <a:xfrm>
                <a:off x="549633" y="1071944"/>
                <a:ext cx="981574" cy="222321"/>
              </a:xfrm>
              <a:prstGeom prst="rect">
                <a:avLst/>
              </a:prstGeom>
              <a:solidFill>
                <a:srgbClr val="EB984D"/>
              </a:solidFill>
              <a:ln w="6350">
                <a:solidFill>
                  <a:srgbClr val="EB98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ea typeface="微软雅黑" panose="020B0503020204020204" pitchFamily="34" charset="-122"/>
                </a:endParaRPr>
              </a:p>
            </p:txBody>
          </p:sp>
          <p:sp>
            <p:nvSpPr>
              <p:cNvPr id="45" name="文本框 51"/>
              <p:cNvSpPr txBox="1"/>
              <p:nvPr/>
            </p:nvSpPr>
            <p:spPr>
              <a:xfrm>
                <a:off x="640176" y="1045754"/>
                <a:ext cx="1023570" cy="277086"/>
              </a:xfrm>
              <a:prstGeom prst="rect">
                <a:avLst/>
              </a:prstGeom>
              <a:noFill/>
            </p:spPr>
            <p:txBody>
              <a:bodyPr wrap="square" rtlCol="0" anchor="ct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考情精解读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56"/>
              <p:cNvSpPr txBox="1"/>
              <p:nvPr/>
            </p:nvSpPr>
            <p:spPr>
              <a:xfrm>
                <a:off x="1512174" y="1051075"/>
                <a:ext cx="295609" cy="276999"/>
              </a:xfrm>
              <a:prstGeom prst="rect">
                <a:avLst/>
              </a:prstGeom>
              <a:noFill/>
            </p:spPr>
            <p:txBody>
              <a:bodyPr wrap="square" rtlCol="0" anchor="ctr">
                <a:spAutoFit/>
              </a:bodyPr>
              <a:lstStyle/>
              <a:p>
                <a:pPr algn="ctr"/>
                <a:r>
                  <a:rPr lang="en-US" altLang="zh-CN" sz="1200" dirty="0" smtClean="0">
                    <a:solidFill>
                      <a:srgbClr val="EB984D"/>
                    </a:solidFill>
                    <a:latin typeface="微软雅黑" panose="020B0503020204020204" pitchFamily="34" charset="-122"/>
                    <a:ea typeface="微软雅黑" panose="020B0503020204020204" pitchFamily="34" charset="-122"/>
                  </a:rPr>
                  <a:t>7</a:t>
                </a:r>
                <a:endParaRPr lang="zh-CN" altLang="en-US" sz="1200" dirty="0">
                  <a:solidFill>
                    <a:srgbClr val="EB984D"/>
                  </a:solidFill>
                  <a:latin typeface="微软雅黑" panose="020B0503020204020204" pitchFamily="34" charset="-122"/>
                  <a:ea typeface="微软雅黑" panose="020B0503020204020204" pitchFamily="34" charset="-122"/>
                </a:endParaRPr>
              </a:p>
            </p:txBody>
          </p:sp>
        </p:grpSp>
      </p:grpSp>
      <p:sp>
        <p:nvSpPr>
          <p:cNvPr id="29" name="矩形 28"/>
          <p:cNvSpPr/>
          <p:nvPr/>
        </p:nvSpPr>
        <p:spPr>
          <a:xfrm>
            <a:off x="10440988" y="409638"/>
            <a:ext cx="341176" cy="33791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0" name="组合 29"/>
          <p:cNvGrpSpPr/>
          <p:nvPr/>
        </p:nvGrpSpPr>
        <p:grpSpPr>
          <a:xfrm>
            <a:off x="10500088" y="486027"/>
            <a:ext cx="228667" cy="173523"/>
            <a:chOff x="6146269" y="3800095"/>
            <a:chExt cx="3330000" cy="2457362"/>
          </a:xfrm>
          <a:solidFill>
            <a:srgbClr val="EB984D"/>
          </a:solidFill>
        </p:grpSpPr>
        <p:sp>
          <p:nvSpPr>
            <p:cNvPr id="31" name="等腰三角形 30"/>
            <p:cNvSpPr/>
            <p:nvPr/>
          </p:nvSpPr>
          <p:spPr>
            <a:xfrm>
              <a:off x="6146269" y="3800095"/>
              <a:ext cx="3330000" cy="146962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2" name="矩形 31"/>
            <p:cNvSpPr/>
            <p:nvPr/>
          </p:nvSpPr>
          <p:spPr>
            <a:xfrm>
              <a:off x="6767652" y="4825091"/>
              <a:ext cx="2127551" cy="7530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矩形 32"/>
            <p:cNvSpPr/>
            <p:nvPr/>
          </p:nvSpPr>
          <p:spPr>
            <a:xfrm>
              <a:off x="6767652" y="5201631"/>
              <a:ext cx="74759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矩形 33"/>
            <p:cNvSpPr/>
            <p:nvPr/>
          </p:nvSpPr>
          <p:spPr>
            <a:xfrm>
              <a:off x="8223192" y="5201631"/>
              <a:ext cx="687052" cy="1055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矩形 47"/>
            <p:cNvSpPr/>
            <p:nvPr/>
          </p:nvSpPr>
          <p:spPr>
            <a:xfrm>
              <a:off x="8364218" y="3902122"/>
              <a:ext cx="405000" cy="740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50" name="矩形 49">
            <a:hlinkClick r:id="rId3" action="ppaction://hlinksldjump"/>
          </p:cNvPr>
          <p:cNvSpPr/>
          <p:nvPr/>
        </p:nvSpPr>
        <p:spPr>
          <a:xfrm>
            <a:off x="10372601" y="371699"/>
            <a:ext cx="477635" cy="4137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36" name="图片 35"/>
          <p:cNvPicPr>
            <a:picLocks noChangeAspect="1"/>
          </p:cNvPicPr>
          <p:nvPr/>
        </p:nvPicPr>
        <p:blipFill rotWithShape="1">
          <a:blip r:embed="rId4">
            <a:extLst>
              <a:ext uri="{28A0092B-C50C-407E-A947-70E740481C1C}">
                <a14:useLocalDpi xmlns:a14="http://schemas.microsoft.com/office/drawing/2010/main" val="0"/>
              </a:ext>
            </a:extLst>
          </a:blip>
          <a:srcRect l="48054" t="4432"/>
          <a:stretch>
            <a:fillRect/>
          </a:stretch>
        </p:blipFill>
        <p:spPr>
          <a:xfrm>
            <a:off x="8363718" y="1279936"/>
            <a:ext cx="2437632" cy="2741747"/>
          </a:xfrm>
          <a:prstGeom prst="rect">
            <a:avLst/>
          </a:prstGeom>
        </p:spPr>
      </p:pic>
      <p:sp>
        <p:nvSpPr>
          <p:cNvPr id="37" name="矩形 36">
            <a:hlinkClick r:id="rId3" action="ppaction://hlinksldjump"/>
          </p:cNvPr>
          <p:cNvSpPr/>
          <p:nvPr/>
        </p:nvSpPr>
        <p:spPr>
          <a:xfrm>
            <a:off x="8350807" y="4157651"/>
            <a:ext cx="2448000" cy="1422000"/>
          </a:xfrm>
          <a:prstGeom prst="rect">
            <a:avLst/>
          </a:prstGeom>
          <a:solidFill>
            <a:srgbClr val="5B9BD5"/>
          </a:solidFill>
          <a:ln>
            <a:noFill/>
          </a:ln>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返回目录</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38" name="椭圆 37"/>
          <p:cNvSpPr/>
          <p:nvPr/>
        </p:nvSpPr>
        <p:spPr>
          <a:xfrm>
            <a:off x="8040898" y="3586563"/>
            <a:ext cx="114300" cy="114300"/>
          </a:xfrm>
          <a:prstGeom prst="ellipse">
            <a:avLst/>
          </a:prstGeom>
          <a:solidFill>
            <a:srgbClr val="77A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1" name="矩形 1"/>
          <p:cNvSpPr>
            <a:spLocks noChangeArrowheads="1"/>
          </p:cNvSpPr>
          <p:nvPr/>
        </p:nvSpPr>
        <p:spPr bwMode="auto">
          <a:xfrm>
            <a:off x="3875156" y="2296806"/>
            <a:ext cx="3623960" cy="1346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近几年侧重考查筛选信息、归纳内容要点等考点</a:t>
            </a:r>
            <a:r>
              <a:rPr lang="zh-CN" altLang="en-US" sz="14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sz="1400"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just">
              <a:lnSpc>
                <a:spcPct val="150000"/>
              </a:lnSpc>
              <a:spcAft>
                <a:spcPts val="0"/>
              </a:spcAft>
            </a:pPr>
            <a:r>
              <a:rPr lang="en-US" altLang="zh-CN" sz="1400" dirty="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rPr>
              <a:t>客观选择题仍将成为重要考查形式。</a:t>
            </a:r>
            <a:endParaRPr lang="zh-CN" altLang="en-US" sz="140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52" name="Freeform 11"/>
          <p:cNvSpPr/>
          <p:nvPr/>
        </p:nvSpPr>
        <p:spPr bwMode="auto">
          <a:xfrm>
            <a:off x="3669575" y="1513931"/>
            <a:ext cx="411163" cy="388937"/>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rgbClr val="1B88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cxnSp>
        <p:nvCxnSpPr>
          <p:cNvPr id="54" name="直接连接符 53"/>
          <p:cNvCxnSpPr/>
          <p:nvPr/>
        </p:nvCxnSpPr>
        <p:spPr>
          <a:xfrm>
            <a:off x="4110420" y="1735633"/>
            <a:ext cx="1468051"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2" name="矩形标注 61">
            <a:hlinkClick r:id="rId5" action="ppaction://hlinksldjump"/>
            <a:hlinkHover r:id="" action="ppaction://noaction" highlightClick="1"/>
          </p:cNvPr>
          <p:cNvSpPr/>
          <p:nvPr/>
        </p:nvSpPr>
        <p:spPr>
          <a:xfrm>
            <a:off x="754444" y="3167714"/>
            <a:ext cx="2440800" cy="720000"/>
          </a:xfrm>
          <a:prstGeom prst="wedgeRectCallout">
            <a:avLst>
              <a:gd name="adj1" fmla="val 40101"/>
              <a:gd name="adj2" fmla="val -20680"/>
            </a:avLst>
          </a:prstGeom>
          <a:solidFill>
            <a:schemeClr val="bg1"/>
          </a:solidFill>
          <a:ln>
            <a:no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dirty="0">
                <a:solidFill>
                  <a:schemeClr val="tx1"/>
                </a:solidFill>
                <a:latin typeface="微软雅黑" panose="020B0503020204020204" pitchFamily="34" charset="-122"/>
                <a:ea typeface="微软雅黑" panose="020B0503020204020204" pitchFamily="34" charset="-122"/>
              </a:rPr>
              <a:t>命题趋势</a:t>
            </a:r>
            <a:endParaRPr lang="zh-CN" altLang="en-US" sz="1600" dirty="0">
              <a:solidFill>
                <a:schemeClr val="tx1"/>
              </a:solidFill>
              <a:latin typeface="微软雅黑" panose="020B0503020204020204" pitchFamily="34" charset="-122"/>
              <a:ea typeface="微软雅黑" panose="020B0503020204020204" pitchFamily="34" charset="-122"/>
            </a:endParaRPr>
          </a:p>
        </p:txBody>
      </p:sp>
      <p:cxnSp>
        <p:nvCxnSpPr>
          <p:cNvPr id="61" name="直接连接符 60"/>
          <p:cNvCxnSpPr/>
          <p:nvPr/>
        </p:nvCxnSpPr>
        <p:spPr>
          <a:xfrm>
            <a:off x="773494" y="3076812"/>
            <a:ext cx="0" cy="831600"/>
          </a:xfrm>
          <a:prstGeom prst="line">
            <a:avLst/>
          </a:prstGeom>
          <a:ln w="76200">
            <a:solidFill>
              <a:srgbClr val="77AED3"/>
            </a:solidFill>
          </a:ln>
        </p:spPr>
        <p:style>
          <a:lnRef idx="1">
            <a:schemeClr val="accent1"/>
          </a:lnRef>
          <a:fillRef idx="0">
            <a:schemeClr val="accent1"/>
          </a:fillRef>
          <a:effectRef idx="0">
            <a:schemeClr val="accent1"/>
          </a:effectRef>
          <a:fontRef idx="minor">
            <a:schemeClr val="tx1"/>
          </a:fontRef>
        </p:style>
      </p:cxnSp>
      <p:sp>
        <p:nvSpPr>
          <p:cNvPr id="35" name="TextBox 8"/>
          <p:cNvSpPr txBox="1"/>
          <p:nvPr/>
        </p:nvSpPr>
        <p:spPr>
          <a:xfrm>
            <a:off x="746488" y="409639"/>
            <a:ext cx="9693467" cy="352425"/>
          </a:xfrm>
          <a:prstGeom prst="rect">
            <a:avLst/>
          </a:prstGeom>
          <a:solidFill>
            <a:srgbClr val="77AED3"/>
          </a:solidFill>
        </p:spPr>
        <p:txBody>
          <a:bodyPr wrap="square" rtlCol="0">
            <a:spAutoFit/>
          </a:bodyPr>
          <a:lstStyle/>
          <a:p>
            <a:r>
              <a:rPr lang="zh-CN" altLang="en-US" sz="1595" dirty="0">
                <a:solidFill>
                  <a:schemeClr val="bg1"/>
                </a:solidFill>
                <a:latin typeface="微软雅黑" panose="020B0503020204020204" pitchFamily="34" charset="-122"/>
                <a:ea typeface="微软雅黑" panose="020B0503020204020204" pitchFamily="34" charset="-122"/>
              </a:rPr>
              <a:t>  </a:t>
            </a:r>
            <a:r>
              <a:rPr lang="zh-CN" altLang="en-US" sz="1595" dirty="0" smtClean="0">
                <a:solidFill>
                  <a:schemeClr val="bg1"/>
                </a:solidFill>
                <a:latin typeface="微软雅黑" panose="020B0503020204020204" pitchFamily="34" charset="-122"/>
                <a:ea typeface="微软雅黑" panose="020B0503020204020204" pitchFamily="34" charset="-122"/>
              </a:rPr>
              <a:t> 语文                                                                                                专题一 论述类文本阅读</a:t>
            </a:r>
            <a:endParaRPr lang="zh-CN" altLang="en-US" sz="1595"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Click="0"/>
    </mc:Choice>
    <mc:Fallback>
      <p:transition advClick="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23684</Words>
  <Application>WPS 演示</Application>
  <PresentationFormat>自定义</PresentationFormat>
  <Paragraphs>1228</Paragraphs>
  <Slides>72</Slides>
  <Notes>68</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72</vt:i4>
      </vt:variant>
    </vt:vector>
  </HeadingPairs>
  <TitlesOfParts>
    <vt:vector size="88" baseType="lpstr">
      <vt:lpstr>Arial</vt:lpstr>
      <vt:lpstr>宋体</vt:lpstr>
      <vt:lpstr>Wingdings</vt:lpstr>
      <vt:lpstr>微软雅黑</vt:lpstr>
      <vt:lpstr>微软雅黑 Light</vt:lpstr>
      <vt:lpstr>Calibri</vt:lpstr>
      <vt:lpstr>微软雅黑</vt:lpstr>
      <vt:lpstr>Times New Roman</vt:lpstr>
      <vt:lpstr>04b_03b</vt:lpstr>
      <vt:lpstr>Times New Roman</vt:lpstr>
      <vt:lpstr>黑体</vt:lpstr>
      <vt:lpstr>Calibri Light</vt:lpstr>
      <vt:lpstr>Adobe 黑体 Std R</vt:lpstr>
      <vt:lpstr>华文细黑</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语文备课大师【全免费】_x000d_
</dc:description>
  <cp:lastModifiedBy>XKW</cp:lastModifiedBy>
  <cp:revision>语文备课大师【全免费】</cp:revision>
  <dcterms:created xsi:type="dcterms:W3CDTF">2014-07-18T05:25:00Z</dcterms:created>
  <dcterms:modified xsi:type="dcterms:W3CDTF">2017-03-24T08:36:33Z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y fmtid="{64440492-4C8B-11D1-8B70-080036B11A03}" pid="4">
    <vt:lpwstr>语文备课大师【全免费】</vt:lpwstr>
  </property>
</Properties>
</file>