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16" r:id="rId3"/>
    <p:sldId id="305" r:id="rId4"/>
    <p:sldId id="297" r:id="rId5"/>
    <p:sldId id="306" r:id="rId6"/>
    <p:sldId id="307" r:id="rId7"/>
    <p:sldId id="298" r:id="rId8"/>
    <p:sldId id="299" r:id="rId9"/>
    <p:sldId id="308" r:id="rId10"/>
    <p:sldId id="300" r:id="rId11"/>
    <p:sldId id="303" r:id="rId13"/>
    <p:sldId id="309" r:id="rId14"/>
    <p:sldId id="311" r:id="rId15"/>
    <p:sldId id="310" r:id="rId16"/>
    <p:sldId id="304" r:id="rId17"/>
    <p:sldId id="294" r:id="rId18"/>
    <p:sldId id="315" r:id="rId19"/>
    <p:sldId id="314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3686" autoAdjust="0"/>
  </p:normalViewPr>
  <p:slideViewPr>
    <p:cSldViewPr>
      <p:cViewPr varScale="1">
        <p:scale>
          <a:sx n="83" d="100"/>
          <a:sy n="83" d="100"/>
        </p:scale>
        <p:origin x="-118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46253-02FB-457B-A215-4A9967B19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2"/>
          <p:cNvPicPr preferRelativeResize="0">
            <a:picLocks noChangeArrowheads="1"/>
          </p:cNvPicPr>
          <p:nvPr/>
        </p:nvPicPr>
        <p:blipFill>
          <a:blip r:embed="rId1" cstate="print"/>
          <a:srcRect l="21333" t="8000" r="18222" b="20000"/>
          <a:stretch>
            <a:fillRect/>
          </a:stretch>
        </p:blipFill>
        <p:spPr bwMode="auto">
          <a:xfrm rot="19860000">
            <a:off x="2150376" y="2301592"/>
            <a:ext cx="2790825" cy="3505200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3" name="Picture 43"/>
          <p:cNvPicPr preferRelativeResize="0">
            <a:picLocks noChangeArrowheads="1"/>
          </p:cNvPicPr>
          <p:nvPr/>
        </p:nvPicPr>
        <p:blipFill>
          <a:blip r:embed="rId2" cstate="print"/>
          <a:srcRect l="12000" r="12000"/>
          <a:stretch>
            <a:fillRect/>
          </a:stretch>
        </p:blipFill>
        <p:spPr bwMode="auto">
          <a:xfrm rot="900000">
            <a:off x="5231742" y="1938608"/>
            <a:ext cx="2895600" cy="3810000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4" name="矩形 3"/>
          <p:cNvSpPr/>
          <p:nvPr/>
        </p:nvSpPr>
        <p:spPr>
          <a:xfrm>
            <a:off x="3347864" y="836712"/>
            <a:ext cx="29001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外国诗两首</a:t>
            </a:r>
            <a:r>
              <a:rPr lang="zh-CN" altLang="zh-CN" sz="4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260648"/>
            <a:ext cx="46440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3.EPS" descr="id:2147498645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8496944" cy="4392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27584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4.EPS" descr="id:214749865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8280920" cy="44644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9698" name="Picture 2" descr="E:\花边21\思考\QQ截图201609121533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784976" cy="4680520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899592" y="1700808"/>
            <a:ext cx="7513595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你是如何理解诗人在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一诗第一节中对“鲜血换来的光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荣”“充满了高傲的虔信的宁静”“远古时代神圣的传言”的否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定的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封建农奴制度下的俄国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本身就具有两重性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优美富饶的大自然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和淳朴乐观的俄罗斯人民是可爱的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而沙皇专制暴政给俄国带来的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贫穷、落后和灾难却是可憎的。这种复杂的情感是黑暗年月里一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个正直的爱国诗人所常有的。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1839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俄国斯拉夫派诗人何米亚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柯夫发表的一首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认为俄罗斯的伟大在于人民的温顺和对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东正教的虔信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沙皇统治集团的御用文人也以爱国主义为幌子来炫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耀他们的文治武功。在这种情况下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诗人发表了他的重要同名诗作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。他把祖国一分为二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否定了用“鲜血换来的光荣”的祖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指出热爱祖国山河和劳动人民才是真正的爱国主义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表达了他对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祖国悲喜交加的复杂情感。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0721" name="Picture 1" descr="E:\花边21\思考\QQ截图201609121256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4608511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115616" y="2204864"/>
            <a:ext cx="7109639" cy="3269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诗人主要采用了什么方式来抒发感情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直抒胸臆是本诗抒情的主要方式。一开头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诗人就说“我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爱祖国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但用的是奇异的爱情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接着诗人使用了几个表示让步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的句子强调他对祖国的这种爱情是无以替代的。接着又以“我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诗人反复强调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把自己炽热的爱国情感融化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在俄罗斯生活的动人画卷之中。因此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直抒胸臆是诗人抒情的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主要方式。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6145" name="Picture 1" descr="E:\花边21\思考\QQ截图201609011002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8568952" cy="4824536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043608" y="1844824"/>
            <a:ext cx="7536037" cy="41549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黑人谈河流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这首诗是按照什么思维逻辑进行构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这首诗的艺术构思是跳跃的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但又有着严密的思维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逻辑。仔细分析诗歌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可看出诗人是按照这样的思维逻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辑进行构思的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我了解河流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它亘古如斯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比人类久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我在河流的哺育下发展、繁殖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河流是我生存的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见证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因此我了解河流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生活折磨了我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教育了我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我的思想、灵魂和河流一样深沉。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95536" y="980728"/>
            <a:ext cx="8441735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给下列加点字注音。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虔信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　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深邃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晨曦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　 瞰望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用恰当的词语填空。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都不能激起我心中的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                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的幻梦。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我的灵魂得像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一般深邃。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我瞰望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      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在河畔建造了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   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一诗用“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”统摄全诗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诗人把对祖国的感情比喻为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          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1259632" y="1412776"/>
            <a:ext cx="331853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qi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</a:rPr>
              <a:t>á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suì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xī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</a:rPr>
              <a:t>à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907704" y="2780928"/>
            <a:ext cx="5366539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慰藉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kumimoji="0" lang="zh-CN" altLang="en-US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河流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尼罗河　                                   金字塔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我爱祖国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奇异的爱情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6" name="椭圆 5"/>
          <p:cNvSpPr/>
          <p:nvPr/>
        </p:nvSpPr>
        <p:spPr>
          <a:xfrm>
            <a:off x="611560" y="19168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131840" y="19168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27584" y="23488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843808" y="23488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1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971600" y="1524155"/>
            <a:ext cx="704071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下列各句没有使用比喻修辞手法的一项是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山舞银蛇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原驰蜡象。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忽如一夜春风来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千树万树梨花开。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我的灵魂变得像河流一般深邃。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晨曦中我在幼发拉底河沐浴。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92280" y="1628800"/>
            <a:ext cx="428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39552" y="1196752"/>
            <a:ext cx="8058616" cy="27970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文学常识填空。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的作者是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世纪俄国继普希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金之后的伟大诗人。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黑人谈河流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的作者是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美国诗人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黑人文艺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复兴运动的领袖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被称为“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3419872" y="16288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莱蒙托夫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休斯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哈莱姆的桂冠诗人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" name="椭圆 4"/>
          <p:cNvSpPr/>
          <p:nvPr/>
        </p:nvSpPr>
        <p:spPr>
          <a:xfrm>
            <a:off x="1187624" y="285293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971600" y="1668171"/>
            <a:ext cx="6234399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虔信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慰藉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凄清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镶嵌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深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晨曦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潺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瞰望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黝黑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5696" y="2348880"/>
            <a:ext cx="857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5936" y="2348880"/>
            <a:ext cx="5485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jiè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12160" y="2276872"/>
            <a:ext cx="481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79712" y="2852936"/>
            <a:ext cx="760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à</a:t>
            </a:r>
            <a:endParaRPr lang="zh-CN" altLang="en-US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3928" y="2852936"/>
            <a:ext cx="857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à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68144" y="2852936"/>
            <a:ext cx="6270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suì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79712" y="3429000"/>
            <a:ext cx="455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51920" y="3429000"/>
            <a:ext cx="918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68144" y="3356992"/>
            <a:ext cx="7433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à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35696" y="4005064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yǒu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611560" y="1556792"/>
            <a:ext cx="7776864" cy="367240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635896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92080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475656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563888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580112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475656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347864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20072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187624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Picture 2" descr="C:\Users\Administrator\Desktop\花\QQ截图201605041943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789040"/>
            <a:ext cx="2200275" cy="17979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2289" name="Picture 1" descr="E:\花边21\思考\u=2466970964,3005617716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8280920" cy="432048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339752" y="220486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蹈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ǎ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舞蹈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稻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稻谷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滔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ā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滔滔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畔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湖畔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判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判断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叛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叛国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76056" y="220486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邃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suì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深邃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遂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suì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遂愿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隧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suì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隧道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藉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jiè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慰藉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籍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jí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书籍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 flipH="1">
            <a:off x="2294033" y="2492896"/>
            <a:ext cx="45719" cy="115212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2339752" y="4077072"/>
            <a:ext cx="45719" cy="129614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5076056" y="2492896"/>
            <a:ext cx="45719" cy="122413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5076056" y="4149080"/>
            <a:ext cx="45719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923928" y="980728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形近字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331640" y="1380139"/>
            <a:ext cx="2308645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重要词语释义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慰藉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沐浴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瞰望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黝黑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虔信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苍茫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晨曦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195736" y="1556792"/>
            <a:ext cx="3661580" cy="433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安慰。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比喻沉浸在某种环境中。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从高处向下观看。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黑暗。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诚心。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空阔辽远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没有边际。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清晨的太阳光。</a:t>
            </a: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683568" y="1412776"/>
            <a:ext cx="7776864" cy="453650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6626" name="Picture 2" descr="C:\Users\Administrator\Desktop\写做\u=767372539,1529623544&amp;fm=21&amp;gp=0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352927" cy="4176464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899592" y="2305210"/>
            <a:ext cx="7220246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兰斯顿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休斯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(1902-1967),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美国诗人、小说家、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剧作家、评论家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美国黑人文艺复兴运动的领导者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誉为“哈莱姆的桂冠诗人”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代表作有诗集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困倦的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布鲁斯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给犹太人的漂亮衣裳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7" name="休斯.jpg" descr="id:2147498560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84168" y="4293096"/>
            <a:ext cx="171120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1265" name="Picture 1" descr="C:\Users\Administrator\Desktop\写做\u=820221440,3170464868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568952" cy="4176464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67544" y="2492896"/>
            <a:ext cx="6231193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莱蒙托夫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(1814-1841),19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世纪俄国继普希金之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后的伟大诗人。十四岁开始写诗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,1837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年他因为普希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金因决斗而死写的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诗人之死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一诗名震文坛。由于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反抗专制统治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因此屡遭流放和入狱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最后死于预谋的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决斗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年仅二十七岁。共写下了四百多首抒情诗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名篇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浮云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长诗二十余部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恶魔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童僧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为代表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还有剧本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假面舞会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和杰出的长篇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</a:t>
            </a:r>
            <a:r>
              <a:rPr lang="zh-CN" altLang="zh-CN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《当代英雄》等。</a:t>
            </a:r>
            <a:endParaRPr lang="zh-CN" altLang="zh-CN" sz="2000" b="1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7" name="莱蒙托夫.jpg" descr="id:2147498553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47864" y="4725144"/>
            <a:ext cx="2880320" cy="990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41" name="Picture 1" descr="C:\Users\Administrator\Desktop\写做\u=209447155,1201483995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8280919" cy="4248472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83568" y="1889645"/>
            <a:ext cx="3567002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题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目点明了诗歌的题材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表达诗人对祖国“情感”的。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作者眼中的祖国有其独特的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内涵。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788024" y="1844824"/>
            <a:ext cx="359265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黑人谈河流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“河流”在诗中是一个高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度凝练的意象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我们可以将这个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意象理解为历史的象征。“黑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人谈河流”就是黑人谈自己的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历史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是对自己祖先和故土的寻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" name="Picture 76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365104"/>
            <a:ext cx="3456384" cy="1368152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8674" name="Picture 2" descr="E:\花边21\思考\QQ截图201609121533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8352928" cy="4680520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259632" y="2132856"/>
            <a:ext cx="7366119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发表于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1841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祖国纪事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杂志。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1839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俄国斯拉夫派诗人何米亚科夫发表了一首题为“祖国”的诗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认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为俄罗斯的伟大就在于人民的“温顺”和对东正教的“虔信”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沙皇统治集团的御用文人也借爱国主义来炫耀他们的文治武功。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9217" name="Picture 1" descr="E:\花边21\思考\QQ截图201609121533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280920" cy="4464496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187624" y="1484784"/>
            <a:ext cx="6955750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黑人谈河流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休斯的创作根植于美国黑人生活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对他们的痛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苦生活给予同情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讴歌他们美好的情感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颂扬他们源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远流长的文化传统。诗歌的主题思想有积极的社会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休斯创造性地把黑人民歌艺术引进诗歌创作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吸收了黑人爵士音乐和布鲁斯民歌的形式和手法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形成了轻松活泼、豪迈奔放的风格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对美国黑人诗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歌的发展具有深远的影响。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2501</Words>
  <Application>Kingsoft Office WPP</Application>
  <PresentationFormat>全屏显示(4:3)</PresentationFormat>
  <Paragraphs>202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