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57" r:id="rId3"/>
    <p:sldId id="258" r:id="rId4"/>
    <p:sldId id="260" r:id="rId5"/>
    <p:sldId id="261" r:id="rId6"/>
    <p:sldId id="262" r:id="rId7"/>
    <p:sldId id="294" r:id="rId8"/>
    <p:sldId id="264" r:id="rId9"/>
    <p:sldId id="265" r:id="rId10"/>
    <p:sldId id="266" r:id="rId11"/>
    <p:sldId id="267" r:id="rId12"/>
    <p:sldId id="268" r:id="rId13"/>
    <p:sldId id="269" r:id="rId14"/>
    <p:sldId id="270" r:id="rId15"/>
    <p:sldId id="296" r:id="rId16"/>
    <p:sldId id="297" r:id="rId17"/>
    <p:sldId id="298" r:id="rId18"/>
    <p:sldId id="271" r:id="rId19"/>
    <p:sldId id="272" r:id="rId20"/>
    <p:sldId id="299" r:id="rId21"/>
    <p:sldId id="273" r:id="rId22"/>
    <p:sldId id="274" r:id="rId23"/>
    <p:sldId id="300" r:id="rId24"/>
    <p:sldId id="277" r:id="rId25"/>
    <p:sldId id="301" r:id="rId26"/>
    <p:sldId id="275" r:id="rId27"/>
    <p:sldId id="276" r:id="rId28"/>
    <p:sldId id="278" r:id="rId29"/>
    <p:sldId id="280" r:id="rId30"/>
    <p:sldId id="302" r:id="rId31"/>
    <p:sldId id="303" r:id="rId32"/>
    <p:sldId id="279" r:id="rId33"/>
    <p:sldId id="304" r:id="rId34"/>
    <p:sldId id="281" r:id="rId35"/>
    <p:sldId id="282" r:id="rId36"/>
    <p:sldId id="305" r:id="rId37"/>
    <p:sldId id="283" r:id="rId38"/>
    <p:sldId id="284" r:id="rId40"/>
    <p:sldId id="285" r:id="rId41"/>
    <p:sldId id="286" r:id="rId42"/>
    <p:sldId id="287" r:id="rId43"/>
    <p:sldId id="288" r:id="rId44"/>
    <p:sldId id="306" r:id="rId45"/>
    <p:sldId id="307" r:id="rId46"/>
    <p:sldId id="308" r:id="rId47"/>
    <p:sldId id="289" r:id="rId48"/>
    <p:sldId id="292" r:id="rId4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p:scale>
          <a:sx n="66" d="100"/>
          <a:sy n="66" d="100"/>
        </p:scale>
        <p:origin x="-1110" y="-6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1AAB51A4-2E15-4DB5-84E5-488EECE9183E}" type="slidenum">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399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pPr>
            <a:fld id="{9A0DB2DC-4C9A-4742-B13C-FB6460FD3503}" type="slidenum">
              <a:rPr lang="zh-CN" altLang="en-US" dirty="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Calibri" panose="020F050202020403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Calibri" panose="020F050202020403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Calibri" panose="020F050202020403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Calibri" panose="020F050202020403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Calibri" panose="020F050202020403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Calibri" panose="020F050202020403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Calibri" panose="020F0502020204030204" pitchFamily="34" charset="0"/>
            </a:endParaRPr>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Calibri" panose="020F050202020403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Calibri" panose="020F0502020204030204" pitchFamily="34" charset="0"/>
            </a:endParaRPr>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Calibri" panose="020F050202020403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Calibri" panose="020F050202020403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64514" name="标题 64513"/>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64515" name="文本占位符 64514"/>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4516" name="日期占位符 64515"/>
          <p:cNvSpPr>
            <a:spLocks noGrp="1"/>
          </p:cNvSpPr>
          <p:nvPr>
            <p:ph type="dt" sz="half" idx="2"/>
          </p:nvPr>
        </p:nvSpPr>
        <p:spPr>
          <a:xfrm>
            <a:off x="457200" y="6245225"/>
            <a:ext cx="2133600" cy="476250"/>
          </a:xfrm>
          <a:prstGeom prst="rect">
            <a:avLst/>
          </a:prstGeom>
          <a:noFill/>
          <a:ln w="9525">
            <a:noFill/>
          </a:ln>
        </p:spPr>
        <p:txBody>
          <a:bodyPr/>
          <a:lstStyle>
            <a:lvl1pPr>
              <a:defRPr sz="1400">
                <a:latin typeface="Arial" panose="020B0604020202020204" pitchFamily="34" charset="0"/>
              </a:defRPr>
            </a:lvl1pPr>
          </a:lstStyle>
          <a:p>
            <a:pPr lvl="0" eaLnBrk="1" hangingPunct="1"/>
            <a:endParaRPr lang="zh-CN" altLang="en-US" dirty="0">
              <a:latin typeface="Calibri" panose="020F0502020204030204" pitchFamily="34" charset="0"/>
            </a:endParaRPr>
          </a:p>
        </p:txBody>
      </p:sp>
      <p:sp>
        <p:nvSpPr>
          <p:cNvPr id="64517" name="页脚占位符 64516"/>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defRPr>
            </a:lvl1pPr>
          </a:lstStyle>
          <a:p>
            <a:pPr lvl="0" eaLnBrk="1" hangingPunct="1"/>
            <a:endParaRPr lang="zh-CN" altLang="en-US" dirty="0"/>
          </a:p>
        </p:txBody>
      </p:sp>
      <p:sp>
        <p:nvSpPr>
          <p:cNvPr id="64518" name="灯片编号占位符 64517"/>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atin typeface="Arial" panose="020B0604020202020204" pitchFamily="34" charset="0"/>
              </a:defRPr>
            </a:lvl1pPr>
          </a:lstStyle>
          <a:p>
            <a:pPr lvl="0" eaLnBrk="1" hangingPunct="1"/>
            <a:fld id="{9A0DB2DC-4C9A-4742-B13C-FB6460FD3503}" type="slidenum">
              <a:rPr lang="zh-CN" altLang="en-US" dirty="0"/>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wmf"/><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hyperlink" Target="10.&#32972;&#24433;.mp3" TargetMode="Externa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wmf"/><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6.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3.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wmf"/><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wmf"/><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54" name="矩形 3"/>
          <p:cNvSpPr>
            <a:spLocks noChangeArrowheads="1"/>
          </p:cNvSpPr>
          <p:nvPr/>
        </p:nvSpPr>
        <p:spPr bwMode="auto">
          <a:xfrm>
            <a:off x="1133475" y="1628775"/>
            <a:ext cx="7470775" cy="6186488"/>
          </a:xfrm>
          <a:prstGeom prst="rect">
            <a:avLst/>
          </a:prstGeom>
          <a:noFill/>
          <a:ln w="9525">
            <a:noFill/>
            <a:miter lim="800000"/>
          </a:ln>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1" lang="zh-CN" altLang="en-US" sz="2400" b="1" i="0" u="none" strike="noStrike" kern="1200" cap="none" spc="0" normalizeH="0" baseline="0" noProof="0" dirty="0">
                <a:ln>
                  <a:noFill/>
                </a:ln>
                <a:solidFill>
                  <a:srgbClr val="800000"/>
                </a:solidFill>
                <a:effectLst/>
                <a:uLnTx/>
                <a:uFillTx/>
                <a:latin typeface="+mn-ea"/>
                <a:ea typeface="+mn-ea"/>
                <a:cs typeface="+mn-cs"/>
              </a:rPr>
              <a:t>父爱是拐杖，让我们在人生中少摔跟头；</a:t>
            </a:r>
            <a:endParaRPr kumimoji="1" lang="zh-CN" altLang="en-US" sz="2400" b="1" i="0" u="none" strike="noStrike" kern="1200" cap="none" spc="0" normalizeH="0" baseline="0" noProof="0" dirty="0">
              <a:ln>
                <a:noFill/>
              </a:ln>
              <a:solidFill>
                <a:srgbClr val="800000"/>
              </a:solidFill>
              <a:effectLst/>
              <a:uLnTx/>
              <a:uFillTx/>
              <a:latin typeface="+mn-ea"/>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1" lang="zh-CN" altLang="en-US" sz="2400" b="1" i="0" u="none" strike="noStrike" kern="1200" cap="none" spc="0" normalizeH="0" baseline="0" noProof="0" dirty="0">
                <a:ln>
                  <a:noFill/>
                </a:ln>
                <a:solidFill>
                  <a:srgbClr val="800000"/>
                </a:solidFill>
                <a:effectLst/>
                <a:uLnTx/>
                <a:uFillTx/>
                <a:latin typeface="+mn-ea"/>
                <a:ea typeface="+mn-ea"/>
                <a:cs typeface="+mn-cs"/>
              </a:rPr>
              <a:t>父爱是良言，让我们做出正确的判断；</a:t>
            </a:r>
            <a:endParaRPr kumimoji="1" lang="zh-CN" altLang="en-US" sz="2400" b="1" i="0" u="none" strike="noStrike" kern="1200" cap="none" spc="0" normalizeH="0" baseline="0" noProof="0" dirty="0">
              <a:ln>
                <a:noFill/>
              </a:ln>
              <a:solidFill>
                <a:srgbClr val="800000"/>
              </a:solidFill>
              <a:effectLst/>
              <a:uLnTx/>
              <a:uFillTx/>
              <a:latin typeface="+mn-ea"/>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1" lang="zh-CN" altLang="en-US" sz="2400" b="1" i="0" u="none" strike="noStrike" kern="1200" cap="none" spc="0" normalizeH="0" baseline="0" noProof="0" dirty="0">
                <a:ln>
                  <a:noFill/>
                </a:ln>
                <a:solidFill>
                  <a:srgbClr val="800000"/>
                </a:solidFill>
                <a:effectLst/>
                <a:uLnTx/>
                <a:uFillTx/>
                <a:latin typeface="+mn-ea"/>
                <a:ea typeface="+mn-ea"/>
                <a:cs typeface="+mn-cs"/>
              </a:rPr>
              <a:t>父爱是阳光，让我们健康地成长；</a:t>
            </a:r>
            <a:endParaRPr kumimoji="1" lang="zh-CN" altLang="en-US" sz="2400" b="1" i="0" u="none" strike="noStrike" kern="1200" cap="none" spc="0" normalizeH="0" baseline="0" noProof="0" dirty="0">
              <a:ln>
                <a:noFill/>
              </a:ln>
              <a:solidFill>
                <a:srgbClr val="800000"/>
              </a:solidFill>
              <a:effectLst/>
              <a:uLnTx/>
              <a:uFillTx/>
              <a:latin typeface="+mn-ea"/>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1" lang="zh-CN" altLang="en-US" sz="2400" b="1" i="0" u="none" strike="noStrike" kern="1200" cap="none" spc="0" normalizeH="0" baseline="0" noProof="0" dirty="0">
                <a:ln>
                  <a:noFill/>
                </a:ln>
                <a:solidFill>
                  <a:srgbClr val="800000"/>
                </a:solidFill>
                <a:effectLst/>
                <a:uLnTx/>
                <a:uFillTx/>
                <a:latin typeface="+mn-ea"/>
                <a:ea typeface="+mn-ea"/>
                <a:cs typeface="+mn-cs"/>
              </a:rPr>
              <a:t>父爱是音乐，让我们快乐地生活；</a:t>
            </a:r>
            <a:endParaRPr kumimoji="1" lang="zh-CN" altLang="en-US" sz="2400" b="1" i="0" u="none" strike="noStrike" kern="1200" cap="none" spc="0" normalizeH="0" baseline="0" noProof="0" dirty="0">
              <a:ln>
                <a:noFill/>
              </a:ln>
              <a:solidFill>
                <a:srgbClr val="800000"/>
              </a:solidFill>
              <a:effectLst/>
              <a:uLnTx/>
              <a:uFillTx/>
              <a:latin typeface="+mn-ea"/>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1" lang="zh-CN" altLang="en-US" sz="2400" b="1" i="0" u="none" strike="noStrike" kern="1200" cap="none" spc="0" normalizeH="0" baseline="0" noProof="0" dirty="0">
                <a:ln>
                  <a:noFill/>
                </a:ln>
                <a:solidFill>
                  <a:srgbClr val="800000"/>
                </a:solidFill>
                <a:effectLst/>
                <a:uLnTx/>
                <a:uFillTx/>
                <a:latin typeface="+mn-ea"/>
                <a:ea typeface="+mn-ea"/>
                <a:cs typeface="+mn-cs"/>
              </a:rPr>
              <a:t>父爱是蜡烛，默默地为我们奉献着自己 </a:t>
            </a:r>
            <a:r>
              <a:rPr kumimoji="1" lang="en-US" altLang="zh-CN" sz="2400" b="1" i="0" u="none" strike="noStrike" kern="1200" cap="none" spc="0" normalizeH="0" baseline="0" noProof="0" dirty="0">
                <a:ln>
                  <a:noFill/>
                </a:ln>
                <a:solidFill>
                  <a:srgbClr val="800000"/>
                </a:solidFill>
                <a:effectLst/>
                <a:uLnTx/>
                <a:uFillTx/>
                <a:latin typeface="+mn-ea"/>
                <a:ea typeface="+mn-ea"/>
                <a:cs typeface="+mn-cs"/>
              </a:rPr>
              <a:t>……</a:t>
            </a:r>
            <a:endParaRPr kumimoji="1" lang="zh-CN" altLang="en-US" sz="2400" b="1" i="0" u="none" strike="noStrike" kern="1200" cap="none" spc="0" normalizeH="0" baseline="0" noProof="0" dirty="0">
              <a:ln>
                <a:noFill/>
              </a:ln>
              <a:solidFill>
                <a:srgbClr val="800000"/>
              </a:solidFill>
              <a:effectLst/>
              <a:uLnTx/>
              <a:uFillTx/>
              <a:latin typeface="+mn-ea"/>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1" lang="zh-CN" altLang="en-US" sz="2400" b="1" i="0" u="none" strike="noStrike" kern="1200" cap="none" spc="0" normalizeH="0" baseline="0" noProof="0" dirty="0">
                <a:ln>
                  <a:noFill/>
                </a:ln>
                <a:solidFill>
                  <a:srgbClr val="800000"/>
                </a:solidFill>
                <a:effectLst/>
                <a:uLnTx/>
                <a:uFillTx/>
                <a:latin typeface="+mn-ea"/>
                <a:ea typeface="+mn-ea"/>
                <a:cs typeface="+mn-cs"/>
              </a:rPr>
              <a:t>父亲就如一部大书，什么时候品读，都会收获不同的味道。今天我们就跟随不同处境、不同年龄段的朱自清一起去品读父亲的</a:t>
            </a:r>
            <a:r>
              <a:rPr kumimoji="1" lang="en-US" altLang="zh-CN" sz="2400" b="1" i="0" u="none" strike="noStrike" kern="1200" cap="none" spc="0" normalizeH="0" baseline="0" noProof="0" dirty="0">
                <a:ln>
                  <a:noFill/>
                </a:ln>
                <a:solidFill>
                  <a:srgbClr val="800000"/>
                </a:solidFill>
                <a:effectLst/>
                <a:uLnTx/>
                <a:uFillTx/>
                <a:latin typeface="+mn-ea"/>
                <a:ea typeface="+mn-ea"/>
                <a:cs typeface="+mn-cs"/>
              </a:rPr>
              <a:t>《</a:t>
            </a:r>
            <a:r>
              <a:rPr kumimoji="1" lang="zh-CN" altLang="en-US" sz="2400" b="1" i="0" u="none" strike="noStrike" kern="1200" cap="none" spc="0" normalizeH="0" baseline="0" noProof="0" dirty="0">
                <a:ln>
                  <a:noFill/>
                </a:ln>
                <a:solidFill>
                  <a:srgbClr val="800000"/>
                </a:solidFill>
                <a:effectLst/>
                <a:uLnTx/>
                <a:uFillTx/>
                <a:latin typeface="+mn-ea"/>
                <a:ea typeface="+mn-ea"/>
                <a:cs typeface="+mn-cs"/>
              </a:rPr>
              <a:t>背影</a:t>
            </a:r>
            <a:r>
              <a:rPr kumimoji="1" lang="en-US" altLang="zh-CN" sz="2400" b="1" i="0" u="none" strike="noStrike" kern="1200" cap="none" spc="0" normalizeH="0" baseline="0" noProof="0" dirty="0">
                <a:ln>
                  <a:noFill/>
                </a:ln>
                <a:solidFill>
                  <a:srgbClr val="800000"/>
                </a:solidFill>
                <a:effectLst/>
                <a:uLnTx/>
                <a:uFillTx/>
                <a:latin typeface="+mn-ea"/>
                <a:ea typeface="+mn-ea"/>
                <a:cs typeface="+mn-cs"/>
              </a:rPr>
              <a:t>》</a:t>
            </a:r>
            <a:r>
              <a:rPr kumimoji="1" lang="zh-CN" altLang="en-US" sz="2400" b="1" i="0" u="none" strike="noStrike" kern="1200" cap="none" spc="0" normalizeH="0" baseline="0" noProof="0" dirty="0">
                <a:ln>
                  <a:noFill/>
                </a:ln>
                <a:solidFill>
                  <a:srgbClr val="800000"/>
                </a:solidFill>
                <a:effectLst/>
                <a:uLnTx/>
                <a:uFillTx/>
                <a:latin typeface="+mn-ea"/>
                <a:ea typeface="+mn-ea"/>
                <a:cs typeface="+mn-cs"/>
              </a:rPr>
              <a:t>。</a:t>
            </a:r>
            <a:endParaRPr kumimoji="1" lang="zh-CN" altLang="en-US" sz="2400" b="1" i="0" u="none" strike="noStrike" kern="1200" cap="none" spc="0" normalizeH="0" baseline="0" noProof="0" dirty="0">
              <a:ln>
                <a:noFill/>
              </a:ln>
              <a:solidFill>
                <a:srgbClr val="800000"/>
              </a:solidFill>
              <a:effectLst/>
              <a:uLnTx/>
              <a:uFillTx/>
              <a:latin typeface="+mn-ea"/>
              <a:ea typeface="+mn-ea"/>
              <a:cs typeface="+mn-cs"/>
            </a:endParaRPr>
          </a:p>
          <a:p>
            <a:pPr marL="0" marR="0" lvl="0" indent="593725" algn="l" defTabSz="914400" rtl="0" eaLnBrk="1" fontAlgn="auto" latinLnBrk="0" hangingPunct="1">
              <a:lnSpc>
                <a:spcPct val="150000"/>
              </a:lnSpc>
              <a:spcBef>
                <a:spcPts val="0"/>
              </a:spcBef>
              <a:spcAft>
                <a:spcPts val="0"/>
              </a:spcAft>
              <a:buClrTx/>
              <a:buSzTx/>
              <a:buFontTx/>
              <a:buNone/>
              <a:defRPr/>
            </a:pPr>
            <a:endParaRPr kumimoji="1" lang="zh-CN" altLang="en-US" sz="2400" b="1" i="0" u="none" strike="noStrike" kern="1200" cap="none" spc="0" normalizeH="0" baseline="0" noProof="0" dirty="0">
              <a:ln>
                <a:noFill/>
              </a:ln>
              <a:solidFill>
                <a:srgbClr val="800000"/>
              </a:solidFill>
              <a:effectLst/>
              <a:uLnTx/>
              <a:uFillTx/>
              <a:latin typeface="+mn-ea"/>
              <a:ea typeface="+mn-ea"/>
              <a:cs typeface="+mn-cs"/>
            </a:endParaRPr>
          </a:p>
          <a:p>
            <a:pPr marL="0" marR="0" lvl="0" indent="593725" algn="l" defTabSz="914400" rtl="0" eaLnBrk="1" fontAlgn="auto" latinLnBrk="0" hangingPunct="1">
              <a:lnSpc>
                <a:spcPct val="150000"/>
              </a:lnSpc>
              <a:spcBef>
                <a:spcPts val="0"/>
              </a:spcBef>
              <a:spcAft>
                <a:spcPts val="0"/>
              </a:spcAft>
              <a:buClrTx/>
              <a:buSzTx/>
              <a:buFontTx/>
              <a:buNone/>
              <a:defRPr/>
            </a:pPr>
            <a:endParaRPr kumimoji="1" lang="zh-CN" altLang="zh-CN" sz="2400" b="1" i="0" u="none" strike="noStrike" kern="1200" cap="none" spc="0" normalizeH="0" baseline="0" noProof="0" dirty="0">
              <a:ln>
                <a:noFill/>
              </a:ln>
              <a:solidFill>
                <a:srgbClr val="800000"/>
              </a:solidFill>
              <a:effectLst/>
              <a:uLnTx/>
              <a:uFillTx/>
              <a:latin typeface="+mn-ea"/>
              <a:ea typeface="+mn-ea"/>
              <a:cs typeface="+mn-cs"/>
            </a:endParaRPr>
          </a:p>
          <a:p>
            <a:pPr marL="0" marR="0" lvl="0" indent="593725" algn="l" defTabSz="914400" rtl="0" eaLnBrk="1" fontAlgn="auto" latinLnBrk="0" hangingPunct="1">
              <a:lnSpc>
                <a:spcPct val="150000"/>
              </a:lnSpc>
              <a:spcBef>
                <a:spcPts val="0"/>
              </a:spcBef>
              <a:spcAft>
                <a:spcPts val="0"/>
              </a:spcAft>
              <a:buClrTx/>
              <a:buSzTx/>
              <a:buFontTx/>
              <a:buNone/>
              <a:defRPr/>
            </a:pPr>
            <a:endParaRPr kumimoji="1" lang="zh-CN" altLang="en-US" sz="2400" b="1" i="0" u="none" strike="noStrike" kern="1200" cap="none" spc="0" normalizeH="0" baseline="0" noProof="0" dirty="0">
              <a:ln>
                <a:noFill/>
              </a:ln>
              <a:solidFill>
                <a:srgbClr val="800000"/>
              </a:solidFill>
              <a:effectLst/>
              <a:uLnTx/>
              <a:uFillTx/>
              <a:latin typeface="+mn-ea"/>
              <a:ea typeface="+mn-ea"/>
              <a:cs typeface="+mn-cs"/>
            </a:endParaRPr>
          </a:p>
        </p:txBody>
      </p:sp>
      <p:pic>
        <p:nvPicPr>
          <p:cNvPr id="3080" name="图片 18"/>
          <p:cNvPicPr>
            <a:picLocks noChangeAspect="1"/>
          </p:cNvPicPr>
          <p:nvPr/>
        </p:nvPicPr>
        <p:blipFill>
          <a:blip r:embed="rId1"/>
          <a:stretch>
            <a:fillRect/>
          </a:stretch>
        </p:blipFill>
        <p:spPr>
          <a:xfrm>
            <a:off x="3303588" y="539750"/>
            <a:ext cx="2573337" cy="60007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2293" name="图片 19"/>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6" name="矩形 15"/>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295" name="文本框 16"/>
          <p:cNvSpPr txBox="1"/>
          <p:nvPr/>
        </p:nvSpPr>
        <p:spPr>
          <a:xfrm>
            <a:off x="7059613" y="1477963"/>
            <a:ext cx="2043112" cy="336550"/>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13334" name="Rectangle 22"/>
          <p:cNvSpPr>
            <a:spLocks noChangeArrowheads="1"/>
          </p:cNvSpPr>
          <p:nvPr/>
        </p:nvSpPr>
        <p:spPr bwMode="auto">
          <a:xfrm>
            <a:off x="682625" y="2416175"/>
            <a:ext cx="7875588" cy="3784600"/>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25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1.</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祸不单行：</a:t>
            </a:r>
            <a:endPar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5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不幸的事接连发生。</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25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例句：他刚入伍，就经历了女友变心及父亲病重的双重</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25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打击，真是祸不单行。</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25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狼藉：</a:t>
            </a:r>
            <a:endPar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5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乱七八糟的样子。</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25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簌簌：</a:t>
            </a:r>
            <a:endPar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5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纷纷落下的样子。</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nvGrpSpPr>
          <p:cNvPr id="12297" name="组 23"/>
          <p:cNvGrpSpPr/>
          <p:nvPr/>
        </p:nvGrpSpPr>
        <p:grpSpPr>
          <a:xfrm>
            <a:off x="611188" y="1773238"/>
            <a:ext cx="2660650" cy="461962"/>
            <a:chOff x="4725454" y="1806066"/>
            <a:chExt cx="2660845" cy="462053"/>
          </a:xfrm>
        </p:grpSpPr>
        <p:sp>
          <p:nvSpPr>
            <p:cNvPr id="18" name="圆角矩形 17"/>
            <p:cNvSpPr/>
            <p:nvPr/>
          </p:nvSpPr>
          <p:spPr>
            <a:xfrm>
              <a:off x="5198564" y="1806066"/>
              <a:ext cx="1898789" cy="449350"/>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9" name="椭圆 18"/>
            <p:cNvSpPr/>
            <p:nvPr/>
          </p:nvSpPr>
          <p:spPr>
            <a:xfrm>
              <a:off x="4733392" y="1806066"/>
              <a:ext cx="461997" cy="462053"/>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301" name="文本框 34"/>
            <p:cNvSpPr txBox="1"/>
            <p:nvPr/>
          </p:nvSpPr>
          <p:spPr>
            <a:xfrm>
              <a:off x="4725454" y="1806066"/>
              <a:ext cx="2660845" cy="457290"/>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latin typeface="黑体" panose="02010609060101010101" pitchFamily="2" charset="-122"/>
                  <a:ea typeface="黑体" panose="02010609060101010101" pitchFamily="2" charset="-122"/>
                </a:rPr>
                <a:t>三</a:t>
              </a:r>
              <a:r>
                <a:rPr lang="en-US" altLang="zh-CN" sz="2400" b="1">
                  <a:latin typeface="黑体" panose="02010609060101010101" pitchFamily="2" charset="-122"/>
                  <a:ea typeface="黑体" panose="02010609060101010101" pitchFamily="2" charset="-122"/>
                </a:rPr>
                <a:t>  </a:t>
              </a:r>
              <a:r>
                <a:rPr lang="zh-CN" altLang="en-US" sz="2400" b="1" dirty="0">
                  <a:latin typeface="黑体" panose="02010609060101010101" pitchFamily="2" charset="-122"/>
                  <a:ea typeface="黑体" panose="02010609060101010101" pitchFamily="2" charset="-122"/>
                </a:rPr>
                <a:t>记一记词义</a:t>
              </a:r>
              <a:endParaRPr lang="zh-CN" altLang="en-US" sz="2400" b="1" dirty="0">
                <a:latin typeface="黑体" panose="02010609060101010101" pitchFamily="2" charset="-122"/>
                <a:ea typeface="黑体" panose="02010609060101010101" pitchFamily="2" charset="-122"/>
              </a:endParaRPr>
            </a:p>
          </p:txBody>
        </p:sp>
      </p:grpSp>
      <p:pic>
        <p:nvPicPr>
          <p:cNvPr id="12298" name="Picture 6" descr="BS00554_"/>
          <p:cNvPicPr>
            <a:picLocks noChangeAspect="1"/>
          </p:cNvPicPr>
          <p:nvPr/>
        </p:nvPicPr>
        <p:blipFill>
          <a:blip r:embed="rId2"/>
          <a:stretch>
            <a:fillRect/>
          </a:stretch>
        </p:blipFill>
        <p:spPr>
          <a:xfrm>
            <a:off x="3040063" y="1773238"/>
            <a:ext cx="503237" cy="4397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34">
                                            <p:txEl>
                                              <p:charRg st="8" end="20"/>
                                            </p:txEl>
                                          </p:spTgt>
                                        </p:tgtEl>
                                        <p:attrNameLst>
                                          <p:attrName>style.visibility</p:attrName>
                                        </p:attrNameLst>
                                      </p:cBhvr>
                                      <p:to>
                                        <p:strVal val="visible"/>
                                      </p:to>
                                    </p:set>
                                    <p:anim calcmode="lin" valueType="num">
                                      <p:cBhvr additive="base">
                                        <p:cTn id="7" dur="500" fill="hold"/>
                                        <p:tgtEl>
                                          <p:spTgt spid="13334">
                                            <p:txEl>
                                              <p:charRg st="8" end="2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34">
                                            <p:txEl>
                                              <p:charRg st="8" end="2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334">
                                            <p:txEl>
                                              <p:charRg st="20" end="47"/>
                                            </p:txEl>
                                          </p:spTgt>
                                        </p:tgtEl>
                                        <p:attrNameLst>
                                          <p:attrName>style.visibility</p:attrName>
                                        </p:attrNameLst>
                                      </p:cBhvr>
                                      <p:to>
                                        <p:strVal val="visible"/>
                                      </p:to>
                                    </p:set>
                                    <p:anim calcmode="lin" valueType="num">
                                      <p:cBhvr additive="base">
                                        <p:cTn id="11" dur="500" fill="hold"/>
                                        <p:tgtEl>
                                          <p:spTgt spid="13334">
                                            <p:txEl>
                                              <p:charRg st="20" end="4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3334">
                                            <p:txEl>
                                              <p:charRg st="20" end="47"/>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334">
                                            <p:txEl>
                                              <p:charRg st="47" end="60"/>
                                            </p:txEl>
                                          </p:spTgt>
                                        </p:tgtEl>
                                        <p:attrNameLst>
                                          <p:attrName>style.visibility</p:attrName>
                                        </p:attrNameLst>
                                      </p:cBhvr>
                                      <p:to>
                                        <p:strVal val="visible"/>
                                      </p:to>
                                    </p:set>
                                    <p:anim calcmode="lin" valueType="num">
                                      <p:cBhvr additive="base">
                                        <p:cTn id="15" dur="500" fill="hold"/>
                                        <p:tgtEl>
                                          <p:spTgt spid="13334">
                                            <p:txEl>
                                              <p:charRg st="47" end="6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3334">
                                            <p:txEl>
                                              <p:charRg st="47" end="6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3334">
                                            <p:txEl>
                                              <p:charRg st="66" end="77"/>
                                            </p:txEl>
                                          </p:spTgt>
                                        </p:tgtEl>
                                        <p:attrNameLst>
                                          <p:attrName>style.visibility</p:attrName>
                                        </p:attrNameLst>
                                      </p:cBhvr>
                                      <p:to>
                                        <p:strVal val="visible"/>
                                      </p:to>
                                    </p:set>
                                    <p:anim calcmode="lin" valueType="num">
                                      <p:cBhvr additive="base">
                                        <p:cTn id="21" dur="500" fill="hold"/>
                                        <p:tgtEl>
                                          <p:spTgt spid="13334">
                                            <p:txEl>
                                              <p:charRg st="66" end="7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334">
                                            <p:txEl>
                                              <p:charRg st="66" end="77"/>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3334">
                                            <p:txEl>
                                              <p:charRg st="83" end="94"/>
                                            </p:txEl>
                                          </p:spTgt>
                                        </p:tgtEl>
                                        <p:attrNameLst>
                                          <p:attrName>style.visibility</p:attrName>
                                        </p:attrNameLst>
                                      </p:cBhvr>
                                      <p:to>
                                        <p:strVal val="visible"/>
                                      </p:to>
                                    </p:set>
                                    <p:anim calcmode="lin" valueType="num">
                                      <p:cBhvr additive="base">
                                        <p:cTn id="27" dur="500" fill="hold"/>
                                        <p:tgtEl>
                                          <p:spTgt spid="13334">
                                            <p:txEl>
                                              <p:charRg st="83" end="9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3334">
                                            <p:txEl>
                                              <p:charRg st="83" end="9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3317" name="图片 19"/>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6" name="矩形 15"/>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319" name="文本框 16"/>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64513" name="Rectangle 1"/>
          <p:cNvSpPr>
            <a:spLocks noChangeArrowheads="1"/>
          </p:cNvSpPr>
          <p:nvPr/>
        </p:nvSpPr>
        <p:spPr bwMode="auto">
          <a:xfrm>
            <a:off x="1071563" y="2214563"/>
            <a:ext cx="7715250" cy="3638550"/>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2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4.</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典质：</a:t>
            </a:r>
            <a:endPar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1" i="0" u="none" strike="noStrike" kern="1200" cap="none" spc="0" normalizeH="0" baseline="0" noProof="0" dirty="0">
                <a:ln>
                  <a:noFill/>
                </a:ln>
                <a:solidFill>
                  <a:schemeClr val="tx1"/>
                </a:solidFill>
                <a:effectLst/>
                <a:uLnTx/>
                <a:uFillTx/>
                <a:latin typeface="+mn-lt"/>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把财产、衣物</a:t>
            </a:r>
            <a:r>
              <a:rPr kumimoji="0" lang="en-US" sz="2400" b="1" i="0" u="none" strike="noStrike" kern="1200" cap="none" spc="0" normalizeH="0" baseline="0" noProof="0" dirty="0">
                <a:ln>
                  <a:noFill/>
                </a:ln>
                <a:solidFill>
                  <a:schemeClr val="tx1"/>
                </a:solidFill>
                <a:effectLst/>
                <a:uLnTx/>
                <a:uFillTx/>
                <a:latin typeface="+mn-lt"/>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典当、抵押出去。</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5.</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赋闲：</a:t>
            </a:r>
            <a:endPar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失业在家。</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6.</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勾留：</a:t>
            </a:r>
            <a:endPar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短时间停留。</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7.</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踌躇：</a:t>
            </a:r>
            <a:endPar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犹豫。</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4513">
                                            <p:txEl>
                                              <p:charRg st="6" end="28"/>
                                            </p:txEl>
                                          </p:spTgt>
                                        </p:tgtEl>
                                        <p:attrNameLst>
                                          <p:attrName>style.visibility</p:attrName>
                                        </p:attrNameLst>
                                      </p:cBhvr>
                                      <p:to>
                                        <p:strVal val="visible"/>
                                      </p:to>
                                    </p:set>
                                    <p:anim calcmode="lin" valueType="num">
                                      <p:cBhvr additive="base">
                                        <p:cTn id="7" dur="500" fill="hold"/>
                                        <p:tgtEl>
                                          <p:spTgt spid="64513">
                                            <p:txEl>
                                              <p:charRg st="6" end="2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3">
                                            <p:txEl>
                                              <p:charRg st="6" end="2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4513">
                                            <p:txEl>
                                              <p:charRg st="34" end="45"/>
                                            </p:txEl>
                                          </p:spTgt>
                                        </p:tgtEl>
                                        <p:attrNameLst>
                                          <p:attrName>style.visibility</p:attrName>
                                        </p:attrNameLst>
                                      </p:cBhvr>
                                      <p:to>
                                        <p:strVal val="visible"/>
                                      </p:to>
                                    </p:set>
                                    <p:anim calcmode="lin" valueType="num">
                                      <p:cBhvr additive="base">
                                        <p:cTn id="13" dur="500" fill="hold"/>
                                        <p:tgtEl>
                                          <p:spTgt spid="64513">
                                            <p:txEl>
                                              <p:charRg st="34" end="4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4513">
                                            <p:txEl>
                                              <p:charRg st="34" end="4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4513">
                                            <p:txEl>
                                              <p:charRg st="51" end="60"/>
                                            </p:txEl>
                                          </p:spTgt>
                                        </p:tgtEl>
                                        <p:attrNameLst>
                                          <p:attrName>style.visibility</p:attrName>
                                        </p:attrNameLst>
                                      </p:cBhvr>
                                      <p:to>
                                        <p:strVal val="visible"/>
                                      </p:to>
                                    </p:set>
                                    <p:anim calcmode="lin" valueType="num">
                                      <p:cBhvr additive="base">
                                        <p:cTn id="19" dur="500" fill="hold"/>
                                        <p:tgtEl>
                                          <p:spTgt spid="64513">
                                            <p:txEl>
                                              <p:charRg st="51" end="6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4513">
                                            <p:txEl>
                                              <p:charRg st="51" end="6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4513">
                                            <p:txEl>
                                              <p:charRg st="66" end="72"/>
                                            </p:txEl>
                                          </p:spTgt>
                                        </p:tgtEl>
                                        <p:attrNameLst>
                                          <p:attrName>style.visibility</p:attrName>
                                        </p:attrNameLst>
                                      </p:cBhvr>
                                      <p:to>
                                        <p:strVal val="visible"/>
                                      </p:to>
                                    </p:set>
                                    <p:anim calcmode="lin" valueType="num">
                                      <p:cBhvr additive="base">
                                        <p:cTn id="25" dur="500" fill="hold"/>
                                        <p:tgtEl>
                                          <p:spTgt spid="64513">
                                            <p:txEl>
                                              <p:charRg st="66" end="7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4513">
                                            <p:txEl>
                                              <p:charRg st="66" end="7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4341" name="图片 19"/>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6" name="矩形 15"/>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343" name="文本框 16"/>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13334" name="Rectangle 22"/>
          <p:cNvSpPr>
            <a:spLocks noChangeArrowheads="1"/>
          </p:cNvSpPr>
          <p:nvPr/>
        </p:nvSpPr>
        <p:spPr bwMode="auto">
          <a:xfrm>
            <a:off x="684213" y="1268413"/>
            <a:ext cx="5924550" cy="1200150"/>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5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踌躇、徘徊、彷徨辨析：</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26" name="矩形 25"/>
          <p:cNvSpPr/>
          <p:nvPr/>
        </p:nvSpPr>
        <p:spPr>
          <a:xfrm>
            <a:off x="969963" y="2482850"/>
            <a:ext cx="7358063" cy="3352800"/>
          </a:xfrm>
          <a:prstGeom prst="rect">
            <a:avLst/>
          </a:prstGeom>
        </p:spPr>
        <p:txBody>
          <a:bodyPr>
            <a:spAutoFit/>
          </a:bodyPr>
          <a:lstStyle/>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三者都有犹豫不决的意思。“踌躇”侧重于内心反复思考而拿不定主意，如：他踌躇了半天，终于直说了。“徘徊”侧重于在一个地方来回走动，拿不定主意，如：他在公园一角徘徊了很久，最后还是遗憾地离开了。“彷徨”侧重于心神不定，如：我母亲只气得面白唇青，一句话也没有，婶娘也是彷徨失措。</a:t>
            </a: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5365" name="图片 19"/>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6" name="矩形 15"/>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367" name="文本框 16"/>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13334" name="Rectangle 22"/>
          <p:cNvSpPr>
            <a:spLocks noChangeArrowheads="1"/>
          </p:cNvSpPr>
          <p:nvPr/>
        </p:nvSpPr>
        <p:spPr bwMode="auto">
          <a:xfrm>
            <a:off x="719138" y="1989138"/>
            <a:ext cx="7875588" cy="1200150"/>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8.</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颓唐：</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颓唐、颓丧辨析：</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25" name="矩形 24"/>
          <p:cNvSpPr/>
          <p:nvPr/>
        </p:nvSpPr>
        <p:spPr>
          <a:xfrm>
            <a:off x="1928813" y="2089150"/>
            <a:ext cx="1731962" cy="461963"/>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t>衰颓败落。</a:t>
            </a:r>
            <a:endParaRPr lang="zh-CN" altLang="en-US" sz="2400" b="1" dirty="0"/>
          </a:p>
        </p:txBody>
      </p:sp>
      <p:sp>
        <p:nvSpPr>
          <p:cNvPr id="26" name="矩形 25"/>
          <p:cNvSpPr/>
          <p:nvPr/>
        </p:nvSpPr>
        <p:spPr>
          <a:xfrm>
            <a:off x="1000125" y="3089275"/>
            <a:ext cx="7286625" cy="3416300"/>
          </a:xfrm>
          <a:prstGeom prst="rect">
            <a:avLst/>
          </a:prstGeom>
        </p:spPr>
        <p:txBody>
          <a:bodyPr>
            <a:spAutoFit/>
          </a:bodyPr>
          <a:lstStyle/>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两词都有精神不振作的意思。但“颓唐”侧重于人的精神面貌。如：他的面孔黄里带白，瘦得让人担心，好像大病新愈的人，但是精神很好，没有一点颓唐的样子。而“颓丧”除指人的神态外，还指诗文的情调。如：这首诗的情调太颓丧了。</a:t>
            </a: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6389" name="图片 19"/>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6" name="矩形 15"/>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391" name="文本框 16"/>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13334" name="Rectangle 22"/>
          <p:cNvSpPr>
            <a:spLocks noChangeArrowheads="1"/>
          </p:cNvSpPr>
          <p:nvPr/>
        </p:nvSpPr>
        <p:spPr bwMode="auto">
          <a:xfrm>
            <a:off x="719138" y="2257425"/>
            <a:ext cx="7875588" cy="1200150"/>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9.</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蹒跚：</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蹒跚、踉跄辨析：</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25" name="矩形 24"/>
          <p:cNvSpPr/>
          <p:nvPr/>
        </p:nvSpPr>
        <p:spPr>
          <a:xfrm>
            <a:off x="1857375" y="2428875"/>
            <a:ext cx="5724525" cy="461963"/>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t>因为腿脚不灵便，走路缓慢摇摆的样子。</a:t>
            </a:r>
            <a:endParaRPr lang="zh-CN" altLang="en-US" sz="2400" b="1" dirty="0"/>
          </a:p>
        </p:txBody>
      </p:sp>
      <p:sp>
        <p:nvSpPr>
          <p:cNvPr id="26" name="矩形 25"/>
          <p:cNvSpPr/>
          <p:nvPr/>
        </p:nvSpPr>
        <p:spPr>
          <a:xfrm>
            <a:off x="1000125" y="3357563"/>
            <a:ext cx="7286625" cy="3970338"/>
          </a:xfrm>
          <a:prstGeom prst="rect">
            <a:avLst/>
          </a:prstGeom>
        </p:spPr>
        <p:txBody>
          <a:bodyPr>
            <a:spAutoFit/>
          </a:bodyPr>
          <a:lstStyle/>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两个词语均有“走路不稳”之意，但“蹒跚”是因腿脚不便造成的，程度更深，如：他年老力衰，总是蹒跚地走在村里的小路上。而“踉跄”则是心情起伏大造成的，如：听了这个消息，他踉跄了几步，差点摔倒在地。</a:t>
            </a: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7413" name="图片 19"/>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6" name="矩形 15"/>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415" name="文本框 16"/>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64513" name="Rectangle 1"/>
          <p:cNvSpPr>
            <a:spLocks noChangeArrowheads="1"/>
          </p:cNvSpPr>
          <p:nvPr/>
        </p:nvSpPr>
        <p:spPr bwMode="auto">
          <a:xfrm>
            <a:off x="1000125" y="1857375"/>
            <a:ext cx="7715250" cy="4524375"/>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10.</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不能自已：</a:t>
            </a:r>
            <a:endPar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不能控制自己的感情。</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例句：当我读讫掩卷的时候，一种爱慕与崇敬之情油</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然而生使我不能自已。 </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11.</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情郁于中：</a:t>
            </a:r>
            <a:endPar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感情积聚在心里。</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例句：李清照失去丈夫以后，情郁于中，就借诗歌来</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表达自己的情感。</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4513">
                                            <p:txEl>
                                              <p:charRg st="9" end="23"/>
                                            </p:txEl>
                                          </p:spTgt>
                                        </p:tgtEl>
                                        <p:attrNameLst>
                                          <p:attrName>style.visibility</p:attrName>
                                        </p:attrNameLst>
                                      </p:cBhvr>
                                      <p:to>
                                        <p:strVal val="visible"/>
                                      </p:to>
                                    </p:set>
                                    <p:anim calcmode="lin" valueType="num">
                                      <p:cBhvr additive="base">
                                        <p:cTn id="7" dur="500" fill="hold"/>
                                        <p:tgtEl>
                                          <p:spTgt spid="64513">
                                            <p:txEl>
                                              <p:charRg st="9" end="2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3">
                                            <p:txEl>
                                              <p:charRg st="9" end="2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4513">
                                            <p:txEl>
                                              <p:charRg st="23" end="50"/>
                                            </p:txEl>
                                          </p:spTgt>
                                        </p:tgtEl>
                                        <p:attrNameLst>
                                          <p:attrName>style.visibility</p:attrName>
                                        </p:attrNameLst>
                                      </p:cBhvr>
                                      <p:to>
                                        <p:strVal val="visible"/>
                                      </p:to>
                                    </p:set>
                                    <p:anim calcmode="lin" valueType="num">
                                      <p:cBhvr additive="base">
                                        <p:cTn id="11" dur="500" fill="hold"/>
                                        <p:tgtEl>
                                          <p:spTgt spid="64513">
                                            <p:txEl>
                                              <p:charRg st="23" end="5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4513">
                                            <p:txEl>
                                              <p:charRg st="23" end="5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4513">
                                            <p:txEl>
                                              <p:charRg st="50" end="65"/>
                                            </p:txEl>
                                          </p:spTgt>
                                        </p:tgtEl>
                                        <p:attrNameLst>
                                          <p:attrName>style.visibility</p:attrName>
                                        </p:attrNameLst>
                                      </p:cBhvr>
                                      <p:to>
                                        <p:strVal val="visible"/>
                                      </p:to>
                                    </p:set>
                                    <p:anim calcmode="lin" valueType="num">
                                      <p:cBhvr additive="base">
                                        <p:cTn id="15" dur="500" fill="hold"/>
                                        <p:tgtEl>
                                          <p:spTgt spid="64513">
                                            <p:txEl>
                                              <p:charRg st="50" end="6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4513">
                                            <p:txEl>
                                              <p:charRg st="50" end="65"/>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4513">
                                            <p:txEl>
                                              <p:charRg st="74" end="86"/>
                                            </p:txEl>
                                          </p:spTgt>
                                        </p:tgtEl>
                                        <p:attrNameLst>
                                          <p:attrName>style.visibility</p:attrName>
                                        </p:attrNameLst>
                                      </p:cBhvr>
                                      <p:to>
                                        <p:strVal val="visible"/>
                                      </p:to>
                                    </p:set>
                                    <p:anim calcmode="lin" valueType="num">
                                      <p:cBhvr additive="base">
                                        <p:cTn id="21" dur="500" fill="hold"/>
                                        <p:tgtEl>
                                          <p:spTgt spid="64513">
                                            <p:txEl>
                                              <p:charRg st="74" end="8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4513">
                                            <p:txEl>
                                              <p:charRg st="74" end="86"/>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4513">
                                            <p:txEl>
                                              <p:charRg st="86" end="113"/>
                                            </p:txEl>
                                          </p:spTgt>
                                        </p:tgtEl>
                                        <p:attrNameLst>
                                          <p:attrName>style.visibility</p:attrName>
                                        </p:attrNameLst>
                                      </p:cBhvr>
                                      <p:to>
                                        <p:strVal val="visible"/>
                                      </p:to>
                                    </p:set>
                                    <p:anim calcmode="lin" valueType="num">
                                      <p:cBhvr additive="base">
                                        <p:cTn id="25" dur="500" fill="hold"/>
                                        <p:tgtEl>
                                          <p:spTgt spid="64513">
                                            <p:txEl>
                                              <p:charRg st="86" end="11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4513">
                                            <p:txEl>
                                              <p:charRg st="86" end="11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4513">
                                            <p:txEl>
                                              <p:charRg st="113" end="125"/>
                                            </p:txEl>
                                          </p:spTgt>
                                        </p:tgtEl>
                                        <p:attrNameLst>
                                          <p:attrName>style.visibility</p:attrName>
                                        </p:attrNameLst>
                                      </p:cBhvr>
                                      <p:to>
                                        <p:strVal val="visible"/>
                                      </p:to>
                                    </p:set>
                                    <p:anim calcmode="lin" valueType="num">
                                      <p:cBhvr additive="base">
                                        <p:cTn id="29" dur="500" fill="hold"/>
                                        <p:tgtEl>
                                          <p:spTgt spid="64513">
                                            <p:txEl>
                                              <p:charRg st="113" end="12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4513">
                                            <p:txEl>
                                              <p:charRg st="113" end="12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8437" name="图片 19"/>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6" name="矩形 15"/>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439" name="文本框 16"/>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64513" name="Rectangle 1"/>
          <p:cNvSpPr>
            <a:spLocks noChangeArrowheads="1"/>
          </p:cNvSpPr>
          <p:nvPr/>
        </p:nvSpPr>
        <p:spPr bwMode="auto">
          <a:xfrm>
            <a:off x="1000125" y="1857375"/>
            <a:ext cx="7715250" cy="3328988"/>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12.</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触目伤怀：</a:t>
            </a:r>
            <a:endPar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看到</a:t>
            </a:r>
            <a:r>
              <a:rPr kumimoji="0" lang="en-US" sz="24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家庭败落的情况</a:t>
            </a:r>
            <a:r>
              <a:rPr kumimoji="0" lang="en-US" sz="24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心里感到悲伤。</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例句：离开家乡这么久再次回到这片热土，家乡衰败</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的景象使我不禁触目伤怀。</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13.</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琐屑：</a:t>
            </a:r>
            <a:endPar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细小而繁多的事。</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4513">
                                            <p:txEl>
                                              <p:charRg st="9" end="31"/>
                                            </p:txEl>
                                          </p:spTgt>
                                        </p:tgtEl>
                                        <p:attrNameLst>
                                          <p:attrName>style.visibility</p:attrName>
                                        </p:attrNameLst>
                                      </p:cBhvr>
                                      <p:to>
                                        <p:strVal val="visible"/>
                                      </p:to>
                                    </p:set>
                                    <p:anim calcmode="lin" valueType="num">
                                      <p:cBhvr additive="base">
                                        <p:cTn id="7" dur="500" fill="hold"/>
                                        <p:tgtEl>
                                          <p:spTgt spid="64513">
                                            <p:txEl>
                                              <p:charRg st="9" end="3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3">
                                            <p:txEl>
                                              <p:charRg st="9" end="3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4513">
                                            <p:txEl>
                                              <p:charRg st="31" end="58"/>
                                            </p:txEl>
                                          </p:spTgt>
                                        </p:tgtEl>
                                        <p:attrNameLst>
                                          <p:attrName>style.visibility</p:attrName>
                                        </p:attrNameLst>
                                      </p:cBhvr>
                                      <p:to>
                                        <p:strVal val="visible"/>
                                      </p:to>
                                    </p:set>
                                    <p:anim calcmode="lin" valueType="num">
                                      <p:cBhvr additive="base">
                                        <p:cTn id="11" dur="500" fill="hold"/>
                                        <p:tgtEl>
                                          <p:spTgt spid="64513">
                                            <p:txEl>
                                              <p:charRg st="31" end="5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4513">
                                            <p:txEl>
                                              <p:charRg st="31" end="58"/>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4513">
                                            <p:txEl>
                                              <p:charRg st="58" end="74"/>
                                            </p:txEl>
                                          </p:spTgt>
                                        </p:tgtEl>
                                        <p:attrNameLst>
                                          <p:attrName>style.visibility</p:attrName>
                                        </p:attrNameLst>
                                      </p:cBhvr>
                                      <p:to>
                                        <p:strVal val="visible"/>
                                      </p:to>
                                    </p:set>
                                    <p:anim calcmode="lin" valueType="num">
                                      <p:cBhvr additive="base">
                                        <p:cTn id="15" dur="500" fill="hold"/>
                                        <p:tgtEl>
                                          <p:spTgt spid="64513">
                                            <p:txEl>
                                              <p:charRg st="58" end="7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4513">
                                            <p:txEl>
                                              <p:charRg st="58" end="7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4513">
                                            <p:txEl>
                                              <p:charRg st="81" end="93"/>
                                            </p:txEl>
                                          </p:spTgt>
                                        </p:tgtEl>
                                        <p:attrNameLst>
                                          <p:attrName>style.visibility</p:attrName>
                                        </p:attrNameLst>
                                      </p:cBhvr>
                                      <p:to>
                                        <p:strVal val="visible"/>
                                      </p:to>
                                    </p:set>
                                    <p:anim calcmode="lin" valueType="num">
                                      <p:cBhvr additive="base">
                                        <p:cTn id="21" dur="500" fill="hold"/>
                                        <p:tgtEl>
                                          <p:spTgt spid="64513">
                                            <p:txEl>
                                              <p:charRg st="81" end="9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4513">
                                            <p:txEl>
                                              <p:charRg st="81" end="9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 name="矩形 17"/>
          <p:cNvSpPr/>
          <p:nvPr/>
        </p:nvSpPr>
        <p:spPr>
          <a:xfrm>
            <a:off x="1266825" y="4060825"/>
            <a:ext cx="6853238" cy="2001838"/>
          </a:xfrm>
          <a:prstGeom prst="rect">
            <a:avLst/>
          </a:prstGeom>
          <a:solidFill>
            <a:srgbClr val="26E606">
              <a:alpha val="15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9462" name="图片 23"/>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9465" name="Rectangle 4"/>
          <p:cNvSpPr/>
          <p:nvPr/>
        </p:nvSpPr>
        <p:spPr>
          <a:xfrm>
            <a:off x="1082675" y="1665288"/>
            <a:ext cx="6905625" cy="1465262"/>
          </a:xfrm>
          <a:prstGeom prst="rect">
            <a:avLst/>
          </a:prstGeom>
          <a:noFill/>
          <a:ln w="9525">
            <a:noFill/>
          </a:ln>
        </p:spPr>
        <p:txBody>
          <a:bodyPr anchor="ct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lnSpc>
                <a:spcPct val="130000"/>
              </a:lnSpc>
              <a:spcBef>
                <a:spcPct val="50000"/>
              </a:spcBef>
              <a:buClr>
                <a:schemeClr val="folHlink"/>
              </a:buClr>
              <a:buSzPct val="60000"/>
              <a:buFont typeface="Wingdings" panose="05000000000000000000" pitchFamily="2" charset="2"/>
              <a:buNone/>
            </a:pPr>
            <a:r>
              <a:rPr lang="en-US" altLang="zh-CN" sz="2400" b="1">
                <a:latin typeface="黑体" panose="02010609060101010101" pitchFamily="2" charset="-122"/>
                <a:ea typeface="黑体" panose="02010609060101010101" pitchFamily="2" charset="-122"/>
              </a:rPr>
              <a:t>    </a:t>
            </a:r>
            <a:r>
              <a:rPr lang="zh-CN" altLang="en-US" sz="2400" b="1" dirty="0">
                <a:latin typeface="黑体" panose="02010609060101010101" pitchFamily="2" charset="-122"/>
                <a:ea typeface="黑体" panose="02010609060101010101" pitchFamily="2" charset="-122"/>
              </a:rPr>
              <a:t>请同学们听读课文，并在课本上及时做好旁批和圈点。体会作者感情，感受文章自然的风格。</a:t>
            </a:r>
            <a:r>
              <a:rPr lang="zh-CN" altLang="en-US" sz="2400" b="1" dirty="0">
                <a:solidFill>
                  <a:srgbClr val="0000FF"/>
                </a:solidFill>
                <a:latin typeface="黑体" panose="02010609060101010101" pitchFamily="2" charset="-122"/>
                <a:ea typeface="黑体" panose="02010609060101010101" pitchFamily="2" charset="-122"/>
                <a:hlinkClick r:id="rId2" action="ppaction://hlinkfile"/>
              </a:rPr>
              <a:t>《</a:t>
            </a:r>
            <a:r>
              <a:rPr lang="zh-CN" altLang="en-US" sz="2400" b="1" u="sng" dirty="0">
                <a:solidFill>
                  <a:srgbClr val="0000FF"/>
                </a:solidFill>
                <a:latin typeface="黑体" panose="02010609060101010101" pitchFamily="2" charset="-122"/>
                <a:ea typeface="黑体" panose="02010609060101010101" pitchFamily="2" charset="-122"/>
                <a:hlinkClick r:id="rId2" action="ppaction://hlinkfile"/>
              </a:rPr>
              <a:t>背影》课文朗读</a:t>
            </a:r>
            <a:r>
              <a:rPr lang="zh-CN" altLang="en-US" sz="2400" b="1" dirty="0">
                <a:solidFill>
                  <a:srgbClr val="0000FF"/>
                </a:solidFill>
                <a:latin typeface="黑体" panose="02010609060101010101" pitchFamily="2" charset="-122"/>
                <a:ea typeface="黑体" panose="02010609060101010101" pitchFamily="2" charset="-122"/>
                <a:hlinkClick r:id="rId2" action="ppaction://hlinkfile"/>
              </a:rPr>
              <a:t>。</a:t>
            </a:r>
            <a:endParaRPr lang="zh-CN" altLang="en-US" sz="2400" b="1" dirty="0">
              <a:solidFill>
                <a:srgbClr val="0000FF"/>
              </a:solidFill>
              <a:latin typeface="黑体" panose="02010609060101010101" pitchFamily="2" charset="-122"/>
              <a:ea typeface="黑体" panose="02010609060101010101" pitchFamily="2" charset="-122"/>
            </a:endParaRPr>
          </a:p>
        </p:txBody>
      </p:sp>
      <p:grpSp>
        <p:nvGrpSpPr>
          <p:cNvPr id="19466" name="组 1"/>
          <p:cNvGrpSpPr/>
          <p:nvPr/>
        </p:nvGrpSpPr>
        <p:grpSpPr>
          <a:xfrm>
            <a:off x="677863" y="3270250"/>
            <a:ext cx="2647950" cy="668338"/>
            <a:chOff x="5481428" y="3706338"/>
            <a:chExt cx="2646572" cy="668337"/>
          </a:xfrm>
        </p:grpSpPr>
        <p:sp>
          <p:nvSpPr>
            <p:cNvPr id="30" name="圆角矩形 29"/>
            <p:cNvSpPr/>
            <p:nvPr/>
          </p:nvSpPr>
          <p:spPr>
            <a:xfrm>
              <a:off x="6317605" y="3841276"/>
              <a:ext cx="1810395" cy="449261"/>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9469" name="文本框 30"/>
            <p:cNvSpPr txBox="1"/>
            <p:nvPr/>
          </p:nvSpPr>
          <p:spPr>
            <a:xfrm>
              <a:off x="6565743" y="3829427"/>
              <a:ext cx="1550065" cy="46166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latin typeface="黑体" panose="02010609060101010101" pitchFamily="2" charset="-122"/>
                  <a:ea typeface="黑体" panose="02010609060101010101" pitchFamily="2" charset="-122"/>
                </a:rPr>
                <a:t>圈点要求</a:t>
              </a:r>
              <a:endParaRPr lang="zh-CN" altLang="en-US" sz="2400" b="1" dirty="0">
                <a:latin typeface="黑体" panose="02010609060101010101" pitchFamily="2" charset="-122"/>
                <a:ea typeface="黑体" panose="02010609060101010101" pitchFamily="2" charset="-122"/>
              </a:endParaRPr>
            </a:p>
          </p:txBody>
        </p:sp>
        <p:pic>
          <p:nvPicPr>
            <p:cNvPr id="19470" name="图片 9" descr="book.gif"/>
            <p:cNvPicPr>
              <a:picLocks noChangeAspect="1"/>
            </p:cNvPicPr>
            <p:nvPr/>
          </p:nvPicPr>
          <p:blipFill>
            <a:blip r:embed="rId3"/>
            <a:stretch>
              <a:fillRect/>
            </a:stretch>
          </p:blipFill>
          <p:spPr>
            <a:xfrm>
              <a:off x="5481428" y="3706338"/>
              <a:ext cx="1087437" cy="668337"/>
            </a:xfrm>
            <a:prstGeom prst="rect">
              <a:avLst/>
            </a:prstGeom>
            <a:noFill/>
            <a:ln w="9525">
              <a:noFill/>
            </a:ln>
          </p:spPr>
        </p:pic>
      </p:grpSp>
      <p:sp>
        <p:nvSpPr>
          <p:cNvPr id="19467" name="Rectangle 17"/>
          <p:cNvSpPr/>
          <p:nvPr/>
        </p:nvSpPr>
        <p:spPr>
          <a:xfrm>
            <a:off x="1514475" y="4006850"/>
            <a:ext cx="6683375" cy="1944688"/>
          </a:xfrm>
          <a:prstGeom prst="rect">
            <a:avLst/>
          </a:prstGeom>
          <a:noFill/>
          <a:ln w="9525">
            <a:noFill/>
          </a:ln>
        </p:spPr>
        <p:txBody>
          <a:bodyPr wrap="none" anchor="ct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30000"/>
              </a:lnSpc>
              <a:spcBef>
                <a:spcPct val="0"/>
              </a:spcBef>
              <a:buNone/>
            </a:pPr>
            <a:r>
              <a:rPr lang="en-US" altLang="zh-CN" sz="2400" b="1">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划分文章部分、层次分别用</a:t>
            </a:r>
            <a:r>
              <a:rPr lang="zh-CN" altLang="en-US" sz="2400" b="1" dirty="0">
                <a:solidFill>
                  <a:srgbClr val="FF0000"/>
                </a:solidFill>
                <a:latin typeface="楷体" panose="02010609060101010101" pitchFamily="49" charset="-122"/>
                <a:ea typeface="楷体" panose="02010609060101010101" pitchFamily="49" charset="-122"/>
              </a:rPr>
              <a:t>双竖线、单竖线</a:t>
            </a:r>
            <a:r>
              <a:rPr lang="zh-CN" altLang="en-US" sz="2400" b="1" dirty="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a:p>
            <a:pPr marL="0" lvl="0" indent="0">
              <a:lnSpc>
                <a:spcPct val="130000"/>
              </a:lnSpc>
              <a:spcBef>
                <a:spcPct val="0"/>
              </a:spcBef>
              <a:buNone/>
            </a:pPr>
            <a:r>
              <a:rPr lang="en-US" altLang="zh-CN" sz="2400" b="1">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认为用得好的词语用</a:t>
            </a:r>
            <a:r>
              <a:rPr lang="zh-CN" altLang="en-US" sz="2400" b="1" dirty="0">
                <a:solidFill>
                  <a:srgbClr val="FF0000"/>
                </a:solidFill>
                <a:latin typeface="楷体" panose="02010609060101010101" pitchFamily="49" charset="-122"/>
                <a:ea typeface="楷体" panose="02010609060101010101" pitchFamily="49" charset="-122"/>
              </a:rPr>
              <a:t>方框</a:t>
            </a:r>
            <a:r>
              <a:rPr lang="zh-CN" altLang="en-US" sz="2400" b="1" dirty="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a:p>
            <a:pPr marL="0" lvl="0" indent="0">
              <a:lnSpc>
                <a:spcPct val="130000"/>
              </a:lnSpc>
              <a:spcBef>
                <a:spcPct val="0"/>
              </a:spcBef>
              <a:buNone/>
            </a:pPr>
            <a:r>
              <a:rPr lang="en-US" altLang="zh-CN" sz="2400" b="1">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关键语句（或写得好的语句）用</a:t>
            </a:r>
            <a:r>
              <a:rPr lang="zh-CN" altLang="en-US" sz="2400" b="1" dirty="0">
                <a:solidFill>
                  <a:srgbClr val="FF0000"/>
                </a:solidFill>
                <a:latin typeface="楷体" panose="02010609060101010101" pitchFamily="49" charset="-122"/>
                <a:ea typeface="楷体" panose="02010609060101010101" pitchFamily="49" charset="-122"/>
              </a:rPr>
              <a:t>波浪线</a:t>
            </a:r>
            <a:r>
              <a:rPr lang="zh-CN" altLang="en-US" sz="2400" b="1" dirty="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a:p>
            <a:pPr marL="0" lvl="0" indent="0">
              <a:lnSpc>
                <a:spcPct val="130000"/>
              </a:lnSpc>
              <a:spcBef>
                <a:spcPct val="0"/>
              </a:spcBef>
              <a:buNone/>
            </a:pPr>
            <a:r>
              <a:rPr lang="en-US" altLang="zh-CN" sz="2400" b="1">
                <a:latin typeface="楷体" panose="02010609060101010101" pitchFamily="49" charset="-122"/>
                <a:ea typeface="楷体" panose="02010609060101010101" pitchFamily="49" charset="-122"/>
              </a:rPr>
              <a:t>4.</a:t>
            </a:r>
            <a:r>
              <a:rPr lang="zh-CN" altLang="en-US" sz="2400" b="1" dirty="0">
                <a:latin typeface="楷体" panose="02010609060101010101" pitchFamily="49" charset="-122"/>
                <a:ea typeface="楷体" panose="02010609060101010101" pitchFamily="49" charset="-122"/>
              </a:rPr>
              <a:t>有疑问的地方，用</a:t>
            </a:r>
            <a:r>
              <a:rPr lang="zh-CN" altLang="en-US" sz="2400" b="1" dirty="0">
                <a:solidFill>
                  <a:srgbClr val="FF0000"/>
                </a:solidFill>
                <a:latin typeface="楷体" panose="02010609060101010101" pitchFamily="49" charset="-122"/>
                <a:ea typeface="楷体" panose="02010609060101010101" pitchFamily="49" charset="-122"/>
              </a:rPr>
              <a:t>问号</a:t>
            </a:r>
            <a:r>
              <a:rPr lang="zh-CN" altLang="en-US" sz="2400" b="1" dirty="0">
                <a:latin typeface="楷体" panose="02010609060101010101" pitchFamily="49" charset="-122"/>
                <a:ea typeface="楷体" panose="02010609060101010101" pitchFamily="49" charset="-122"/>
              </a:rPr>
              <a:t>标注。</a:t>
            </a:r>
            <a:endParaRPr lang="zh-CN" altLang="en-US" sz="2400" dirty="0">
              <a:latin typeface="楷体" panose="02010609060101010101" pitchFamily="49" charset="-122"/>
              <a:ea typeface="楷体" panose="02010609060101010101"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0485" name="图片 35"/>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49" name="矩形 48"/>
          <p:cNvSpPr/>
          <p:nvPr/>
        </p:nvSpPr>
        <p:spPr>
          <a:xfrm>
            <a:off x="6959600" y="1477963"/>
            <a:ext cx="20828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487" name="文本框 49"/>
          <p:cNvSpPr txBox="1"/>
          <p:nvPr/>
        </p:nvSpPr>
        <p:spPr>
          <a:xfrm>
            <a:off x="7048500" y="1489075"/>
            <a:ext cx="2043113"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典中点</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14" name="TextBox 13"/>
          <p:cNvSpPr txBox="1"/>
          <p:nvPr/>
        </p:nvSpPr>
        <p:spPr>
          <a:xfrm>
            <a:off x="1149350" y="1847850"/>
            <a:ext cx="7286625" cy="4198938"/>
          </a:xfrm>
          <a:prstGeom prst="rect">
            <a:avLst/>
          </a:prstGeom>
          <a:noFill/>
        </p:spPr>
        <p:txBody>
          <a:bodyPr>
            <a:spAutoFit/>
          </a:bodyPr>
          <a:lstStyle/>
          <a:p>
            <a:pPr marR="0" defTabSz="914400" fontAlgn="auto">
              <a:lnSpc>
                <a:spcPct val="200000"/>
              </a:lnSpc>
              <a:spcBef>
                <a:spcPts val="0"/>
              </a:spcBef>
              <a:spcAft>
                <a:spcPts val="0"/>
              </a:spcAft>
              <a:buClrTx/>
              <a:buSzTx/>
              <a:buFontTx/>
              <a:buNone/>
              <a:defRPr/>
            </a:pPr>
            <a:r>
              <a:rPr kumimoji="0" lang="en-US" altLang="zh-CN" sz="2400" b="1" kern="1200" cap="none" spc="0" normalizeH="0" baseline="0" noProof="0" dirty="0">
                <a:latin typeface="+mn-ea"/>
                <a:ea typeface="+mn-ea"/>
                <a:cs typeface="+mn-cs"/>
              </a:rPr>
              <a:t>1. </a:t>
            </a:r>
            <a:r>
              <a:rPr kumimoji="0" lang="zh-CN" altLang="en-US" sz="2400" b="1" kern="1200" cap="none" spc="0" normalizeH="0" baseline="0" noProof="0" dirty="0">
                <a:latin typeface="+mn-lt"/>
                <a:ea typeface="+mn-ea"/>
                <a:cs typeface="+mn-cs"/>
              </a:rPr>
              <a:t>父亲的背影在文章中共出现了几次？</a:t>
            </a:r>
            <a:endParaRPr kumimoji="0" lang="en-US" altLang="zh-CN" sz="2400" b="1" kern="1200" cap="none" spc="0" normalizeH="0" baseline="0" noProof="0" dirty="0">
              <a:latin typeface="+mn-ea"/>
              <a:ea typeface="+mn-ea"/>
              <a:cs typeface="+mn-cs"/>
            </a:endParaRPr>
          </a:p>
          <a:p>
            <a:pPr marR="0" defTabSz="914400" fontAlgn="auto">
              <a:lnSpc>
                <a:spcPct val="200000"/>
              </a:lnSpc>
              <a:spcBef>
                <a:spcPts val="0"/>
              </a:spcBef>
              <a:spcAft>
                <a:spcPts val="0"/>
              </a:spcAft>
              <a:buClrTx/>
              <a:buSzTx/>
              <a:buFontTx/>
              <a:buNone/>
              <a:defRPr/>
            </a:pPr>
            <a:r>
              <a:rPr kumimoji="0" lang="en-US" altLang="zh-CN" sz="2400" b="1" kern="1200" cap="none" spc="0" normalizeH="0" baseline="0" noProof="0" dirty="0">
                <a:solidFill>
                  <a:srgbClr val="FF0000"/>
                </a:solidFill>
                <a:latin typeface="+mn-ea"/>
                <a:ea typeface="+mn-ea"/>
                <a:cs typeface="Times New Roman" panose="02020603050405020304" pitchFamily="18" charset="0"/>
              </a:rPr>
              <a:t>  </a:t>
            </a:r>
            <a:r>
              <a:rPr kumimoji="0" lang="zh-CN" altLang="zh-CN" sz="2400" b="1" kern="1200" cap="none" spc="0" normalizeH="0" baseline="0" noProof="0" dirty="0">
                <a:solidFill>
                  <a:srgbClr val="FF0000"/>
                </a:solidFill>
                <a:latin typeface="+mn-ea"/>
                <a:ea typeface="+mn-ea"/>
                <a:cs typeface="Times New Roman" panose="02020603050405020304" pitchFamily="18" charset="0"/>
              </a:rPr>
              <a:t>【</a:t>
            </a:r>
            <a:r>
              <a:rPr kumimoji="0" lang="zh-CN" altLang="en-US" sz="2400" b="1" kern="1200" cap="none" spc="0" normalizeH="0" baseline="0" noProof="0" dirty="0">
                <a:solidFill>
                  <a:srgbClr val="FF0000"/>
                </a:solidFill>
                <a:latin typeface="+mn-ea"/>
                <a:ea typeface="+mn-ea"/>
                <a:cs typeface="Times New Roman" panose="02020603050405020304" pitchFamily="18" charset="0"/>
              </a:rPr>
              <a:t>答案</a:t>
            </a:r>
            <a:r>
              <a:rPr kumimoji="0" lang="zh-CN" altLang="zh-CN" sz="2400" b="1" kern="1200" cap="none" spc="0" normalizeH="0" baseline="0" noProof="0" dirty="0">
                <a:solidFill>
                  <a:srgbClr val="FF0000"/>
                </a:solidFill>
                <a:latin typeface="+mn-ea"/>
                <a:ea typeface="+mn-ea"/>
                <a:cs typeface="Times New Roman" panose="02020603050405020304" pitchFamily="18" charset="0"/>
              </a:rPr>
              <a:t>】</a:t>
            </a:r>
            <a:r>
              <a:rPr kumimoji="0" lang="en-US" altLang="en-US" sz="2400" b="1" kern="1200" cap="none" spc="0" normalizeH="0" baseline="0" noProof="0" dirty="0">
                <a:solidFill>
                  <a:srgbClr val="0000FF"/>
                </a:solidFill>
                <a:latin typeface="+mn-ea"/>
                <a:ea typeface="+mn-ea"/>
                <a:cs typeface="Times New Roman" panose="02020603050405020304" pitchFamily="18" charset="0"/>
              </a:rPr>
              <a:t> (1)</a:t>
            </a:r>
            <a:r>
              <a:rPr kumimoji="0" lang="zh-CN" altLang="en-US" sz="2400" b="1" kern="1200" cap="none" spc="0" normalizeH="0" baseline="0" noProof="0" dirty="0">
                <a:solidFill>
                  <a:srgbClr val="0000FF"/>
                </a:solidFill>
                <a:latin typeface="+mn-ea"/>
                <a:ea typeface="+mn-ea"/>
                <a:cs typeface="Times New Roman" panose="02020603050405020304" pitchFamily="18" charset="0"/>
              </a:rPr>
              <a:t>惦记背影</a:t>
            </a:r>
            <a:r>
              <a:rPr kumimoji="0" lang="en-US" altLang="en-US" sz="2400" b="1" kern="1200" cap="none" spc="0" normalizeH="0" baseline="0" noProof="0" dirty="0">
                <a:solidFill>
                  <a:srgbClr val="0000FF"/>
                </a:solidFill>
                <a:latin typeface="+mn-ea"/>
                <a:ea typeface="+mn-ea"/>
                <a:cs typeface="Times New Roman" panose="02020603050405020304" pitchFamily="18" charset="0"/>
              </a:rPr>
              <a:t>(</a:t>
            </a:r>
            <a:r>
              <a:rPr kumimoji="0" lang="zh-CN" altLang="en-US" sz="2400" b="1" kern="1200" cap="none" spc="0" normalizeH="0" baseline="0" noProof="0" dirty="0">
                <a:solidFill>
                  <a:srgbClr val="0000FF"/>
                </a:solidFill>
                <a:latin typeface="+mn-ea"/>
                <a:ea typeface="+mn-ea"/>
                <a:cs typeface="Times New Roman" panose="02020603050405020304" pitchFamily="18" charset="0"/>
              </a:rPr>
              <a:t>思念父亲</a:t>
            </a:r>
            <a:r>
              <a:rPr kumimoji="0" lang="en-US" altLang="en-US" sz="2400" b="1" kern="1200" cap="none" spc="0" normalizeH="0" baseline="0" noProof="0" dirty="0">
                <a:solidFill>
                  <a:srgbClr val="0000FF"/>
                </a:solidFill>
                <a:latin typeface="+mn-ea"/>
                <a:ea typeface="+mn-ea"/>
                <a:cs typeface="Times New Roman" panose="02020603050405020304" pitchFamily="18" charset="0"/>
              </a:rPr>
              <a:t>)   </a:t>
            </a:r>
            <a:endParaRPr kumimoji="0" lang="zh-CN" altLang="en-US" sz="2400" b="1" kern="1200" cap="none" spc="0" normalizeH="0" baseline="0" noProof="0" dirty="0">
              <a:solidFill>
                <a:srgbClr val="0000FF"/>
              </a:solidFill>
              <a:latin typeface="+mn-ea"/>
              <a:ea typeface="+mn-ea"/>
              <a:cs typeface="Times New Roman" panose="02020603050405020304" pitchFamily="18" charset="0"/>
            </a:endParaRPr>
          </a:p>
          <a:p>
            <a:pPr marR="0" defTabSz="914400" fontAlgn="auto">
              <a:lnSpc>
                <a:spcPct val="200000"/>
              </a:lnSpc>
              <a:spcBef>
                <a:spcPts val="0"/>
              </a:spcBef>
              <a:spcAft>
                <a:spcPts val="0"/>
              </a:spcAft>
              <a:buClrTx/>
              <a:buSzTx/>
              <a:buFontTx/>
              <a:buNone/>
              <a:defRPr/>
            </a:pPr>
            <a:r>
              <a:rPr kumimoji="0" lang="en-US" altLang="en-US" sz="2400" b="1" kern="1200" cap="none" spc="0" normalizeH="0" baseline="0" noProof="0" dirty="0">
                <a:solidFill>
                  <a:srgbClr val="0000FF"/>
                </a:solidFill>
                <a:latin typeface="+mn-ea"/>
                <a:ea typeface="+mn-ea"/>
                <a:cs typeface="Times New Roman" panose="02020603050405020304" pitchFamily="18" charset="0"/>
              </a:rPr>
              <a:t>     (2)</a:t>
            </a:r>
            <a:r>
              <a:rPr kumimoji="0" lang="zh-CN" altLang="en-US" sz="2400" b="1" kern="1200" cap="none" spc="0" normalizeH="0" baseline="0" noProof="0" dirty="0">
                <a:solidFill>
                  <a:srgbClr val="0000FF"/>
                </a:solidFill>
                <a:latin typeface="+mn-ea"/>
                <a:ea typeface="+mn-ea"/>
                <a:cs typeface="Times New Roman" panose="02020603050405020304" pitchFamily="18" charset="0"/>
              </a:rPr>
              <a:t>刻画背影</a:t>
            </a:r>
            <a:r>
              <a:rPr kumimoji="0" lang="en-US" altLang="en-US" sz="2400" b="1" kern="1200" cap="none" spc="0" normalizeH="0" baseline="0" noProof="0" dirty="0">
                <a:solidFill>
                  <a:srgbClr val="0000FF"/>
                </a:solidFill>
                <a:latin typeface="+mn-ea"/>
                <a:ea typeface="+mn-ea"/>
                <a:cs typeface="Times New Roman" panose="02020603050405020304" pitchFamily="18" charset="0"/>
              </a:rPr>
              <a:t>(</a:t>
            </a:r>
            <a:r>
              <a:rPr kumimoji="0" lang="zh-CN" altLang="en-US" sz="2400" b="1" kern="1200" cap="none" spc="0" normalizeH="0" baseline="0" noProof="0" dirty="0">
                <a:solidFill>
                  <a:srgbClr val="0000FF"/>
                </a:solidFill>
                <a:latin typeface="+mn-ea"/>
                <a:ea typeface="+mn-ea"/>
                <a:cs typeface="Times New Roman" panose="02020603050405020304" pitchFamily="18" charset="0"/>
              </a:rPr>
              <a:t>望父买橘</a:t>
            </a:r>
            <a:r>
              <a:rPr kumimoji="0" lang="en-US" altLang="en-US" sz="2400" b="1" kern="1200" cap="none" spc="0" normalizeH="0" baseline="0" noProof="0" dirty="0">
                <a:solidFill>
                  <a:srgbClr val="0000FF"/>
                </a:solidFill>
                <a:latin typeface="+mn-ea"/>
                <a:ea typeface="+mn-ea"/>
                <a:cs typeface="Times New Roman" panose="02020603050405020304" pitchFamily="18" charset="0"/>
              </a:rPr>
              <a:t>)</a:t>
            </a:r>
            <a:endParaRPr kumimoji="0" lang="zh-CN" altLang="en-US" sz="2400" b="1" kern="1200" cap="none" spc="0" normalizeH="0" baseline="0" noProof="0" dirty="0">
              <a:solidFill>
                <a:srgbClr val="0000FF"/>
              </a:solidFill>
              <a:latin typeface="+mn-ea"/>
              <a:ea typeface="+mn-ea"/>
              <a:cs typeface="Times New Roman" panose="02020603050405020304" pitchFamily="18" charset="0"/>
            </a:endParaRPr>
          </a:p>
          <a:p>
            <a:pPr marR="0" defTabSz="914400" fontAlgn="auto">
              <a:lnSpc>
                <a:spcPct val="200000"/>
              </a:lnSpc>
              <a:spcBef>
                <a:spcPts val="0"/>
              </a:spcBef>
              <a:spcAft>
                <a:spcPts val="0"/>
              </a:spcAft>
              <a:buClrTx/>
              <a:buSzTx/>
              <a:buFontTx/>
              <a:buNone/>
              <a:defRPr/>
            </a:pPr>
            <a:r>
              <a:rPr kumimoji="0" lang="en-US" altLang="en-US" sz="2400" b="1" kern="1200" cap="none" spc="0" normalizeH="0" baseline="0" noProof="0" dirty="0">
                <a:solidFill>
                  <a:srgbClr val="0000FF"/>
                </a:solidFill>
                <a:latin typeface="+mn-ea"/>
                <a:ea typeface="+mn-ea"/>
                <a:cs typeface="Times New Roman" panose="02020603050405020304" pitchFamily="18" charset="0"/>
              </a:rPr>
              <a:t>     (3)</a:t>
            </a:r>
            <a:r>
              <a:rPr kumimoji="0" lang="zh-CN" altLang="en-US" sz="2400" b="1" kern="1200" cap="none" spc="0" normalizeH="0" baseline="0" noProof="0" dirty="0">
                <a:solidFill>
                  <a:srgbClr val="0000FF"/>
                </a:solidFill>
                <a:latin typeface="+mn-ea"/>
                <a:ea typeface="+mn-ea"/>
                <a:cs typeface="Times New Roman" panose="02020603050405020304" pitchFamily="18" charset="0"/>
              </a:rPr>
              <a:t>惜别背影</a:t>
            </a:r>
            <a:r>
              <a:rPr kumimoji="0" lang="en-US" altLang="en-US" sz="2400" b="1" kern="1200" cap="none" spc="0" normalizeH="0" baseline="0" noProof="0" dirty="0">
                <a:solidFill>
                  <a:srgbClr val="0000FF"/>
                </a:solidFill>
                <a:latin typeface="+mn-ea"/>
                <a:ea typeface="+mn-ea"/>
                <a:cs typeface="Times New Roman" panose="02020603050405020304" pitchFamily="18" charset="0"/>
              </a:rPr>
              <a:t>(</a:t>
            </a:r>
            <a:r>
              <a:rPr kumimoji="0" lang="zh-CN" altLang="en-US" sz="2400" b="1" kern="1200" cap="none" spc="0" normalizeH="0" baseline="0" noProof="0" dirty="0">
                <a:solidFill>
                  <a:srgbClr val="0000FF"/>
                </a:solidFill>
                <a:latin typeface="+mn-ea"/>
                <a:ea typeface="+mn-ea"/>
                <a:cs typeface="Times New Roman" panose="02020603050405020304" pitchFamily="18" charset="0"/>
              </a:rPr>
              <a:t>父子分手</a:t>
            </a:r>
            <a:r>
              <a:rPr kumimoji="0" lang="en-US" altLang="en-US" sz="2400" b="1" kern="1200" cap="none" spc="0" normalizeH="0" baseline="0" noProof="0" dirty="0">
                <a:solidFill>
                  <a:srgbClr val="0000FF"/>
                </a:solidFill>
                <a:latin typeface="+mn-ea"/>
                <a:ea typeface="+mn-ea"/>
                <a:cs typeface="Times New Roman" panose="02020603050405020304" pitchFamily="18" charset="0"/>
              </a:rPr>
              <a:t>)   </a:t>
            </a:r>
            <a:endParaRPr kumimoji="0" lang="zh-CN" altLang="en-US" sz="2400" b="1" kern="1200" cap="none" spc="0" normalizeH="0" baseline="0" noProof="0" dirty="0">
              <a:solidFill>
                <a:srgbClr val="0000FF"/>
              </a:solidFill>
              <a:latin typeface="+mn-ea"/>
              <a:ea typeface="+mn-ea"/>
              <a:cs typeface="Times New Roman" panose="02020603050405020304" pitchFamily="18" charset="0"/>
            </a:endParaRPr>
          </a:p>
          <a:p>
            <a:pPr marR="0" defTabSz="914400" fontAlgn="auto">
              <a:lnSpc>
                <a:spcPct val="200000"/>
              </a:lnSpc>
              <a:spcBef>
                <a:spcPts val="0"/>
              </a:spcBef>
              <a:spcAft>
                <a:spcPts val="0"/>
              </a:spcAft>
              <a:buClrTx/>
              <a:buSzTx/>
              <a:buFontTx/>
              <a:buNone/>
              <a:defRPr/>
            </a:pPr>
            <a:r>
              <a:rPr kumimoji="0" lang="en-US" altLang="en-US" sz="2400" b="1" kern="1200" cap="none" spc="0" normalizeH="0" baseline="0" noProof="0" dirty="0">
                <a:solidFill>
                  <a:srgbClr val="0000FF"/>
                </a:solidFill>
                <a:latin typeface="+mn-ea"/>
                <a:ea typeface="+mn-ea"/>
                <a:cs typeface="Times New Roman" panose="02020603050405020304" pitchFamily="18" charset="0"/>
              </a:rPr>
              <a:t>     (4)</a:t>
            </a:r>
            <a:r>
              <a:rPr kumimoji="0" lang="zh-CN" altLang="en-US" sz="2400" b="1" kern="1200" cap="none" spc="0" normalizeH="0" baseline="0" noProof="0" dirty="0">
                <a:solidFill>
                  <a:srgbClr val="0000FF"/>
                </a:solidFill>
                <a:latin typeface="+mn-ea"/>
                <a:ea typeface="+mn-ea"/>
                <a:cs typeface="Times New Roman" panose="02020603050405020304" pitchFamily="18" charset="0"/>
              </a:rPr>
              <a:t>再现背影</a:t>
            </a:r>
            <a:r>
              <a:rPr kumimoji="0" lang="en-US" altLang="en-US" sz="2400" b="1" kern="1200" cap="none" spc="0" normalizeH="0" baseline="0" noProof="0" dirty="0">
                <a:solidFill>
                  <a:srgbClr val="0000FF"/>
                </a:solidFill>
                <a:latin typeface="+mn-ea"/>
                <a:ea typeface="+mn-ea"/>
                <a:cs typeface="Times New Roman" panose="02020603050405020304" pitchFamily="18" charset="0"/>
              </a:rPr>
              <a:t>(</a:t>
            </a:r>
            <a:r>
              <a:rPr kumimoji="0" lang="zh-CN" altLang="en-US" sz="2400" b="1" kern="1200" cap="none" spc="0" normalizeH="0" baseline="0" noProof="0" dirty="0">
                <a:solidFill>
                  <a:srgbClr val="0000FF"/>
                </a:solidFill>
                <a:latin typeface="+mn-ea"/>
                <a:ea typeface="+mn-ea"/>
                <a:cs typeface="Times New Roman" panose="02020603050405020304" pitchFamily="18" charset="0"/>
              </a:rPr>
              <a:t>别后怀念</a:t>
            </a:r>
            <a:r>
              <a:rPr kumimoji="0" lang="en-US" altLang="en-US" sz="2400" b="1" kern="1200" cap="none" spc="0" normalizeH="0" baseline="0" noProof="0" dirty="0">
                <a:solidFill>
                  <a:srgbClr val="0000FF"/>
                </a:solidFill>
                <a:latin typeface="+mn-ea"/>
                <a:ea typeface="+mn-ea"/>
                <a:cs typeface="Times New Roman" panose="02020603050405020304" pitchFamily="18" charset="0"/>
              </a:rPr>
              <a:t>)</a:t>
            </a:r>
            <a:endParaRPr kumimoji="0" lang="zh-CN" altLang="en-US" sz="2400" b="1" kern="1200" cap="none" spc="0" normalizeH="0" baseline="0" noProof="0" dirty="0">
              <a:solidFill>
                <a:srgbClr val="0000FF"/>
              </a:solidFill>
              <a:latin typeface="+mn-ea"/>
              <a:ea typeface="+mn-ea"/>
              <a:cs typeface="Times New Roman" panose="02020603050405020304" pitchFamily="18" charset="0"/>
            </a:endParaRPr>
          </a:p>
          <a:p>
            <a:pPr marR="0" defTabSz="914400" fontAlgn="auto">
              <a:lnSpc>
                <a:spcPct val="130000"/>
              </a:lnSpc>
              <a:spcBef>
                <a:spcPts val="0"/>
              </a:spcBef>
              <a:spcAft>
                <a:spcPts val="0"/>
              </a:spcAft>
              <a:buClrTx/>
              <a:buSzTx/>
              <a:buFontTx/>
              <a:buNone/>
              <a:defRPr/>
            </a:pPr>
            <a:endParaRPr kumimoji="0" lang="zh-CN" altLang="en-US" sz="2400" kern="1200" cap="none" spc="0" normalizeH="0" baseline="0" noProof="0" dirty="0">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charRg st="20" end="44"/>
                                            </p:txEl>
                                          </p:spTgt>
                                        </p:tgtEl>
                                        <p:attrNameLst>
                                          <p:attrName>style.visibility</p:attrName>
                                        </p:attrNameLst>
                                      </p:cBhvr>
                                      <p:to>
                                        <p:strVal val="visible"/>
                                      </p:to>
                                    </p:set>
                                    <p:animEffect transition="in" filter="blinds(horizontal)">
                                      <p:cBhvr>
                                        <p:cTn id="7" dur="500"/>
                                        <p:tgtEl>
                                          <p:spTgt spid="14">
                                            <p:txEl>
                                              <p:charRg st="20" end="4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
                                            <p:txEl>
                                              <p:charRg st="44" end="63"/>
                                            </p:txEl>
                                          </p:spTgt>
                                        </p:tgtEl>
                                        <p:attrNameLst>
                                          <p:attrName>style.visibility</p:attrName>
                                        </p:attrNameLst>
                                      </p:cBhvr>
                                      <p:to>
                                        <p:strVal val="visible"/>
                                      </p:to>
                                    </p:set>
                                    <p:animEffect transition="in" filter="blinds(horizontal)">
                                      <p:cBhvr>
                                        <p:cTn id="10" dur="500"/>
                                        <p:tgtEl>
                                          <p:spTgt spid="14">
                                            <p:txEl>
                                              <p:charRg st="44" end="6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4">
                                            <p:txEl>
                                              <p:charRg st="63" end="85"/>
                                            </p:txEl>
                                          </p:spTgt>
                                        </p:tgtEl>
                                        <p:attrNameLst>
                                          <p:attrName>style.visibility</p:attrName>
                                        </p:attrNameLst>
                                      </p:cBhvr>
                                      <p:to>
                                        <p:strVal val="visible"/>
                                      </p:to>
                                    </p:set>
                                    <p:animEffect transition="in" filter="blinds(horizontal)">
                                      <p:cBhvr>
                                        <p:cTn id="13" dur="500"/>
                                        <p:tgtEl>
                                          <p:spTgt spid="14">
                                            <p:txEl>
                                              <p:charRg st="63" end="8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4">
                                            <p:txEl>
                                              <p:charRg st="85" end="104"/>
                                            </p:txEl>
                                          </p:spTgt>
                                        </p:tgtEl>
                                        <p:attrNameLst>
                                          <p:attrName>style.visibility</p:attrName>
                                        </p:attrNameLst>
                                      </p:cBhvr>
                                      <p:to>
                                        <p:strVal val="visible"/>
                                      </p:to>
                                    </p:set>
                                    <p:animEffect transition="in" filter="blinds(horizontal)">
                                      <p:cBhvr>
                                        <p:cTn id="16" dur="500"/>
                                        <p:tgtEl>
                                          <p:spTgt spid="14">
                                            <p:txEl>
                                              <p:charRg st="85" end="1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1509" name="图片 35"/>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49" name="矩形 48"/>
          <p:cNvSpPr/>
          <p:nvPr/>
        </p:nvSpPr>
        <p:spPr>
          <a:xfrm>
            <a:off x="6959600" y="1477963"/>
            <a:ext cx="20828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511" name="文本框 49"/>
          <p:cNvSpPr txBox="1"/>
          <p:nvPr/>
        </p:nvSpPr>
        <p:spPr>
          <a:xfrm>
            <a:off x="7048500" y="1489075"/>
            <a:ext cx="2043113"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典中点</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14" name="TextBox 13"/>
          <p:cNvSpPr txBox="1"/>
          <p:nvPr/>
        </p:nvSpPr>
        <p:spPr>
          <a:xfrm>
            <a:off x="933450" y="2028825"/>
            <a:ext cx="7715250" cy="3786188"/>
          </a:xfrm>
          <a:prstGeom prst="rect">
            <a:avLst/>
          </a:prstGeom>
          <a:noFill/>
        </p:spPr>
        <p:txBody>
          <a:bodyPr>
            <a:spAutoFit/>
          </a:bodyPr>
          <a:lstStyle/>
          <a:p>
            <a:pPr marR="0" defTabSz="914400" fontAlgn="auto">
              <a:lnSpc>
                <a:spcPct val="200000"/>
              </a:lnSpc>
              <a:spcBef>
                <a:spcPts val="0"/>
              </a:spcBef>
              <a:spcAft>
                <a:spcPts val="0"/>
              </a:spcAft>
              <a:buClrTx/>
              <a:buSzTx/>
              <a:buFontTx/>
              <a:buNone/>
              <a:defRPr/>
            </a:pPr>
            <a:r>
              <a:rPr kumimoji="0" lang="en-US" altLang="zh-CN" sz="2400" b="1" kern="1200" cap="none" spc="0" normalizeH="0" baseline="0" noProof="0" dirty="0">
                <a:latin typeface="+mn-ea"/>
                <a:ea typeface="+mn-ea"/>
                <a:cs typeface="+mn-cs"/>
              </a:rPr>
              <a:t>2.</a:t>
            </a:r>
            <a:r>
              <a:rPr kumimoji="0" lang="en-US" altLang="zh-CN" sz="2400" b="1" kern="1200" cap="none" spc="0" normalizeH="0" baseline="0" noProof="0" dirty="0">
                <a:latin typeface="+mn-lt"/>
                <a:ea typeface="+mn-ea"/>
                <a:cs typeface="+mn-cs"/>
              </a:rPr>
              <a:t>《</a:t>
            </a:r>
            <a:r>
              <a:rPr kumimoji="0" lang="zh-CN" altLang="en-US" sz="2400" b="1" kern="1200" cap="none" spc="0" normalizeH="0" baseline="0" noProof="0" dirty="0">
                <a:latin typeface="+mn-lt"/>
                <a:ea typeface="+mn-ea"/>
                <a:cs typeface="+mn-cs"/>
              </a:rPr>
              <a:t>背影</a:t>
            </a:r>
            <a:r>
              <a:rPr kumimoji="0" lang="en-US" altLang="zh-CN" sz="2400" b="1" kern="1200" cap="none" spc="0" normalizeH="0" baseline="0" noProof="0" dirty="0">
                <a:latin typeface="+mn-lt"/>
                <a:ea typeface="+mn-ea"/>
                <a:cs typeface="+mn-cs"/>
              </a:rPr>
              <a:t>》</a:t>
            </a:r>
            <a:r>
              <a:rPr kumimoji="0" lang="zh-CN" altLang="en-US" sz="2400" b="1" kern="1200" cap="none" spc="0" normalizeH="0" baseline="0" noProof="0" dirty="0">
                <a:latin typeface="+mn-lt"/>
                <a:ea typeface="+mn-ea"/>
                <a:cs typeface="+mn-cs"/>
              </a:rPr>
              <a:t>中作者流了几次泪，请分别指出。</a:t>
            </a:r>
            <a:endParaRPr kumimoji="0" lang="en-US" altLang="zh-CN" sz="2400" b="1" kern="1200" cap="none" spc="0" normalizeH="0" baseline="0" noProof="0" dirty="0">
              <a:latin typeface="+mn-ea"/>
              <a:ea typeface="+mn-ea"/>
              <a:cs typeface="+mn-cs"/>
            </a:endParaRPr>
          </a:p>
          <a:p>
            <a:pPr marR="0" defTabSz="914400" fontAlgn="auto">
              <a:lnSpc>
                <a:spcPct val="200000"/>
              </a:lnSpc>
              <a:spcBef>
                <a:spcPts val="0"/>
              </a:spcBef>
              <a:spcAft>
                <a:spcPts val="0"/>
              </a:spcAft>
              <a:buClrTx/>
              <a:buSzTx/>
              <a:buFontTx/>
              <a:buNone/>
              <a:defRPr/>
            </a:pPr>
            <a:r>
              <a:rPr kumimoji="0" lang="en-US" altLang="zh-CN" sz="2400" b="1" kern="1200" cap="none" spc="0" normalizeH="0" baseline="0" noProof="0" dirty="0">
                <a:solidFill>
                  <a:srgbClr val="FF0000"/>
                </a:solidFill>
                <a:latin typeface="+mn-ea"/>
                <a:ea typeface="+mn-ea"/>
                <a:cs typeface="Times New Roman" panose="02020603050405020304" pitchFamily="18" charset="0"/>
              </a:rPr>
              <a:t>   </a:t>
            </a:r>
            <a:r>
              <a:rPr kumimoji="0" lang="zh-CN" altLang="zh-CN" sz="2400" b="1" kern="1200" cap="none" spc="0" normalizeH="0" baseline="0" noProof="0" dirty="0">
                <a:solidFill>
                  <a:srgbClr val="FF0000"/>
                </a:solidFill>
                <a:latin typeface="+mn-ea"/>
                <a:ea typeface="+mn-ea"/>
                <a:cs typeface="Times New Roman" panose="02020603050405020304" pitchFamily="18" charset="0"/>
              </a:rPr>
              <a:t>【</a:t>
            </a:r>
            <a:r>
              <a:rPr kumimoji="0" lang="zh-CN" altLang="en-US" sz="2400" b="1" kern="1200" cap="none" spc="0" normalizeH="0" baseline="0" noProof="0" dirty="0">
                <a:solidFill>
                  <a:srgbClr val="FF0000"/>
                </a:solidFill>
                <a:latin typeface="+mn-ea"/>
                <a:ea typeface="+mn-ea"/>
                <a:cs typeface="Times New Roman" panose="02020603050405020304" pitchFamily="18" charset="0"/>
              </a:rPr>
              <a:t>答案</a:t>
            </a:r>
            <a:r>
              <a:rPr kumimoji="0" lang="zh-CN" altLang="zh-CN" sz="2400" b="1" kern="1200" cap="none" spc="0" normalizeH="0" baseline="0" noProof="0" dirty="0">
                <a:solidFill>
                  <a:srgbClr val="FF0000"/>
                </a:solidFill>
                <a:latin typeface="+mn-ea"/>
                <a:ea typeface="+mn-ea"/>
                <a:cs typeface="Times New Roman" panose="02020603050405020304" pitchFamily="18" charset="0"/>
              </a:rPr>
              <a:t>】</a:t>
            </a:r>
            <a:r>
              <a:rPr kumimoji="0" lang="zh-CN" altLang="en-US" sz="2400" kern="1200" cap="none" spc="0" normalizeH="0" baseline="0" noProof="0" dirty="0">
                <a:latin typeface="+mn-lt"/>
                <a:ea typeface="+mn-ea"/>
                <a:cs typeface="+mn-cs"/>
              </a:rPr>
              <a:t> </a:t>
            </a:r>
            <a:r>
              <a:rPr kumimoji="0" lang="zh-CN" altLang="en-US" sz="2400" b="1" kern="1200" cap="none" spc="0" normalizeH="0" baseline="0" noProof="0" dirty="0">
                <a:solidFill>
                  <a:srgbClr val="0000FF"/>
                </a:solidFill>
                <a:latin typeface="+mn-ea"/>
                <a:ea typeface="+mn-ea"/>
                <a:cs typeface="Times New Roman" panose="02020603050405020304" pitchFamily="18" charset="0"/>
              </a:rPr>
              <a:t>（</a:t>
            </a:r>
            <a:r>
              <a:rPr kumimoji="0" lang="en-US" altLang="en-US" sz="2400" b="1" kern="1200" cap="none" spc="0" normalizeH="0" baseline="0" noProof="0" dirty="0">
                <a:solidFill>
                  <a:srgbClr val="0000FF"/>
                </a:solidFill>
                <a:latin typeface="+mn-ea"/>
                <a:ea typeface="+mn-ea"/>
                <a:cs typeface="Times New Roman" panose="02020603050405020304" pitchFamily="18" charset="0"/>
              </a:rPr>
              <a:t>1</a:t>
            </a:r>
            <a:r>
              <a:rPr kumimoji="0" lang="zh-CN" altLang="en-US" sz="2400" b="1" kern="1200" cap="none" spc="0" normalizeH="0" baseline="0" noProof="0" dirty="0">
                <a:solidFill>
                  <a:srgbClr val="0000FF"/>
                </a:solidFill>
                <a:latin typeface="+mn-ea"/>
                <a:ea typeface="+mn-ea"/>
                <a:cs typeface="Times New Roman" panose="02020603050405020304" pitchFamily="18" charset="0"/>
              </a:rPr>
              <a:t>）见父亲</a:t>
            </a:r>
            <a:r>
              <a:rPr kumimoji="0" lang="en-US" altLang="en-US" sz="2400" b="1" kern="1200" cap="none" spc="0" normalizeH="0" baseline="0" noProof="0" dirty="0">
                <a:solidFill>
                  <a:srgbClr val="0000FF"/>
                </a:solidFill>
                <a:latin typeface="+mn-ea"/>
                <a:ea typeface="+mn-ea"/>
                <a:cs typeface="Times New Roman" panose="02020603050405020304" pitchFamily="18" charset="0"/>
              </a:rPr>
              <a:t>,</a:t>
            </a:r>
            <a:r>
              <a:rPr kumimoji="0" lang="zh-CN" altLang="en-US" sz="2400" b="1" kern="1200" cap="none" spc="0" normalizeH="0" baseline="0" noProof="0" dirty="0">
                <a:solidFill>
                  <a:srgbClr val="0000FF"/>
                </a:solidFill>
                <a:latin typeface="+mn-ea"/>
                <a:ea typeface="+mn-ea"/>
                <a:cs typeface="Times New Roman" panose="02020603050405020304" pitchFamily="18" charset="0"/>
              </a:rPr>
              <a:t>睹家境</a:t>
            </a:r>
            <a:r>
              <a:rPr kumimoji="0" lang="en-US" altLang="en-US" sz="2400" b="1" kern="1200" cap="none" spc="0" normalizeH="0" baseline="0" noProof="0" dirty="0">
                <a:solidFill>
                  <a:srgbClr val="0000FF"/>
                </a:solidFill>
                <a:latin typeface="+mn-ea"/>
                <a:ea typeface="+mn-ea"/>
                <a:cs typeface="Times New Roman" panose="02020603050405020304" pitchFamily="18" charset="0"/>
              </a:rPr>
              <a:t>,</a:t>
            </a:r>
            <a:r>
              <a:rPr kumimoji="0" lang="zh-CN" altLang="en-US" sz="2400" b="1" kern="1200" cap="none" spc="0" normalizeH="0" baseline="0" noProof="0" dirty="0">
                <a:solidFill>
                  <a:srgbClr val="0000FF"/>
                </a:solidFill>
                <a:latin typeface="+mn-ea"/>
                <a:ea typeface="+mn-ea"/>
                <a:cs typeface="Times New Roman" panose="02020603050405020304" pitchFamily="18" charset="0"/>
              </a:rPr>
              <a:t>想祖母</a:t>
            </a:r>
            <a:r>
              <a:rPr kumimoji="0" lang="en-US" altLang="zh-CN" sz="2400" b="1" kern="1200" cap="none" spc="0" normalizeH="0" baseline="0" noProof="0" dirty="0">
                <a:solidFill>
                  <a:srgbClr val="0000FF"/>
                </a:solidFill>
                <a:latin typeface="+mn-ea"/>
                <a:ea typeface="+mn-ea"/>
                <a:cs typeface="Times New Roman" panose="02020603050405020304" pitchFamily="18" charset="0"/>
              </a:rPr>
              <a:t>——</a:t>
            </a:r>
            <a:r>
              <a:rPr kumimoji="0" lang="zh-CN" altLang="en-US" sz="2400" b="1" kern="1200" cap="none" spc="0" normalizeH="0" baseline="0" noProof="0" dirty="0">
                <a:solidFill>
                  <a:srgbClr val="0000FF"/>
                </a:solidFill>
                <a:latin typeface="+mn-ea"/>
                <a:ea typeface="+mn-ea"/>
                <a:cs typeface="Times New Roman" panose="02020603050405020304" pitchFamily="18" charset="0"/>
              </a:rPr>
              <a:t>难过的泪</a:t>
            </a:r>
            <a:endParaRPr kumimoji="0" lang="zh-CN" altLang="en-US" sz="2400" b="1" kern="1200" cap="none" spc="0" normalizeH="0" baseline="0" noProof="0" dirty="0">
              <a:solidFill>
                <a:srgbClr val="0000FF"/>
              </a:solidFill>
              <a:latin typeface="+mn-ea"/>
              <a:ea typeface="+mn-ea"/>
              <a:cs typeface="Times New Roman" panose="02020603050405020304" pitchFamily="18" charset="0"/>
            </a:endParaRPr>
          </a:p>
          <a:p>
            <a:pPr marR="0" defTabSz="914400" fontAlgn="auto">
              <a:lnSpc>
                <a:spcPct val="200000"/>
              </a:lnSpc>
              <a:spcBef>
                <a:spcPts val="0"/>
              </a:spcBef>
              <a:spcAft>
                <a:spcPts val="0"/>
              </a:spcAft>
              <a:buClrTx/>
              <a:buSzTx/>
              <a:buFontTx/>
              <a:buNone/>
              <a:defRPr/>
            </a:pPr>
            <a:r>
              <a:rPr kumimoji="0" lang="zh-CN" altLang="en-US" sz="2400" b="1" kern="1200" cap="none" spc="0" normalizeH="0" baseline="0" noProof="0" dirty="0">
                <a:solidFill>
                  <a:srgbClr val="0000FF"/>
                </a:solidFill>
                <a:latin typeface="+mn-ea"/>
                <a:ea typeface="+mn-ea"/>
                <a:cs typeface="Times New Roman" panose="02020603050405020304" pitchFamily="18" charset="0"/>
              </a:rPr>
              <a:t>   （</a:t>
            </a:r>
            <a:r>
              <a:rPr kumimoji="0" lang="en-US" altLang="en-US" sz="2400" b="1" kern="1200" cap="none" spc="0" normalizeH="0" baseline="0" noProof="0" dirty="0">
                <a:solidFill>
                  <a:srgbClr val="0000FF"/>
                </a:solidFill>
                <a:latin typeface="+mn-ea"/>
                <a:ea typeface="+mn-ea"/>
                <a:cs typeface="Times New Roman" panose="02020603050405020304" pitchFamily="18" charset="0"/>
              </a:rPr>
              <a:t>2</a:t>
            </a:r>
            <a:r>
              <a:rPr kumimoji="0" lang="zh-CN" altLang="en-US" sz="2400" b="1" kern="1200" cap="none" spc="0" normalizeH="0" baseline="0" noProof="0" dirty="0">
                <a:solidFill>
                  <a:srgbClr val="0000FF"/>
                </a:solidFill>
                <a:latin typeface="+mn-ea"/>
                <a:ea typeface="+mn-ea"/>
                <a:cs typeface="Times New Roman" panose="02020603050405020304" pitchFamily="18" charset="0"/>
              </a:rPr>
              <a:t>）望父亲买橘</a:t>
            </a:r>
            <a:r>
              <a:rPr kumimoji="0" lang="en-US" altLang="en-US" sz="2400" b="1" kern="1200" cap="none" spc="0" normalizeH="0" baseline="0" noProof="0" dirty="0">
                <a:solidFill>
                  <a:srgbClr val="0000FF"/>
                </a:solidFill>
                <a:latin typeface="+mn-ea"/>
                <a:ea typeface="+mn-ea"/>
                <a:cs typeface="Times New Roman" panose="02020603050405020304" pitchFamily="18" charset="0"/>
              </a:rPr>
              <a:t>,</a:t>
            </a:r>
            <a:r>
              <a:rPr kumimoji="0" lang="zh-CN" altLang="en-US" sz="2400" b="1" kern="1200" cap="none" spc="0" normalizeH="0" baseline="0" noProof="0" dirty="0">
                <a:solidFill>
                  <a:srgbClr val="0000FF"/>
                </a:solidFill>
                <a:latin typeface="+mn-ea"/>
                <a:ea typeface="+mn-ea"/>
                <a:cs typeface="Times New Roman" panose="02020603050405020304" pitchFamily="18" charset="0"/>
              </a:rPr>
              <a:t>父子离别</a:t>
            </a:r>
            <a:r>
              <a:rPr kumimoji="0" lang="en-US" altLang="zh-CN" sz="2400" b="1" kern="1200" cap="none" spc="0" normalizeH="0" baseline="0" noProof="0" dirty="0">
                <a:solidFill>
                  <a:srgbClr val="0000FF"/>
                </a:solidFill>
                <a:latin typeface="+mn-ea"/>
                <a:ea typeface="+mn-ea"/>
                <a:cs typeface="Times New Roman" panose="02020603050405020304" pitchFamily="18" charset="0"/>
              </a:rPr>
              <a:t>——</a:t>
            </a:r>
            <a:r>
              <a:rPr kumimoji="0" lang="zh-CN" altLang="en-US" sz="2400" b="1" kern="1200" cap="none" spc="0" normalizeH="0" baseline="0" noProof="0" dirty="0">
                <a:solidFill>
                  <a:srgbClr val="0000FF"/>
                </a:solidFill>
                <a:latin typeface="+mn-ea"/>
                <a:ea typeface="+mn-ea"/>
                <a:cs typeface="Times New Roman" panose="02020603050405020304" pitchFamily="18" charset="0"/>
              </a:rPr>
              <a:t>感激的泪</a:t>
            </a:r>
            <a:endParaRPr kumimoji="0" lang="zh-CN" altLang="en-US" sz="2400" b="1" kern="1200" cap="none" spc="0" normalizeH="0" baseline="0" noProof="0" dirty="0">
              <a:solidFill>
                <a:srgbClr val="0000FF"/>
              </a:solidFill>
              <a:latin typeface="+mn-ea"/>
              <a:ea typeface="+mn-ea"/>
              <a:cs typeface="Times New Roman" panose="02020603050405020304" pitchFamily="18" charset="0"/>
            </a:endParaRPr>
          </a:p>
          <a:p>
            <a:pPr marR="0" defTabSz="914400" fontAlgn="auto">
              <a:lnSpc>
                <a:spcPct val="200000"/>
              </a:lnSpc>
              <a:spcBef>
                <a:spcPts val="0"/>
              </a:spcBef>
              <a:spcAft>
                <a:spcPts val="0"/>
              </a:spcAft>
              <a:buClrTx/>
              <a:buSzTx/>
              <a:buFontTx/>
              <a:buNone/>
              <a:defRPr/>
            </a:pPr>
            <a:r>
              <a:rPr kumimoji="0" lang="zh-CN" altLang="en-US" sz="2400" b="1" kern="1200" cap="none" spc="0" normalizeH="0" baseline="0" noProof="0" dirty="0">
                <a:solidFill>
                  <a:srgbClr val="0000FF"/>
                </a:solidFill>
                <a:latin typeface="+mn-ea"/>
                <a:ea typeface="+mn-ea"/>
                <a:cs typeface="Times New Roman" panose="02020603050405020304" pitchFamily="18" charset="0"/>
              </a:rPr>
              <a:t>   （</a:t>
            </a:r>
            <a:r>
              <a:rPr kumimoji="0" lang="en-US" altLang="en-US" sz="2400" b="1" kern="1200" cap="none" spc="0" normalizeH="0" baseline="0" noProof="0" dirty="0">
                <a:solidFill>
                  <a:srgbClr val="0000FF"/>
                </a:solidFill>
                <a:latin typeface="+mn-ea"/>
                <a:ea typeface="+mn-ea"/>
                <a:cs typeface="Times New Roman" panose="02020603050405020304" pitchFamily="18" charset="0"/>
              </a:rPr>
              <a:t>3</a:t>
            </a:r>
            <a:r>
              <a:rPr kumimoji="0" lang="zh-CN" altLang="en-US" sz="2400" b="1" kern="1200" cap="none" spc="0" normalizeH="0" baseline="0" noProof="0" dirty="0">
                <a:solidFill>
                  <a:srgbClr val="0000FF"/>
                </a:solidFill>
                <a:latin typeface="+mn-ea"/>
                <a:ea typeface="+mn-ea"/>
                <a:cs typeface="Times New Roman" panose="02020603050405020304" pitchFamily="18" charset="0"/>
              </a:rPr>
              <a:t>）背影远去，依依惜别</a:t>
            </a:r>
            <a:r>
              <a:rPr kumimoji="0" lang="en-US" altLang="zh-CN" sz="2400" b="1" kern="1200" cap="none" spc="0" normalizeH="0" baseline="0" noProof="0" dirty="0">
                <a:solidFill>
                  <a:srgbClr val="0000FF"/>
                </a:solidFill>
                <a:latin typeface="+mn-ea"/>
                <a:ea typeface="+mn-ea"/>
                <a:cs typeface="Times New Roman" panose="02020603050405020304" pitchFamily="18" charset="0"/>
              </a:rPr>
              <a:t>——</a:t>
            </a:r>
            <a:r>
              <a:rPr kumimoji="0" lang="zh-CN" altLang="en-US" sz="2400" b="1" kern="1200" cap="none" spc="0" normalizeH="0" baseline="0" noProof="0" dirty="0">
                <a:solidFill>
                  <a:srgbClr val="0000FF"/>
                </a:solidFill>
                <a:latin typeface="+mn-ea"/>
                <a:ea typeface="+mn-ea"/>
                <a:cs typeface="Times New Roman" panose="02020603050405020304" pitchFamily="18" charset="0"/>
              </a:rPr>
              <a:t>惜别的泪</a:t>
            </a:r>
            <a:endParaRPr kumimoji="0" lang="zh-CN" altLang="en-US" sz="2400" b="1" kern="1200" cap="none" spc="0" normalizeH="0" baseline="0" noProof="0" dirty="0">
              <a:solidFill>
                <a:srgbClr val="0000FF"/>
              </a:solidFill>
              <a:latin typeface="+mn-ea"/>
              <a:ea typeface="+mn-ea"/>
              <a:cs typeface="Times New Roman" panose="02020603050405020304" pitchFamily="18" charset="0"/>
            </a:endParaRPr>
          </a:p>
          <a:p>
            <a:pPr marR="0" defTabSz="914400" fontAlgn="auto">
              <a:lnSpc>
                <a:spcPct val="200000"/>
              </a:lnSpc>
              <a:spcBef>
                <a:spcPts val="0"/>
              </a:spcBef>
              <a:spcAft>
                <a:spcPts val="0"/>
              </a:spcAft>
              <a:buClrTx/>
              <a:buSzTx/>
              <a:buFontTx/>
              <a:buNone/>
              <a:defRPr/>
            </a:pPr>
            <a:r>
              <a:rPr kumimoji="0" lang="zh-CN" altLang="en-US" sz="2400" b="1" kern="1200" cap="none" spc="0" normalizeH="0" baseline="0" noProof="0" dirty="0">
                <a:solidFill>
                  <a:srgbClr val="0000FF"/>
                </a:solidFill>
                <a:latin typeface="+mn-ea"/>
                <a:ea typeface="+mn-ea"/>
                <a:cs typeface="Times New Roman" panose="02020603050405020304" pitchFamily="18" charset="0"/>
              </a:rPr>
              <a:t>   （</a:t>
            </a:r>
            <a:r>
              <a:rPr kumimoji="0" lang="en-US" altLang="en-US" sz="2400" b="1" kern="1200" cap="none" spc="0" normalizeH="0" baseline="0" noProof="0" dirty="0">
                <a:solidFill>
                  <a:srgbClr val="0000FF"/>
                </a:solidFill>
                <a:latin typeface="+mn-ea"/>
                <a:ea typeface="+mn-ea"/>
                <a:cs typeface="Times New Roman" panose="02020603050405020304" pitchFamily="18" charset="0"/>
              </a:rPr>
              <a:t>4</a:t>
            </a:r>
            <a:r>
              <a:rPr kumimoji="0" lang="zh-CN" altLang="en-US" sz="2400" b="1" kern="1200" cap="none" spc="0" normalizeH="0" baseline="0" noProof="0" dirty="0">
                <a:solidFill>
                  <a:srgbClr val="0000FF"/>
                </a:solidFill>
                <a:latin typeface="+mn-ea"/>
                <a:ea typeface="+mn-ea"/>
                <a:cs typeface="Times New Roman" panose="02020603050405020304" pitchFamily="18" charset="0"/>
              </a:rPr>
              <a:t>）再现背影，泪光莹莹</a:t>
            </a:r>
            <a:r>
              <a:rPr kumimoji="0" lang="en-US" altLang="zh-CN" sz="2400" b="1" kern="1200" cap="none" spc="0" normalizeH="0" baseline="0" noProof="0" dirty="0">
                <a:solidFill>
                  <a:srgbClr val="0000FF"/>
                </a:solidFill>
                <a:latin typeface="+mn-ea"/>
                <a:ea typeface="+mn-ea"/>
                <a:cs typeface="Times New Roman" panose="02020603050405020304" pitchFamily="18" charset="0"/>
              </a:rPr>
              <a:t>——</a:t>
            </a:r>
            <a:r>
              <a:rPr kumimoji="0" lang="zh-CN" altLang="en-US" sz="2400" b="1" kern="1200" cap="none" spc="0" normalizeH="0" baseline="0" noProof="0" dirty="0">
                <a:solidFill>
                  <a:srgbClr val="0000FF"/>
                </a:solidFill>
                <a:latin typeface="+mn-ea"/>
                <a:ea typeface="+mn-ea"/>
                <a:cs typeface="Times New Roman" panose="02020603050405020304" pitchFamily="18" charset="0"/>
              </a:rPr>
              <a:t>辛酸的泪</a:t>
            </a:r>
            <a:endParaRPr kumimoji="0" lang="zh-CN" altLang="en-US" sz="2400" b="1" kern="1200" cap="none" spc="0" normalizeH="0" baseline="0" noProof="0" dirty="0">
              <a:solidFill>
                <a:srgbClr val="0000FF"/>
              </a:solidFill>
              <a:latin typeface="+mn-ea"/>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charRg st="22" end="51"/>
                                            </p:txEl>
                                          </p:spTgt>
                                        </p:tgtEl>
                                        <p:attrNameLst>
                                          <p:attrName>style.visibility</p:attrName>
                                        </p:attrNameLst>
                                      </p:cBhvr>
                                      <p:to>
                                        <p:strVal val="visible"/>
                                      </p:to>
                                    </p:set>
                                    <p:animEffect transition="in" filter="blinds(horizontal)">
                                      <p:cBhvr>
                                        <p:cTn id="7" dur="500"/>
                                        <p:tgtEl>
                                          <p:spTgt spid="14">
                                            <p:txEl>
                                              <p:charRg st="22" end="5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
                                            <p:txEl>
                                              <p:charRg st="51" end="74"/>
                                            </p:txEl>
                                          </p:spTgt>
                                        </p:tgtEl>
                                        <p:attrNameLst>
                                          <p:attrName>style.visibility</p:attrName>
                                        </p:attrNameLst>
                                      </p:cBhvr>
                                      <p:to>
                                        <p:strVal val="visible"/>
                                      </p:to>
                                    </p:set>
                                    <p:animEffect transition="in" filter="blinds(horizontal)">
                                      <p:cBhvr>
                                        <p:cTn id="10" dur="500"/>
                                        <p:tgtEl>
                                          <p:spTgt spid="14">
                                            <p:txEl>
                                              <p:charRg st="51" end="7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4">
                                            <p:txEl>
                                              <p:charRg st="74" end="96"/>
                                            </p:txEl>
                                          </p:spTgt>
                                        </p:tgtEl>
                                        <p:attrNameLst>
                                          <p:attrName>style.visibility</p:attrName>
                                        </p:attrNameLst>
                                      </p:cBhvr>
                                      <p:to>
                                        <p:strVal val="visible"/>
                                      </p:to>
                                    </p:set>
                                    <p:animEffect transition="in" filter="blinds(horizontal)">
                                      <p:cBhvr>
                                        <p:cTn id="13" dur="500"/>
                                        <p:tgtEl>
                                          <p:spTgt spid="14">
                                            <p:txEl>
                                              <p:charRg st="74" end="9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4">
                                            <p:txEl>
                                              <p:charRg st="96" end="118"/>
                                            </p:txEl>
                                          </p:spTgt>
                                        </p:tgtEl>
                                        <p:attrNameLst>
                                          <p:attrName>style.visibility</p:attrName>
                                        </p:attrNameLst>
                                      </p:cBhvr>
                                      <p:to>
                                        <p:strVal val="visible"/>
                                      </p:to>
                                    </p:set>
                                    <p:animEffect transition="in" filter="blinds(horizontal)">
                                      <p:cBhvr>
                                        <p:cTn id="16" dur="500"/>
                                        <p:tgtEl>
                                          <p:spTgt spid="14">
                                            <p:txEl>
                                              <p:charRg st="96" end="1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9" name="文本框 3"/>
          <p:cNvSpPr txBox="1"/>
          <p:nvPr/>
        </p:nvSpPr>
        <p:spPr>
          <a:xfrm>
            <a:off x="7783513" y="4429125"/>
            <a:ext cx="671512" cy="1285875"/>
          </a:xfrm>
          <a:prstGeom prst="rect">
            <a:avLst/>
          </a:prstGeom>
          <a:solidFill>
            <a:srgbClr val="FFFF00"/>
          </a:solidFill>
          <a:ln w="9525">
            <a:noFill/>
          </a:ln>
        </p:spPr>
        <p:txBody>
          <a:bodyPr vert="eaVert">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b="1" dirty="0">
                <a:solidFill>
                  <a:srgbClr val="FF0000"/>
                </a:solidFill>
                <a:latin typeface="Hei"/>
              </a:rPr>
              <a:t>散 文 </a:t>
            </a:r>
            <a:endParaRPr lang="zh-CN" altLang="en-US" b="1" dirty="0">
              <a:solidFill>
                <a:srgbClr val="FF0000"/>
              </a:solidFill>
              <a:latin typeface="Hei"/>
            </a:endParaRPr>
          </a:p>
        </p:txBody>
      </p:sp>
      <p:sp>
        <p:nvSpPr>
          <p:cNvPr id="4100" name="Text Box 2"/>
          <p:cNvSpPr txBox="1"/>
          <p:nvPr/>
        </p:nvSpPr>
        <p:spPr>
          <a:xfrm>
            <a:off x="3917950" y="692150"/>
            <a:ext cx="3462338" cy="100647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50000"/>
              </a:spcBef>
              <a:buNone/>
            </a:pPr>
            <a:r>
              <a:rPr lang="zh-CN" altLang="en-US" sz="6000" b="1" dirty="0">
                <a:solidFill>
                  <a:srgbClr val="CC0000"/>
                </a:solidFill>
                <a:ea typeface="黑体" panose="02010609060101010101" pitchFamily="2" charset="-122"/>
              </a:rPr>
              <a:t> 背  影</a:t>
            </a:r>
            <a:endParaRPr lang="zh-CN" altLang="en-US" sz="6000" b="1" dirty="0">
              <a:solidFill>
                <a:srgbClr val="CC0000"/>
              </a:solidFill>
              <a:ea typeface="黑体" panose="02010609060101010101" pitchFamily="2" charset="-122"/>
            </a:endParaRPr>
          </a:p>
        </p:txBody>
      </p:sp>
      <p:sp>
        <p:nvSpPr>
          <p:cNvPr id="22" name="圆角矩形 21"/>
          <p:cNvSpPr/>
          <p:nvPr/>
        </p:nvSpPr>
        <p:spPr>
          <a:xfrm>
            <a:off x="958850" y="1708150"/>
            <a:ext cx="7226300" cy="134938"/>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102" name="AutoShape 11"/>
          <p:cNvSpPr/>
          <p:nvPr/>
        </p:nvSpPr>
        <p:spPr>
          <a:xfrm>
            <a:off x="1628775" y="687388"/>
            <a:ext cx="1182688" cy="1181100"/>
          </a:xfrm>
          <a:prstGeom prst="diamond">
            <a:avLst/>
          </a:prstGeom>
          <a:solidFill>
            <a:srgbClr val="800000"/>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None/>
            </a:pPr>
            <a:endParaRPr lang="en-US" altLang="ko-KR" sz="2800" b="1">
              <a:solidFill>
                <a:srgbClr val="FFFFFF"/>
              </a:solidFill>
              <a:ea typeface="Gulim" panose="020B0600000101010101" pitchFamily="34" charset="-127"/>
            </a:endParaRPr>
          </a:p>
        </p:txBody>
      </p:sp>
      <p:sp>
        <p:nvSpPr>
          <p:cNvPr id="4103" name="文本框 49"/>
          <p:cNvSpPr txBox="1"/>
          <p:nvPr/>
        </p:nvSpPr>
        <p:spPr>
          <a:xfrm>
            <a:off x="1763713" y="709613"/>
            <a:ext cx="946150" cy="1006475"/>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en-US" altLang="zh-CN" sz="6000" b="1">
                <a:solidFill>
                  <a:schemeClr val="bg1"/>
                </a:solidFill>
                <a:latin typeface="方正大黑简体" pitchFamily="65" charset="-122"/>
                <a:ea typeface="方正大黑简体" pitchFamily="65" charset="-122"/>
              </a:rPr>
              <a:t>10</a:t>
            </a:r>
            <a:endParaRPr lang="zh-CN" altLang="en-US" sz="6000" b="1" dirty="0">
              <a:solidFill>
                <a:schemeClr val="bg1"/>
              </a:solidFill>
              <a:latin typeface="方正大黑简体" pitchFamily="65" charset="-122"/>
              <a:ea typeface="方正大黑简体" pitchFamily="65" charset="-122"/>
            </a:endParaRPr>
          </a:p>
        </p:txBody>
      </p:sp>
      <p:sp>
        <p:nvSpPr>
          <p:cNvPr id="4105" name="AutoShape 18" descr="http://img3.imgtn.bdimg.com/it/u=287956326,2076146697&amp;fm=21&amp;gp=0.jpg"/>
          <p:cNvSpPr>
            <a:spLocks noChangeAspect="1"/>
          </p:cNvSpPr>
          <p:nvPr/>
        </p:nvSpPr>
        <p:spPr>
          <a:xfrm>
            <a:off x="144463" y="-144462"/>
            <a:ext cx="304800" cy="3048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endParaRPr lang="zh-CN" altLang="en-US" sz="1800" dirty="0"/>
          </a:p>
        </p:txBody>
      </p:sp>
      <p:sp>
        <p:nvSpPr>
          <p:cNvPr id="4106" name="AutoShape 20" descr="http://img3.imgtn.bdimg.com/it/u=287956326,2076146697&amp;fm=21&amp;gp=0.jpg"/>
          <p:cNvSpPr>
            <a:spLocks noChangeAspect="1"/>
          </p:cNvSpPr>
          <p:nvPr/>
        </p:nvSpPr>
        <p:spPr>
          <a:xfrm>
            <a:off x="144463" y="-144462"/>
            <a:ext cx="304800" cy="3048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endParaRPr lang="zh-CN" altLang="en-US" sz="1800" dirty="0"/>
          </a:p>
        </p:txBody>
      </p:sp>
      <p:grpSp>
        <p:nvGrpSpPr>
          <p:cNvPr id="4107" name="组 4"/>
          <p:cNvGrpSpPr/>
          <p:nvPr/>
        </p:nvGrpSpPr>
        <p:grpSpPr>
          <a:xfrm>
            <a:off x="857250" y="2143125"/>
            <a:ext cx="6786563" cy="3857625"/>
            <a:chOff x="0" y="0"/>
            <a:chExt cx="6859544" cy="3465722"/>
          </a:xfrm>
        </p:grpSpPr>
        <p:pic>
          <p:nvPicPr>
            <p:cNvPr id="4108" name="图片 2"/>
            <p:cNvPicPr>
              <a:picLocks noChangeAspect="1"/>
            </p:cNvPicPr>
            <p:nvPr/>
          </p:nvPicPr>
          <p:blipFill>
            <a:blip r:embed="rId1"/>
            <a:srcRect t="15070" r="38617" b="6279"/>
            <a:stretch>
              <a:fillRect/>
            </a:stretch>
          </p:blipFill>
          <p:spPr>
            <a:xfrm>
              <a:off x="0" y="0"/>
              <a:ext cx="2986466" cy="3465722"/>
            </a:xfrm>
            <a:prstGeom prst="rect">
              <a:avLst/>
            </a:prstGeom>
            <a:solidFill>
              <a:srgbClr val="FF6600"/>
            </a:solidFill>
            <a:ln w="9525">
              <a:noFill/>
            </a:ln>
            <a:effectLst>
              <a:outerShdw dist="38099" dir="2699999" algn="ctr" rotWithShape="0">
                <a:srgbClr val="EEECE1">
                  <a:alpha val="74997"/>
                </a:srgbClr>
              </a:outerShdw>
            </a:effectLst>
          </p:spPr>
        </p:pic>
        <p:pic>
          <p:nvPicPr>
            <p:cNvPr id="4109" name="Picture 4"/>
            <p:cNvPicPr>
              <a:picLocks noChangeAspect="1"/>
            </p:cNvPicPr>
            <p:nvPr/>
          </p:nvPicPr>
          <p:blipFill>
            <a:blip r:embed="rId2"/>
            <a:srcRect l="11000" t="11333" r="50999" b="22000"/>
            <a:stretch>
              <a:fillRect/>
            </a:stretch>
          </p:blipFill>
          <p:spPr>
            <a:xfrm>
              <a:off x="3105382" y="0"/>
              <a:ext cx="3754162" cy="3465722"/>
            </a:xfrm>
            <a:prstGeom prst="rect">
              <a:avLst/>
            </a:prstGeom>
            <a:noFill/>
            <a:ln w="9525">
              <a:noFill/>
            </a:ln>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2533" name="图片 19"/>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26" name="矩形 25"/>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535" name="文本框 26"/>
          <p:cNvSpPr txBox="1"/>
          <p:nvPr/>
        </p:nvSpPr>
        <p:spPr>
          <a:xfrm>
            <a:off x="7048500" y="1477963"/>
            <a:ext cx="2043113"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2546" name="Rectangle 18"/>
          <p:cNvSpPr>
            <a:spLocks noChangeArrowheads="1"/>
          </p:cNvSpPr>
          <p:nvPr/>
        </p:nvSpPr>
        <p:spPr bwMode="auto">
          <a:xfrm>
            <a:off x="822325" y="2028825"/>
            <a:ext cx="7286625" cy="4265613"/>
          </a:xfrm>
          <a:prstGeom prst="rect">
            <a:avLst/>
          </a:prstGeom>
          <a:noFill/>
          <a:ln w="9525">
            <a:noFill/>
            <a:miter lim="800000"/>
          </a:ln>
          <a:effectLst/>
        </p:spPr>
        <p:txBody>
          <a:bodyPr anchor="ctr">
            <a:spAutoFit/>
          </a:bodyPr>
          <a:lstStyle/>
          <a:p>
            <a:pPr marL="457200" marR="0" lvl="0" indent="-45720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1.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文章是以什么方式开头？有什么好处？这一段在</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a:p>
            <a:pPr marL="457200" marR="0" lvl="0" indent="-45720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 全文中的作用是什么？</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457200" marR="0" lvl="0" indent="-45720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答案</a:t>
            </a: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以倒叙的方式开头，增强了文章的生动</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457200" marR="0" lvl="0" indent="-45720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性，使文章产生悬念，从而吸引读者。这段话表</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457200" marR="0" lvl="0" indent="-45720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达了对父亲的思念，为全文定下略带伤感的感情</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457200" marR="0" lvl="0" indent="-45720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基调，又提示全文中心内容，突出“背影”。</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457200" marR="0" lvl="0" indent="-457200" algn="l" defTabSz="914400" rtl="0" eaLnBrk="1" fontAlgn="auto" latinLnBrk="0" hangingPunct="1">
              <a:lnSpc>
                <a:spcPct val="120000"/>
              </a:lnSpc>
              <a:spcBef>
                <a:spcPts val="0"/>
              </a:spcBef>
              <a:spcAft>
                <a:spcPts val="0"/>
              </a:spcAft>
              <a:buClrTx/>
              <a:buSzTx/>
              <a:buFontTx/>
              <a:buNone/>
              <a:defRPr/>
            </a:pPr>
            <a:endParaRPr kumimoji="0" lang="zh-CN" altLang="en-US" sz="2300" b="0" i="0" u="none" strike="noStrike" kern="1200" cap="none" spc="0" normalizeH="0" baseline="0" noProof="0" dirty="0">
              <a:ln>
                <a:noFill/>
              </a:ln>
              <a:solidFill>
                <a:srgbClr val="0000FF"/>
              </a:solidFill>
              <a:effectLst/>
              <a:uLnTx/>
              <a:uFillTx/>
              <a:latin typeface="+mn-ea"/>
              <a:ea typeface="+mn-ea"/>
              <a:cs typeface="+mn-cs"/>
            </a:endParaRPr>
          </a:p>
          <a:p>
            <a:pPr marL="0" marR="0" lvl="0" indent="0" algn="l" defTabSz="914400" rtl="0" eaLnBrk="0" fontAlgn="auto" latinLnBrk="0" hangingPunct="0">
              <a:lnSpc>
                <a:spcPct val="120000"/>
              </a:lnSpc>
              <a:spcBef>
                <a:spcPts val="0"/>
              </a:spcBef>
              <a:spcAft>
                <a:spcPts val="0"/>
              </a:spcAft>
              <a:buClrTx/>
              <a:buSzTx/>
              <a:buFontTx/>
              <a:buNone/>
              <a:defRPr/>
            </a:pPr>
            <a:endParaRPr kumimoji="0" lang="zh-CN" altLang="en-US" sz="23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46">
                                            <p:txEl>
                                              <p:charRg st="46" end="71"/>
                                            </p:txEl>
                                          </p:spTgt>
                                        </p:tgtEl>
                                        <p:attrNameLst>
                                          <p:attrName>style.visibility</p:attrName>
                                        </p:attrNameLst>
                                      </p:cBhvr>
                                      <p:to>
                                        <p:strVal val="visible"/>
                                      </p:to>
                                    </p:set>
                                    <p:animEffect transition="in" filter="blinds(horizontal)">
                                      <p:cBhvr>
                                        <p:cTn id="7" dur="500"/>
                                        <p:tgtEl>
                                          <p:spTgt spid="22546">
                                            <p:txEl>
                                              <p:charRg st="46" end="7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2546">
                                            <p:txEl>
                                              <p:charRg st="71" end="97"/>
                                            </p:txEl>
                                          </p:spTgt>
                                        </p:tgtEl>
                                        <p:attrNameLst>
                                          <p:attrName>style.visibility</p:attrName>
                                        </p:attrNameLst>
                                      </p:cBhvr>
                                      <p:to>
                                        <p:strVal val="visible"/>
                                      </p:to>
                                    </p:set>
                                    <p:animEffect transition="in" filter="blinds(horizontal)">
                                      <p:cBhvr>
                                        <p:cTn id="10" dur="500"/>
                                        <p:tgtEl>
                                          <p:spTgt spid="22546">
                                            <p:txEl>
                                              <p:charRg st="71" end="97"/>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2546">
                                            <p:txEl>
                                              <p:charRg st="97" end="123"/>
                                            </p:txEl>
                                          </p:spTgt>
                                        </p:tgtEl>
                                        <p:attrNameLst>
                                          <p:attrName>style.visibility</p:attrName>
                                        </p:attrNameLst>
                                      </p:cBhvr>
                                      <p:to>
                                        <p:strVal val="visible"/>
                                      </p:to>
                                    </p:set>
                                    <p:animEffect transition="in" filter="blinds(horizontal)">
                                      <p:cBhvr>
                                        <p:cTn id="13" dur="500"/>
                                        <p:tgtEl>
                                          <p:spTgt spid="22546">
                                            <p:txEl>
                                              <p:charRg st="97" end="12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2546">
                                            <p:txEl>
                                              <p:charRg st="123" end="148"/>
                                            </p:txEl>
                                          </p:spTgt>
                                        </p:tgtEl>
                                        <p:attrNameLst>
                                          <p:attrName>style.visibility</p:attrName>
                                        </p:attrNameLst>
                                      </p:cBhvr>
                                      <p:to>
                                        <p:strVal val="visible"/>
                                      </p:to>
                                    </p:set>
                                    <p:animEffect transition="in" filter="blinds(horizontal)">
                                      <p:cBhvr>
                                        <p:cTn id="16" dur="500"/>
                                        <p:tgtEl>
                                          <p:spTgt spid="22546">
                                            <p:txEl>
                                              <p:charRg st="123" end="14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3556" name="图片 13"/>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3" name="矩形 12"/>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559" name="文本框 26"/>
          <p:cNvSpPr txBox="1"/>
          <p:nvPr/>
        </p:nvSpPr>
        <p:spPr>
          <a:xfrm>
            <a:off x="7048500" y="1477963"/>
            <a:ext cx="2043113"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3565" name="Rectangle 13"/>
          <p:cNvSpPr>
            <a:spLocks noChangeArrowheads="1"/>
          </p:cNvSpPr>
          <p:nvPr/>
        </p:nvSpPr>
        <p:spPr bwMode="auto">
          <a:xfrm>
            <a:off x="485775" y="1422400"/>
            <a:ext cx="7551738" cy="4881563"/>
          </a:xfrm>
          <a:prstGeom prst="rect">
            <a:avLst/>
          </a:prstGeom>
          <a:noFill/>
          <a:ln w="9525">
            <a:noFill/>
            <a:miter lim="800000"/>
          </a:ln>
          <a:effectLst/>
        </p:spPr>
        <p:txBody>
          <a:bodyPr anchor="ct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2.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文章的第二、三小节交代了朱自清当时的家庭状况，</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这段叙述是否属多余笔墨？</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答案</a:t>
            </a: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家中“祸不单行”，遭受不幸的变故，家境</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衰败，这惨淡的环境、悲凉的气氛，与下文父亲送</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别时对儿子的满腔挚爱形成对照。在这种特定背景、</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环境下父亲的“背影”，不同于随处可见的普通背</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影，更充满感情、饱含深意，更显示出父爱的崇高。</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这一段正体现了散文“形散神不散”的特点，看似</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偏离话题，实则紧扣中心。</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0000FF"/>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65">
                                            <p:txEl>
                                              <p:charRg st="47" end="73"/>
                                            </p:txEl>
                                          </p:spTgt>
                                        </p:tgtEl>
                                        <p:attrNameLst>
                                          <p:attrName>style.visibility</p:attrName>
                                        </p:attrNameLst>
                                      </p:cBhvr>
                                      <p:to>
                                        <p:strVal val="visible"/>
                                      </p:to>
                                    </p:set>
                                    <p:animEffect transition="in" filter="blinds(horizontal)">
                                      <p:cBhvr>
                                        <p:cTn id="7" dur="500"/>
                                        <p:tgtEl>
                                          <p:spTgt spid="23565">
                                            <p:txEl>
                                              <p:charRg st="47" end="7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3565">
                                            <p:txEl>
                                              <p:charRg st="73" end="99"/>
                                            </p:txEl>
                                          </p:spTgt>
                                        </p:tgtEl>
                                        <p:attrNameLst>
                                          <p:attrName>style.visibility</p:attrName>
                                        </p:attrNameLst>
                                      </p:cBhvr>
                                      <p:to>
                                        <p:strVal val="visible"/>
                                      </p:to>
                                    </p:set>
                                    <p:animEffect transition="in" filter="blinds(horizontal)">
                                      <p:cBhvr>
                                        <p:cTn id="10" dur="500"/>
                                        <p:tgtEl>
                                          <p:spTgt spid="23565">
                                            <p:txEl>
                                              <p:charRg st="73" end="99"/>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3565">
                                            <p:txEl>
                                              <p:charRg st="99" end="126"/>
                                            </p:txEl>
                                          </p:spTgt>
                                        </p:tgtEl>
                                        <p:attrNameLst>
                                          <p:attrName>style.visibility</p:attrName>
                                        </p:attrNameLst>
                                      </p:cBhvr>
                                      <p:to>
                                        <p:strVal val="visible"/>
                                      </p:to>
                                    </p:set>
                                    <p:animEffect transition="in" filter="blinds(horizontal)">
                                      <p:cBhvr>
                                        <p:cTn id="13" dur="500"/>
                                        <p:tgtEl>
                                          <p:spTgt spid="23565">
                                            <p:txEl>
                                              <p:charRg st="99" end="12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3565">
                                            <p:txEl>
                                              <p:charRg st="126" end="152"/>
                                            </p:txEl>
                                          </p:spTgt>
                                        </p:tgtEl>
                                        <p:attrNameLst>
                                          <p:attrName>style.visibility</p:attrName>
                                        </p:attrNameLst>
                                      </p:cBhvr>
                                      <p:to>
                                        <p:strVal val="visible"/>
                                      </p:to>
                                    </p:set>
                                    <p:animEffect transition="in" filter="blinds(horizontal)">
                                      <p:cBhvr>
                                        <p:cTn id="16" dur="500"/>
                                        <p:tgtEl>
                                          <p:spTgt spid="23565">
                                            <p:txEl>
                                              <p:charRg st="126" end="152"/>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3565">
                                            <p:txEl>
                                              <p:charRg st="152" end="179"/>
                                            </p:txEl>
                                          </p:spTgt>
                                        </p:tgtEl>
                                        <p:attrNameLst>
                                          <p:attrName>style.visibility</p:attrName>
                                        </p:attrNameLst>
                                      </p:cBhvr>
                                      <p:to>
                                        <p:strVal val="visible"/>
                                      </p:to>
                                    </p:set>
                                    <p:animEffect transition="in" filter="blinds(horizontal)">
                                      <p:cBhvr>
                                        <p:cTn id="19" dur="500"/>
                                        <p:tgtEl>
                                          <p:spTgt spid="23565">
                                            <p:txEl>
                                              <p:charRg st="152" end="179"/>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3565">
                                            <p:txEl>
                                              <p:charRg st="179" end="205"/>
                                            </p:txEl>
                                          </p:spTgt>
                                        </p:tgtEl>
                                        <p:attrNameLst>
                                          <p:attrName>style.visibility</p:attrName>
                                        </p:attrNameLst>
                                      </p:cBhvr>
                                      <p:to>
                                        <p:strVal val="visible"/>
                                      </p:to>
                                    </p:set>
                                    <p:animEffect transition="in" filter="blinds(horizontal)">
                                      <p:cBhvr>
                                        <p:cTn id="22" dur="500"/>
                                        <p:tgtEl>
                                          <p:spTgt spid="23565">
                                            <p:txEl>
                                              <p:charRg st="179" end="20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3565">
                                            <p:txEl>
                                              <p:charRg st="205" end="221"/>
                                            </p:txEl>
                                          </p:spTgt>
                                        </p:tgtEl>
                                        <p:attrNameLst>
                                          <p:attrName>style.visibility</p:attrName>
                                        </p:attrNameLst>
                                      </p:cBhvr>
                                      <p:to>
                                        <p:strVal val="visible"/>
                                      </p:to>
                                    </p:set>
                                    <p:animEffect transition="in" filter="blinds(horizontal)">
                                      <p:cBhvr>
                                        <p:cTn id="25" dur="500"/>
                                        <p:tgtEl>
                                          <p:spTgt spid="23565">
                                            <p:txEl>
                                              <p:charRg st="205" end="2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4580" name="图片 13"/>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3" name="矩形 12"/>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583" name="文本框 26"/>
          <p:cNvSpPr txBox="1"/>
          <p:nvPr/>
        </p:nvSpPr>
        <p:spPr>
          <a:xfrm>
            <a:off x="7048500" y="1477963"/>
            <a:ext cx="2043113"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3565" name="Rectangle 13"/>
          <p:cNvSpPr>
            <a:spLocks noChangeArrowheads="1"/>
          </p:cNvSpPr>
          <p:nvPr/>
        </p:nvSpPr>
        <p:spPr bwMode="auto">
          <a:xfrm>
            <a:off x="827088" y="2052638"/>
            <a:ext cx="7286625" cy="3897313"/>
          </a:xfrm>
          <a:prstGeom prst="rect">
            <a:avLst/>
          </a:prstGeom>
          <a:noFill/>
          <a:ln w="9525">
            <a:noFill/>
            <a:miter lim="800000"/>
          </a:ln>
          <a:effectLst/>
        </p:spPr>
        <p:txBody>
          <a:bodyPr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3.</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“他踌躇了一会，终于决定还是自己送我去。”说</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说这里用两个“终于”、两个“踌躇”有什么表</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达效果。</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答案</a:t>
            </a: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用两个“终于”、两个“踌躇”写出了父</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亲矛盾的心理，父亲虽然事忙，但又对“我”不</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放心，更突出了父亲对儿子的关爱之情。</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0000FF"/>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65">
                                            <p:txEl>
                                              <p:charRg st="58" end="83"/>
                                            </p:txEl>
                                          </p:spTgt>
                                        </p:tgtEl>
                                        <p:attrNameLst>
                                          <p:attrName>style.visibility</p:attrName>
                                        </p:attrNameLst>
                                      </p:cBhvr>
                                      <p:to>
                                        <p:strVal val="visible"/>
                                      </p:to>
                                    </p:set>
                                    <p:animEffect transition="in" filter="blinds(horizontal)">
                                      <p:cBhvr>
                                        <p:cTn id="7" dur="500"/>
                                        <p:tgtEl>
                                          <p:spTgt spid="23565">
                                            <p:txEl>
                                              <p:charRg st="58" end="8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3565">
                                            <p:txEl>
                                              <p:charRg st="83" end="108"/>
                                            </p:txEl>
                                          </p:spTgt>
                                        </p:tgtEl>
                                        <p:attrNameLst>
                                          <p:attrName>style.visibility</p:attrName>
                                        </p:attrNameLst>
                                      </p:cBhvr>
                                      <p:to>
                                        <p:strVal val="visible"/>
                                      </p:to>
                                    </p:set>
                                    <p:animEffect transition="in" filter="blinds(horizontal)">
                                      <p:cBhvr>
                                        <p:cTn id="10" dur="500"/>
                                        <p:tgtEl>
                                          <p:spTgt spid="23565">
                                            <p:txEl>
                                              <p:charRg st="83" end="108"/>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3565">
                                            <p:txEl>
                                              <p:charRg st="108" end="130"/>
                                            </p:txEl>
                                          </p:spTgt>
                                        </p:tgtEl>
                                        <p:attrNameLst>
                                          <p:attrName>style.visibility</p:attrName>
                                        </p:attrNameLst>
                                      </p:cBhvr>
                                      <p:to>
                                        <p:strVal val="visible"/>
                                      </p:to>
                                    </p:set>
                                    <p:animEffect transition="in" filter="blinds(horizontal)">
                                      <p:cBhvr>
                                        <p:cTn id="13" dur="500"/>
                                        <p:tgtEl>
                                          <p:spTgt spid="23565">
                                            <p:txEl>
                                              <p:charRg st="108" end="1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5604" name="图片 27"/>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43" name="圆角矩形 42"/>
          <p:cNvSpPr/>
          <p:nvPr/>
        </p:nvSpPr>
        <p:spPr bwMode="auto">
          <a:xfrm>
            <a:off x="3663950" y="1716088"/>
            <a:ext cx="2409825" cy="449263"/>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25607" name="文本框 43"/>
          <p:cNvSpPr txBox="1"/>
          <p:nvPr/>
        </p:nvSpPr>
        <p:spPr>
          <a:xfrm>
            <a:off x="3967163" y="1716088"/>
            <a:ext cx="2124075" cy="461962"/>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latin typeface="黑体" panose="02010609060101010101" pitchFamily="2" charset="-122"/>
                <a:ea typeface="黑体" panose="02010609060101010101" pitchFamily="2" charset="-122"/>
              </a:rPr>
              <a:t>阅读方法解密</a:t>
            </a:r>
            <a:endParaRPr lang="zh-CN" altLang="en-US" sz="2400" b="1" dirty="0">
              <a:latin typeface="黑体" panose="02010609060101010101" pitchFamily="2" charset="-122"/>
              <a:ea typeface="黑体" panose="02010609060101010101" pitchFamily="2" charset="-122"/>
            </a:endParaRPr>
          </a:p>
        </p:txBody>
      </p:sp>
      <p:pic>
        <p:nvPicPr>
          <p:cNvPr id="25608" name="图片 9" descr="book.gif"/>
          <p:cNvPicPr>
            <a:picLocks noChangeAspect="1"/>
          </p:cNvPicPr>
          <p:nvPr/>
        </p:nvPicPr>
        <p:blipFill>
          <a:blip r:embed="rId2"/>
          <a:stretch>
            <a:fillRect/>
          </a:stretch>
        </p:blipFill>
        <p:spPr>
          <a:xfrm>
            <a:off x="2827338" y="1581150"/>
            <a:ext cx="1087437" cy="668338"/>
          </a:xfrm>
          <a:prstGeom prst="rect">
            <a:avLst/>
          </a:prstGeom>
          <a:noFill/>
          <a:ln w="9525">
            <a:noFill/>
          </a:ln>
        </p:spPr>
      </p:pic>
      <p:sp>
        <p:nvSpPr>
          <p:cNvPr id="16" name="矩形 15"/>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610" name="文本框 16"/>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2" name="文本框 4"/>
          <p:cNvSpPr txBox="1">
            <a:spLocks noChangeArrowheads="1"/>
          </p:cNvSpPr>
          <p:nvPr/>
        </p:nvSpPr>
        <p:spPr bwMode="auto">
          <a:xfrm>
            <a:off x="642938" y="2198688"/>
            <a:ext cx="8001000" cy="4505325"/>
          </a:xfrm>
          <a:prstGeom prst="rect">
            <a:avLst/>
          </a:prstGeom>
          <a:noFill/>
          <a:ln w="9525">
            <a:noFill/>
            <a:miter lim="800000"/>
          </a:ln>
        </p:spPr>
        <p:txBody>
          <a:bodyPr>
            <a:spAutoFit/>
          </a:bodyPr>
          <a:lstStyle/>
          <a:p>
            <a:pPr marR="0" defTabSz="914400" fontAlgn="auto">
              <a:lnSpc>
                <a:spcPct val="130000"/>
              </a:lnSpc>
              <a:spcBef>
                <a:spcPts val="0"/>
              </a:spcBef>
              <a:spcAft>
                <a:spcPts val="0"/>
              </a:spcAft>
              <a:buClrTx/>
              <a:buSzTx/>
              <a:buFontTx/>
              <a:buNone/>
              <a:defRPr/>
            </a:pPr>
            <a:r>
              <a:rPr kumimoji="0" lang="en-US" altLang="zh-CN" sz="2400" b="1" kern="1200" cap="none" spc="0" normalizeH="0" baseline="0" noProof="0" dirty="0">
                <a:latin typeface="+mn-ea"/>
                <a:ea typeface="+mn-ea"/>
                <a:cs typeface="+mn-cs"/>
              </a:rPr>
              <a:t>    </a:t>
            </a:r>
            <a:r>
              <a:rPr kumimoji="0" lang="zh-CN" altLang="en-US" sz="2200" b="1" kern="1200" cap="none" spc="0" normalizeH="0" baseline="0" noProof="0" dirty="0">
                <a:solidFill>
                  <a:srgbClr val="FF0000"/>
                </a:solidFill>
                <a:latin typeface="+mn-ea"/>
                <a:ea typeface="+mn-ea"/>
                <a:cs typeface="+mn-cs"/>
              </a:rPr>
              <a:t>关键词语表达效果法</a:t>
            </a:r>
            <a:r>
              <a:rPr kumimoji="0" lang="zh-CN" altLang="zh-CN" sz="2200" b="1" kern="1200" cap="none" spc="0" normalizeH="0" baseline="0" noProof="0" dirty="0">
                <a:solidFill>
                  <a:srgbClr val="FF0000"/>
                </a:solidFill>
                <a:latin typeface="+mn-ea"/>
                <a:ea typeface="+mn-ea"/>
                <a:cs typeface="+mn-cs"/>
              </a:rPr>
              <a:t>。</a:t>
            </a:r>
            <a:endParaRPr kumimoji="0" lang="en-US" altLang="zh-CN" sz="2200" b="1" kern="1200" cap="none" spc="0" normalizeH="0" baseline="0" noProof="0" dirty="0">
              <a:solidFill>
                <a:srgbClr val="FF0000"/>
              </a:solidFill>
              <a:latin typeface="+mn-ea"/>
              <a:ea typeface="+mn-ea"/>
              <a:cs typeface="+mn-cs"/>
            </a:endParaRPr>
          </a:p>
          <a:p>
            <a:pPr marR="0" defTabSz="914400" fontAlgn="auto">
              <a:lnSpc>
                <a:spcPct val="130000"/>
              </a:lnSpc>
              <a:spcBef>
                <a:spcPts val="0"/>
              </a:spcBef>
              <a:spcAft>
                <a:spcPts val="0"/>
              </a:spcAft>
              <a:buClrTx/>
              <a:buSzTx/>
              <a:buFontTx/>
              <a:buNone/>
              <a:defRPr/>
            </a:pPr>
            <a:r>
              <a:rPr kumimoji="0" lang="en-US" altLang="zh-CN" sz="2200" b="1" kern="1200" cap="none" spc="0" normalizeH="0" baseline="0" noProof="0" dirty="0">
                <a:latin typeface="+mn-ea"/>
                <a:ea typeface="+mn-ea"/>
                <a:cs typeface="+mn-cs"/>
              </a:rPr>
              <a:t>    </a:t>
            </a:r>
            <a:r>
              <a:rPr kumimoji="0" lang="zh-CN" altLang="en-US" sz="2200" b="1" kern="1200" cap="none" spc="0" normalizeH="0" baseline="0" noProof="0" dirty="0">
                <a:latin typeface="+mn-ea"/>
                <a:ea typeface="+mn-ea"/>
                <a:cs typeface="+mn-cs"/>
              </a:rPr>
              <a:t>富有表现力的关键词语往往是句子中的动词、修饰语、特殊词</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拟声词、颜色词等</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、运用修辞或表现手法的词。答题思路：第一，了解词性、感情色彩，分析修辞、表现手法；第二，结合语境揣摩词语确切含义及效果，第三，体会词语所蕴含的感情。答题模式：如果是动词，“</a:t>
            </a:r>
            <a:r>
              <a:rPr kumimoji="0" lang="en-US" altLang="zh-CN"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表现</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刻画</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人</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物</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的特点 ，表达了人</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物</a:t>
            </a:r>
            <a:r>
              <a:rPr kumimoji="0" lang="en-US" sz="2200" b="1" kern="1200" cap="none" spc="0" normalizeH="0" baseline="0" noProof="0" dirty="0">
                <a:latin typeface="+mn-ea"/>
                <a:ea typeface="+mn-ea"/>
                <a:cs typeface="+mn-cs"/>
              </a:rPr>
              <a:t>)</a:t>
            </a:r>
            <a:r>
              <a:rPr kumimoji="0" lang="en-US" altLang="zh-CN"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的心情</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性格</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”的格式来回答；如是形容词，副词，按照“</a:t>
            </a:r>
            <a:r>
              <a:rPr kumimoji="0" lang="en-US" altLang="zh-CN"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地描摹人</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物</a:t>
            </a:r>
            <a:r>
              <a:rPr kumimoji="0" lang="en-US" sz="2200" b="1" kern="1200" cap="none" spc="0" normalizeH="0" baseline="0" noProof="0" dirty="0">
                <a:latin typeface="+mn-ea"/>
                <a:ea typeface="+mn-ea"/>
                <a:cs typeface="+mn-cs"/>
              </a:rPr>
              <a:t>)</a:t>
            </a:r>
            <a:r>
              <a:rPr kumimoji="0" lang="en-US" altLang="zh-CN"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的特点</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情态</a:t>
            </a:r>
            <a:r>
              <a:rPr kumimoji="0" lang="en-US" sz="2200" b="1" kern="1200" cap="none" spc="0" normalizeH="0" baseline="0" noProof="0" dirty="0">
                <a:latin typeface="+mn-ea"/>
                <a:ea typeface="+mn-ea"/>
                <a:cs typeface="+mn-cs"/>
              </a:rPr>
              <a:t>) </a:t>
            </a:r>
            <a:r>
              <a:rPr kumimoji="0" lang="zh-CN" altLang="en-US" sz="2200" b="1" kern="1200" cap="none" spc="0" normalizeH="0" baseline="0" noProof="0" dirty="0">
                <a:latin typeface="+mn-ea"/>
                <a:ea typeface="+mn-ea"/>
                <a:cs typeface="+mn-cs"/>
              </a:rPr>
              <a:t>，反映了人物</a:t>
            </a:r>
            <a:r>
              <a:rPr kumimoji="0" lang="en-US" altLang="zh-CN"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的心情</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性格</a:t>
            </a:r>
            <a:r>
              <a:rPr kumimoji="0" lang="en-US" sz="2200" b="1" kern="1200" cap="none" spc="0" normalizeH="0" baseline="0" noProof="0" dirty="0">
                <a:latin typeface="+mn-ea"/>
                <a:ea typeface="+mn-ea"/>
                <a:cs typeface="+mn-cs"/>
              </a:rPr>
              <a:t>)</a:t>
            </a:r>
            <a:r>
              <a:rPr kumimoji="0" lang="zh-CN" altLang="en-US" sz="2200" b="1" kern="1200" cap="none" spc="0" normalizeH="0" baseline="0" noProof="0" dirty="0">
                <a:latin typeface="+mn-ea"/>
                <a:ea typeface="+mn-ea"/>
                <a:cs typeface="+mn-cs"/>
              </a:rPr>
              <a:t>”的格式回答。</a:t>
            </a:r>
            <a:endParaRPr kumimoji="0" lang="zh-CN" altLang="en-US" sz="2200" b="1" kern="1200" cap="none" spc="0" normalizeH="0" baseline="0" noProof="0" dirty="0">
              <a:latin typeface="+mn-ea"/>
              <a:ea typeface="+mn-ea"/>
              <a:cs typeface="+mn-cs"/>
            </a:endParaRPr>
          </a:p>
          <a:p>
            <a:pPr marR="0" defTabSz="914400" fontAlgn="auto">
              <a:lnSpc>
                <a:spcPct val="130000"/>
              </a:lnSpc>
              <a:spcBef>
                <a:spcPts val="0"/>
              </a:spcBef>
              <a:spcAft>
                <a:spcPts val="0"/>
              </a:spcAft>
              <a:buClrTx/>
              <a:buSzTx/>
              <a:buFontTx/>
              <a:buNone/>
              <a:defRPr/>
            </a:pPr>
            <a:endParaRPr kumimoji="0" lang="zh-CN" altLang="zh-CN" sz="2400" b="1" kern="1200" cap="none" spc="0" normalizeH="0" baseline="0" noProof="0" dirty="0">
              <a:latin typeface="+mn-ea"/>
              <a:ea typeface="+mn-ea"/>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6628" name="图片 13"/>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3" name="矩形 12"/>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631" name="文本框 26"/>
          <p:cNvSpPr txBox="1"/>
          <p:nvPr/>
        </p:nvSpPr>
        <p:spPr>
          <a:xfrm>
            <a:off x="7048500" y="1477963"/>
            <a:ext cx="2043113"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3565" name="Rectangle 13"/>
          <p:cNvSpPr>
            <a:spLocks noChangeArrowheads="1"/>
          </p:cNvSpPr>
          <p:nvPr/>
        </p:nvSpPr>
        <p:spPr bwMode="auto">
          <a:xfrm>
            <a:off x="1000125" y="1976438"/>
            <a:ext cx="7286625" cy="3970338"/>
          </a:xfrm>
          <a:prstGeom prst="rect">
            <a:avLst/>
          </a:prstGeom>
          <a:noFill/>
          <a:ln w="9525">
            <a:noFill/>
            <a:miter lim="800000"/>
          </a:ln>
          <a:effectLst/>
        </p:spPr>
        <p:txBody>
          <a:bodyPr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4.</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 “不要紧，他们去不好！”这句话包含父亲怎样</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的情感？</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答案</a:t>
            </a: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父亲当时急于谋事，在生存的巨大压力</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之下忧心如焚，但是儿子在他的心目中重于一切，</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他唯恐儿子在路上有什么闪失，所以最后还是决</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定由自己亲自送。</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0000FF"/>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65">
                                            <p:txEl>
                                              <p:charRg st="38" end="63"/>
                                            </p:txEl>
                                          </p:spTgt>
                                        </p:tgtEl>
                                        <p:attrNameLst>
                                          <p:attrName>style.visibility</p:attrName>
                                        </p:attrNameLst>
                                      </p:cBhvr>
                                      <p:to>
                                        <p:strVal val="visible"/>
                                      </p:to>
                                    </p:set>
                                    <p:animEffect transition="in" filter="blinds(horizontal)">
                                      <p:cBhvr>
                                        <p:cTn id="7" dur="500"/>
                                        <p:tgtEl>
                                          <p:spTgt spid="23565">
                                            <p:txEl>
                                              <p:charRg st="38" end="6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3565">
                                            <p:txEl>
                                              <p:charRg st="63" end="90"/>
                                            </p:txEl>
                                          </p:spTgt>
                                        </p:tgtEl>
                                        <p:attrNameLst>
                                          <p:attrName>style.visibility</p:attrName>
                                        </p:attrNameLst>
                                      </p:cBhvr>
                                      <p:to>
                                        <p:strVal val="visible"/>
                                      </p:to>
                                    </p:set>
                                    <p:animEffect transition="in" filter="blinds(horizontal)">
                                      <p:cBhvr>
                                        <p:cTn id="10" dur="500"/>
                                        <p:tgtEl>
                                          <p:spTgt spid="23565">
                                            <p:txEl>
                                              <p:charRg st="63" end="9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3565">
                                            <p:txEl>
                                              <p:charRg st="90" end="116"/>
                                            </p:txEl>
                                          </p:spTgt>
                                        </p:tgtEl>
                                        <p:attrNameLst>
                                          <p:attrName>style.visibility</p:attrName>
                                        </p:attrNameLst>
                                      </p:cBhvr>
                                      <p:to>
                                        <p:strVal val="visible"/>
                                      </p:to>
                                    </p:set>
                                    <p:animEffect transition="in" filter="blinds(horizontal)">
                                      <p:cBhvr>
                                        <p:cTn id="13" dur="500"/>
                                        <p:tgtEl>
                                          <p:spTgt spid="23565">
                                            <p:txEl>
                                              <p:charRg st="90" end="11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3565">
                                            <p:txEl>
                                              <p:charRg st="116" end="129"/>
                                            </p:txEl>
                                          </p:spTgt>
                                        </p:tgtEl>
                                        <p:attrNameLst>
                                          <p:attrName>style.visibility</p:attrName>
                                        </p:attrNameLst>
                                      </p:cBhvr>
                                      <p:to>
                                        <p:strVal val="visible"/>
                                      </p:to>
                                    </p:set>
                                    <p:animEffect transition="in" filter="blinds(horizontal)">
                                      <p:cBhvr>
                                        <p:cTn id="16" dur="500"/>
                                        <p:tgtEl>
                                          <p:spTgt spid="23565">
                                            <p:txEl>
                                              <p:charRg st="116" end="1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 name="圆角矩形 15"/>
          <p:cNvSpPr/>
          <p:nvPr/>
        </p:nvSpPr>
        <p:spPr bwMode="auto">
          <a:xfrm>
            <a:off x="1071563" y="1706563"/>
            <a:ext cx="2714625" cy="449263"/>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27653" name="图片 56"/>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27655" name="Line 8"/>
          <p:cNvSpPr/>
          <p:nvPr/>
        </p:nvSpPr>
        <p:spPr>
          <a:xfrm>
            <a:off x="938213" y="4124325"/>
            <a:ext cx="7407275" cy="0"/>
          </a:xfrm>
          <a:prstGeom prst="line">
            <a:avLst/>
          </a:prstGeom>
          <a:ln w="19050" cap="flat" cmpd="sng">
            <a:solidFill>
              <a:schemeClr val="bg1"/>
            </a:solidFill>
            <a:prstDash val="solid"/>
            <a:headEnd type="none" w="med" len="med"/>
            <a:tailEnd type="none" w="med" len="med"/>
          </a:ln>
        </p:spPr>
      </p:sp>
      <p:sp>
        <p:nvSpPr>
          <p:cNvPr id="14" name="矩形 13"/>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657" name="文本框 26"/>
          <p:cNvSpPr txBox="1"/>
          <p:nvPr/>
        </p:nvSpPr>
        <p:spPr>
          <a:xfrm>
            <a:off x="7048500" y="1477963"/>
            <a:ext cx="2043113"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5614" name="Rectangle 14"/>
          <p:cNvSpPr>
            <a:spLocks noChangeArrowheads="1"/>
          </p:cNvSpPr>
          <p:nvPr/>
        </p:nvSpPr>
        <p:spPr bwMode="auto">
          <a:xfrm>
            <a:off x="468313" y="2205038"/>
            <a:ext cx="8501063" cy="3748088"/>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2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5. </a:t>
            </a:r>
            <a:r>
              <a:rPr kumimoji="0" lang="zh-CN" altLang="en-US" sz="2200" b="1" i="0" u="none" strike="noStrike" kern="1200" cap="none" spc="0" normalizeH="0" baseline="0" noProof="0" dirty="0">
                <a:ln>
                  <a:noFill/>
                </a:ln>
                <a:solidFill>
                  <a:schemeClr val="tx1"/>
                </a:solidFill>
                <a:effectLst/>
                <a:uLnTx/>
                <a:uFillTx/>
                <a:latin typeface="+mn-ea"/>
                <a:ea typeface="+mn-ea"/>
                <a:cs typeface="+mn-cs"/>
              </a:rPr>
              <a:t>作者是怎样描写父亲的背影的？在描写父亲穿铁道、</a:t>
            </a:r>
            <a:endParaRPr kumimoji="0" lang="en-US" altLang="zh-CN" sz="2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200" b="1" i="0" u="none" strike="noStrike" kern="1200" cap="none" spc="0" normalizeH="0" baseline="0" noProof="0" dirty="0">
                <a:ln>
                  <a:noFill/>
                </a:ln>
                <a:solidFill>
                  <a:schemeClr val="tx1"/>
                </a:solidFill>
                <a:effectLst/>
                <a:uLnTx/>
                <a:uFillTx/>
                <a:latin typeface="+mn-ea"/>
                <a:ea typeface="+mn-ea"/>
                <a:cs typeface="+mn-cs"/>
              </a:rPr>
              <a:t>爬月台买橘子时用了哪些动词？有什么作用？</a:t>
            </a:r>
            <a:endParaRPr kumimoji="0" lang="en-US" altLang="zh-CN" sz="2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zh-CN" altLang="en-US" sz="22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en-US" altLang="zh-CN" sz="22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2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答案</a:t>
            </a:r>
            <a:r>
              <a:rPr kumimoji="0" lang="en-US" altLang="zh-CN" sz="22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作者通过父亲穿铁道、爬月台的行动来描写父亲</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的背影。作者用了“探”“穿”“攀”“缩”“倾”等动</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词，这一系列的动作描写，描写出父亲穿过铁道、爬上月</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台买橘子的艰难情景。“攀”既写出了月台的高度，又让</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人想象父亲爬时的吃力；“缩”点明了他爬时的困难；“倾”</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说明了他身子肥胖，爬时很费劲。父亲对儿子的关心、体贴、</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2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爱护之情就是通过这一系列的动作含蓄地表现出来的。</a:t>
            </a:r>
            <a:endPar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p:txBody>
      </p:sp>
      <p:sp>
        <p:nvSpPr>
          <p:cNvPr id="27659" name="文本框 32"/>
          <p:cNvSpPr txBox="1"/>
          <p:nvPr/>
        </p:nvSpPr>
        <p:spPr>
          <a:xfrm>
            <a:off x="947738" y="1714500"/>
            <a:ext cx="3124200" cy="461963"/>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en-US" altLang="zh-CN" sz="2400" b="1">
                <a:latin typeface="黑体" panose="02010609060101010101" pitchFamily="2" charset="-122"/>
                <a:ea typeface="黑体" panose="02010609060101010101" pitchFamily="2" charset="-122"/>
              </a:rPr>
              <a:t>  </a:t>
            </a:r>
            <a:r>
              <a:rPr lang="zh-CN" altLang="en-US" sz="2400" b="1" dirty="0">
                <a:latin typeface="黑体" panose="02010609060101010101" pitchFamily="2" charset="-122"/>
                <a:ea typeface="黑体" panose="02010609060101010101" pitchFamily="2" charset="-122"/>
              </a:rPr>
              <a:t>重点品析第六段</a:t>
            </a:r>
            <a:endParaRPr lang="zh-CN" altLang="en-US" sz="2400" b="1" dirty="0">
              <a:latin typeface="黑体" panose="02010609060101010101" pitchFamily="2" charset="-122"/>
              <a:ea typeface="黑体" panose="02010609060101010101" pitchFamily="2" charset="-122"/>
            </a:endParaRPr>
          </a:p>
        </p:txBody>
      </p:sp>
      <p:pic>
        <p:nvPicPr>
          <p:cNvPr id="27660" name="Picture 6" descr="BS00554_"/>
          <p:cNvPicPr>
            <a:picLocks noChangeAspect="1"/>
          </p:cNvPicPr>
          <p:nvPr/>
        </p:nvPicPr>
        <p:blipFill>
          <a:blip r:embed="rId2"/>
          <a:stretch>
            <a:fillRect/>
          </a:stretch>
        </p:blipFill>
        <p:spPr>
          <a:xfrm>
            <a:off x="3786188" y="1714500"/>
            <a:ext cx="438150" cy="4397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14">
                                            <p:txEl>
                                              <p:charRg st="53" end="82"/>
                                            </p:txEl>
                                          </p:spTgt>
                                        </p:tgtEl>
                                        <p:attrNameLst>
                                          <p:attrName>style.visibility</p:attrName>
                                        </p:attrNameLst>
                                      </p:cBhvr>
                                      <p:to>
                                        <p:strVal val="visible"/>
                                      </p:to>
                                    </p:set>
                                    <p:animEffect transition="in" filter="blinds(horizontal)">
                                      <p:cBhvr>
                                        <p:cTn id="7" dur="500"/>
                                        <p:tgtEl>
                                          <p:spTgt spid="25614">
                                            <p:txEl>
                                              <p:charRg st="53" end="8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5614">
                                            <p:txEl>
                                              <p:charRg st="82" end="112"/>
                                            </p:txEl>
                                          </p:spTgt>
                                        </p:tgtEl>
                                        <p:attrNameLst>
                                          <p:attrName>style.visibility</p:attrName>
                                        </p:attrNameLst>
                                      </p:cBhvr>
                                      <p:to>
                                        <p:strVal val="visible"/>
                                      </p:to>
                                    </p:set>
                                    <p:animEffect transition="in" filter="blinds(horizontal)">
                                      <p:cBhvr>
                                        <p:cTn id="10" dur="500"/>
                                        <p:tgtEl>
                                          <p:spTgt spid="25614">
                                            <p:txEl>
                                              <p:charRg st="82" end="11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5614">
                                            <p:txEl>
                                              <p:charRg st="112" end="142"/>
                                            </p:txEl>
                                          </p:spTgt>
                                        </p:tgtEl>
                                        <p:attrNameLst>
                                          <p:attrName>style.visibility</p:attrName>
                                        </p:attrNameLst>
                                      </p:cBhvr>
                                      <p:to>
                                        <p:strVal val="visible"/>
                                      </p:to>
                                    </p:set>
                                    <p:animEffect transition="in" filter="blinds(horizontal)">
                                      <p:cBhvr>
                                        <p:cTn id="13" dur="500"/>
                                        <p:tgtEl>
                                          <p:spTgt spid="25614">
                                            <p:txEl>
                                              <p:charRg st="112" end="14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5614">
                                            <p:txEl>
                                              <p:charRg st="142" end="172"/>
                                            </p:txEl>
                                          </p:spTgt>
                                        </p:tgtEl>
                                        <p:attrNameLst>
                                          <p:attrName>style.visibility</p:attrName>
                                        </p:attrNameLst>
                                      </p:cBhvr>
                                      <p:to>
                                        <p:strVal val="visible"/>
                                      </p:to>
                                    </p:set>
                                    <p:animEffect transition="in" filter="blinds(horizontal)">
                                      <p:cBhvr>
                                        <p:cTn id="16" dur="500"/>
                                        <p:tgtEl>
                                          <p:spTgt spid="25614">
                                            <p:txEl>
                                              <p:charRg st="142" end="172"/>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5614">
                                            <p:txEl>
                                              <p:charRg st="172" end="204"/>
                                            </p:txEl>
                                          </p:spTgt>
                                        </p:tgtEl>
                                        <p:attrNameLst>
                                          <p:attrName>style.visibility</p:attrName>
                                        </p:attrNameLst>
                                      </p:cBhvr>
                                      <p:to>
                                        <p:strVal val="visible"/>
                                      </p:to>
                                    </p:set>
                                    <p:animEffect transition="in" filter="blinds(horizontal)">
                                      <p:cBhvr>
                                        <p:cTn id="19" dur="500"/>
                                        <p:tgtEl>
                                          <p:spTgt spid="25614">
                                            <p:txEl>
                                              <p:charRg st="172" end="20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5614">
                                            <p:txEl>
                                              <p:charRg st="204" end="236"/>
                                            </p:txEl>
                                          </p:spTgt>
                                        </p:tgtEl>
                                        <p:attrNameLst>
                                          <p:attrName>style.visibility</p:attrName>
                                        </p:attrNameLst>
                                      </p:cBhvr>
                                      <p:to>
                                        <p:strVal val="visible"/>
                                      </p:to>
                                    </p:set>
                                    <p:animEffect transition="in" filter="blinds(horizontal)">
                                      <p:cBhvr>
                                        <p:cTn id="22" dur="500"/>
                                        <p:tgtEl>
                                          <p:spTgt spid="25614">
                                            <p:txEl>
                                              <p:charRg st="204" end="236"/>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5614">
                                            <p:txEl>
                                              <p:charRg st="236" end="265"/>
                                            </p:txEl>
                                          </p:spTgt>
                                        </p:tgtEl>
                                        <p:attrNameLst>
                                          <p:attrName>style.visibility</p:attrName>
                                        </p:attrNameLst>
                                      </p:cBhvr>
                                      <p:to>
                                        <p:strVal val="visible"/>
                                      </p:to>
                                    </p:set>
                                    <p:animEffect transition="in" filter="blinds(horizontal)">
                                      <p:cBhvr>
                                        <p:cTn id="25" dur="500"/>
                                        <p:tgtEl>
                                          <p:spTgt spid="25614">
                                            <p:txEl>
                                              <p:charRg st="236" end="2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8676" name="图片 13"/>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9" name="矩形 18"/>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679" name="文本框 22"/>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4590" name="Rectangle 14"/>
          <p:cNvSpPr>
            <a:spLocks noChangeArrowheads="1"/>
          </p:cNvSpPr>
          <p:nvPr/>
        </p:nvSpPr>
        <p:spPr bwMode="auto">
          <a:xfrm>
            <a:off x="642938" y="1846263"/>
            <a:ext cx="8072438" cy="4967288"/>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6.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父亲在这一段中共说了三句话，找出来并作简要赏析。</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答案</a:t>
            </a: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en-US"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①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我买几个橘子去。你就在此地，不要 </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走动。</a:t>
            </a:r>
            <a:r>
              <a:rPr kumimoji="0" lang="en-US"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赏析：父亲已把儿子送上车，已经关照得无微不至，</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儿子也劝父亲可以走了，而父亲还觉得自己没尽够</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心意，看见月台上有卖橘子的，便要给儿子买橘子。</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过铁道不容易，父亲也看在眼里，自己费点事，能</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让儿子受用，他是心甘情愿的。父亲的关怀真是无</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微不至。</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5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90">
                                            <p:txEl>
                                              <p:charRg st="28" end="55"/>
                                            </p:txEl>
                                          </p:spTgt>
                                        </p:tgtEl>
                                        <p:attrNameLst>
                                          <p:attrName>style.visibility</p:attrName>
                                        </p:attrNameLst>
                                      </p:cBhvr>
                                      <p:to>
                                        <p:strVal val="visible"/>
                                      </p:to>
                                    </p:set>
                                    <p:animEffect transition="in" filter="blinds(horizontal)">
                                      <p:cBhvr>
                                        <p:cTn id="7" dur="500"/>
                                        <p:tgtEl>
                                          <p:spTgt spid="24590">
                                            <p:txEl>
                                              <p:charRg st="28" end="5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4590">
                                            <p:txEl>
                                              <p:charRg st="55" end="63"/>
                                            </p:txEl>
                                          </p:spTgt>
                                        </p:tgtEl>
                                        <p:attrNameLst>
                                          <p:attrName>style.visibility</p:attrName>
                                        </p:attrNameLst>
                                      </p:cBhvr>
                                      <p:to>
                                        <p:strVal val="visible"/>
                                      </p:to>
                                    </p:set>
                                    <p:animEffect transition="in" filter="blinds(horizontal)">
                                      <p:cBhvr>
                                        <p:cTn id="10" dur="500"/>
                                        <p:tgtEl>
                                          <p:spTgt spid="24590">
                                            <p:txEl>
                                              <p:charRg st="55" end="6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4590">
                                            <p:txEl>
                                              <p:charRg st="63" end="90"/>
                                            </p:txEl>
                                          </p:spTgt>
                                        </p:tgtEl>
                                        <p:attrNameLst>
                                          <p:attrName>style.visibility</p:attrName>
                                        </p:attrNameLst>
                                      </p:cBhvr>
                                      <p:to>
                                        <p:strVal val="visible"/>
                                      </p:to>
                                    </p:set>
                                    <p:animEffect transition="in" filter="blinds(horizontal)">
                                      <p:cBhvr>
                                        <p:cTn id="13" dur="500"/>
                                        <p:tgtEl>
                                          <p:spTgt spid="24590">
                                            <p:txEl>
                                              <p:charRg st="63" end="90"/>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4590">
                                            <p:txEl>
                                              <p:charRg st="90" end="116"/>
                                            </p:txEl>
                                          </p:spTgt>
                                        </p:tgtEl>
                                        <p:attrNameLst>
                                          <p:attrName>style.visibility</p:attrName>
                                        </p:attrNameLst>
                                      </p:cBhvr>
                                      <p:to>
                                        <p:strVal val="visible"/>
                                      </p:to>
                                    </p:set>
                                    <p:animEffect transition="in" filter="blinds(horizontal)">
                                      <p:cBhvr>
                                        <p:cTn id="16" dur="500"/>
                                        <p:tgtEl>
                                          <p:spTgt spid="24590">
                                            <p:txEl>
                                              <p:charRg st="90" end="116"/>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4590">
                                            <p:txEl>
                                              <p:charRg st="116" end="143"/>
                                            </p:txEl>
                                          </p:spTgt>
                                        </p:tgtEl>
                                        <p:attrNameLst>
                                          <p:attrName>style.visibility</p:attrName>
                                        </p:attrNameLst>
                                      </p:cBhvr>
                                      <p:to>
                                        <p:strVal val="visible"/>
                                      </p:to>
                                    </p:set>
                                    <p:animEffect transition="in" filter="blinds(horizontal)">
                                      <p:cBhvr>
                                        <p:cTn id="19" dur="500"/>
                                        <p:tgtEl>
                                          <p:spTgt spid="24590">
                                            <p:txEl>
                                              <p:charRg st="116" end="143"/>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4590">
                                            <p:txEl>
                                              <p:charRg st="143" end="169"/>
                                            </p:txEl>
                                          </p:spTgt>
                                        </p:tgtEl>
                                        <p:attrNameLst>
                                          <p:attrName>style.visibility</p:attrName>
                                        </p:attrNameLst>
                                      </p:cBhvr>
                                      <p:to>
                                        <p:strVal val="visible"/>
                                      </p:to>
                                    </p:set>
                                    <p:animEffect transition="in" filter="blinds(horizontal)">
                                      <p:cBhvr>
                                        <p:cTn id="22" dur="500"/>
                                        <p:tgtEl>
                                          <p:spTgt spid="24590">
                                            <p:txEl>
                                              <p:charRg st="143" end="169"/>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4590">
                                            <p:txEl>
                                              <p:charRg st="169" end="195"/>
                                            </p:txEl>
                                          </p:spTgt>
                                        </p:tgtEl>
                                        <p:attrNameLst>
                                          <p:attrName>style.visibility</p:attrName>
                                        </p:attrNameLst>
                                      </p:cBhvr>
                                      <p:to>
                                        <p:strVal val="visible"/>
                                      </p:to>
                                    </p:set>
                                    <p:animEffect transition="in" filter="blinds(horizontal)">
                                      <p:cBhvr>
                                        <p:cTn id="25" dur="500"/>
                                        <p:tgtEl>
                                          <p:spTgt spid="24590">
                                            <p:txEl>
                                              <p:charRg st="169" end="195"/>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24590">
                                            <p:txEl>
                                              <p:charRg st="195" end="203"/>
                                            </p:txEl>
                                          </p:spTgt>
                                        </p:tgtEl>
                                        <p:attrNameLst>
                                          <p:attrName>style.visibility</p:attrName>
                                        </p:attrNameLst>
                                      </p:cBhvr>
                                      <p:to>
                                        <p:strVal val="visible"/>
                                      </p:to>
                                    </p:set>
                                    <p:animEffect transition="in" filter="blinds(horizontal)">
                                      <p:cBhvr>
                                        <p:cTn id="28" dur="500"/>
                                        <p:tgtEl>
                                          <p:spTgt spid="24590">
                                            <p:txEl>
                                              <p:charRg st="195" end="2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9700" name="图片 56"/>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29702" name="Line 8"/>
          <p:cNvSpPr/>
          <p:nvPr/>
        </p:nvSpPr>
        <p:spPr>
          <a:xfrm>
            <a:off x="938213" y="4124325"/>
            <a:ext cx="7407275" cy="0"/>
          </a:xfrm>
          <a:prstGeom prst="line">
            <a:avLst/>
          </a:prstGeom>
          <a:ln w="19050" cap="flat" cmpd="sng">
            <a:solidFill>
              <a:schemeClr val="bg1"/>
            </a:solidFill>
            <a:prstDash val="solid"/>
            <a:headEnd type="none" w="med" len="med"/>
            <a:tailEnd type="none" w="med" len="med"/>
          </a:ln>
        </p:spPr>
      </p:sp>
      <p:sp>
        <p:nvSpPr>
          <p:cNvPr id="14" name="矩形 13"/>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704" name="文本框 26"/>
          <p:cNvSpPr txBox="1"/>
          <p:nvPr/>
        </p:nvSpPr>
        <p:spPr>
          <a:xfrm>
            <a:off x="7048500" y="1477963"/>
            <a:ext cx="2043113"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5614" name="Rectangle 14"/>
          <p:cNvSpPr>
            <a:spLocks noChangeArrowheads="1"/>
          </p:cNvSpPr>
          <p:nvPr/>
        </p:nvSpPr>
        <p:spPr bwMode="auto">
          <a:xfrm>
            <a:off x="895350" y="1874838"/>
            <a:ext cx="7391400" cy="4449763"/>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50000"/>
              </a:lnSpc>
              <a:spcBef>
                <a:spcPts val="0"/>
              </a:spcBef>
              <a:spcAft>
                <a:spcPts val="0"/>
              </a:spcAft>
              <a:buClrTx/>
              <a:buSzTx/>
              <a:buFontTx/>
              <a:buNone/>
              <a:defRPr/>
            </a:pPr>
            <a:r>
              <a:rPr kumimoji="0" lang="en-US"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②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我走了，到那边来信！</a:t>
            </a:r>
            <a:r>
              <a:rPr kumimoji="0" lang="en-US"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赏析：父亲担心儿子路途是否平安，要儿子回到北京来信报平安后，才能放心。</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③“</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进去吧，里边没人。</a:t>
            </a:r>
            <a:r>
              <a:rPr kumimoji="0" lang="en-US"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赏析：父亲走了几步就回头，可见他心里还是惦记着儿子，依依不舍。他又想到儿子所带的行李，叫儿子小心，什么都为儿子着想。</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3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0724" name="图片 27"/>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5" name="矩形 14"/>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27" name="文本框 14"/>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7662" name="Rectangle 14"/>
          <p:cNvSpPr>
            <a:spLocks noChangeArrowheads="1"/>
          </p:cNvSpPr>
          <p:nvPr/>
        </p:nvSpPr>
        <p:spPr bwMode="auto">
          <a:xfrm>
            <a:off x="684213" y="1851025"/>
            <a:ext cx="7753350" cy="1668463"/>
          </a:xfrm>
          <a:prstGeom prst="rect">
            <a:avLst/>
          </a:prstGeom>
          <a:noFill/>
          <a:ln w="9525">
            <a:noFill/>
            <a:miter lim="800000"/>
          </a:ln>
          <a:effectLst/>
        </p:spPr>
        <p:txBody>
          <a:bodyPr anchor="ctr">
            <a:spAutoFit/>
          </a:bodyPr>
          <a:lstStyle/>
          <a:p>
            <a:pPr marL="457200" marR="0" lvl="0" indent="-45720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7.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课文中对“我”的第二次流泪写得很详细，“我”</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a:p>
            <a:pPr marL="457200" marR="0" lvl="0" indent="-457200"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流泪是因为什么原因</a:t>
            </a:r>
            <a:r>
              <a:rPr kumimoji="0" lang="en-US" altLang="zh-CN" sz="2400" b="1" i="0" u="none" strike="noStrike" kern="1200" cap="none" spc="0" normalizeH="0" baseline="0" noProof="0" dirty="0">
                <a:ln>
                  <a:noFill/>
                </a:ln>
                <a:solidFill>
                  <a:schemeClr val="tx1"/>
                </a:solidFill>
                <a:effectLst/>
                <a:uLnTx/>
                <a:uFillTx/>
                <a:latin typeface="+mn-lt"/>
                <a:ea typeface="+mn-ea"/>
                <a:cs typeface="+mn-cs"/>
              </a:rPr>
              <a:t>?</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a:p>
            <a:pPr marL="457200" marR="0" lvl="0" indent="-457200" algn="l" defTabSz="914400" rtl="0" eaLnBrk="0" fontAlgn="auto" latinLnBrk="0" hangingPunct="0">
              <a:lnSpc>
                <a:spcPct val="15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mn-ea"/>
              <a:ea typeface="+mn-ea"/>
              <a:cs typeface="+mn-cs"/>
            </a:endParaRPr>
          </a:p>
        </p:txBody>
      </p:sp>
      <p:sp>
        <p:nvSpPr>
          <p:cNvPr id="27663" name="Rectangle 15"/>
          <p:cNvSpPr>
            <a:spLocks noChangeArrowheads="1"/>
          </p:cNvSpPr>
          <p:nvPr/>
        </p:nvSpPr>
        <p:spPr bwMode="auto">
          <a:xfrm>
            <a:off x="1060450" y="2852738"/>
            <a:ext cx="7183438" cy="3970338"/>
          </a:xfrm>
          <a:prstGeom prst="rect">
            <a:avLst/>
          </a:prstGeom>
          <a:noFill/>
          <a:ln w="9525">
            <a:noFill/>
            <a:miter lim="800000"/>
          </a:ln>
          <a:effectLst/>
        </p:spPr>
        <p:txBody>
          <a:bodyPr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答案</a:t>
            </a:r>
            <a:r>
              <a:rPr kumimoji="0" lang="zh-CN"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r>
              <a:rPr kumimoji="0" lang="en-US"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1</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）对父亲的感激：父亲不顾年事已高、行动不便，为“我”穿铁道、爬月台买橘子。</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r>
              <a:rPr kumimoji="0" lang="en-US"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2</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）对父亲的理解：父亲不放心茶房，亲往为“我”送行，千叮咛万嘱咐，不厌其烦，表现出中老年人的“迂”，这都是对儿子的怜爱之情，不是他人所能比的。</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50000"/>
              </a:lnSpc>
              <a:spcBef>
                <a:spcPts val="0"/>
              </a:spcBef>
              <a:spcAft>
                <a:spcPts val="0"/>
              </a:spcAft>
              <a:buClrTx/>
              <a:buSzTx/>
              <a:buFontTx/>
              <a:buNone/>
              <a:defRPr/>
            </a:pPr>
            <a:endParaRPr kumimoji="0" lang="zh-CN" sz="2400" b="0" i="0" u="none" strike="noStrike" kern="1200" cap="none" spc="0" normalizeH="0" baseline="0" noProof="0" dirty="0">
              <a:ln>
                <a:noFill/>
              </a:ln>
              <a:solidFill>
                <a:srgbClr val="0000FF"/>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63">
                                            <p:txEl>
                                              <p:charRg st="0" end="44"/>
                                            </p:txEl>
                                          </p:spTgt>
                                        </p:tgtEl>
                                        <p:attrNameLst>
                                          <p:attrName>style.visibility</p:attrName>
                                        </p:attrNameLst>
                                      </p:cBhvr>
                                      <p:to>
                                        <p:strVal val="visible"/>
                                      </p:to>
                                    </p:set>
                                    <p:animEffect transition="in" filter="blinds(horizontal)">
                                      <p:cBhvr>
                                        <p:cTn id="7" dur="500"/>
                                        <p:tgtEl>
                                          <p:spTgt spid="27663">
                                            <p:txEl>
                                              <p:charRg st="0" end="4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7663">
                                            <p:txEl>
                                              <p:charRg st="44" end="117"/>
                                            </p:txEl>
                                          </p:spTgt>
                                        </p:tgtEl>
                                        <p:attrNameLst>
                                          <p:attrName>style.visibility</p:attrName>
                                        </p:attrNameLst>
                                      </p:cBhvr>
                                      <p:to>
                                        <p:strVal val="visible"/>
                                      </p:to>
                                    </p:set>
                                    <p:animEffect transition="in" filter="blinds(horizontal)">
                                      <p:cBhvr>
                                        <p:cTn id="10" dur="500"/>
                                        <p:tgtEl>
                                          <p:spTgt spid="27663">
                                            <p:txEl>
                                              <p:charRg st="44" end="1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1748" name="图片 27"/>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5" name="矩形 14"/>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1751" name="文本框 14"/>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7663" name="Rectangle 15"/>
          <p:cNvSpPr>
            <a:spLocks noChangeArrowheads="1"/>
          </p:cNvSpPr>
          <p:nvPr/>
        </p:nvSpPr>
        <p:spPr bwMode="auto">
          <a:xfrm>
            <a:off x="1042988" y="1700213"/>
            <a:ext cx="7000875" cy="4524375"/>
          </a:xfrm>
          <a:prstGeom prst="rect">
            <a:avLst/>
          </a:prstGeom>
          <a:noFill/>
          <a:ln w="9525">
            <a:noFill/>
            <a:miter lim="800000"/>
          </a:ln>
          <a:effectLst/>
        </p:spPr>
        <p:txBody>
          <a:bodyPr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r>
              <a:rPr kumimoji="0" lang="en-US"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3</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）对父亲艰难生活的同情：买橘子时的蹒跚艰</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难，一下子引发“我”的联想，家庭生活的重压</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何时才能解除，父亲的这种艰难还得延续支撑</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多久。</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r>
              <a:rPr kumimoji="0" lang="en-US"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4</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）对父亲未来生活的忧虑：父亲渐显老态，但</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还得继续生存挣扎以维持自己及家人的生计，今</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后他又怎样生活，从身体到心理的逐渐变化，做</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儿子的又能帮助多少呢</a:t>
            </a:r>
            <a:r>
              <a:rPr kumimoji="0" lang="en-US"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63">
                                            <p:txEl>
                                              <p:charRg st="0" end="23"/>
                                            </p:txEl>
                                          </p:spTgt>
                                        </p:tgtEl>
                                        <p:attrNameLst>
                                          <p:attrName>style.visibility</p:attrName>
                                        </p:attrNameLst>
                                      </p:cBhvr>
                                      <p:to>
                                        <p:strVal val="visible"/>
                                      </p:to>
                                    </p:set>
                                    <p:animEffect transition="in" filter="blinds(horizontal)">
                                      <p:cBhvr>
                                        <p:cTn id="7" dur="500"/>
                                        <p:tgtEl>
                                          <p:spTgt spid="27663">
                                            <p:txEl>
                                              <p:charRg st="0" end="2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7663">
                                            <p:txEl>
                                              <p:charRg st="23" end="46"/>
                                            </p:txEl>
                                          </p:spTgt>
                                        </p:tgtEl>
                                        <p:attrNameLst>
                                          <p:attrName>style.visibility</p:attrName>
                                        </p:attrNameLst>
                                      </p:cBhvr>
                                      <p:to>
                                        <p:strVal val="visible"/>
                                      </p:to>
                                    </p:set>
                                    <p:animEffect transition="in" filter="blinds(horizontal)">
                                      <p:cBhvr>
                                        <p:cTn id="10" dur="500"/>
                                        <p:tgtEl>
                                          <p:spTgt spid="27663">
                                            <p:txEl>
                                              <p:charRg st="23" end="46"/>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7663">
                                            <p:txEl>
                                              <p:charRg st="46" end="68"/>
                                            </p:txEl>
                                          </p:spTgt>
                                        </p:tgtEl>
                                        <p:attrNameLst>
                                          <p:attrName>style.visibility</p:attrName>
                                        </p:attrNameLst>
                                      </p:cBhvr>
                                      <p:to>
                                        <p:strVal val="visible"/>
                                      </p:to>
                                    </p:set>
                                    <p:animEffect transition="in" filter="blinds(horizontal)">
                                      <p:cBhvr>
                                        <p:cTn id="13" dur="500"/>
                                        <p:tgtEl>
                                          <p:spTgt spid="27663">
                                            <p:txEl>
                                              <p:charRg st="46" end="68"/>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7663">
                                            <p:txEl>
                                              <p:charRg st="68" end="73"/>
                                            </p:txEl>
                                          </p:spTgt>
                                        </p:tgtEl>
                                        <p:attrNameLst>
                                          <p:attrName>style.visibility</p:attrName>
                                        </p:attrNameLst>
                                      </p:cBhvr>
                                      <p:to>
                                        <p:strVal val="visible"/>
                                      </p:to>
                                    </p:set>
                                    <p:animEffect transition="in" filter="blinds(horizontal)">
                                      <p:cBhvr>
                                        <p:cTn id="16" dur="500"/>
                                        <p:tgtEl>
                                          <p:spTgt spid="27663">
                                            <p:txEl>
                                              <p:charRg st="68" end="7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7663">
                                            <p:txEl>
                                              <p:charRg st="73" end="96"/>
                                            </p:txEl>
                                          </p:spTgt>
                                        </p:tgtEl>
                                        <p:attrNameLst>
                                          <p:attrName>style.visibility</p:attrName>
                                        </p:attrNameLst>
                                      </p:cBhvr>
                                      <p:to>
                                        <p:strVal val="visible"/>
                                      </p:to>
                                    </p:set>
                                    <p:animEffect transition="in" filter="blinds(horizontal)">
                                      <p:cBhvr>
                                        <p:cTn id="19" dur="500"/>
                                        <p:tgtEl>
                                          <p:spTgt spid="27663">
                                            <p:txEl>
                                              <p:charRg st="73" end="9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7663">
                                            <p:txEl>
                                              <p:charRg st="96" end="119"/>
                                            </p:txEl>
                                          </p:spTgt>
                                        </p:tgtEl>
                                        <p:attrNameLst>
                                          <p:attrName>style.visibility</p:attrName>
                                        </p:attrNameLst>
                                      </p:cBhvr>
                                      <p:to>
                                        <p:strVal val="visible"/>
                                      </p:to>
                                    </p:set>
                                    <p:animEffect transition="in" filter="blinds(horizontal)">
                                      <p:cBhvr>
                                        <p:cTn id="22" dur="500"/>
                                        <p:tgtEl>
                                          <p:spTgt spid="27663">
                                            <p:txEl>
                                              <p:charRg st="96" end="119"/>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7663">
                                            <p:txEl>
                                              <p:charRg st="119" end="142"/>
                                            </p:txEl>
                                          </p:spTgt>
                                        </p:tgtEl>
                                        <p:attrNameLst>
                                          <p:attrName>style.visibility</p:attrName>
                                        </p:attrNameLst>
                                      </p:cBhvr>
                                      <p:to>
                                        <p:strVal val="visible"/>
                                      </p:to>
                                    </p:set>
                                    <p:animEffect transition="in" filter="blinds(horizontal)">
                                      <p:cBhvr>
                                        <p:cTn id="25" dur="500"/>
                                        <p:tgtEl>
                                          <p:spTgt spid="27663">
                                            <p:txEl>
                                              <p:charRg st="119" end="142"/>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27663">
                                            <p:txEl>
                                              <p:charRg st="142" end="158"/>
                                            </p:txEl>
                                          </p:spTgt>
                                        </p:tgtEl>
                                        <p:attrNameLst>
                                          <p:attrName>style.visibility</p:attrName>
                                        </p:attrNameLst>
                                      </p:cBhvr>
                                      <p:to>
                                        <p:strVal val="visible"/>
                                      </p:to>
                                    </p:set>
                                    <p:animEffect transition="in" filter="blinds(horizontal)">
                                      <p:cBhvr>
                                        <p:cTn id="28" dur="500"/>
                                        <p:tgtEl>
                                          <p:spTgt spid="27663">
                                            <p:txEl>
                                              <p:charRg st="142" end="15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 name="Rectangle 11"/>
          <p:cNvSpPr>
            <a:spLocks noChangeArrowheads="1"/>
          </p:cNvSpPr>
          <p:nvPr/>
        </p:nvSpPr>
        <p:spPr bwMode="auto">
          <a:xfrm>
            <a:off x="1262063" y="3276600"/>
            <a:ext cx="566738" cy="468313"/>
          </a:xfrm>
          <a:prstGeom prst="rect">
            <a:avLst/>
          </a:prstGeom>
          <a:solidFill>
            <a:srgbClr val="FFFF00"/>
          </a:solidFill>
          <a:ln>
            <a:noFill/>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mn-lt"/>
              <a:ea typeface="+mn-ea"/>
              <a:cs typeface="+mn-cs"/>
            </a:endParaRPr>
          </a:p>
        </p:txBody>
      </p:sp>
      <p:sp>
        <p:nvSpPr>
          <p:cNvPr id="23" name="Rectangle 11"/>
          <p:cNvSpPr>
            <a:spLocks noChangeArrowheads="1"/>
          </p:cNvSpPr>
          <p:nvPr/>
        </p:nvSpPr>
        <p:spPr bwMode="auto">
          <a:xfrm>
            <a:off x="1274763" y="4541838"/>
            <a:ext cx="566738" cy="468313"/>
          </a:xfrm>
          <a:prstGeom prst="rect">
            <a:avLst/>
          </a:prstGeom>
          <a:solidFill>
            <a:srgbClr val="FFFF00"/>
          </a:solidFill>
          <a:ln>
            <a:noFill/>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mn-lt"/>
              <a:ea typeface="+mn-ea"/>
              <a:cs typeface="+mn-cs"/>
            </a:endParaRPr>
          </a:p>
        </p:txBody>
      </p:sp>
      <p:sp>
        <p:nvSpPr>
          <p:cNvPr id="45" name="Rectangle 11"/>
          <p:cNvSpPr>
            <a:spLocks noChangeArrowheads="1"/>
          </p:cNvSpPr>
          <p:nvPr/>
        </p:nvSpPr>
        <p:spPr bwMode="auto">
          <a:xfrm>
            <a:off x="1262063" y="2187575"/>
            <a:ext cx="566738" cy="468313"/>
          </a:xfrm>
          <a:prstGeom prst="rect">
            <a:avLst/>
          </a:prstGeom>
          <a:solidFill>
            <a:srgbClr val="FFFF00"/>
          </a:solidFill>
          <a:ln>
            <a:noFill/>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mn-lt"/>
              <a:ea typeface="+mn-ea"/>
              <a:cs typeface="+mn-cs"/>
            </a:endParaRPr>
          </a:p>
        </p:txBody>
      </p:sp>
      <p:pic>
        <p:nvPicPr>
          <p:cNvPr id="5130" name="图片 29"/>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5137" name="Rectangle 17"/>
          <p:cNvSpPr>
            <a:spLocks noChangeArrowheads="1"/>
          </p:cNvSpPr>
          <p:nvPr/>
        </p:nvSpPr>
        <p:spPr bwMode="auto">
          <a:xfrm>
            <a:off x="1017588" y="4432300"/>
            <a:ext cx="7099300" cy="560388"/>
          </a:xfrm>
          <a:prstGeom prst="rect">
            <a:avLst/>
          </a:prstGeom>
          <a:noFill/>
          <a:ln w="9525">
            <a:noFill/>
            <a:miter lim="800000"/>
          </a:ln>
          <a:effectLst/>
        </p:spPr>
        <p:txBody>
          <a:bodyPr anchor="ctr">
            <a:spAutoFit/>
          </a:bodyPr>
          <a:lstStyle/>
          <a:p>
            <a:pPr marL="0" marR="0" lvl="0" indent="382905"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3. </a:t>
            </a:r>
            <a:r>
              <a:rPr kumimoji="0" lang="zh-CN" altLang="en-US"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感受亲情，学会珍惜亲情。</a:t>
            </a:r>
            <a:endParaRPr kumimoji="0" lang="zh-CN" altLang="en-US"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endParaRPr>
          </a:p>
        </p:txBody>
      </p:sp>
      <p:sp>
        <p:nvSpPr>
          <p:cNvPr id="18" name="矩形 17"/>
          <p:cNvSpPr/>
          <p:nvPr/>
        </p:nvSpPr>
        <p:spPr>
          <a:xfrm>
            <a:off x="1366838" y="2071688"/>
            <a:ext cx="7134225" cy="1114425"/>
          </a:xfrm>
          <a:prstGeom prst="rect">
            <a:avLst/>
          </a:prstGeom>
        </p:spPr>
        <p:txBody>
          <a:bodyPr>
            <a:spAutoFit/>
          </a:bodyPr>
          <a:lstStyle/>
          <a:p>
            <a:pPr marL="0" marR="0" lvl="0" indent="382905" algn="l" defTabSz="914400" rtl="0" eaLnBrk="0" fontAlgn="auto" latinLnBrk="0" hangingPunct="0">
              <a:lnSpc>
                <a:spcPct val="150000"/>
              </a:lnSpc>
              <a:spcBef>
                <a:spcPts val="0"/>
              </a:spcBef>
              <a:spcAft>
                <a:spcPts val="0"/>
              </a:spcAft>
              <a:buClrTx/>
              <a:buSzTx/>
              <a:buFontTx/>
              <a:buAutoNum type="arabicPeriod"/>
              <a:defRPr/>
            </a:pPr>
            <a:r>
              <a:rPr kumimoji="0" lang="zh-CN" altLang="en-US" sz="2400" b="1" i="0" u="none" strike="noStrike" kern="1200" cap="none" spc="0" normalizeH="0" baseline="0" noProof="0" dirty="0">
                <a:ln>
                  <a:noFill/>
                </a:ln>
                <a:solidFill>
                  <a:schemeClr val="tx1"/>
                </a:solidFill>
                <a:effectLst/>
                <a:uLnTx/>
                <a:uFillTx/>
                <a:latin typeface="+mn-lt"/>
                <a:ea typeface="+mn-ea"/>
                <a:cs typeface="+mn-cs"/>
              </a:rPr>
              <a:t>学习本文平实的语言和传神的细节描写，学习描</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a:p>
            <a:pPr marL="0" marR="0" lvl="0" indent="382905" algn="l" defTabSz="914400" rtl="0" eaLnBrk="0" fontAlgn="auto" latinLnBrk="0" hangingPunct="0">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mn-ea"/>
                <a:cs typeface="+mn-cs"/>
              </a:rPr>
              <a:t>写人物的方法。</a:t>
            </a:r>
            <a:endPar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endParaRPr>
          </a:p>
        </p:txBody>
      </p:sp>
      <p:sp>
        <p:nvSpPr>
          <p:cNvPr id="19" name="矩形 18"/>
          <p:cNvSpPr/>
          <p:nvPr/>
        </p:nvSpPr>
        <p:spPr>
          <a:xfrm>
            <a:off x="1316038" y="3214688"/>
            <a:ext cx="7827963" cy="1114425"/>
          </a:xfrm>
          <a:prstGeom prst="rect">
            <a:avLst/>
          </a:prstGeom>
        </p:spPr>
        <p:txBody>
          <a:bodyPr>
            <a:spAutoFit/>
          </a:bodyPr>
          <a:lstStyle/>
          <a:p>
            <a:pPr marL="0" marR="0" lvl="0" indent="382905" algn="l" defTabSz="914400" rtl="0" eaLnBrk="0" fontAlgn="auto" latinLnBrk="0" hangingPunct="0">
              <a:lnSpc>
                <a:spcPct val="150000"/>
              </a:lnSpc>
              <a:spcBef>
                <a:spcPts val="0"/>
              </a:spcBef>
              <a:spcAft>
                <a:spcPts val="0"/>
              </a:spcAft>
              <a:buClrTx/>
              <a:buSzTx/>
              <a:buFontTx/>
              <a:buAutoNum type="arabicPeriod" startAt="2"/>
              <a:defRPr/>
            </a:pPr>
            <a:r>
              <a:rPr kumimoji="0" lang="zh-CN" altLang="en-US"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理解关键语句的含义，体味朴实的语言中所包含</a:t>
            </a:r>
            <a:endPar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endParaRPr>
          </a:p>
          <a:p>
            <a:pPr marL="0" marR="0" lvl="0" indent="382905" algn="l" defTabSz="914400" rtl="0" eaLnBrk="0" fontAlgn="auto" latinLnBrk="0" hangingPunct="0">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的深情。</a:t>
            </a:r>
            <a:endPar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endParaRPr>
          </a:p>
        </p:txBody>
      </p:sp>
      <p:sp>
        <p:nvSpPr>
          <p:cNvPr id="17" name="矩形 16"/>
          <p:cNvSpPr/>
          <p:nvPr/>
        </p:nvSpPr>
        <p:spPr>
          <a:xfrm>
            <a:off x="3286125" y="2655888"/>
            <a:ext cx="3046413" cy="646113"/>
          </a:xfrm>
          <a:prstGeom prst="rect">
            <a:avLst/>
          </a:prstGeom>
        </p:spPr>
        <p:txBody>
          <a:bodyPr wrap="none">
            <a:spAutoFit/>
          </a:bodyPr>
          <a:lstStyle/>
          <a:p>
            <a:pPr marL="0" marR="0" lvl="0" indent="382905" algn="l" defTabSz="914400" rtl="0" eaLnBrk="0" fontAlgn="auto" latinLnBrk="0" hangingPunct="0">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（重点）（难点）</a:t>
            </a:r>
            <a:endParaRPr kumimoji="0" lang="zh-CN" altLang="en-US" sz="1100" b="0" i="0" u="none" strike="noStrike" kern="1200" cap="none" spc="0" normalizeH="0" baseline="0" noProof="0" dirty="0">
              <a:ln>
                <a:noFill/>
              </a:ln>
              <a:solidFill>
                <a:schemeClr val="tx1"/>
              </a:solidFill>
              <a:effectLst/>
              <a:uLnTx/>
              <a:uFillTx/>
              <a:latin typeface="+mn-ea"/>
              <a:ea typeface="+mn-ea"/>
              <a:cs typeface="+mn-cs"/>
            </a:endParaRPr>
          </a:p>
        </p:txBody>
      </p:sp>
      <p:sp>
        <p:nvSpPr>
          <p:cNvPr id="21" name="TextBox 20"/>
          <p:cNvSpPr txBox="1"/>
          <p:nvPr/>
        </p:nvSpPr>
        <p:spPr>
          <a:xfrm>
            <a:off x="3000375" y="3857625"/>
            <a:ext cx="2643188" cy="457200"/>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solidFill>
                  <a:srgbClr val="FF0000"/>
                </a:solidFill>
              </a:rPr>
              <a:t>（重点）（难点）</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2772" name="图片 27"/>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5" name="矩形 14"/>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775" name="文本框 14"/>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7663" name="Rectangle 15"/>
          <p:cNvSpPr>
            <a:spLocks noChangeArrowheads="1"/>
          </p:cNvSpPr>
          <p:nvPr/>
        </p:nvSpPr>
        <p:spPr bwMode="auto">
          <a:xfrm>
            <a:off x="684213" y="1944688"/>
            <a:ext cx="7640638" cy="3416300"/>
          </a:xfrm>
          <a:prstGeom prst="rect">
            <a:avLst/>
          </a:prstGeom>
          <a:noFill/>
          <a:ln w="9525">
            <a:noFill/>
            <a:miter lim="800000"/>
          </a:ln>
          <a:effectLst/>
        </p:spPr>
        <p:txBody>
          <a:bodyPr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r>
              <a:rPr kumimoji="0" lang="en-US"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5</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对自己误解乃至责怪父亲的深深忏悔：对父亲特殊时刻所表现出的照顾关心，不仅不领情，反而有所埋怨和嫌弃，但当为自己艰难买橘的过程特别是“背影”映现，自己终于内疚、愧悔，无声的谴责，借助有形的“泪水”表现了出来。</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63">
                                            <p:txEl>
                                              <p:charRg st="0" end="107"/>
                                            </p:txEl>
                                          </p:spTgt>
                                        </p:tgtEl>
                                        <p:attrNameLst>
                                          <p:attrName>style.visibility</p:attrName>
                                        </p:attrNameLst>
                                      </p:cBhvr>
                                      <p:to>
                                        <p:strVal val="visible"/>
                                      </p:to>
                                    </p:set>
                                    <p:animEffect transition="in" filter="blinds(horizontal)">
                                      <p:cBhvr>
                                        <p:cTn id="7" dur="500"/>
                                        <p:tgtEl>
                                          <p:spTgt spid="27663">
                                            <p:txEl>
                                              <p:charRg st="0" end="1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3796" name="图片 18"/>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32" name="圆角矩形 31"/>
          <p:cNvSpPr/>
          <p:nvPr/>
        </p:nvSpPr>
        <p:spPr>
          <a:xfrm>
            <a:off x="3770313" y="1798638"/>
            <a:ext cx="2090738" cy="449263"/>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33799" name="文本框 35"/>
          <p:cNvSpPr txBox="1"/>
          <p:nvPr/>
        </p:nvSpPr>
        <p:spPr>
          <a:xfrm>
            <a:off x="4022725" y="1785938"/>
            <a:ext cx="1989138" cy="461962"/>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latin typeface="黑体" panose="02010609060101010101" pitchFamily="2" charset="-122"/>
                <a:ea typeface="黑体" panose="02010609060101010101" pitchFamily="2" charset="-122"/>
              </a:rPr>
              <a:t>重难点小结</a:t>
            </a:r>
            <a:endParaRPr lang="zh-CN" altLang="en-US" sz="2400" b="1" dirty="0">
              <a:latin typeface="黑体" panose="02010609060101010101" pitchFamily="2" charset="-122"/>
              <a:ea typeface="黑体" panose="02010609060101010101" pitchFamily="2" charset="-122"/>
            </a:endParaRPr>
          </a:p>
        </p:txBody>
      </p:sp>
      <p:pic>
        <p:nvPicPr>
          <p:cNvPr id="33800" name="图片 9" descr="book.gif"/>
          <p:cNvPicPr>
            <a:picLocks noChangeAspect="1"/>
          </p:cNvPicPr>
          <p:nvPr/>
        </p:nvPicPr>
        <p:blipFill>
          <a:blip r:embed="rId2"/>
          <a:stretch>
            <a:fillRect/>
          </a:stretch>
        </p:blipFill>
        <p:spPr>
          <a:xfrm>
            <a:off x="2935288" y="1663700"/>
            <a:ext cx="1087437" cy="668338"/>
          </a:xfrm>
          <a:prstGeom prst="rect">
            <a:avLst/>
          </a:prstGeom>
          <a:noFill/>
          <a:ln w="9525">
            <a:noFill/>
          </a:ln>
        </p:spPr>
      </p:pic>
      <p:sp>
        <p:nvSpPr>
          <p:cNvPr id="14" name="矩形 13"/>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802" name="文本框 14"/>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6639" name="Rectangle 15"/>
          <p:cNvSpPr>
            <a:spLocks noChangeArrowheads="1"/>
          </p:cNvSpPr>
          <p:nvPr/>
        </p:nvSpPr>
        <p:spPr bwMode="auto">
          <a:xfrm>
            <a:off x="971550" y="2276475"/>
            <a:ext cx="7358063" cy="4524375"/>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lt"/>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这一段集中描写了父亲爬过铁道买橘子的情景。这是全文的精华，点题的文眼，写出作者留在心灵深处的永记不忘的“背影”。这里，作者不惜笔墨，运用白描手法，详细写了父亲的外貌特征（胖、穿戴黑帽褂）、动作特征（“蹒跚”、“慢”、“探身”、“手攀”、“上缩”、“努力”），极力勾绘出父亲行动艰难时的背影。</a:t>
            </a: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auto" latinLnBrk="0" hangingPunct="0">
              <a:lnSpc>
                <a:spcPct val="150000"/>
              </a:lnSpc>
              <a:spcBef>
                <a:spcPts val="0"/>
              </a:spcBef>
              <a:spcAft>
                <a:spcPts val="0"/>
              </a:spcAft>
              <a:buClrTx/>
              <a:buSzTx/>
              <a:buFontTx/>
              <a:buNone/>
              <a:defRPr/>
            </a:pPr>
            <a:endParaRPr kumimoji="0" lang="zh-CN" sz="24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4820" name="图片 27"/>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5" name="矩形 14"/>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823" name="文本框 14"/>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27663" name="Rectangle 15"/>
          <p:cNvSpPr>
            <a:spLocks noChangeArrowheads="1"/>
          </p:cNvSpPr>
          <p:nvPr/>
        </p:nvSpPr>
        <p:spPr bwMode="auto">
          <a:xfrm>
            <a:off x="900113" y="2133600"/>
            <a:ext cx="7272338" cy="3970338"/>
          </a:xfrm>
          <a:prstGeom prst="rect">
            <a:avLst/>
          </a:prstGeom>
          <a:noFill/>
          <a:ln w="9525">
            <a:noFill/>
            <a:miter lim="800000"/>
          </a:ln>
          <a:effectLst/>
        </p:spPr>
        <p:txBody>
          <a:bodyPr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chemeClr val="tx1"/>
                </a:solidFill>
                <a:effectLst/>
                <a:uLnTx/>
                <a:uFillTx/>
                <a:latin typeface="+mn-lt"/>
                <a:ea typeface="+mn-ea"/>
                <a:cs typeface="+mn-cs"/>
              </a:rPr>
              <a:t>橘子买回来了，父亲“扑扑衣上的泥土，心里很轻松似的”，这一个简单的动作，淡淡的描写，却十分逼真地发掘出父亲完成自己的心愿后的某种心理上的满足。 “我走了，到那边来信！”这正是一个父亲临别前最重要的嘱咐；而走了几步又回头，叫儿子“进去吧，里边没人”，更显出老人关怀留恋之情。</a:t>
            </a: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5844" name="图片 14"/>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2" name="矩形 11"/>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5847" name="文本框 20"/>
          <p:cNvSpPr txBox="1"/>
          <p:nvPr/>
        </p:nvSpPr>
        <p:spPr>
          <a:xfrm>
            <a:off x="705961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30734" name="Rectangle 14"/>
          <p:cNvSpPr>
            <a:spLocks noChangeArrowheads="1"/>
          </p:cNvSpPr>
          <p:nvPr/>
        </p:nvSpPr>
        <p:spPr bwMode="auto">
          <a:xfrm>
            <a:off x="896938" y="2732088"/>
            <a:ext cx="7581900" cy="3613150"/>
          </a:xfrm>
          <a:prstGeom prst="rect">
            <a:avLst/>
          </a:prstGeom>
          <a:noFill/>
          <a:ln w="9525">
            <a:noFill/>
            <a:miter lim="800000"/>
          </a:ln>
          <a:effectLst/>
        </p:spPr>
        <p:txBody>
          <a:bodyPr anchor="ct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zh-CN" sz="22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sz="22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答案</a:t>
            </a:r>
            <a:r>
              <a:rPr kumimoji="0" lang="zh-CN" altLang="zh-CN" sz="22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背影是全文内在的主线，是作者叙事抒情的线索，</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它在全文中共出现了四次：开头设疑</a:t>
            </a: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点出背影，造成</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悬念，使浓重的感情气氛笼罩全文；中间叙事</a:t>
            </a: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望父买</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橘，刻画背影，令人深受感动，热泪潸然；父子分别</a:t>
            </a: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惜别背影，离情别绪，催人泪下；结尾思念</a:t>
            </a: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读父来信，</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再见背影，照应开头。同时背影概括了文章的主要内容。</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另外，背影还凝聚了父子之间的深情，高度涵盖了文章的</a:t>
            </a:r>
            <a:endPar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中心思想。</a:t>
            </a:r>
            <a:endParaRPr kumimoji="0" lang="zh-CN" altLang="en-US" sz="22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p:txBody>
      </p:sp>
      <p:sp>
        <p:nvSpPr>
          <p:cNvPr id="30735" name="Rectangle 15"/>
          <p:cNvSpPr>
            <a:spLocks noChangeArrowheads="1"/>
          </p:cNvSpPr>
          <p:nvPr/>
        </p:nvSpPr>
        <p:spPr bwMode="auto">
          <a:xfrm>
            <a:off x="539750" y="1844675"/>
            <a:ext cx="7818438" cy="1414463"/>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3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1.</a:t>
            </a:r>
            <a:r>
              <a:rPr kumimoji="0" lang="en-US" altLang="zh-CN" sz="22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2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难点探究</a:t>
            </a:r>
            <a:r>
              <a:rPr kumimoji="0" lang="en-US" altLang="zh-CN" sz="22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200" b="1" i="0" u="none" strike="noStrike" kern="1200" cap="none" spc="0" normalizeH="0" baseline="0" noProof="0" dirty="0">
                <a:ln>
                  <a:noFill/>
                </a:ln>
                <a:solidFill>
                  <a:schemeClr val="tx1"/>
                </a:solidFill>
                <a:effectLst/>
                <a:uLnTx/>
                <a:uFillTx/>
                <a:latin typeface="+mn-lt"/>
                <a:ea typeface="+mn-ea"/>
                <a:cs typeface="+mn-cs"/>
              </a:rPr>
              <a:t>结合全文相关内容，说说题目“背影”</a:t>
            </a:r>
            <a:endParaRPr kumimoji="0" lang="en-US" altLang="zh-CN" sz="22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auto" latinLnBrk="0" hangingPunct="0">
              <a:lnSpc>
                <a:spcPct val="130000"/>
              </a:lnSpc>
              <a:spcBef>
                <a:spcPts val="0"/>
              </a:spcBef>
              <a:spcAft>
                <a:spcPts val="0"/>
              </a:spcAft>
              <a:buClrTx/>
              <a:buSzTx/>
              <a:buFontTx/>
              <a:buNone/>
              <a:defRPr/>
            </a:pPr>
            <a:r>
              <a:rPr kumimoji="0" lang="en-US" altLang="zh-CN" sz="2200" b="1" i="0" u="none" strike="noStrike" kern="1200" cap="none" spc="0" normalizeH="0" baseline="0" noProof="0" dirty="0">
                <a:ln>
                  <a:noFill/>
                </a:ln>
                <a:solidFill>
                  <a:schemeClr val="tx1"/>
                </a:solidFill>
                <a:effectLst/>
                <a:uLnTx/>
                <a:uFillTx/>
                <a:latin typeface="+mn-lt"/>
                <a:ea typeface="+mn-ea"/>
                <a:cs typeface="+mn-cs"/>
              </a:rPr>
              <a:t>       </a:t>
            </a:r>
            <a:r>
              <a:rPr kumimoji="0" lang="zh-CN" altLang="en-US" sz="2200" b="1" i="0" u="none" strike="noStrike" kern="1200" cap="none" spc="0" normalizeH="0" baseline="0" noProof="0" dirty="0">
                <a:ln>
                  <a:noFill/>
                </a:ln>
                <a:solidFill>
                  <a:schemeClr val="tx1"/>
                </a:solidFill>
                <a:effectLst/>
                <a:uLnTx/>
                <a:uFillTx/>
                <a:latin typeface="+mn-lt"/>
                <a:ea typeface="+mn-ea"/>
                <a:cs typeface="+mn-cs"/>
              </a:rPr>
              <a:t>有什么作用。</a:t>
            </a:r>
            <a:endParaRPr kumimoji="0" lang="zh-CN" altLang="en-US" sz="2200" b="1"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auto" latinLnBrk="0" hangingPunct="0">
              <a:lnSpc>
                <a:spcPct val="13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34">
                                            <p:txEl>
                                              <p:charRg st="0" end="27"/>
                                            </p:txEl>
                                          </p:spTgt>
                                        </p:tgtEl>
                                        <p:attrNameLst>
                                          <p:attrName>style.visibility</p:attrName>
                                        </p:attrNameLst>
                                      </p:cBhvr>
                                      <p:to>
                                        <p:strVal val="visible"/>
                                      </p:to>
                                    </p:set>
                                    <p:animEffect transition="in" filter="blinds(horizontal)">
                                      <p:cBhvr>
                                        <p:cTn id="7" dur="500"/>
                                        <p:tgtEl>
                                          <p:spTgt spid="30734">
                                            <p:txEl>
                                              <p:charRg st="0" end="27"/>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0734">
                                            <p:txEl>
                                              <p:charRg st="27" end="54"/>
                                            </p:txEl>
                                          </p:spTgt>
                                        </p:tgtEl>
                                        <p:attrNameLst>
                                          <p:attrName>style.visibility</p:attrName>
                                        </p:attrNameLst>
                                      </p:cBhvr>
                                      <p:to>
                                        <p:strVal val="visible"/>
                                      </p:to>
                                    </p:set>
                                    <p:animEffect transition="in" filter="blinds(horizontal)">
                                      <p:cBhvr>
                                        <p:cTn id="10" dur="500"/>
                                        <p:tgtEl>
                                          <p:spTgt spid="30734">
                                            <p:txEl>
                                              <p:charRg st="27" end="5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0734">
                                            <p:txEl>
                                              <p:charRg st="54" end="81"/>
                                            </p:txEl>
                                          </p:spTgt>
                                        </p:tgtEl>
                                        <p:attrNameLst>
                                          <p:attrName>style.visibility</p:attrName>
                                        </p:attrNameLst>
                                      </p:cBhvr>
                                      <p:to>
                                        <p:strVal val="visible"/>
                                      </p:to>
                                    </p:set>
                                    <p:animEffect transition="in" filter="blinds(horizontal)">
                                      <p:cBhvr>
                                        <p:cTn id="13" dur="500"/>
                                        <p:tgtEl>
                                          <p:spTgt spid="30734">
                                            <p:txEl>
                                              <p:charRg st="54" end="81"/>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0734">
                                            <p:txEl>
                                              <p:charRg st="81" end="108"/>
                                            </p:txEl>
                                          </p:spTgt>
                                        </p:tgtEl>
                                        <p:attrNameLst>
                                          <p:attrName>style.visibility</p:attrName>
                                        </p:attrNameLst>
                                      </p:cBhvr>
                                      <p:to>
                                        <p:strVal val="visible"/>
                                      </p:to>
                                    </p:set>
                                    <p:animEffect transition="in" filter="blinds(horizontal)">
                                      <p:cBhvr>
                                        <p:cTn id="16" dur="500"/>
                                        <p:tgtEl>
                                          <p:spTgt spid="30734">
                                            <p:txEl>
                                              <p:charRg st="81" end="108"/>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0734">
                                            <p:txEl>
                                              <p:charRg st="108" end="136"/>
                                            </p:txEl>
                                          </p:spTgt>
                                        </p:tgtEl>
                                        <p:attrNameLst>
                                          <p:attrName>style.visibility</p:attrName>
                                        </p:attrNameLst>
                                      </p:cBhvr>
                                      <p:to>
                                        <p:strVal val="visible"/>
                                      </p:to>
                                    </p:set>
                                    <p:animEffect transition="in" filter="blinds(horizontal)">
                                      <p:cBhvr>
                                        <p:cTn id="19" dur="500"/>
                                        <p:tgtEl>
                                          <p:spTgt spid="30734">
                                            <p:txEl>
                                              <p:charRg st="108" end="13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0734">
                                            <p:txEl>
                                              <p:charRg st="136" end="163"/>
                                            </p:txEl>
                                          </p:spTgt>
                                        </p:tgtEl>
                                        <p:attrNameLst>
                                          <p:attrName>style.visibility</p:attrName>
                                        </p:attrNameLst>
                                      </p:cBhvr>
                                      <p:to>
                                        <p:strVal val="visible"/>
                                      </p:to>
                                    </p:set>
                                    <p:animEffect transition="in" filter="blinds(horizontal)">
                                      <p:cBhvr>
                                        <p:cTn id="22" dur="500"/>
                                        <p:tgtEl>
                                          <p:spTgt spid="30734">
                                            <p:txEl>
                                              <p:charRg st="136" end="16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0734">
                                            <p:txEl>
                                              <p:charRg st="163" end="190"/>
                                            </p:txEl>
                                          </p:spTgt>
                                        </p:tgtEl>
                                        <p:attrNameLst>
                                          <p:attrName>style.visibility</p:attrName>
                                        </p:attrNameLst>
                                      </p:cBhvr>
                                      <p:to>
                                        <p:strVal val="visible"/>
                                      </p:to>
                                    </p:set>
                                    <p:animEffect transition="in" filter="blinds(horizontal)">
                                      <p:cBhvr>
                                        <p:cTn id="25" dur="500"/>
                                        <p:tgtEl>
                                          <p:spTgt spid="30734">
                                            <p:txEl>
                                              <p:charRg st="163" end="190"/>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0734">
                                            <p:txEl>
                                              <p:charRg st="190" end="197"/>
                                            </p:txEl>
                                          </p:spTgt>
                                        </p:tgtEl>
                                        <p:attrNameLst>
                                          <p:attrName>style.visibility</p:attrName>
                                        </p:attrNameLst>
                                      </p:cBhvr>
                                      <p:to>
                                        <p:strVal val="visible"/>
                                      </p:to>
                                    </p:set>
                                    <p:animEffect transition="in" filter="blinds(horizontal)">
                                      <p:cBhvr>
                                        <p:cTn id="28" dur="500"/>
                                        <p:tgtEl>
                                          <p:spTgt spid="30734">
                                            <p:txEl>
                                              <p:charRg st="190" end="1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6868" name="图片 14"/>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2" name="矩形 11"/>
          <p:cNvSpPr/>
          <p:nvPr/>
        </p:nvSpPr>
        <p:spPr>
          <a:xfrm>
            <a:off x="691515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871" name="文本框 20"/>
          <p:cNvSpPr txBox="1"/>
          <p:nvPr/>
        </p:nvSpPr>
        <p:spPr>
          <a:xfrm>
            <a:off x="701516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31758" name="Rectangle 14"/>
          <p:cNvSpPr>
            <a:spLocks noChangeArrowheads="1"/>
          </p:cNvSpPr>
          <p:nvPr/>
        </p:nvSpPr>
        <p:spPr bwMode="auto">
          <a:xfrm>
            <a:off x="1011238" y="2928938"/>
            <a:ext cx="7572375" cy="3384550"/>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30000"/>
              </a:lnSpc>
              <a:spcBef>
                <a:spcPts val="0"/>
              </a:spcBef>
              <a:spcAft>
                <a:spcPts val="0"/>
              </a:spcAft>
              <a:buClrTx/>
              <a:buSzTx/>
              <a:buFontTx/>
              <a:buNone/>
              <a:defRPr/>
            </a:pPr>
            <a:r>
              <a:rPr kumimoji="0" lang="zh-CN"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答案</a:t>
            </a:r>
            <a:r>
              <a:rPr kumimoji="0" lang="zh-CN"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作者表达强烈的感情时没有浓墨重彩地着意渲</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染，而是用如叙家常般朴素平实、通俗晓畅的语言，</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抒写出父亲对儿子的关爱之情以及儿子对父亲的感激</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与思念之情。如写“我”的悔恨自责</a:t>
            </a: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我那时真</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是聪明过分”“我现在想想，那时真是太聪明了”；</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写“我”的动情落泪</a:t>
            </a: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这时我看见他的背影，我</a:t>
            </a:r>
            <a:endPar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 </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的泪很快地流下来了”“等他的背影混入来来往往的</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p:txBody>
      </p:sp>
      <p:sp>
        <p:nvSpPr>
          <p:cNvPr id="31759" name="Rectangle 15"/>
          <p:cNvSpPr>
            <a:spLocks noChangeArrowheads="1"/>
          </p:cNvSpPr>
          <p:nvPr/>
        </p:nvSpPr>
        <p:spPr bwMode="auto">
          <a:xfrm>
            <a:off x="684213" y="1928813"/>
            <a:ext cx="8042275" cy="1493838"/>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2.</a:t>
            </a:r>
            <a:r>
              <a:rPr kumimoji="0" lang="zh-CN"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难点探究</a:t>
            </a:r>
            <a:r>
              <a:rPr kumimoji="0" lang="zh-CN"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本文语言朴实无华且饱含深情，试结合相</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关语句简要赏析。</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auto" latinLnBrk="0" hangingPunct="0">
              <a:lnSpc>
                <a:spcPct val="13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58">
                                            <p:txEl>
                                              <p:charRg st="0" end="25"/>
                                            </p:txEl>
                                          </p:spTgt>
                                        </p:tgtEl>
                                        <p:attrNameLst>
                                          <p:attrName>style.visibility</p:attrName>
                                        </p:attrNameLst>
                                      </p:cBhvr>
                                      <p:to>
                                        <p:strVal val="visible"/>
                                      </p:to>
                                    </p:set>
                                    <p:animEffect transition="in" filter="blinds(horizontal)">
                                      <p:cBhvr>
                                        <p:cTn id="7" dur="500"/>
                                        <p:tgtEl>
                                          <p:spTgt spid="31758">
                                            <p:txEl>
                                              <p:charRg st="0" end="2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1758">
                                            <p:txEl>
                                              <p:charRg st="25" end="50"/>
                                            </p:txEl>
                                          </p:spTgt>
                                        </p:tgtEl>
                                        <p:attrNameLst>
                                          <p:attrName>style.visibility</p:attrName>
                                        </p:attrNameLst>
                                      </p:cBhvr>
                                      <p:to>
                                        <p:strVal val="visible"/>
                                      </p:to>
                                    </p:set>
                                    <p:animEffect transition="in" filter="blinds(horizontal)">
                                      <p:cBhvr>
                                        <p:cTn id="10" dur="500"/>
                                        <p:tgtEl>
                                          <p:spTgt spid="31758">
                                            <p:txEl>
                                              <p:charRg st="25" end="5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1758">
                                            <p:txEl>
                                              <p:charRg st="50" end="75"/>
                                            </p:txEl>
                                          </p:spTgt>
                                        </p:tgtEl>
                                        <p:attrNameLst>
                                          <p:attrName>style.visibility</p:attrName>
                                        </p:attrNameLst>
                                      </p:cBhvr>
                                      <p:to>
                                        <p:strVal val="visible"/>
                                      </p:to>
                                    </p:set>
                                    <p:animEffect transition="in" filter="blinds(horizontal)">
                                      <p:cBhvr>
                                        <p:cTn id="13" dur="500"/>
                                        <p:tgtEl>
                                          <p:spTgt spid="31758">
                                            <p:txEl>
                                              <p:charRg st="50" end="7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1758">
                                            <p:txEl>
                                              <p:charRg st="75" end="100"/>
                                            </p:txEl>
                                          </p:spTgt>
                                        </p:tgtEl>
                                        <p:attrNameLst>
                                          <p:attrName>style.visibility</p:attrName>
                                        </p:attrNameLst>
                                      </p:cBhvr>
                                      <p:to>
                                        <p:strVal val="visible"/>
                                      </p:to>
                                    </p:set>
                                    <p:animEffect transition="in" filter="blinds(horizontal)">
                                      <p:cBhvr>
                                        <p:cTn id="16" dur="500"/>
                                        <p:tgtEl>
                                          <p:spTgt spid="31758">
                                            <p:txEl>
                                              <p:charRg st="75" end="100"/>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1758">
                                            <p:txEl>
                                              <p:charRg st="100" end="125"/>
                                            </p:txEl>
                                          </p:spTgt>
                                        </p:tgtEl>
                                        <p:attrNameLst>
                                          <p:attrName>style.visibility</p:attrName>
                                        </p:attrNameLst>
                                      </p:cBhvr>
                                      <p:to>
                                        <p:strVal val="visible"/>
                                      </p:to>
                                    </p:set>
                                    <p:animEffect transition="in" filter="blinds(horizontal)">
                                      <p:cBhvr>
                                        <p:cTn id="19" dur="500"/>
                                        <p:tgtEl>
                                          <p:spTgt spid="31758">
                                            <p:txEl>
                                              <p:charRg st="100" end="12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1758">
                                            <p:txEl>
                                              <p:charRg st="125" end="150"/>
                                            </p:txEl>
                                          </p:spTgt>
                                        </p:tgtEl>
                                        <p:attrNameLst>
                                          <p:attrName>style.visibility</p:attrName>
                                        </p:attrNameLst>
                                      </p:cBhvr>
                                      <p:to>
                                        <p:strVal val="visible"/>
                                      </p:to>
                                    </p:set>
                                    <p:animEffect transition="in" filter="blinds(horizontal)">
                                      <p:cBhvr>
                                        <p:cTn id="22" dur="500"/>
                                        <p:tgtEl>
                                          <p:spTgt spid="31758">
                                            <p:txEl>
                                              <p:charRg st="125" end="150"/>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1758">
                                            <p:txEl>
                                              <p:charRg st="150" end="175"/>
                                            </p:txEl>
                                          </p:spTgt>
                                        </p:tgtEl>
                                        <p:attrNameLst>
                                          <p:attrName>style.visibility</p:attrName>
                                        </p:attrNameLst>
                                      </p:cBhvr>
                                      <p:to>
                                        <p:strVal val="visible"/>
                                      </p:to>
                                    </p:set>
                                    <p:animEffect transition="in" filter="blinds(horizontal)">
                                      <p:cBhvr>
                                        <p:cTn id="25" dur="500"/>
                                        <p:tgtEl>
                                          <p:spTgt spid="31758">
                                            <p:txEl>
                                              <p:charRg st="150" end="1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7892" name="图片 14"/>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12" name="矩形 11"/>
          <p:cNvSpPr/>
          <p:nvPr/>
        </p:nvSpPr>
        <p:spPr>
          <a:xfrm>
            <a:off x="691515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7895" name="文本框 20"/>
          <p:cNvSpPr txBox="1"/>
          <p:nvPr/>
        </p:nvSpPr>
        <p:spPr>
          <a:xfrm>
            <a:off x="7015163" y="1477963"/>
            <a:ext cx="2043112" cy="33972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31758" name="Rectangle 14"/>
          <p:cNvSpPr>
            <a:spLocks noChangeArrowheads="1"/>
          </p:cNvSpPr>
          <p:nvPr/>
        </p:nvSpPr>
        <p:spPr bwMode="auto">
          <a:xfrm>
            <a:off x="1000125" y="1928813"/>
            <a:ext cx="7358063" cy="4413250"/>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13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人里，再找不着了，我便进来坐下，我的眼泪又来 了”</a:t>
            </a:r>
            <a:r>
              <a:rPr kumimoji="0" lang="en-US" altLang="zh-CN"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a:t>
            </a:r>
            <a:r>
              <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rPr>
              <a:t>字里行间饱含深情，显得格外自然、真挚、感人，思念之情自然而然地流露出来。又如写父亲 “再三嘱咐茶房，甚是仔细”，“再三嘱咐”表明嘱咐茶房次数之多，不厌其烦，反复交代；“甚是仔 细”表明嘱咐的内容之详，把送行中应该注意的细枝末节都提到了。这些用语，强调父亲为儿子上火车作了极其精细周密的考虑和安排，字眼虽然十分平常，但用得恰到好处，使父亲的爱子之心跃然纸上。</a:t>
            </a:r>
            <a:endParaRPr kumimoji="0" lang="zh-CN" altLang="en-US" sz="2400" b="1" i="0" u="none" strike="noStrike" kern="1200" cap="none" spc="0" normalizeH="0" baseline="0" noProof="0" dirty="0">
              <a:ln>
                <a:noFill/>
              </a:ln>
              <a:solidFill>
                <a:srgbClr val="0000FF"/>
              </a:solidFill>
              <a:effectLst/>
              <a:uLnTx/>
              <a:uFillTx/>
              <a:latin typeface="+mn-ea"/>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58">
                                            <p:txEl>
                                              <p:charRg st="0" end="206"/>
                                            </p:txEl>
                                          </p:spTgt>
                                        </p:tgtEl>
                                        <p:attrNameLst>
                                          <p:attrName>style.visibility</p:attrName>
                                        </p:attrNameLst>
                                      </p:cBhvr>
                                      <p:to>
                                        <p:strVal val="visible"/>
                                      </p:to>
                                    </p:set>
                                    <p:animEffect transition="in" filter="blinds(horizontal)">
                                      <p:cBhvr>
                                        <p:cTn id="7" dur="500"/>
                                        <p:tgtEl>
                                          <p:spTgt spid="31758">
                                            <p:txEl>
                                              <p:charRg st="0" end="20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0" name="AutoShape 9"/>
          <p:cNvSpPr>
            <a:spLocks noChangeArrowheads="1"/>
          </p:cNvSpPr>
          <p:nvPr/>
        </p:nvSpPr>
        <p:spPr bwMode="auto">
          <a:xfrm>
            <a:off x="1785938" y="5072063"/>
            <a:ext cx="5000625" cy="500063"/>
          </a:xfrm>
          <a:prstGeom prst="roundRect">
            <a:avLst>
              <a:gd name="adj" fmla="val 13125"/>
            </a:avLst>
          </a:prstGeom>
          <a:solidFill>
            <a:srgbClr val="CCFFCC"/>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49" name="AutoShape 9"/>
          <p:cNvSpPr>
            <a:spLocks noChangeArrowheads="1"/>
          </p:cNvSpPr>
          <p:nvPr/>
        </p:nvSpPr>
        <p:spPr bwMode="auto">
          <a:xfrm>
            <a:off x="1785938" y="4143375"/>
            <a:ext cx="5072063" cy="500063"/>
          </a:xfrm>
          <a:prstGeom prst="roundRect">
            <a:avLst>
              <a:gd name="adj" fmla="val 13125"/>
            </a:avLst>
          </a:prstGeom>
          <a:solidFill>
            <a:srgbClr val="CCFFCC"/>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48" name="AutoShape 9"/>
          <p:cNvSpPr>
            <a:spLocks noChangeArrowheads="1"/>
          </p:cNvSpPr>
          <p:nvPr/>
        </p:nvSpPr>
        <p:spPr bwMode="auto">
          <a:xfrm>
            <a:off x="1785938" y="3214688"/>
            <a:ext cx="5072063" cy="500063"/>
          </a:xfrm>
          <a:prstGeom prst="roundRect">
            <a:avLst>
              <a:gd name="adj" fmla="val 13125"/>
            </a:avLst>
          </a:prstGeom>
          <a:solidFill>
            <a:srgbClr val="CCFFCC"/>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47" name="AutoShape 9"/>
          <p:cNvSpPr>
            <a:spLocks noChangeArrowheads="1"/>
          </p:cNvSpPr>
          <p:nvPr/>
        </p:nvSpPr>
        <p:spPr bwMode="auto">
          <a:xfrm>
            <a:off x="1785938" y="2286000"/>
            <a:ext cx="5072063" cy="571500"/>
          </a:xfrm>
          <a:prstGeom prst="roundRect">
            <a:avLst>
              <a:gd name="adj" fmla="val 13125"/>
            </a:avLst>
          </a:prstGeom>
          <a:solidFill>
            <a:srgbClr val="CCFFCC"/>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7" name="AutoShape 9"/>
          <p:cNvSpPr>
            <a:spLocks noChangeArrowheads="1"/>
          </p:cNvSpPr>
          <p:nvPr/>
        </p:nvSpPr>
        <p:spPr bwMode="auto">
          <a:xfrm>
            <a:off x="357188" y="3571875"/>
            <a:ext cx="1143000" cy="642938"/>
          </a:xfrm>
          <a:prstGeom prst="roundRect">
            <a:avLst>
              <a:gd name="adj" fmla="val 13125"/>
            </a:avLst>
          </a:prstGeom>
          <a:solidFill>
            <a:srgbClr val="FFFF00"/>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1" name="AutoShape 9"/>
          <p:cNvSpPr>
            <a:spLocks noChangeArrowheads="1"/>
          </p:cNvSpPr>
          <p:nvPr/>
        </p:nvSpPr>
        <p:spPr bwMode="auto">
          <a:xfrm>
            <a:off x="7143750" y="2786063"/>
            <a:ext cx="714375" cy="2214563"/>
          </a:xfrm>
          <a:prstGeom prst="roundRect">
            <a:avLst>
              <a:gd name="adj" fmla="val 13125"/>
            </a:avLst>
          </a:prstGeom>
          <a:solidFill>
            <a:srgbClr val="CCFFCC"/>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cs"/>
            </a:endParaRPr>
          </a:p>
        </p:txBody>
      </p:sp>
      <p:pic>
        <p:nvPicPr>
          <p:cNvPr id="38922" name="图片 62"/>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38924" name="矩形 48"/>
          <p:cNvSpPr/>
          <p:nvPr/>
        </p:nvSpPr>
        <p:spPr>
          <a:xfrm>
            <a:off x="1714500" y="1928813"/>
            <a:ext cx="4572000" cy="3630612"/>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250000"/>
              </a:lnSpc>
              <a:spcBef>
                <a:spcPct val="0"/>
              </a:spcBef>
              <a:buNone/>
            </a:pPr>
            <a:r>
              <a:rPr lang="zh-CN" altLang="en-US" sz="2400" b="1" dirty="0">
                <a:latin typeface="Times New Roman" panose="02020603050405020304" pitchFamily="18" charset="0"/>
                <a:cs typeface="Times New Roman" panose="02020603050405020304" pitchFamily="18" charset="0"/>
              </a:rPr>
              <a:t>开篇点题：难忘“背影”</a:t>
            </a:r>
            <a:endParaRPr lang="zh-CN" altLang="zh-CN" sz="2400" b="1" dirty="0"/>
          </a:p>
          <a:p>
            <a:pPr marL="0" lvl="0" indent="0">
              <a:lnSpc>
                <a:spcPct val="250000"/>
              </a:lnSpc>
              <a:spcBef>
                <a:spcPct val="0"/>
              </a:spcBef>
              <a:buNone/>
            </a:pPr>
            <a:r>
              <a:rPr lang="zh-CN" altLang="en-US" sz="2400" b="1" dirty="0">
                <a:latin typeface="Times New Roman" panose="02020603050405020304" pitchFamily="18" charset="0"/>
                <a:cs typeface="Times New Roman" panose="02020603050405020304" pitchFamily="18" charset="0"/>
              </a:rPr>
              <a:t>望父买橘：刻画“背影”</a:t>
            </a:r>
            <a:endParaRPr lang="en-US" altLang="zh-CN" sz="2400" b="1">
              <a:latin typeface="Times New Roman" panose="02020603050405020304" pitchFamily="18" charset="0"/>
              <a:cs typeface="Times New Roman" panose="02020603050405020304" pitchFamily="18" charset="0"/>
            </a:endParaRPr>
          </a:p>
          <a:p>
            <a:pPr marL="0" lvl="0" indent="0">
              <a:lnSpc>
                <a:spcPct val="250000"/>
              </a:lnSpc>
              <a:spcBef>
                <a:spcPct val="0"/>
              </a:spcBef>
              <a:buNone/>
            </a:pPr>
            <a:r>
              <a:rPr lang="zh-CN" altLang="en-US" sz="2400" b="1" dirty="0">
                <a:latin typeface="Times New Roman" panose="02020603050405020304" pitchFamily="18" charset="0"/>
                <a:cs typeface="Times New Roman" panose="02020603050405020304" pitchFamily="18" charset="0"/>
              </a:rPr>
              <a:t>父子分别：惜别“背影”</a:t>
            </a:r>
            <a:endParaRPr lang="en-US" altLang="zh-CN" sz="2400" b="1">
              <a:latin typeface="Times New Roman" panose="02020603050405020304" pitchFamily="18" charset="0"/>
              <a:cs typeface="Times New Roman" panose="02020603050405020304" pitchFamily="18" charset="0"/>
            </a:endParaRPr>
          </a:p>
          <a:p>
            <a:pPr marL="0" lvl="0" indent="0">
              <a:lnSpc>
                <a:spcPct val="250000"/>
              </a:lnSpc>
              <a:spcBef>
                <a:spcPct val="0"/>
              </a:spcBef>
              <a:buNone/>
            </a:pPr>
            <a:r>
              <a:rPr lang="zh-CN" altLang="en-US" sz="2400" b="1" dirty="0">
                <a:latin typeface="Times New Roman" panose="02020603050405020304" pitchFamily="18" charset="0"/>
                <a:cs typeface="Times New Roman" panose="02020603050405020304" pitchFamily="18" charset="0"/>
              </a:rPr>
              <a:t>别后思念：再见“背影”</a:t>
            </a:r>
            <a:endParaRPr lang="zh-CN" altLang="zh-CN" sz="2400" b="1" dirty="0"/>
          </a:p>
        </p:txBody>
      </p:sp>
      <p:sp>
        <p:nvSpPr>
          <p:cNvPr id="52" name="左大括号 51"/>
          <p:cNvSpPr/>
          <p:nvPr/>
        </p:nvSpPr>
        <p:spPr>
          <a:xfrm>
            <a:off x="1500188" y="2500313"/>
            <a:ext cx="285750" cy="2857500"/>
          </a:xfrm>
          <a:prstGeom prst="leftBrace">
            <a:avLst>
              <a:gd name="adj1" fmla="val 8333"/>
              <a:gd name="adj2" fmla="val 49022"/>
            </a:avLst>
          </a:prstGeom>
          <a:noFill/>
          <a:ln>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l" defTabSz="914400" rtl="0" eaLnBrk="0" fontAlgn="auto" latinLnBrk="0" hangingPunct="0">
              <a:lnSpc>
                <a:spcPct val="100000"/>
              </a:lnSpc>
              <a:spcBef>
                <a:spcPts val="0"/>
              </a:spcBef>
              <a:spcAft>
                <a:spcPts val="0"/>
              </a:spcAft>
              <a:buClrTx/>
              <a:buSzTx/>
              <a:buFontTx/>
              <a:buNone/>
              <a:defRPr/>
            </a:pPr>
            <a:endParaRPr kumimoji="0" lang="zh-CN" altLang="zh-CN" sz="2800" b="1" i="0" u="none" strike="noStrike" kern="1200" cap="none" spc="0" normalizeH="0" baseline="0" noProof="0" dirty="0">
              <a:ln>
                <a:noFill/>
              </a:ln>
              <a:solidFill>
                <a:schemeClr val="tx1"/>
              </a:solidFill>
              <a:effectLst/>
              <a:uLnTx/>
              <a:uFillTx/>
              <a:latin typeface="+mn-lt"/>
              <a:ea typeface="+mn-ea"/>
              <a:cs typeface="+mn-cs"/>
            </a:endParaRPr>
          </a:p>
        </p:txBody>
      </p:sp>
      <p:sp>
        <p:nvSpPr>
          <p:cNvPr id="30" name="右大括号 29"/>
          <p:cNvSpPr/>
          <p:nvPr/>
        </p:nvSpPr>
        <p:spPr>
          <a:xfrm>
            <a:off x="6858000" y="2500313"/>
            <a:ext cx="285750" cy="2857500"/>
          </a:xfrm>
          <a:prstGeom prst="rightBrac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1" name="TextBox 30"/>
          <p:cNvSpPr txBox="1"/>
          <p:nvPr/>
        </p:nvSpPr>
        <p:spPr>
          <a:xfrm>
            <a:off x="7215188" y="2714625"/>
            <a:ext cx="714375" cy="2308225"/>
          </a:xfrm>
          <a:prstGeom prst="rect">
            <a:avLst/>
          </a:prstGeom>
          <a:noFill/>
        </p:spPr>
        <p:txBody>
          <a:bodyPr>
            <a:spAutoFit/>
          </a:bodyPr>
          <a:lstStyle/>
          <a:p>
            <a:pPr marR="0" defTabSz="914400" fontAlgn="auto">
              <a:lnSpc>
                <a:spcPct val="150000"/>
              </a:lnSpc>
              <a:spcBef>
                <a:spcPts val="0"/>
              </a:spcBef>
              <a:spcAft>
                <a:spcPts val="0"/>
              </a:spcAft>
              <a:buClrTx/>
              <a:buSzTx/>
              <a:buFontTx/>
              <a:buNone/>
              <a:defRPr/>
            </a:pPr>
            <a:r>
              <a:rPr kumimoji="0" lang="zh-CN" altLang="en-US" sz="2400" b="1" kern="1200" cap="none" spc="0" normalizeH="0" baseline="0" noProof="0" dirty="0">
                <a:latin typeface="+mn-ea"/>
                <a:ea typeface="+mn-ea"/>
                <a:cs typeface="+mn-cs"/>
              </a:rPr>
              <a:t>父</a:t>
            </a:r>
            <a:endParaRPr kumimoji="0" lang="en-US" altLang="zh-CN" sz="2400" b="1" kern="1200" cap="none" spc="0" normalizeH="0" baseline="0" noProof="0" dirty="0">
              <a:latin typeface="+mn-ea"/>
              <a:ea typeface="+mn-ea"/>
              <a:cs typeface="+mn-cs"/>
            </a:endParaRPr>
          </a:p>
          <a:p>
            <a:pPr marR="0" defTabSz="914400" fontAlgn="auto">
              <a:lnSpc>
                <a:spcPct val="150000"/>
              </a:lnSpc>
              <a:spcBef>
                <a:spcPts val="0"/>
              </a:spcBef>
              <a:spcAft>
                <a:spcPts val="0"/>
              </a:spcAft>
              <a:buClrTx/>
              <a:buSzTx/>
              <a:buFontTx/>
              <a:buNone/>
              <a:defRPr/>
            </a:pPr>
            <a:r>
              <a:rPr kumimoji="0" lang="zh-CN" altLang="en-US" sz="2400" b="1" kern="1200" cap="none" spc="0" normalizeH="0" baseline="0" noProof="0" dirty="0">
                <a:latin typeface="+mn-ea"/>
                <a:ea typeface="+mn-ea"/>
                <a:cs typeface="+mn-cs"/>
              </a:rPr>
              <a:t>子</a:t>
            </a:r>
            <a:endParaRPr kumimoji="0" lang="en-US" altLang="zh-CN" sz="2400" b="1" kern="1200" cap="none" spc="0" normalizeH="0" baseline="0" noProof="0" dirty="0">
              <a:latin typeface="+mn-ea"/>
              <a:ea typeface="+mn-ea"/>
              <a:cs typeface="+mn-cs"/>
            </a:endParaRPr>
          </a:p>
          <a:p>
            <a:pPr marR="0" defTabSz="914400" fontAlgn="auto">
              <a:lnSpc>
                <a:spcPct val="150000"/>
              </a:lnSpc>
              <a:spcBef>
                <a:spcPts val="0"/>
              </a:spcBef>
              <a:spcAft>
                <a:spcPts val="0"/>
              </a:spcAft>
              <a:buClrTx/>
              <a:buSzTx/>
              <a:buFontTx/>
              <a:buNone/>
              <a:defRPr/>
            </a:pPr>
            <a:r>
              <a:rPr kumimoji="0" lang="zh-CN" altLang="en-US" sz="2400" b="1" kern="1200" cap="none" spc="0" normalizeH="0" baseline="0" noProof="0" dirty="0">
                <a:latin typeface="+mn-ea"/>
                <a:ea typeface="+mn-ea"/>
                <a:cs typeface="+mn-cs"/>
              </a:rPr>
              <a:t>情</a:t>
            </a:r>
            <a:endParaRPr kumimoji="0" lang="en-US" altLang="zh-CN" sz="2400" b="1" kern="1200" cap="none" spc="0" normalizeH="0" baseline="0" noProof="0" dirty="0">
              <a:latin typeface="+mn-ea"/>
              <a:ea typeface="+mn-ea"/>
              <a:cs typeface="+mn-cs"/>
            </a:endParaRPr>
          </a:p>
          <a:p>
            <a:pPr marR="0" defTabSz="914400" fontAlgn="auto">
              <a:lnSpc>
                <a:spcPct val="150000"/>
              </a:lnSpc>
              <a:spcBef>
                <a:spcPts val="0"/>
              </a:spcBef>
              <a:spcAft>
                <a:spcPts val="0"/>
              </a:spcAft>
              <a:buClrTx/>
              <a:buSzTx/>
              <a:buFontTx/>
              <a:buNone/>
              <a:defRPr/>
            </a:pPr>
            <a:r>
              <a:rPr kumimoji="0" lang="zh-CN" altLang="en-US" sz="2400" b="1" kern="1200" cap="none" spc="0" normalizeH="0" baseline="0" noProof="0" dirty="0">
                <a:latin typeface="+mn-ea"/>
                <a:ea typeface="+mn-ea"/>
                <a:cs typeface="+mn-cs"/>
              </a:rPr>
              <a:t>深</a:t>
            </a:r>
            <a:endParaRPr kumimoji="0" lang="en-US" altLang="zh-CN" sz="2400" b="1" kern="1200" cap="none" spc="0" normalizeH="0" baseline="0" noProof="0" dirty="0">
              <a:latin typeface="+mn-ea"/>
              <a:ea typeface="+mn-ea"/>
              <a:cs typeface="+mn-cs"/>
            </a:endParaRPr>
          </a:p>
        </p:txBody>
      </p:sp>
      <p:sp>
        <p:nvSpPr>
          <p:cNvPr id="26" name="TextBox 25"/>
          <p:cNvSpPr txBox="1"/>
          <p:nvPr/>
        </p:nvSpPr>
        <p:spPr>
          <a:xfrm>
            <a:off x="428625" y="3571875"/>
            <a:ext cx="1357313" cy="738188"/>
          </a:xfrm>
          <a:prstGeom prst="rect">
            <a:avLst/>
          </a:prstGeom>
          <a:noFill/>
        </p:spPr>
        <p:txBody>
          <a:bodyPr>
            <a:spAutoFit/>
          </a:bodyPr>
          <a:lstStyle/>
          <a:p>
            <a:pPr marR="0" defTabSz="914400" fontAlgn="auto">
              <a:lnSpc>
                <a:spcPct val="150000"/>
              </a:lnSpc>
              <a:spcBef>
                <a:spcPts val="0"/>
              </a:spcBef>
              <a:spcAft>
                <a:spcPts val="0"/>
              </a:spcAft>
              <a:buClrTx/>
              <a:buSzTx/>
              <a:buFontTx/>
              <a:buNone/>
              <a:defRPr/>
            </a:pPr>
            <a:r>
              <a:rPr kumimoji="0" lang="zh-CN" altLang="en-US" sz="2800" b="1" kern="1200" cap="none" spc="0" normalizeH="0" baseline="0" noProof="0" dirty="0">
                <a:latin typeface="+mn-ea"/>
                <a:ea typeface="+mn-ea"/>
                <a:cs typeface="+mn-cs"/>
              </a:rPr>
              <a:t>背 影</a:t>
            </a:r>
            <a:endParaRPr kumimoji="0" lang="en-US" altLang="zh-CN" sz="2800" b="1" kern="1200" cap="none" spc="0" normalizeH="0" baseline="0" noProof="0" dirty="0">
              <a:latin typeface="+mn-ea"/>
              <a:ea typeface="+mn-ea"/>
              <a:cs typeface="+mn-cs"/>
            </a:endParaRPr>
          </a:p>
        </p:txBody>
      </p:sp>
      <p:sp>
        <p:nvSpPr>
          <p:cNvPr id="38929" name="TextBox 36"/>
          <p:cNvSpPr txBox="1"/>
          <p:nvPr/>
        </p:nvSpPr>
        <p:spPr>
          <a:xfrm>
            <a:off x="5429250" y="2324100"/>
            <a:ext cx="1714500" cy="461963"/>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latin typeface="Times New Roman" panose="02020603050405020304" pitchFamily="18" charset="0"/>
                <a:cs typeface="Times New Roman" panose="02020603050405020304" pitchFamily="18" charset="0"/>
              </a:rPr>
              <a:t>开门见山</a:t>
            </a:r>
            <a:endParaRPr lang="zh-CN" altLang="en-US" sz="2400" b="1" dirty="0">
              <a:latin typeface="Times New Roman" panose="02020603050405020304" pitchFamily="18" charset="0"/>
              <a:ea typeface="Times New Roman" panose="02020603050405020304" pitchFamily="18" charset="0"/>
            </a:endParaRPr>
          </a:p>
        </p:txBody>
      </p:sp>
      <p:sp>
        <p:nvSpPr>
          <p:cNvPr id="38930" name="TextBox 37"/>
          <p:cNvSpPr txBox="1"/>
          <p:nvPr/>
        </p:nvSpPr>
        <p:spPr>
          <a:xfrm>
            <a:off x="5429250" y="3286125"/>
            <a:ext cx="1643063" cy="461963"/>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latin typeface="Times New Roman" panose="02020603050405020304" pitchFamily="18" charset="0"/>
                <a:cs typeface="Times New Roman" panose="02020603050405020304" pitchFamily="18" charset="0"/>
              </a:rPr>
              <a:t>形神交融</a:t>
            </a:r>
            <a:endParaRPr lang="zh-CN" altLang="en-US" sz="2400" b="1" dirty="0">
              <a:latin typeface="Times New Roman" panose="02020603050405020304" pitchFamily="18" charset="0"/>
              <a:ea typeface="Times New Roman" panose="02020603050405020304" pitchFamily="18" charset="0"/>
            </a:endParaRPr>
          </a:p>
        </p:txBody>
      </p:sp>
      <p:sp>
        <p:nvSpPr>
          <p:cNvPr id="38931" name="TextBox 38"/>
          <p:cNvSpPr txBox="1"/>
          <p:nvPr/>
        </p:nvSpPr>
        <p:spPr>
          <a:xfrm>
            <a:off x="5429250" y="4143375"/>
            <a:ext cx="1643063" cy="461963"/>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latin typeface="Times New Roman" panose="02020603050405020304" pitchFamily="18" charset="0"/>
                <a:cs typeface="Times New Roman" panose="02020603050405020304" pitchFamily="18" charset="0"/>
              </a:rPr>
              <a:t>催人泪下</a:t>
            </a:r>
            <a:endParaRPr lang="zh-CN" altLang="en-US" sz="2400" b="1" dirty="0">
              <a:latin typeface="Times New Roman" panose="02020603050405020304" pitchFamily="18" charset="0"/>
              <a:ea typeface="Times New Roman" panose="02020603050405020304" pitchFamily="18" charset="0"/>
            </a:endParaRPr>
          </a:p>
        </p:txBody>
      </p:sp>
      <p:sp>
        <p:nvSpPr>
          <p:cNvPr id="38932" name="TextBox 39"/>
          <p:cNvSpPr txBox="1"/>
          <p:nvPr/>
        </p:nvSpPr>
        <p:spPr>
          <a:xfrm>
            <a:off x="5429250" y="5110163"/>
            <a:ext cx="1571625" cy="461962"/>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latin typeface="Times New Roman" panose="02020603050405020304" pitchFamily="18" charset="0"/>
                <a:cs typeface="Times New Roman" panose="02020603050405020304" pitchFamily="18" charset="0"/>
              </a:rPr>
              <a:t>照应深化</a:t>
            </a:r>
            <a:endParaRPr lang="zh-CN" altLang="en-US" sz="2400" b="1" dirty="0">
              <a:latin typeface="Times New Roman" panose="02020603050405020304" pitchFamily="18" charset="0"/>
              <a:ea typeface="Times New Roman" panose="02020603050405020304" pitchFamily="18" charset="0"/>
            </a:endParaRPr>
          </a:p>
        </p:txBody>
      </p:sp>
      <p:cxnSp>
        <p:nvCxnSpPr>
          <p:cNvPr id="42" name="直接箭头连接符 41"/>
          <p:cNvCxnSpPr/>
          <p:nvPr/>
        </p:nvCxnSpPr>
        <p:spPr>
          <a:xfrm>
            <a:off x="5072063" y="2571750"/>
            <a:ext cx="428625"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5072063" y="3500438"/>
            <a:ext cx="428625"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5072063" y="4429125"/>
            <a:ext cx="428625"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a:off x="5072063" y="5357813"/>
            <a:ext cx="428625"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0964" name="图片 15"/>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33803" name="Rectangle 11"/>
          <p:cNvSpPr>
            <a:spLocks noChangeArrowheads="1"/>
          </p:cNvSpPr>
          <p:nvPr/>
        </p:nvSpPr>
        <p:spPr bwMode="auto">
          <a:xfrm>
            <a:off x="928688" y="2500313"/>
            <a:ext cx="7664450" cy="2914650"/>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2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C00000"/>
                </a:solidFill>
                <a:effectLst/>
                <a:uLnTx/>
                <a:uFillTx/>
                <a:latin typeface="+mn-ea"/>
                <a:ea typeface="+mn-ea"/>
                <a:cs typeface="Times New Roman" panose="02020603050405020304" pitchFamily="18" charset="0"/>
              </a:rPr>
              <a:t>    </a:t>
            </a:r>
            <a:r>
              <a:rPr kumimoji="1" lang="zh-CN" altLang="en-US" sz="2400" b="1" i="0" u="none" strike="noStrike" kern="1200" cap="none" spc="0" normalizeH="0" baseline="0" noProof="0" dirty="0">
                <a:ln>
                  <a:noFill/>
                </a:ln>
                <a:solidFill>
                  <a:srgbClr val="800000"/>
                </a:solidFill>
                <a:effectLst/>
                <a:uLnTx/>
                <a:uFillTx/>
                <a:latin typeface="+mn-ea"/>
                <a:ea typeface="+mn-ea"/>
                <a:cs typeface="+mn-cs"/>
              </a:rPr>
              <a:t>本文追忆了作者和父亲在浦口车站分别时的情景，刻画了一个感人至深的慈父形象，表达了真挚深沉的父子之情，抒发了作者对父亲深切的思念之情。</a:t>
            </a:r>
            <a:endParaRPr kumimoji="1" lang="zh-CN" altLang="en-US" sz="2400" b="1" i="0" u="none" strike="noStrike" kern="1200" cap="none" spc="0" normalizeH="0" baseline="0" noProof="0" dirty="0">
              <a:ln>
                <a:noFill/>
              </a:ln>
              <a:solidFill>
                <a:srgbClr val="800000"/>
              </a:solidFill>
              <a:effectLst/>
              <a:uLnTx/>
              <a:uFillTx/>
              <a:latin typeface="+mn-ea"/>
              <a:ea typeface="+mn-ea"/>
              <a:cs typeface="+mn-cs"/>
            </a:endParaRPr>
          </a:p>
          <a:p>
            <a:pPr marL="0" marR="0" lvl="0" indent="0" algn="l" defTabSz="914400" rtl="0" eaLnBrk="0" fontAlgn="auto" latinLnBrk="0" hangingPunct="0">
              <a:lnSpc>
                <a:spcPct val="200000"/>
              </a:lnSpc>
              <a:spcBef>
                <a:spcPts val="0"/>
              </a:spcBef>
              <a:spcAft>
                <a:spcPts val="0"/>
              </a:spcAft>
              <a:buClrTx/>
              <a:buSzTx/>
              <a:buFontTx/>
              <a:buNone/>
              <a:defRPr/>
            </a:pPr>
            <a:endParaRPr kumimoji="1" lang="zh-CN" altLang="zh-CN" sz="2400" b="1" i="0" u="none" strike="noStrike" kern="1200" cap="none" spc="0" normalizeH="0" baseline="0" noProof="0" dirty="0">
              <a:ln>
                <a:noFill/>
              </a:ln>
              <a:solidFill>
                <a:srgbClr val="800000"/>
              </a:solidFill>
              <a:effectLst/>
              <a:uLnTx/>
              <a:uFillTx/>
              <a:latin typeface="+mn-ea"/>
              <a:ea typeface="+mn-ea"/>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1987" name="AutoShape 9"/>
          <p:cNvSpPr/>
          <p:nvPr/>
        </p:nvSpPr>
        <p:spPr>
          <a:xfrm>
            <a:off x="971550" y="1844675"/>
            <a:ext cx="3140075" cy="455613"/>
          </a:xfrm>
          <a:prstGeom prst="homePlate">
            <a:avLst>
              <a:gd name="adj" fmla="val 37044"/>
            </a:avLst>
          </a:prstGeom>
          <a:gradFill rotWithShape="1">
            <a:gsLst>
              <a:gs pos="0">
                <a:srgbClr val="FFFF00"/>
              </a:gs>
              <a:gs pos="100000">
                <a:schemeClr val="bg1"/>
              </a:gs>
            </a:gsLst>
            <a:lin ang="2700000" scaled="1"/>
            <a:tileRect/>
          </a:gradFill>
          <a:ln w="9525" cap="flat" cmpd="sng">
            <a:solidFill>
              <a:srgbClr val="FFC517"/>
            </a:solidFill>
            <a:prstDash val="solid"/>
            <a:miter/>
            <a:headEnd type="none" w="med" len="med"/>
            <a:tailEnd type="none" w="med" len="med"/>
          </a:ln>
        </p:spPr>
        <p:txBody>
          <a:bodyPr anchor="ct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lnSpc>
                <a:spcPct val="150000"/>
              </a:lnSpc>
              <a:spcBef>
                <a:spcPct val="0"/>
              </a:spcBef>
              <a:buNone/>
            </a:pPr>
            <a:endParaRPr lang="en-US" altLang="zh-CN" sz="1800">
              <a:latin typeface="宋体" panose="02010600030101010101" pitchFamily="2" charset="-122"/>
            </a:endParaRPr>
          </a:p>
        </p:txBody>
      </p:sp>
      <p:sp>
        <p:nvSpPr>
          <p:cNvPr id="41988" name="AutoShape 9"/>
          <p:cNvSpPr/>
          <p:nvPr/>
        </p:nvSpPr>
        <p:spPr>
          <a:xfrm>
            <a:off x="971550" y="3998913"/>
            <a:ext cx="3429000" cy="455612"/>
          </a:xfrm>
          <a:prstGeom prst="homePlate">
            <a:avLst>
              <a:gd name="adj" fmla="val 37038"/>
            </a:avLst>
          </a:prstGeom>
          <a:gradFill rotWithShape="1">
            <a:gsLst>
              <a:gs pos="0">
                <a:srgbClr val="FFFF00"/>
              </a:gs>
              <a:gs pos="100000">
                <a:schemeClr val="bg1"/>
              </a:gs>
            </a:gsLst>
            <a:lin ang="2700000" scaled="1"/>
            <a:tileRect/>
          </a:gradFill>
          <a:ln w="9525" cap="flat" cmpd="sng">
            <a:solidFill>
              <a:srgbClr val="FFC517"/>
            </a:solidFill>
            <a:prstDash val="solid"/>
            <a:miter/>
            <a:headEnd type="none" w="med" len="med"/>
            <a:tailEnd type="none" w="med" len="med"/>
          </a:ln>
        </p:spPr>
        <p:txBody>
          <a:bodyPr anchor="ct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lnSpc>
                <a:spcPct val="150000"/>
              </a:lnSpc>
              <a:spcBef>
                <a:spcPct val="0"/>
              </a:spcBef>
              <a:buNone/>
            </a:pPr>
            <a:endParaRPr lang="en-US" altLang="zh-CN" sz="1800">
              <a:latin typeface="宋体" panose="02010600030101010101" pitchFamily="2" charset="-122"/>
            </a:endParaRPr>
          </a:p>
        </p:txBody>
      </p:sp>
      <p:pic>
        <p:nvPicPr>
          <p:cNvPr id="41993" name="图片 1" descr="本课突出.png"/>
          <p:cNvPicPr>
            <a:picLocks noChangeAspect="1"/>
          </p:cNvPicPr>
          <p:nvPr/>
        </p:nvPicPr>
        <p:blipFill>
          <a:blip r:embed="rId1"/>
          <a:stretch>
            <a:fillRect/>
          </a:stretch>
        </p:blipFill>
        <p:spPr>
          <a:xfrm>
            <a:off x="2033588" y="528638"/>
            <a:ext cx="5173662" cy="622300"/>
          </a:xfrm>
          <a:prstGeom prst="rect">
            <a:avLst/>
          </a:prstGeom>
          <a:noFill/>
          <a:ln w="9525">
            <a:noFill/>
          </a:ln>
        </p:spPr>
      </p:pic>
      <p:sp>
        <p:nvSpPr>
          <p:cNvPr id="41994" name="Rectangle 13"/>
          <p:cNvSpPr/>
          <p:nvPr/>
        </p:nvSpPr>
        <p:spPr>
          <a:xfrm>
            <a:off x="965200" y="1690688"/>
            <a:ext cx="7494588" cy="3970337"/>
          </a:xfrm>
          <a:prstGeom prst="rect">
            <a:avLst/>
          </a:prstGeom>
          <a:noFill/>
          <a:ln w="9525">
            <a:noFill/>
          </a:ln>
        </p:spPr>
        <p:txBody>
          <a:bodyPr anchor="ct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lnSpc>
                <a:spcPct val="150000"/>
              </a:lnSpc>
              <a:spcBef>
                <a:spcPct val="0"/>
              </a:spcBef>
              <a:buNone/>
            </a:pPr>
            <a:r>
              <a:rPr lang="en-US" altLang="zh-CN" sz="2400" b="1">
                <a:solidFill>
                  <a:srgbClr val="FF0000"/>
                </a:solidFill>
                <a:latin typeface="宋体" panose="02010600030101010101" pitchFamily="2" charset="-122"/>
                <a:ea typeface="Adobe 黑体 Std R" pitchFamily="34" charset="-122"/>
              </a:rPr>
              <a:t>1.</a:t>
            </a:r>
            <a:r>
              <a:rPr lang="zh-CN" altLang="en-US" sz="2400" b="1" dirty="0">
                <a:solidFill>
                  <a:srgbClr val="FF0000"/>
                </a:solidFill>
                <a:latin typeface="宋体" panose="02010600030101010101" pitchFamily="2" charset="-122"/>
                <a:cs typeface="Times New Roman" panose="02020603050405020304" pitchFamily="18" charset="0"/>
              </a:rPr>
              <a:t>以“背影”为线索，</a:t>
            </a:r>
            <a:r>
              <a:rPr lang="zh-CN" altLang="en-US" sz="2400" b="1" dirty="0">
                <a:latin typeface="宋体" panose="02010600030101010101" pitchFamily="2" charset="-122"/>
                <a:cs typeface="Times New Roman" panose="02020603050405020304" pitchFamily="18" charset="0"/>
              </a:rPr>
              <a:t>四写“背影”、四次写流泪，把各部分材料巧妙地组织起来，通过“背影”这个独特的角度展现出父亲挚爱儿子的深情，同时反复照应了标题，使文章浑然一体。</a:t>
            </a:r>
            <a:endParaRPr lang="en-US" altLang="zh-CN" sz="2400" b="1">
              <a:latin typeface="宋体" panose="02010600030101010101" pitchFamily="2" charset="-122"/>
              <a:cs typeface="Times New Roman" panose="02020603050405020304" pitchFamily="18" charset="0"/>
            </a:endParaRPr>
          </a:p>
          <a:p>
            <a:pPr marL="0" lvl="0" indent="0" eaLnBrk="1" hangingPunct="1">
              <a:lnSpc>
                <a:spcPct val="150000"/>
              </a:lnSpc>
              <a:spcBef>
                <a:spcPct val="0"/>
              </a:spcBef>
              <a:buNone/>
            </a:pPr>
            <a:r>
              <a:rPr lang="en-US" altLang="en-US" sz="2400" b="1">
                <a:solidFill>
                  <a:srgbClr val="FF0000"/>
                </a:solidFill>
                <a:latin typeface="宋体" panose="02010600030101010101" pitchFamily="2" charset="-122"/>
                <a:ea typeface="Adobe 黑体 Std R" pitchFamily="34" charset="-122"/>
              </a:rPr>
              <a:t>2.</a:t>
            </a:r>
            <a:r>
              <a:rPr lang="zh-CN" altLang="en-US" sz="2400" b="1" dirty="0">
                <a:solidFill>
                  <a:srgbClr val="FF0000"/>
                </a:solidFill>
                <a:latin typeface="宋体" panose="02010600030101010101" pitchFamily="2" charset="-122"/>
                <a:ea typeface="Adobe 黑体 Std R" pitchFamily="34" charset="-122"/>
              </a:rPr>
              <a:t>细节描写，生动感人。</a:t>
            </a:r>
            <a:r>
              <a:rPr lang="zh-CN" altLang="en-US" sz="2400" b="1" dirty="0"/>
              <a:t>本文通过看似琐碎寻常、实则生动典型的细节描写来刻画人物，使得父亲的形象血肉丰满、呼之欲出，具有撼动人心的力量。</a:t>
            </a:r>
            <a:endParaRPr lang="zh-CN" altLang="en-US" sz="2400"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3011" name="AutoShape 9"/>
          <p:cNvSpPr/>
          <p:nvPr/>
        </p:nvSpPr>
        <p:spPr>
          <a:xfrm>
            <a:off x="928688" y="4357688"/>
            <a:ext cx="3440112" cy="455612"/>
          </a:xfrm>
          <a:prstGeom prst="homePlate">
            <a:avLst>
              <a:gd name="adj" fmla="val 37053"/>
            </a:avLst>
          </a:prstGeom>
          <a:gradFill rotWithShape="1">
            <a:gsLst>
              <a:gs pos="0">
                <a:srgbClr val="FFFF00"/>
              </a:gs>
              <a:gs pos="100000">
                <a:schemeClr val="bg1"/>
              </a:gs>
            </a:gsLst>
            <a:lin ang="2700000" scaled="1"/>
            <a:tileRect/>
          </a:gradFill>
          <a:ln w="9525" cap="flat" cmpd="sng">
            <a:solidFill>
              <a:srgbClr val="FFC517"/>
            </a:solidFill>
            <a:prstDash val="solid"/>
            <a:miter/>
            <a:headEnd type="none" w="med" len="med"/>
            <a:tailEnd type="none" w="med" len="med"/>
          </a:ln>
        </p:spPr>
        <p:txBody>
          <a:bodyPr anchor="ct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lnSpc>
                <a:spcPct val="150000"/>
              </a:lnSpc>
              <a:spcBef>
                <a:spcPct val="0"/>
              </a:spcBef>
              <a:buNone/>
            </a:pPr>
            <a:endParaRPr lang="en-US" altLang="zh-CN" sz="1800">
              <a:latin typeface="宋体" panose="02010600030101010101" pitchFamily="2" charset="-122"/>
            </a:endParaRPr>
          </a:p>
        </p:txBody>
      </p:sp>
      <p:sp>
        <p:nvSpPr>
          <p:cNvPr id="43016" name="AutoShape 9"/>
          <p:cNvSpPr/>
          <p:nvPr/>
        </p:nvSpPr>
        <p:spPr>
          <a:xfrm>
            <a:off x="928688" y="2000250"/>
            <a:ext cx="3440112" cy="455613"/>
          </a:xfrm>
          <a:prstGeom prst="homePlate">
            <a:avLst>
              <a:gd name="adj" fmla="val 37053"/>
            </a:avLst>
          </a:prstGeom>
          <a:gradFill rotWithShape="1">
            <a:gsLst>
              <a:gs pos="0">
                <a:srgbClr val="FFFF00"/>
              </a:gs>
              <a:gs pos="100000">
                <a:schemeClr val="bg1"/>
              </a:gs>
            </a:gsLst>
            <a:lin ang="2700000" scaled="1"/>
            <a:tileRect/>
          </a:gradFill>
          <a:ln w="9525" cap="flat" cmpd="sng">
            <a:solidFill>
              <a:srgbClr val="FFC517"/>
            </a:solidFill>
            <a:prstDash val="solid"/>
            <a:miter/>
            <a:headEnd type="none" w="med" len="med"/>
            <a:tailEnd type="none" w="med" len="med"/>
          </a:ln>
        </p:spPr>
        <p:txBody>
          <a:bodyPr anchor="ct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lnSpc>
                <a:spcPct val="150000"/>
              </a:lnSpc>
              <a:spcBef>
                <a:spcPct val="0"/>
              </a:spcBef>
              <a:buNone/>
            </a:pPr>
            <a:endParaRPr lang="en-US" altLang="zh-CN" sz="1800">
              <a:latin typeface="宋体" panose="02010600030101010101" pitchFamily="2" charset="-122"/>
            </a:endParaRPr>
          </a:p>
        </p:txBody>
      </p:sp>
      <p:pic>
        <p:nvPicPr>
          <p:cNvPr id="43017" name="图片 1" descr="本课突出.png"/>
          <p:cNvPicPr>
            <a:picLocks noChangeAspect="1"/>
          </p:cNvPicPr>
          <p:nvPr/>
        </p:nvPicPr>
        <p:blipFill>
          <a:blip r:embed="rId1"/>
          <a:stretch>
            <a:fillRect/>
          </a:stretch>
        </p:blipFill>
        <p:spPr>
          <a:xfrm>
            <a:off x="2033588" y="528638"/>
            <a:ext cx="5173662" cy="622300"/>
          </a:xfrm>
          <a:prstGeom prst="rect">
            <a:avLst/>
          </a:prstGeom>
          <a:noFill/>
          <a:ln w="9525">
            <a:noFill/>
          </a:ln>
        </p:spPr>
      </p:pic>
      <p:sp>
        <p:nvSpPr>
          <p:cNvPr id="34828" name="Rectangle 13"/>
          <p:cNvSpPr>
            <a:spLocks noChangeArrowheads="1"/>
          </p:cNvSpPr>
          <p:nvPr/>
        </p:nvSpPr>
        <p:spPr bwMode="auto">
          <a:xfrm>
            <a:off x="928688" y="1930400"/>
            <a:ext cx="7494588" cy="4413250"/>
          </a:xfrm>
          <a:prstGeom prst="rect">
            <a:avLst/>
          </a:prstGeom>
          <a:noFill/>
          <a:ln w="9525">
            <a:noFill/>
            <a:miter lim="800000"/>
          </a:ln>
        </p:spPr>
        <p:txBody>
          <a:bodyPr anchor="ct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ea typeface="Adobe 黑体 Std R"/>
                <a:cs typeface="Adobe 黑体 Std R"/>
              </a:rPr>
              <a:t>3.</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Adobe 黑体 Std R"/>
                <a:cs typeface="Adobe 黑体 Std R"/>
              </a:rPr>
              <a:t>语言朴实，饱含深情。</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本文是在感情如潮的情况下下笔成文的，但作者表达这强烈的感情时没有浓墨重彩地着意渲染，而是以白描的手法记叙事实，用如叙家常般朴素平实、通俗晓畅的语言，描绘出父亲对儿子的关爱，儿子对父亲的感激与思念。</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en-US" sz="2400" b="1" i="0" u="none" strike="noStrike" kern="1200" cap="none" spc="0" normalizeH="0" baseline="0" noProof="0" dirty="0">
                <a:ln>
                  <a:noFill/>
                </a:ln>
                <a:solidFill>
                  <a:srgbClr val="FF0000"/>
                </a:solidFill>
                <a:effectLst/>
                <a:uLnTx/>
                <a:uFillTx/>
                <a:latin typeface="宋体" panose="02010600030101010101" pitchFamily="2" charset="-122"/>
                <a:ea typeface="Adobe 黑体 Std R"/>
                <a:cs typeface="Adobe 黑体 Std R"/>
              </a:rPr>
              <a:t>4.</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Adobe 黑体 Std R"/>
                <a:cs typeface="Adobe 黑体 Std R"/>
              </a:rPr>
              <a:t>重视剪裁，详略得当。</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文中略写回家奔丧、在南京游逛，因为这些和主题关系不大。详写送行的过程，其中也分主次，买橘子的过程写得比较详细，写背影的笔墨，又特别详细。</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6149" name="图片 20"/>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6150" name="文本框 13"/>
          <p:cNvSpPr txBox="1"/>
          <p:nvPr/>
        </p:nvSpPr>
        <p:spPr>
          <a:xfrm>
            <a:off x="10761663" y="2339975"/>
            <a:ext cx="184150" cy="368300"/>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endParaRPr lang="zh-CN" altLang="en-US" sz="1800" dirty="0"/>
          </a:p>
        </p:txBody>
      </p:sp>
      <p:sp>
        <p:nvSpPr>
          <p:cNvPr id="6151" name="文本框 14"/>
          <p:cNvSpPr txBox="1"/>
          <p:nvPr/>
        </p:nvSpPr>
        <p:spPr>
          <a:xfrm>
            <a:off x="10561638" y="4170363"/>
            <a:ext cx="184150" cy="366712"/>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endParaRPr lang="zh-CN" altLang="en-US" sz="1800" dirty="0"/>
          </a:p>
        </p:txBody>
      </p:sp>
      <p:sp>
        <p:nvSpPr>
          <p:cNvPr id="16" name="矩形 15"/>
          <p:cNvSpPr/>
          <p:nvPr/>
        </p:nvSpPr>
        <p:spPr>
          <a:xfrm>
            <a:off x="7250113" y="1477963"/>
            <a:ext cx="16510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53" name="文本框 21"/>
          <p:cNvSpPr txBox="1"/>
          <p:nvPr/>
        </p:nvSpPr>
        <p:spPr>
          <a:xfrm>
            <a:off x="7356475" y="1477963"/>
            <a:ext cx="1633538" cy="338137"/>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6161" name="Rectangle 17"/>
          <p:cNvSpPr>
            <a:spLocks noChangeArrowheads="1"/>
          </p:cNvSpPr>
          <p:nvPr/>
        </p:nvSpPr>
        <p:spPr bwMode="auto">
          <a:xfrm>
            <a:off x="3708400" y="1916113"/>
            <a:ext cx="4786313" cy="4414838"/>
          </a:xfrm>
          <a:prstGeom prst="rect">
            <a:avLst/>
          </a:prstGeom>
          <a:noFill/>
          <a:ln w="9525">
            <a:noFill/>
            <a:miter lim="800000"/>
          </a:ln>
          <a:effectLst/>
        </p:spPr>
        <p:txBody>
          <a:bodyPr anchor="ct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作者简介朱自清</a:t>
            </a:r>
            <a:r>
              <a:rPr kumimoji="0" lang="en-US" altLang="en-US" sz="2400" b="1" i="0" u="none" strike="noStrike" kern="1200" cap="none" spc="0" normalizeH="0" baseline="0" noProof="0" dirty="0">
                <a:ln>
                  <a:noFill/>
                </a:ln>
                <a:solidFill>
                  <a:schemeClr val="tx1"/>
                </a:solidFill>
                <a:effectLst/>
                <a:uLnTx/>
                <a:uFillTx/>
                <a:latin typeface="+mn-ea"/>
                <a:ea typeface="+mn-ea"/>
                <a:cs typeface="+mn-cs"/>
              </a:rPr>
              <a:t>(1898</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a:t>
            </a:r>
            <a:r>
              <a:rPr kumimoji="0" lang="en-US" altLang="en-US" sz="2400" b="1" i="0" u="none" strike="noStrike" kern="1200" cap="none" spc="0" normalizeH="0" baseline="0" noProof="0" dirty="0">
                <a:ln>
                  <a:noFill/>
                </a:ln>
                <a:solidFill>
                  <a:schemeClr val="tx1"/>
                </a:solidFill>
                <a:effectLst/>
                <a:uLnTx/>
                <a:uFillTx/>
                <a:latin typeface="+mn-ea"/>
                <a:ea typeface="+mn-ea"/>
                <a:cs typeface="+mn-cs"/>
              </a:rPr>
              <a:t>1948)</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，散文家、诗人、学者。字佩弦，号秋实，江苏扬州人。著有诗文集</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踪迹</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，散文集</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背影</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欧游杂记</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。其散文朴素缜密、清隽沉郁、语言洗练、文笔清丽，极富有真情实感。代表作有</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春</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绿</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荷塘月色</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背影</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桨声灯影里的秦淮河</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等。</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pic>
        <p:nvPicPr>
          <p:cNvPr id="6155" name="Picture 2" descr="c:\users\administrator\appdata\roaming\360se6\User Data\temp\20090812095548710.jpg"/>
          <p:cNvPicPr>
            <a:picLocks noChangeAspect="1"/>
          </p:cNvPicPr>
          <p:nvPr/>
        </p:nvPicPr>
        <p:blipFill>
          <a:blip r:embed="rId2"/>
          <a:stretch>
            <a:fillRect/>
          </a:stretch>
        </p:blipFill>
        <p:spPr>
          <a:xfrm>
            <a:off x="827088" y="1989138"/>
            <a:ext cx="2962275" cy="4189412"/>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4036" name="图片 10"/>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35849" name="Rectangle 10"/>
          <p:cNvSpPr>
            <a:spLocks noChangeArrowheads="1"/>
          </p:cNvSpPr>
          <p:nvPr/>
        </p:nvSpPr>
        <p:spPr bwMode="auto">
          <a:xfrm>
            <a:off x="755650" y="1347788"/>
            <a:ext cx="7727950" cy="5216525"/>
          </a:xfrm>
          <a:prstGeom prst="rect">
            <a:avLst/>
          </a:prstGeom>
          <a:noFill/>
          <a:ln w="9525">
            <a:noFill/>
            <a:miter lim="800000"/>
          </a:ln>
        </p:spPr>
        <p:txBody>
          <a:bodyPr anchor="ct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1" lang="zh-CN" altLang="en-US" sz="2400" b="1" i="0" u="none" strike="noStrike" kern="1200" cap="none" spc="0" normalizeH="0" baseline="0" noProof="0" dirty="0">
                <a:ln>
                  <a:noFill/>
                </a:ln>
                <a:solidFill>
                  <a:schemeClr val="tx1"/>
                </a:solidFill>
                <a:effectLst/>
                <a:uLnTx/>
                <a:uFillTx/>
                <a:latin typeface="+mn-ea"/>
                <a:ea typeface="+mn-ea"/>
                <a:cs typeface="+mn-cs"/>
              </a:rPr>
              <a:t>    </a:t>
            </a:r>
            <a:r>
              <a:rPr kumimoji="1" lang="zh-CN" altLang="en-US" sz="2200" b="1" i="0" u="none" strike="noStrike" kern="1200" cap="none" spc="0" normalizeH="0" baseline="0" noProof="0" dirty="0">
                <a:ln>
                  <a:noFill/>
                </a:ln>
                <a:solidFill>
                  <a:schemeClr val="tx1"/>
                </a:solidFill>
                <a:effectLst/>
                <a:uLnTx/>
                <a:uFillTx/>
                <a:latin typeface="+mn-ea"/>
                <a:ea typeface="+mn-ea"/>
                <a:cs typeface="+mn-cs"/>
              </a:rPr>
              <a:t>现在我们一齐欣赏</a:t>
            </a:r>
            <a:r>
              <a:rPr kumimoji="1" lang="en-US" altLang="zh-CN" sz="2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2200" b="1" i="0" u="none" strike="noStrike" kern="1200" cap="none" spc="0" normalizeH="0" baseline="0" noProof="0" dirty="0">
                <a:ln>
                  <a:noFill/>
                </a:ln>
                <a:solidFill>
                  <a:schemeClr val="tx1"/>
                </a:solidFill>
                <a:effectLst/>
                <a:uLnTx/>
                <a:uFillTx/>
                <a:latin typeface="+mn-ea"/>
                <a:ea typeface="+mn-ea"/>
                <a:cs typeface="+mn-cs"/>
              </a:rPr>
              <a:t>父亲</a:t>
            </a:r>
            <a:r>
              <a:rPr kumimoji="1" lang="en-US" altLang="zh-CN" sz="2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2200" b="1" i="0" u="none" strike="noStrike" kern="1200" cap="none" spc="0" normalizeH="0" baseline="0" noProof="0" dirty="0">
                <a:ln>
                  <a:noFill/>
                </a:ln>
                <a:solidFill>
                  <a:schemeClr val="tx1"/>
                </a:solidFill>
                <a:effectLst/>
                <a:uLnTx/>
                <a:uFillTx/>
                <a:latin typeface="+mn-ea"/>
                <a:ea typeface="+mn-ea"/>
                <a:cs typeface="+mn-cs"/>
              </a:rPr>
              <a:t>这首歌的歌词，感受父亲对儿女的一片深情。</a:t>
            </a:r>
            <a:endParaRPr kumimoji="1" lang="en-US" altLang="zh-CN" sz="2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1" lang="zh-CN" altLang="en-US" sz="2200" b="1" i="0" u="none" strike="noStrike" kern="1200" cap="none" spc="0" normalizeH="0" baseline="0" noProof="0" dirty="0">
                <a:ln>
                  <a:noFill/>
                </a:ln>
                <a:solidFill>
                  <a:srgbClr val="800000"/>
                </a:solidFill>
                <a:effectLst/>
                <a:uLnTx/>
                <a:uFillTx/>
                <a:latin typeface="+mn-ea"/>
                <a:ea typeface="+mn-ea"/>
                <a:cs typeface="+mn-cs"/>
              </a:rPr>
              <a:t>    </a:t>
            </a:r>
            <a:r>
              <a:rPr kumimoji="1" lang="zh-CN" altLang="en-US" sz="2200" b="1" i="0" u="none" strike="noStrike" kern="1200" cap="none" spc="0" normalizeH="0" baseline="0" noProof="0" dirty="0">
                <a:ln>
                  <a:noFill/>
                </a:ln>
                <a:solidFill>
                  <a:schemeClr val="tx1"/>
                </a:solidFill>
                <a:effectLst/>
                <a:uLnTx/>
                <a:uFillTx/>
                <a:latin typeface="+mn-ea"/>
                <a:ea typeface="+mn-ea"/>
                <a:cs typeface="+mn-cs"/>
              </a:rPr>
              <a:t>歌词：</a:t>
            </a:r>
            <a:r>
              <a:rPr kumimoji="1" lang="zh-CN" altLang="en-US" sz="2200" b="1" i="0" u="none" strike="noStrike" kern="1200" cap="none" spc="0" normalizeH="0" baseline="0" noProof="0" dirty="0">
                <a:ln>
                  <a:noFill/>
                </a:ln>
                <a:solidFill>
                  <a:srgbClr val="800000"/>
                </a:solidFill>
                <a:effectLst/>
                <a:uLnTx/>
                <a:uFillTx/>
                <a:latin typeface="楷体" panose="02010609060101010101" pitchFamily="49" charset="-122"/>
                <a:ea typeface="楷体" panose="02010609060101010101" pitchFamily="49" charset="-122"/>
                <a:cs typeface="+mn-cs"/>
              </a:rPr>
              <a:t>那是我小时候，常坐在父亲肩头，父亲是儿那登天的梯，父亲是那拉车的牛。忘不了粗茶淡饭将我养大，忘不了一声长叹半壶老酒。等我长大后，山里孩子往外走。想儿时一封家书千里写叮嘱，盼儿归一袋闷烟满天数星斗。都说养儿能防老，可儿山高水远他乡留。都说养儿能防老，可你再苦再累不张口。儿只有轻歌一曲和泪唱，愿天下父母平安度春秋。</a:t>
            </a:r>
            <a:endParaRPr kumimoji="1" lang="zh-CN" altLang="en-US" sz="2200" b="1" i="0" u="none" strike="noStrike" kern="1200" cap="none" spc="0" normalizeH="0" baseline="0" noProof="0" dirty="0">
              <a:ln>
                <a:noFill/>
              </a:ln>
              <a:solidFill>
                <a:srgbClr val="8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1" lang="zh-CN" altLang="en-US" sz="2200" b="1" i="0" u="none" strike="noStrike" kern="1200" cap="none" spc="0" normalizeH="0" baseline="0" noProof="0" dirty="0">
              <a:ln>
                <a:noFill/>
              </a:ln>
              <a:solidFill>
                <a:srgbClr val="800000"/>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 name="Rectangle 11"/>
          <p:cNvSpPr>
            <a:spLocks noChangeArrowheads="1"/>
          </p:cNvSpPr>
          <p:nvPr/>
        </p:nvSpPr>
        <p:spPr bwMode="auto">
          <a:xfrm>
            <a:off x="323850" y="1484313"/>
            <a:ext cx="566738" cy="468313"/>
          </a:xfrm>
          <a:prstGeom prst="rect">
            <a:avLst/>
          </a:prstGeom>
          <a:solidFill>
            <a:srgbClr val="FFFF00"/>
          </a:solidFill>
          <a:ln>
            <a:noFill/>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mn-lt"/>
              <a:ea typeface="+mn-ea"/>
              <a:cs typeface="+mn-cs"/>
            </a:endParaRPr>
          </a:p>
        </p:txBody>
      </p:sp>
      <p:pic>
        <p:nvPicPr>
          <p:cNvPr id="45062" name="图片 31" descr="教材习题讲解.png"/>
          <p:cNvPicPr>
            <a:picLocks noChangeAspect="1"/>
          </p:cNvPicPr>
          <p:nvPr/>
        </p:nvPicPr>
        <p:blipFill>
          <a:blip r:embed="rId1"/>
          <a:stretch>
            <a:fillRect/>
          </a:stretch>
        </p:blipFill>
        <p:spPr>
          <a:xfrm>
            <a:off x="2605088" y="520700"/>
            <a:ext cx="3933825" cy="619125"/>
          </a:xfrm>
          <a:prstGeom prst="rect">
            <a:avLst/>
          </a:prstGeom>
          <a:noFill/>
          <a:ln w="9525">
            <a:noFill/>
          </a:ln>
        </p:spPr>
      </p:pic>
      <p:sp>
        <p:nvSpPr>
          <p:cNvPr id="2" name="TextBox 1"/>
          <p:cNvSpPr txBox="1"/>
          <p:nvPr/>
        </p:nvSpPr>
        <p:spPr>
          <a:xfrm>
            <a:off x="827088" y="1557338"/>
            <a:ext cx="7435850" cy="4637088"/>
          </a:xfrm>
          <a:prstGeom prst="rect">
            <a:avLst/>
          </a:prstGeom>
          <a:noFill/>
        </p:spPr>
        <p:txBody>
          <a:bodyPr>
            <a:spAutoFit/>
          </a:bodyPr>
          <a:lstStyle/>
          <a:p>
            <a:pPr marR="0" defTabSz="914400">
              <a:lnSpc>
                <a:spcPct val="150000"/>
              </a:lnSpc>
              <a:buClrTx/>
              <a:buSzTx/>
              <a:buFontTx/>
              <a:buNone/>
              <a:defRPr/>
            </a:pPr>
            <a:r>
              <a:rPr kumimoji="0" lang="zh-CN" altLang="en-US" sz="2000" b="1" kern="1200" cap="none" spc="0" normalizeH="0" baseline="0" noProof="0" dirty="0">
                <a:latin typeface="+mn-ea"/>
                <a:ea typeface="+mn-ea"/>
                <a:cs typeface="+mn-cs"/>
              </a:rPr>
              <a:t>第一次见到的背影是在祖母去世、父亲失业、家境衰败这样惨淡的特殊环境中出现的。这种特定背景和环境下的父亲的“背影”便完全不同于平时的背影，而是充满感情、饱含深意的背影。父亲在逆境中为儿子所做的一切，比平常，比在顺境中所做的不知要可贵多少倍。所以“我看见他的背影，我的泪很快地流下来了”。这次流泪，是因为感动。第二次见到的背影是在父亲告别儿子后混入来来往往的人里出现的。儿子望着父亲的“背影”在人群里消逝，离情别绪，使“我的眼泪又来了”。第三次见到的背影是在文章的结尾，儿子读着父亲的来信，在泪光中再次浮现出父亲的“背影”。这次流泪，是因为思念之情不能自已。所流</a:t>
            </a:r>
            <a:endParaRPr kumimoji="0" lang="zh-CN" altLang="en-US" sz="2000" b="1" kern="1200" cap="none" spc="0" normalizeH="0" baseline="0" noProof="0" dirty="0">
              <a:latin typeface="+mn-ea"/>
              <a:ea typeface="+mn-ea"/>
              <a:cs typeface="+mn-cs"/>
            </a:endParaRPr>
          </a:p>
        </p:txBody>
      </p:sp>
      <p:sp>
        <p:nvSpPr>
          <p:cNvPr id="3" name="TextBox 2"/>
          <p:cNvSpPr txBox="1"/>
          <p:nvPr/>
        </p:nvSpPr>
        <p:spPr>
          <a:xfrm>
            <a:off x="323850" y="1512888"/>
            <a:ext cx="661988" cy="400050"/>
          </a:xfrm>
          <a:prstGeom prst="rect">
            <a:avLst/>
          </a:prstGeom>
          <a:noFill/>
        </p:spPr>
        <p:txBody>
          <a:bodyPr>
            <a:spAutoFit/>
          </a:bodyPr>
          <a:lstStyle/>
          <a:p>
            <a:pPr marR="0" defTabSz="914400">
              <a:buClrTx/>
              <a:buSzTx/>
              <a:buFontTx/>
              <a:buNone/>
              <a:defRPr/>
            </a:pPr>
            <a:r>
              <a:rPr kumimoji="0" lang="zh-CN" altLang="zh-CN" sz="2000" b="1" kern="1200" cap="none" spc="0" normalizeH="0" baseline="0" noProof="0" dirty="0">
                <a:latin typeface="+mn-ea"/>
                <a:ea typeface="宋体" panose="02010600030101010101" pitchFamily="2" charset="-122"/>
                <a:cs typeface="+mn-cs"/>
              </a:rPr>
              <a:t>一、</a:t>
            </a:r>
            <a:endParaRPr kumimoji="0" lang="zh-CN" altLang="en-US" sz="2000"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6085" name="图片 31" descr="教材习题讲解.png"/>
          <p:cNvPicPr>
            <a:picLocks noChangeAspect="1"/>
          </p:cNvPicPr>
          <p:nvPr/>
        </p:nvPicPr>
        <p:blipFill>
          <a:blip r:embed="rId1"/>
          <a:stretch>
            <a:fillRect/>
          </a:stretch>
        </p:blipFill>
        <p:spPr>
          <a:xfrm>
            <a:off x="2605088" y="520700"/>
            <a:ext cx="3933825" cy="619125"/>
          </a:xfrm>
          <a:prstGeom prst="rect">
            <a:avLst/>
          </a:prstGeom>
          <a:noFill/>
          <a:ln w="9525">
            <a:noFill/>
          </a:ln>
        </p:spPr>
      </p:pic>
      <p:sp>
        <p:nvSpPr>
          <p:cNvPr id="3" name="TextBox 2"/>
          <p:cNvSpPr txBox="1"/>
          <p:nvPr/>
        </p:nvSpPr>
        <p:spPr>
          <a:xfrm>
            <a:off x="995363" y="1412875"/>
            <a:ext cx="7177088" cy="4708525"/>
          </a:xfrm>
          <a:prstGeom prst="rect">
            <a:avLst/>
          </a:prstGeom>
          <a:noFill/>
        </p:spPr>
        <p:txBody>
          <a:bodyPr>
            <a:spAutoFit/>
          </a:bodyPr>
          <a:lstStyle/>
          <a:p>
            <a:pPr marR="0" defTabSz="914400">
              <a:lnSpc>
                <a:spcPct val="150000"/>
              </a:lnSpc>
              <a:buClrTx/>
              <a:buSzTx/>
              <a:buFontTx/>
              <a:buNone/>
              <a:defRPr/>
            </a:pPr>
            <a:r>
              <a:rPr kumimoji="0" lang="zh-CN" altLang="en-US" sz="2000" b="1" kern="1200" cap="none" spc="0" normalizeH="0" baseline="0" noProof="0" dirty="0">
                <a:latin typeface="+mn-ea"/>
                <a:ea typeface="+mn-ea"/>
                <a:cs typeface="+mn-cs"/>
              </a:rPr>
              <a:t>之泪，是伤心之泪。</a:t>
            </a:r>
            <a:endParaRPr kumimoji="0" lang="zh-CN" altLang="en-US" sz="2000" b="1" kern="1200" cap="none" spc="0" normalizeH="0" baseline="0" noProof="0" dirty="0">
              <a:latin typeface="+mn-ea"/>
              <a:ea typeface="+mn-ea"/>
              <a:cs typeface="+mn-cs"/>
            </a:endParaRPr>
          </a:p>
          <a:p>
            <a:pPr marR="0" defTabSz="914400">
              <a:lnSpc>
                <a:spcPct val="150000"/>
              </a:lnSpc>
              <a:buClrTx/>
              <a:buSzTx/>
              <a:buFontTx/>
              <a:buNone/>
              <a:defRPr/>
            </a:pPr>
            <a:r>
              <a:rPr kumimoji="0" lang="zh-CN" altLang="en-US" sz="2000" b="1" kern="1200" cap="none" spc="0" normalizeH="0" baseline="0" noProof="0" dirty="0">
                <a:solidFill>
                  <a:srgbClr val="FF0000"/>
                </a:solidFill>
                <a:latin typeface="+mn-ea"/>
                <a:ea typeface="+mn-ea"/>
                <a:cs typeface="+mn-cs"/>
              </a:rPr>
              <a:t>点拨：</a:t>
            </a:r>
            <a:r>
              <a:rPr kumimoji="0" lang="zh-CN" altLang="en-US" sz="2000" b="1" kern="1200" cap="none" spc="0" normalizeH="0" baseline="0" noProof="0" dirty="0">
                <a:latin typeface="+mn-ea"/>
                <a:ea typeface="+mn-ea"/>
                <a:cs typeface="+mn-cs"/>
              </a:rPr>
              <a:t>此题考查筛选信息的能力和分析能力。要筛选出有用的信息，应把握好作者的写作思路。对语句的分析，应依据文章的中心进行。</a:t>
            </a:r>
            <a:endParaRPr kumimoji="0" lang="zh-CN" altLang="en-US" sz="2000" b="1" kern="1200" cap="none" spc="0" normalizeH="0" baseline="0" noProof="0" dirty="0">
              <a:latin typeface="+mn-ea"/>
              <a:ea typeface="+mn-ea"/>
              <a:cs typeface="+mn-cs"/>
            </a:endParaRPr>
          </a:p>
          <a:p>
            <a:pPr marR="0" defTabSz="914400">
              <a:lnSpc>
                <a:spcPct val="150000"/>
              </a:lnSpc>
              <a:buClrTx/>
              <a:buSzTx/>
              <a:buFontTx/>
              <a:buNone/>
              <a:defRPr/>
            </a:pPr>
            <a:r>
              <a:rPr kumimoji="0" lang="en-US" altLang="zh-CN" sz="2000" b="1" kern="1200" cap="none" spc="0" normalizeH="0" baseline="0" noProof="0" dirty="0">
                <a:latin typeface="+mn-ea"/>
                <a:ea typeface="+mn-ea"/>
                <a:cs typeface="+mn-cs"/>
              </a:rPr>
              <a:t>1.</a:t>
            </a:r>
            <a:r>
              <a:rPr kumimoji="0" lang="zh-CN" altLang="en-US" sz="2000" b="1" kern="1200" cap="none" spc="0" normalizeH="0" baseline="0" noProof="0" dirty="0">
                <a:latin typeface="+mn-ea"/>
                <a:ea typeface="+mn-ea"/>
                <a:cs typeface="+mn-cs"/>
              </a:rPr>
              <a:t>这个“再三”说明父亲完全可以不去。但经过“踌躇”之后还是决定自己去送，表达了父亲对儿子的一片深情。他放心不下，爱子情切。</a:t>
            </a:r>
            <a:endParaRPr kumimoji="0" lang="zh-CN" altLang="en-US" sz="2000" b="1" kern="1200" cap="none" spc="0" normalizeH="0" baseline="0" noProof="0" dirty="0">
              <a:latin typeface="+mn-ea"/>
              <a:ea typeface="+mn-ea"/>
              <a:cs typeface="+mn-cs"/>
            </a:endParaRPr>
          </a:p>
          <a:p>
            <a:pPr marR="0" defTabSz="914400">
              <a:lnSpc>
                <a:spcPct val="150000"/>
              </a:lnSpc>
              <a:buClrTx/>
              <a:buSzTx/>
              <a:buFontTx/>
              <a:buNone/>
              <a:defRPr/>
            </a:pPr>
            <a:r>
              <a:rPr kumimoji="0" lang="en-US" altLang="zh-CN" sz="2000" b="1" kern="1200" cap="none" spc="0" normalizeH="0" baseline="0" noProof="0" dirty="0">
                <a:latin typeface="+mn-ea"/>
                <a:ea typeface="+mn-ea"/>
                <a:cs typeface="+mn-cs"/>
              </a:rPr>
              <a:t>2.</a:t>
            </a:r>
            <a:r>
              <a:rPr kumimoji="0" lang="zh-CN" altLang="en-US" sz="2000" b="1" kern="1200" cap="none" spc="0" normalizeH="0" baseline="0" noProof="0" dirty="0">
                <a:latin typeface="+mn-ea"/>
                <a:ea typeface="+mn-ea"/>
                <a:cs typeface="+mn-cs"/>
              </a:rPr>
              <a:t>这表示父亲为儿子想得十分周到，怕他旅途辛苦，口渴，故想到去买几个橘子。“你就在此地，不要走动”，谆谆嘱咐，放心不下，生怕有什么闪失，浓浓深情见于简短的话中。</a:t>
            </a:r>
            <a:endParaRPr kumimoji="0" lang="zh-CN" altLang="en-US" sz="2000" b="1" kern="1200" cap="none" spc="0" normalizeH="0" baseline="0" noProof="0" dirty="0">
              <a:latin typeface="+mn-ea"/>
              <a:ea typeface="+mn-ea"/>
              <a:cs typeface="+mn-cs"/>
            </a:endParaRPr>
          </a:p>
        </p:txBody>
      </p:sp>
      <p:sp>
        <p:nvSpPr>
          <p:cNvPr id="11" name="Rectangle 11"/>
          <p:cNvSpPr>
            <a:spLocks noChangeArrowheads="1"/>
          </p:cNvSpPr>
          <p:nvPr/>
        </p:nvSpPr>
        <p:spPr bwMode="auto">
          <a:xfrm>
            <a:off x="381000" y="3321050"/>
            <a:ext cx="566738" cy="468313"/>
          </a:xfrm>
          <a:prstGeom prst="rect">
            <a:avLst/>
          </a:prstGeom>
          <a:solidFill>
            <a:srgbClr val="FFFF00"/>
          </a:solidFill>
          <a:ln>
            <a:noFill/>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mn-lt"/>
              <a:ea typeface="+mn-ea"/>
              <a:cs typeface="+mn-cs"/>
            </a:endParaRPr>
          </a:p>
        </p:txBody>
      </p:sp>
      <p:sp>
        <p:nvSpPr>
          <p:cNvPr id="12" name="TextBox 11"/>
          <p:cNvSpPr txBox="1"/>
          <p:nvPr/>
        </p:nvSpPr>
        <p:spPr>
          <a:xfrm>
            <a:off x="381000" y="3351213"/>
            <a:ext cx="661988" cy="400050"/>
          </a:xfrm>
          <a:prstGeom prst="rect">
            <a:avLst/>
          </a:prstGeom>
          <a:noFill/>
        </p:spPr>
        <p:txBody>
          <a:bodyPr>
            <a:spAutoFit/>
          </a:bodyPr>
          <a:lstStyle/>
          <a:p>
            <a:pPr marR="0" defTabSz="914400">
              <a:buClrTx/>
              <a:buSzTx/>
              <a:buFontTx/>
              <a:buNone/>
              <a:defRPr/>
            </a:pPr>
            <a:r>
              <a:rPr kumimoji="0" lang="zh-CN" altLang="en-US" sz="2000" b="1" kern="1200" cap="none" spc="0" normalizeH="0" baseline="0" noProof="0" dirty="0">
                <a:latin typeface="+mn-ea"/>
                <a:ea typeface="宋体" panose="02010600030101010101" pitchFamily="2" charset="-122"/>
                <a:cs typeface="+mn-cs"/>
              </a:rPr>
              <a:t>二</a:t>
            </a:r>
            <a:r>
              <a:rPr kumimoji="0" lang="zh-CN" altLang="zh-CN" sz="2000" b="1" kern="1200" cap="none" spc="0" normalizeH="0" baseline="0" noProof="0" dirty="0">
                <a:latin typeface="+mn-ea"/>
                <a:ea typeface="宋体" panose="02010600030101010101" pitchFamily="2" charset="-122"/>
                <a:cs typeface="+mn-cs"/>
              </a:rPr>
              <a:t>、</a:t>
            </a:r>
            <a:endParaRPr kumimoji="0" lang="zh-CN" altLang="en-US" sz="2000"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7108" name="Picture 21"/>
          <p:cNvPicPr>
            <a:picLocks noChangeAspect="1"/>
          </p:cNvPicPr>
          <p:nvPr/>
        </p:nvPicPr>
        <p:blipFill>
          <a:blip r:embed="rId1"/>
          <a:stretch>
            <a:fillRect/>
          </a:stretch>
        </p:blipFill>
        <p:spPr>
          <a:xfrm>
            <a:off x="7932738" y="6194425"/>
            <a:ext cx="1219200" cy="673100"/>
          </a:xfrm>
          <a:prstGeom prst="rect">
            <a:avLst/>
          </a:prstGeom>
          <a:noFill/>
          <a:ln w="9525">
            <a:noFill/>
          </a:ln>
        </p:spPr>
      </p:pic>
      <p:pic>
        <p:nvPicPr>
          <p:cNvPr id="47109" name="图片 31" descr="教材习题讲解.png"/>
          <p:cNvPicPr>
            <a:picLocks noChangeAspect="1"/>
          </p:cNvPicPr>
          <p:nvPr/>
        </p:nvPicPr>
        <p:blipFill>
          <a:blip r:embed="rId2"/>
          <a:stretch>
            <a:fillRect/>
          </a:stretch>
        </p:blipFill>
        <p:spPr>
          <a:xfrm>
            <a:off x="2605088" y="520700"/>
            <a:ext cx="3933825" cy="619125"/>
          </a:xfrm>
          <a:prstGeom prst="rect">
            <a:avLst/>
          </a:prstGeom>
          <a:noFill/>
          <a:ln w="9525">
            <a:noFill/>
          </a:ln>
        </p:spPr>
      </p:pic>
      <p:sp>
        <p:nvSpPr>
          <p:cNvPr id="11" name="矩形 10"/>
          <p:cNvSpPr/>
          <p:nvPr/>
        </p:nvSpPr>
        <p:spPr>
          <a:xfrm>
            <a:off x="819150" y="1557338"/>
            <a:ext cx="7500938" cy="4246563"/>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3.</a:t>
            </a:r>
            <a:r>
              <a:rPr kumimoji="0" lang="zh-CN" altLang="en-US" sz="20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父亲买回橘子后，“于是扑扑衣上的泥土，心里很轻松似的”。这一细节描写似乎毫无惊人之笔，但仔细体味，父亲买橘子之艰难，却装出轻松的样子来安慰儿子的用心以及为儿子做了一件事后的踏实满足、轻松愉快，全都表现了出来。“我走了，到那边来信”，是临别时的谆谆嘱咐，希望儿子旅途平安之心跃然纸上。</a:t>
            </a:r>
            <a:endParaRPr kumimoji="0" lang="zh-CN" altLang="en-US" sz="20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4.</a:t>
            </a:r>
            <a:r>
              <a:rPr kumimoji="0" lang="zh-CN" altLang="en-US" sz="20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直接抒发对父亲的怀念之情，余音袅袅，情思绵绵，一个“再”字蕴含着无限的情意。</a:t>
            </a:r>
            <a:endParaRPr kumimoji="0" lang="zh-CN" altLang="en-US" sz="20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n-ea"/>
                <a:ea typeface="宋体" panose="02010600030101010101" pitchFamily="2" charset="-122"/>
                <a:cs typeface="+mn-cs"/>
              </a:rPr>
              <a:t>点拨：</a:t>
            </a:r>
            <a:r>
              <a:rPr kumimoji="0" lang="zh-CN" altLang="en-US" sz="20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描写句往往饱含感情，抒情句则是情满于胸，不得不发。这两种句子都以“情”为中心，因此在分析时，应突出“情”字。</a:t>
            </a:r>
            <a:endParaRPr kumimoji="0" lang="zh-CN" altLang="en-US" sz="20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8133" name="图片 31" descr="教材习题讲解.png"/>
          <p:cNvPicPr>
            <a:picLocks noChangeAspect="1"/>
          </p:cNvPicPr>
          <p:nvPr/>
        </p:nvPicPr>
        <p:blipFill>
          <a:blip r:embed="rId1"/>
          <a:stretch>
            <a:fillRect/>
          </a:stretch>
        </p:blipFill>
        <p:spPr>
          <a:xfrm>
            <a:off x="2605088" y="520700"/>
            <a:ext cx="3933825" cy="619125"/>
          </a:xfrm>
          <a:prstGeom prst="rect">
            <a:avLst/>
          </a:prstGeom>
          <a:noFill/>
          <a:ln w="9525">
            <a:noFill/>
          </a:ln>
        </p:spPr>
      </p:pic>
      <p:sp>
        <p:nvSpPr>
          <p:cNvPr id="2" name="TextBox 1"/>
          <p:cNvSpPr txBox="1"/>
          <p:nvPr/>
        </p:nvSpPr>
        <p:spPr>
          <a:xfrm>
            <a:off x="900113" y="1628775"/>
            <a:ext cx="7258050" cy="4637088"/>
          </a:xfrm>
          <a:prstGeom prst="rect">
            <a:avLst/>
          </a:prstGeom>
          <a:noFill/>
        </p:spPr>
        <p:txBody>
          <a:bodyPr>
            <a:spAutoFit/>
          </a:bodyPr>
          <a:lstStyle/>
          <a:p>
            <a:pPr marR="0" defTabSz="914400">
              <a:lnSpc>
                <a:spcPct val="150000"/>
              </a:lnSpc>
              <a:buClrTx/>
              <a:buSzTx/>
              <a:buFontTx/>
              <a:buNone/>
              <a:defRPr/>
            </a:pPr>
            <a:r>
              <a:rPr kumimoji="0" lang="zh-CN" altLang="en-US" sz="2000" b="1" kern="1200" cap="none" spc="0" normalizeH="0" baseline="0" noProof="0" dirty="0">
                <a:latin typeface="+mn-ea"/>
                <a:ea typeface="宋体" panose="02010600030101010101" pitchFamily="2" charset="-122"/>
                <a:cs typeface="+mn-cs"/>
              </a:rPr>
              <a:t>“蹒跚”“探”“攀”“缩”“倾”等字词的使用最生动。作者写父亲过铁道买橘子，先写看见父亲的衣着，勾画了一个大体的外貌。写他在平地上走路，就用“蹒跚”，可见他肥胖体衰，步履艰难。从月台下去只写了“慢慢探身下去”，用“探”字准确地写出了下去的过程。“攀”是写手的动作，月台的高、陡，攀得吃力可以想象；“缩”是写脚的动作，把怎样爬写得更细致了；“向左微倾”是写身子的动作，“向左微倾”有两个原因，一是右手支撑比较有力，二是右脚跨上月台有些困难，要借助身子的倾斜。这里连用“攀”“缩”“倾”，细腻而又简练地写出了父亲爬月台的整个动作过程，写出了父亲爬上</a:t>
            </a:r>
            <a:endParaRPr kumimoji="0" lang="zh-CN" altLang="en-US" sz="2000" b="1" kern="1200" cap="none" spc="0" normalizeH="0" baseline="0" noProof="0" dirty="0">
              <a:latin typeface="+mn-ea"/>
              <a:ea typeface="+mn-ea"/>
              <a:cs typeface="+mn-cs"/>
            </a:endParaRPr>
          </a:p>
        </p:txBody>
      </p:sp>
      <p:sp>
        <p:nvSpPr>
          <p:cNvPr id="12" name="Rectangle 11"/>
          <p:cNvSpPr>
            <a:spLocks noChangeArrowheads="1"/>
          </p:cNvSpPr>
          <p:nvPr/>
        </p:nvSpPr>
        <p:spPr bwMode="auto">
          <a:xfrm>
            <a:off x="395288" y="1447800"/>
            <a:ext cx="566738" cy="468313"/>
          </a:xfrm>
          <a:prstGeom prst="rect">
            <a:avLst/>
          </a:prstGeom>
          <a:solidFill>
            <a:srgbClr val="FFFF00"/>
          </a:solidFill>
          <a:ln>
            <a:noFill/>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mn-lt"/>
              <a:ea typeface="+mn-ea"/>
              <a:cs typeface="+mn-cs"/>
            </a:endParaRPr>
          </a:p>
        </p:txBody>
      </p:sp>
      <p:sp>
        <p:nvSpPr>
          <p:cNvPr id="13" name="TextBox 12"/>
          <p:cNvSpPr txBox="1"/>
          <p:nvPr/>
        </p:nvSpPr>
        <p:spPr>
          <a:xfrm>
            <a:off x="409575" y="1477963"/>
            <a:ext cx="661988" cy="400050"/>
          </a:xfrm>
          <a:prstGeom prst="rect">
            <a:avLst/>
          </a:prstGeom>
          <a:noFill/>
        </p:spPr>
        <p:txBody>
          <a:bodyPr>
            <a:spAutoFit/>
          </a:bodyPr>
          <a:lstStyle/>
          <a:p>
            <a:pPr marR="0" defTabSz="914400">
              <a:buClrTx/>
              <a:buSzTx/>
              <a:buFontTx/>
              <a:buNone/>
              <a:defRPr/>
            </a:pPr>
            <a:r>
              <a:rPr kumimoji="0" lang="zh-CN" altLang="en-US" sz="2000" b="1" kern="1200" cap="none" spc="0" normalizeH="0" baseline="0" noProof="0" dirty="0">
                <a:latin typeface="+mn-ea"/>
                <a:ea typeface="宋体" panose="02010600030101010101" pitchFamily="2" charset="-122"/>
                <a:cs typeface="+mn-cs"/>
              </a:rPr>
              <a:t>三</a:t>
            </a:r>
            <a:r>
              <a:rPr kumimoji="0" lang="zh-CN" altLang="zh-CN" sz="2000" b="1" kern="1200" cap="none" spc="0" normalizeH="0" baseline="0" noProof="0" dirty="0">
                <a:latin typeface="+mn-ea"/>
                <a:ea typeface="宋体" panose="02010600030101010101" pitchFamily="2" charset="-122"/>
                <a:cs typeface="+mn-cs"/>
              </a:rPr>
              <a:t>、</a:t>
            </a:r>
            <a:endParaRPr kumimoji="0" lang="zh-CN" altLang="en-US" sz="2000"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9157" name="图片 31" descr="教材习题讲解.png"/>
          <p:cNvPicPr>
            <a:picLocks noChangeAspect="1"/>
          </p:cNvPicPr>
          <p:nvPr/>
        </p:nvPicPr>
        <p:blipFill>
          <a:blip r:embed="rId1"/>
          <a:stretch>
            <a:fillRect/>
          </a:stretch>
        </p:blipFill>
        <p:spPr>
          <a:xfrm>
            <a:off x="2605088" y="520700"/>
            <a:ext cx="3933825" cy="619125"/>
          </a:xfrm>
          <a:prstGeom prst="rect">
            <a:avLst/>
          </a:prstGeom>
          <a:noFill/>
          <a:ln w="9525">
            <a:noFill/>
          </a:ln>
        </p:spPr>
      </p:pic>
      <p:sp>
        <p:nvSpPr>
          <p:cNvPr id="2" name="矩形 1"/>
          <p:cNvSpPr/>
          <p:nvPr/>
        </p:nvSpPr>
        <p:spPr>
          <a:xfrm>
            <a:off x="796925" y="1484313"/>
            <a:ext cx="7446963" cy="4710113"/>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月台的艰难，调动了读者的想象。儿子看到父亲这一情景，想到他这样做完全是为了自己，当然要感动得流下眼泪了。假如从父亲的正面看：一个身材肥胖的中年人，他戴着黑布小帽，穿着黑布大马褂，深青布棉袍，蹒跚地走到铁道边，慢慢探身下去，穿过铁道，想爬上那边的月台。月台又高又陡，一个胖子爬上去真不容易。只见他两手攀着上面，两脚再向上缩；他肥胖的身子向右微倾，拼命用力，眼睛瞪得大大的，嘴紧闭，屏住气，几经努力终于爬上了月台。他咻咻地喘着气，脸上的汗珠在寒风中闪闪发亮</a:t>
            </a:r>
            <a:r>
              <a:rPr kumimoji="0" lang="en-US" altLang="zh-CN" sz="20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0" lang="zh-CN" altLang="en-US" sz="20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父亲为了给儿子买几个橘子，付出了如此艰辛的努力，可见父亲的爱子之情深如海。</a:t>
            </a:r>
            <a:endParaRPr kumimoji="0" lang="zh-CN" altLang="en-US" sz="20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0181" name="图片 31" descr="教材习题讲解.png"/>
          <p:cNvPicPr>
            <a:picLocks noChangeAspect="1"/>
          </p:cNvPicPr>
          <p:nvPr/>
        </p:nvPicPr>
        <p:blipFill>
          <a:blip r:embed="rId1"/>
          <a:stretch>
            <a:fillRect/>
          </a:stretch>
        </p:blipFill>
        <p:spPr>
          <a:xfrm>
            <a:off x="2605088" y="520700"/>
            <a:ext cx="3933825" cy="619125"/>
          </a:xfrm>
          <a:prstGeom prst="rect">
            <a:avLst/>
          </a:prstGeom>
          <a:noFill/>
          <a:ln w="9525">
            <a:noFill/>
          </a:ln>
        </p:spPr>
      </p:pic>
      <p:sp>
        <p:nvSpPr>
          <p:cNvPr id="40968" name="TextBox 15"/>
          <p:cNvSpPr txBox="1">
            <a:spLocks noChangeArrowheads="1"/>
          </p:cNvSpPr>
          <p:nvPr/>
        </p:nvSpPr>
        <p:spPr bwMode="auto">
          <a:xfrm>
            <a:off x="1182688" y="1839913"/>
            <a:ext cx="7183438" cy="3317875"/>
          </a:xfrm>
          <a:prstGeom prst="rect">
            <a:avLst/>
          </a:prstGeom>
          <a:noFill/>
          <a:ln w="9525">
            <a:noFill/>
            <a:miter lim="800000"/>
          </a:ln>
        </p:spPr>
        <p:txBody>
          <a:bodyPr>
            <a:spAutoFit/>
          </a:bodyPr>
          <a:lstStyle/>
          <a:p>
            <a:pPr marR="0" defTabSz="914400">
              <a:lnSpc>
                <a:spcPct val="150000"/>
              </a:lnSpc>
              <a:buClrTx/>
              <a:buSzTx/>
              <a:buFontTx/>
              <a:buNone/>
              <a:defRPr/>
            </a:pPr>
            <a:r>
              <a:rPr kumimoji="0" lang="zh-CN" altLang="en-US" sz="2000" b="1" kern="1200" cap="none" spc="0" normalizeH="0" baseline="0" noProof="0" dirty="0">
                <a:latin typeface="+mn-ea"/>
                <a:ea typeface="宋体" panose="02010600030101010101" pitchFamily="2" charset="-122"/>
                <a:cs typeface="+mn-cs"/>
              </a:rPr>
              <a:t>“穿过铁道”说明了买橘子很费事，加上父亲身材肥胖，年岁大了，就更显得父亲爱子情深。“爬上那边月台”中的“爬上”，可以看出父亲到对面月台的不易，体现了父爱之深。“攀着上面”中的动词“攀着”也显示了父亲行动的不易。“抱起橘子”中的“抱起”可以看出父亲当时的忙乱。“扑扑衣上的泥土”中的“扑扑”看出父亲此时内心的轻松。</a:t>
            </a:r>
            <a:endParaRPr kumimoji="0" lang="zh-CN" altLang="en-US" sz="2000" b="1" kern="1200" cap="none" spc="0" normalizeH="0" baseline="0" noProof="0" dirty="0">
              <a:latin typeface="+mn-ea"/>
              <a:ea typeface="宋体" panose="02010600030101010101" pitchFamily="2" charset="-122"/>
              <a:cs typeface="+mn-cs"/>
            </a:endParaRPr>
          </a:p>
          <a:p>
            <a:pPr marR="0" defTabSz="914400" fontAlgn="auto">
              <a:lnSpc>
                <a:spcPct val="150000"/>
              </a:lnSpc>
              <a:spcBef>
                <a:spcPts val="0"/>
              </a:spcBef>
              <a:spcAft>
                <a:spcPts val="0"/>
              </a:spcAft>
              <a:buClrTx/>
              <a:buSzTx/>
              <a:buFontTx/>
              <a:buNone/>
              <a:defRPr/>
            </a:pPr>
            <a:endParaRPr kumimoji="0" lang="zh-CN" altLang="en-US" sz="2000" b="1" kern="1200" cap="none" spc="0" normalizeH="0" baseline="0" noProof="0" dirty="0">
              <a:latin typeface="+mn-lt"/>
              <a:ea typeface="+mn-ea"/>
              <a:cs typeface="+mn-cs"/>
            </a:endParaRPr>
          </a:p>
        </p:txBody>
      </p:sp>
      <p:sp>
        <p:nvSpPr>
          <p:cNvPr id="11" name="Rectangle 11"/>
          <p:cNvSpPr>
            <a:spLocks noChangeArrowheads="1"/>
          </p:cNvSpPr>
          <p:nvPr/>
        </p:nvSpPr>
        <p:spPr bwMode="auto">
          <a:xfrm>
            <a:off x="611188" y="1592263"/>
            <a:ext cx="566738" cy="468313"/>
          </a:xfrm>
          <a:prstGeom prst="rect">
            <a:avLst/>
          </a:prstGeom>
          <a:solidFill>
            <a:srgbClr val="FFFF00"/>
          </a:solidFill>
          <a:ln>
            <a:noFill/>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srgbClr val="FFFFFF"/>
              </a:solidFill>
              <a:effectLst/>
              <a:uLnTx/>
              <a:uFillTx/>
              <a:latin typeface="+mn-lt"/>
              <a:ea typeface="+mn-ea"/>
              <a:cs typeface="+mn-cs"/>
            </a:endParaRPr>
          </a:p>
        </p:txBody>
      </p:sp>
      <p:sp>
        <p:nvSpPr>
          <p:cNvPr id="50184" name="矩形 9"/>
          <p:cNvSpPr/>
          <p:nvPr/>
        </p:nvSpPr>
        <p:spPr>
          <a:xfrm>
            <a:off x="611188" y="1592263"/>
            <a:ext cx="701675" cy="400050"/>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000" b="1" dirty="0"/>
              <a:t>四</a:t>
            </a:r>
            <a:r>
              <a:rPr lang="zh-CN" altLang="zh-CN" sz="2000" b="1" dirty="0"/>
              <a:t>、</a:t>
            </a:r>
            <a:endParaRPr lang="zh-CN" altLang="en-US" sz="20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173" name="文本框 13"/>
          <p:cNvSpPr txBox="1"/>
          <p:nvPr/>
        </p:nvSpPr>
        <p:spPr>
          <a:xfrm>
            <a:off x="10761663" y="2339975"/>
            <a:ext cx="184150" cy="368300"/>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endParaRPr lang="zh-CN" altLang="en-US" sz="1800" dirty="0"/>
          </a:p>
        </p:txBody>
      </p:sp>
      <p:sp>
        <p:nvSpPr>
          <p:cNvPr id="7174" name="文本框 14"/>
          <p:cNvSpPr txBox="1"/>
          <p:nvPr/>
        </p:nvSpPr>
        <p:spPr>
          <a:xfrm>
            <a:off x="10561638" y="4170363"/>
            <a:ext cx="184150" cy="366712"/>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endParaRPr lang="zh-CN" altLang="en-US" sz="1800" dirty="0"/>
          </a:p>
        </p:txBody>
      </p:sp>
      <p:pic>
        <p:nvPicPr>
          <p:cNvPr id="7175" name="图片 19"/>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21" name="矩形 20"/>
          <p:cNvSpPr/>
          <p:nvPr/>
        </p:nvSpPr>
        <p:spPr>
          <a:xfrm>
            <a:off x="7239000" y="1477963"/>
            <a:ext cx="16510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TextBox 14"/>
          <p:cNvSpPr txBox="1"/>
          <p:nvPr/>
        </p:nvSpPr>
        <p:spPr>
          <a:xfrm>
            <a:off x="920750" y="1446213"/>
            <a:ext cx="7302500" cy="4940300"/>
          </a:xfrm>
          <a:prstGeom prst="rect">
            <a:avLst/>
          </a:prstGeom>
          <a:noFill/>
        </p:spPr>
        <p:txBody>
          <a:bodyPr>
            <a:spAutoFit/>
          </a:bodyPr>
          <a:p>
            <a:pPr>
              <a:lnSpc>
                <a:spcPct val="130000"/>
              </a:lnSpc>
            </a:pPr>
            <a:r>
              <a:rPr lang="en-US" altLang="zh-CN" sz="2400" b="1">
                <a:latin typeface="Calibri" panose="020F0502020204030204" pitchFamily="34" charset="0"/>
              </a:rPr>
              <a:t>        </a:t>
            </a:r>
            <a:r>
              <a:rPr lang="zh-CN" altLang="en-US" sz="2400" b="1" dirty="0">
                <a:latin typeface="宋体" panose="02010600030101010101" pitchFamily="2" charset="-122"/>
              </a:rPr>
              <a:t>本文记叙的是</a:t>
            </a:r>
            <a:r>
              <a:rPr lang="en-US" altLang="zh-CN" sz="2400" b="1">
                <a:latin typeface="Calibri" panose="020F0502020204030204" pitchFamily="34" charset="0"/>
              </a:rPr>
              <a:t>1917</a:t>
            </a:r>
            <a:r>
              <a:rPr lang="zh-CN" altLang="en-US" sz="2400" b="1" dirty="0">
                <a:latin typeface="宋体" panose="02010600030101010101" pitchFamily="2" charset="-122"/>
              </a:rPr>
              <a:t>年的事。那年冬天，作者的祖母死了，在徐州工作任职的父亲朱鸿钧也被解除了职务。作者当时在北京大学读书，得到祖母去世的噩耗，便从北京赶到徐州，同父亲一道奔丧回家。父亲朱鸿钧没有积蓄，回到扬州后，借钱办了丧事。办完丧事后，作者回北京念书，朱鸿钧到南京找工作，父子二人便在浦口车站依依惜别。</a:t>
            </a:r>
            <a:r>
              <a:rPr lang="en-US" altLang="zh-CN" sz="2400" b="1">
                <a:latin typeface="宋体" panose="02010600030101010101" pitchFamily="2" charset="-122"/>
              </a:rPr>
              <a:t>《</a:t>
            </a:r>
            <a:r>
              <a:rPr lang="zh-CN" altLang="en-US" sz="2400" b="1" dirty="0">
                <a:latin typeface="宋体" panose="02010600030101010101" pitchFamily="2" charset="-122"/>
              </a:rPr>
              <a:t>背影</a:t>
            </a:r>
            <a:r>
              <a:rPr lang="en-US" altLang="zh-CN" sz="2400" b="1">
                <a:latin typeface="宋体" panose="02010600030101010101" pitchFamily="2" charset="-122"/>
              </a:rPr>
              <a:t>》</a:t>
            </a:r>
            <a:r>
              <a:rPr lang="zh-CN" altLang="en-US" sz="2400" b="1" dirty="0">
                <a:latin typeface="宋体" panose="02010600030101010101" pitchFamily="2" charset="-122"/>
              </a:rPr>
              <a:t>所写的就是这一段事。</a:t>
            </a:r>
            <a:endParaRPr lang="zh-CN" altLang="en-US" sz="2400" b="1" dirty="0">
              <a:latin typeface="宋体" panose="02010600030101010101" pitchFamily="2" charset="-122"/>
            </a:endParaRPr>
          </a:p>
          <a:p>
            <a:pPr>
              <a:lnSpc>
                <a:spcPct val="150000"/>
              </a:lnSpc>
            </a:pPr>
            <a:endParaRPr lang="zh-CN" altLang="en-US" sz="2400" b="1" dirty="0">
              <a:latin typeface="宋体" panose="02010600030101010101" pitchFamily="2" charset="-122"/>
            </a:endParaRPr>
          </a:p>
          <a:p>
            <a:pPr>
              <a:lnSpc>
                <a:spcPct val="150000"/>
              </a:lnSpc>
            </a:pPr>
            <a:endParaRPr lang="zh-CN" altLang="en-US" sz="2200" b="1" dirty="0">
              <a:latin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6" name="文本框 13"/>
          <p:cNvSpPr txBox="1"/>
          <p:nvPr/>
        </p:nvSpPr>
        <p:spPr>
          <a:xfrm>
            <a:off x="10761663" y="2339975"/>
            <a:ext cx="184150" cy="368300"/>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endParaRPr lang="zh-CN" altLang="en-US" sz="1800" dirty="0"/>
          </a:p>
        </p:txBody>
      </p:sp>
      <p:sp>
        <p:nvSpPr>
          <p:cNvPr id="8197" name="文本框 14"/>
          <p:cNvSpPr txBox="1"/>
          <p:nvPr/>
        </p:nvSpPr>
        <p:spPr>
          <a:xfrm>
            <a:off x="10561638" y="4170363"/>
            <a:ext cx="184150" cy="366712"/>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endParaRPr lang="zh-CN" altLang="en-US" sz="1800" dirty="0"/>
          </a:p>
        </p:txBody>
      </p:sp>
      <p:pic>
        <p:nvPicPr>
          <p:cNvPr id="8199" name="图片 16"/>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27" name="圆角矩形 26"/>
          <p:cNvSpPr/>
          <p:nvPr/>
        </p:nvSpPr>
        <p:spPr bwMode="auto">
          <a:xfrm>
            <a:off x="3849688" y="1871663"/>
            <a:ext cx="2089150" cy="449263"/>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8201" name="图片 9" descr="book.gif"/>
          <p:cNvPicPr>
            <a:picLocks noChangeAspect="1"/>
          </p:cNvPicPr>
          <p:nvPr/>
        </p:nvPicPr>
        <p:blipFill>
          <a:blip r:embed="rId2"/>
          <a:stretch>
            <a:fillRect/>
          </a:stretch>
        </p:blipFill>
        <p:spPr>
          <a:xfrm>
            <a:off x="3013075" y="1736725"/>
            <a:ext cx="1087438" cy="668338"/>
          </a:xfrm>
          <a:prstGeom prst="rect">
            <a:avLst/>
          </a:prstGeom>
          <a:noFill/>
          <a:ln w="9525">
            <a:noFill/>
          </a:ln>
        </p:spPr>
      </p:pic>
      <p:sp>
        <p:nvSpPr>
          <p:cNvPr id="20" name="矩形 19"/>
          <p:cNvSpPr/>
          <p:nvPr/>
        </p:nvSpPr>
        <p:spPr>
          <a:xfrm>
            <a:off x="7250113" y="1477963"/>
            <a:ext cx="16510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203" name="文本框 20"/>
          <p:cNvSpPr txBox="1"/>
          <p:nvPr/>
        </p:nvSpPr>
        <p:spPr>
          <a:xfrm>
            <a:off x="7429500" y="1490663"/>
            <a:ext cx="1633538" cy="338137"/>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19" name="TextBox 18"/>
          <p:cNvSpPr txBox="1"/>
          <p:nvPr/>
        </p:nvSpPr>
        <p:spPr>
          <a:xfrm>
            <a:off x="830263" y="2565400"/>
            <a:ext cx="7615238" cy="5078413"/>
          </a:xfrm>
          <a:prstGeom prst="rect">
            <a:avLst/>
          </a:prstGeom>
          <a:noFill/>
        </p:spPr>
        <p:txBody>
          <a:bodyPr>
            <a:spAutoFit/>
          </a:bodyPr>
          <a:lstStyle/>
          <a:p>
            <a:pPr marR="0" defTabSz="914400" fontAlgn="auto">
              <a:lnSpc>
                <a:spcPct val="150000"/>
              </a:lnSpc>
              <a:spcBef>
                <a:spcPts val="0"/>
              </a:spcBef>
              <a:spcAft>
                <a:spcPts val="0"/>
              </a:spcAft>
              <a:buClrTx/>
              <a:buSzTx/>
              <a:buFontTx/>
              <a:buNone/>
              <a:defRPr/>
            </a:pPr>
            <a:r>
              <a:rPr kumimoji="0" lang="zh-CN" altLang="en-US" sz="2400" kern="1200" cap="none" spc="0" normalizeH="0" baseline="0" noProof="0" dirty="0">
                <a:latin typeface="+mn-lt"/>
                <a:ea typeface="+mn-ea"/>
                <a:cs typeface="+mn-cs"/>
              </a:rPr>
              <a:t>         </a:t>
            </a:r>
            <a:r>
              <a:rPr kumimoji="0" lang="zh-CN" altLang="en-US" sz="2400" b="1" kern="1200" cap="none" spc="0" normalizeH="0" baseline="0" noProof="0" dirty="0">
                <a:latin typeface="+mn-ea"/>
                <a:ea typeface="+mn-ea"/>
                <a:cs typeface="+mn-cs"/>
              </a:rPr>
              <a:t>散文是指以文字为创作、审美对象的文学艺术体裁，是文学中的一种体裁形式。</a:t>
            </a:r>
            <a:br>
              <a:rPr kumimoji="0" lang="zh-CN" altLang="en-US" sz="2400" b="1" kern="1200" cap="none" spc="0" normalizeH="0" baseline="0" noProof="0" dirty="0">
                <a:latin typeface="+mn-ea"/>
                <a:ea typeface="+mn-ea"/>
                <a:cs typeface="+mn-cs"/>
              </a:rPr>
            </a:br>
            <a:r>
              <a:rPr kumimoji="0" lang="zh-CN" altLang="en-US" sz="2400" b="1" kern="1200" cap="none" spc="0" normalizeH="0" baseline="0" noProof="0" dirty="0">
                <a:latin typeface="+mn-ea"/>
                <a:ea typeface="+mn-ea"/>
                <a:cs typeface="+mn-cs"/>
              </a:rPr>
              <a:t>    </a:t>
            </a:r>
            <a:r>
              <a:rPr kumimoji="0" lang="en-US" altLang="zh-CN" sz="2400" b="1" kern="1200" cap="none" spc="0" normalizeH="0" baseline="0" noProof="0" dirty="0">
                <a:latin typeface="+mn-ea"/>
                <a:ea typeface="+mn-ea"/>
                <a:cs typeface="+mn-cs"/>
              </a:rPr>
              <a:t>1.</a:t>
            </a:r>
            <a:r>
              <a:rPr kumimoji="0" lang="zh-CN" altLang="en-US" sz="2400" b="1" kern="1200" cap="none" spc="0" normalizeH="0" baseline="0" noProof="0" dirty="0">
                <a:latin typeface="+mn-ea"/>
                <a:ea typeface="+mn-ea"/>
                <a:cs typeface="+mn-cs"/>
              </a:rPr>
              <a:t>在中国古代文学中，散文与韵文、骈文相对，不追求押韵和句式的工整。这是广义上的散文。</a:t>
            </a:r>
            <a:br>
              <a:rPr kumimoji="0" lang="zh-CN" altLang="en-US" sz="2400" b="1" kern="1200" cap="none" spc="0" normalizeH="0" baseline="0" noProof="0" dirty="0">
                <a:latin typeface="+mn-ea"/>
                <a:ea typeface="+mn-ea"/>
                <a:cs typeface="+mn-cs"/>
              </a:rPr>
            </a:br>
            <a:r>
              <a:rPr kumimoji="0" lang="zh-CN" altLang="en-US" sz="2400" b="1" kern="1200" cap="none" spc="0" normalizeH="0" baseline="0" noProof="0" dirty="0">
                <a:latin typeface="+mn-ea"/>
                <a:ea typeface="+mn-ea"/>
                <a:cs typeface="+mn-cs"/>
              </a:rPr>
              <a:t>    </a:t>
            </a:r>
            <a:r>
              <a:rPr kumimoji="0" lang="en-US" altLang="zh-CN" sz="2400" b="1" kern="1200" cap="none" spc="0" normalizeH="0" baseline="0" noProof="0" dirty="0">
                <a:latin typeface="+mn-ea"/>
                <a:ea typeface="+mn-ea"/>
                <a:cs typeface="+mn-cs"/>
              </a:rPr>
              <a:t>2.</a:t>
            </a:r>
            <a:r>
              <a:rPr kumimoji="0" lang="zh-CN" altLang="en-US" sz="2400" b="1" kern="1200" cap="none" spc="0" normalizeH="0" baseline="0" noProof="0" dirty="0">
                <a:latin typeface="+mn-ea"/>
                <a:ea typeface="+mn-ea"/>
                <a:cs typeface="+mn-cs"/>
              </a:rPr>
              <a:t>在中国现代文学中，散文指与诗歌、小说、戏剧并行的一种文学体裁。这是狭义上的散文。</a:t>
            </a:r>
            <a:br>
              <a:rPr kumimoji="0" lang="zh-CN" altLang="en-US" sz="2400" kern="1200" cap="none" spc="0" normalizeH="0" baseline="0" noProof="0" dirty="0">
                <a:latin typeface="+mn-lt"/>
                <a:ea typeface="+mn-ea"/>
                <a:cs typeface="+mn-cs"/>
              </a:rPr>
            </a:br>
            <a:endParaRPr kumimoji="0" lang="zh-CN" altLang="en-US" sz="2400" kern="1200" cap="none" spc="0" normalizeH="0" baseline="0" noProof="0" dirty="0">
              <a:latin typeface="+mn-lt"/>
              <a:ea typeface="+mn-ea"/>
              <a:cs typeface="+mn-cs"/>
            </a:endParaRPr>
          </a:p>
          <a:p>
            <a:pPr marR="0" defTabSz="914400" fontAlgn="auto">
              <a:lnSpc>
                <a:spcPct val="150000"/>
              </a:lnSpc>
              <a:spcBef>
                <a:spcPts val="0"/>
              </a:spcBef>
              <a:spcAft>
                <a:spcPts val="0"/>
              </a:spcAft>
              <a:buClrTx/>
              <a:buSzTx/>
              <a:buFontTx/>
              <a:buNone/>
              <a:defRPr/>
            </a:pPr>
            <a:endParaRPr kumimoji="0" lang="zh-CN" altLang="zh-CN" sz="2400" b="1" kern="1200" cap="none" spc="0" normalizeH="0" baseline="0" noProof="0" dirty="0">
              <a:latin typeface="+mn-ea"/>
              <a:ea typeface="+mn-ea"/>
              <a:cs typeface="+mn-cs"/>
            </a:endParaRPr>
          </a:p>
          <a:p>
            <a:pPr marR="0" defTabSz="914400" fontAlgn="auto">
              <a:lnSpc>
                <a:spcPct val="150000"/>
              </a:lnSpc>
              <a:spcBef>
                <a:spcPts val="0"/>
              </a:spcBef>
              <a:spcAft>
                <a:spcPts val="0"/>
              </a:spcAft>
              <a:buClrTx/>
              <a:buSzTx/>
              <a:buFontTx/>
              <a:buNone/>
              <a:defRPr/>
            </a:pPr>
            <a:endParaRPr kumimoji="0" lang="zh-CN" altLang="en-US" sz="2400" b="1" kern="1200" cap="none" spc="0" normalizeH="0" baseline="0" noProof="0" dirty="0">
              <a:latin typeface="+mn-ea"/>
              <a:ea typeface="+mn-ea"/>
              <a:cs typeface="+mn-cs"/>
            </a:endParaRPr>
          </a:p>
        </p:txBody>
      </p:sp>
      <p:sp>
        <p:nvSpPr>
          <p:cNvPr id="8205" name="矩形 20"/>
          <p:cNvSpPr/>
          <p:nvPr/>
        </p:nvSpPr>
        <p:spPr>
          <a:xfrm>
            <a:off x="4352925" y="1844675"/>
            <a:ext cx="1104900" cy="457200"/>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latin typeface="黑体" panose="02010609060101010101" pitchFamily="2" charset="-122"/>
                <a:ea typeface="黑体" panose="02010609060101010101" pitchFamily="2" charset="-122"/>
              </a:rPr>
              <a:t>散  文</a:t>
            </a:r>
            <a:endParaRPr lang="zh-CN" altLang="en-US" sz="2400" b="1" dirty="0">
              <a:latin typeface="黑体" panose="02010609060101010101" pitchFamily="2" charset="-122"/>
              <a:ea typeface="黑体" panose="0201060906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20" name="文本框 13"/>
          <p:cNvSpPr txBox="1"/>
          <p:nvPr/>
        </p:nvSpPr>
        <p:spPr>
          <a:xfrm>
            <a:off x="10761663" y="2339975"/>
            <a:ext cx="184150" cy="368300"/>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endParaRPr lang="zh-CN" altLang="en-US" sz="1800" dirty="0"/>
          </a:p>
        </p:txBody>
      </p:sp>
      <p:pic>
        <p:nvPicPr>
          <p:cNvPr id="9222" name="图片 19"/>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24" name="圆角矩形 23"/>
          <p:cNvSpPr/>
          <p:nvPr/>
        </p:nvSpPr>
        <p:spPr bwMode="auto">
          <a:xfrm>
            <a:off x="3441700" y="1793875"/>
            <a:ext cx="3201988" cy="449263"/>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9224" name="图片 9" descr="book.gif"/>
          <p:cNvPicPr>
            <a:picLocks noChangeAspect="1"/>
          </p:cNvPicPr>
          <p:nvPr/>
        </p:nvPicPr>
        <p:blipFill>
          <a:blip r:embed="rId2"/>
          <a:stretch>
            <a:fillRect/>
          </a:stretch>
        </p:blipFill>
        <p:spPr>
          <a:xfrm>
            <a:off x="2605088" y="1658938"/>
            <a:ext cx="1087437" cy="668337"/>
          </a:xfrm>
          <a:prstGeom prst="rect">
            <a:avLst/>
          </a:prstGeom>
          <a:noFill/>
          <a:ln w="9525">
            <a:noFill/>
          </a:ln>
        </p:spPr>
      </p:pic>
      <p:sp>
        <p:nvSpPr>
          <p:cNvPr id="15" name="矩形 14"/>
          <p:cNvSpPr/>
          <p:nvPr/>
        </p:nvSpPr>
        <p:spPr>
          <a:xfrm>
            <a:off x="7250113" y="1477963"/>
            <a:ext cx="16510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52" name="TextBox 17"/>
          <p:cNvSpPr txBox="1">
            <a:spLocks noChangeArrowheads="1"/>
          </p:cNvSpPr>
          <p:nvPr/>
        </p:nvSpPr>
        <p:spPr bwMode="auto">
          <a:xfrm>
            <a:off x="857250" y="2309813"/>
            <a:ext cx="7575550" cy="5184775"/>
          </a:xfrm>
          <a:prstGeom prst="rect">
            <a:avLst/>
          </a:prstGeom>
          <a:noFill/>
          <a:ln w="9525">
            <a:noFill/>
            <a:miter lim="800000"/>
          </a:ln>
        </p:spPr>
        <p:txBody>
          <a:bodyPr>
            <a:spAutoFit/>
          </a:bodyPr>
          <a:lstStyle/>
          <a:p>
            <a:pPr marR="0" defTabSz="914400" fontAlgn="auto">
              <a:lnSpc>
                <a:spcPct val="130000"/>
              </a:lnSpc>
              <a:spcBef>
                <a:spcPts val="0"/>
              </a:spcBef>
              <a:spcAft>
                <a:spcPts val="0"/>
              </a:spcAft>
              <a:buClrTx/>
              <a:buSzTx/>
              <a:buFontTx/>
              <a:buNone/>
              <a:defRPr/>
            </a:pPr>
            <a:r>
              <a:rPr kumimoji="0" lang="zh-CN" altLang="en-US" sz="2400" b="1" kern="1200" cap="none" spc="0" normalizeH="0" baseline="0" noProof="0" dirty="0">
                <a:latin typeface="+mn-ea"/>
                <a:ea typeface="+mn-ea"/>
                <a:cs typeface="+mn-cs"/>
              </a:rPr>
              <a:t>    朱自清原名自华，号秋实，朱自清之名是他</a:t>
            </a:r>
            <a:r>
              <a:rPr kumimoji="0" lang="en-US" sz="2400" b="1" kern="1200" cap="none" spc="0" normalizeH="0" baseline="0" noProof="0" dirty="0">
                <a:latin typeface="+mn-ea"/>
                <a:ea typeface="+mn-ea"/>
                <a:cs typeface="+mn-cs"/>
              </a:rPr>
              <a:t>1917</a:t>
            </a:r>
            <a:r>
              <a:rPr kumimoji="0" lang="zh-CN" altLang="en-US" sz="2400" b="1" kern="1200" cap="none" spc="0" normalizeH="0" baseline="0" noProof="0" dirty="0">
                <a:latin typeface="+mn-ea"/>
                <a:ea typeface="+mn-ea"/>
                <a:cs typeface="+mn-cs"/>
              </a:rPr>
              <a:t>年报考北京大学时改用的，典出</a:t>
            </a:r>
            <a:r>
              <a:rPr kumimoji="0" lang="en-US" altLang="zh-CN" sz="2400" b="1" kern="1200" cap="none" spc="0" normalizeH="0" baseline="0" noProof="0" dirty="0">
                <a:latin typeface="+mn-ea"/>
                <a:ea typeface="+mn-ea"/>
                <a:cs typeface="+mn-cs"/>
              </a:rPr>
              <a:t>《</a:t>
            </a:r>
            <a:r>
              <a:rPr kumimoji="0" lang="zh-CN" altLang="en-US" sz="2400" b="1" kern="1200" cap="none" spc="0" normalizeH="0" baseline="0" noProof="0" dirty="0">
                <a:latin typeface="+mn-ea"/>
                <a:ea typeface="+mn-ea"/>
                <a:cs typeface="+mn-cs"/>
              </a:rPr>
              <a:t>楚辞 </a:t>
            </a:r>
            <a:r>
              <a:rPr kumimoji="0" lang="en-US" altLang="zh-CN" sz="2400" b="1" kern="1200" cap="none" spc="0" normalizeH="0" baseline="0" noProof="0" dirty="0">
                <a:latin typeface="+mn-ea"/>
                <a:ea typeface="+mn-ea"/>
                <a:cs typeface="+mn-cs"/>
              </a:rPr>
              <a:t>·</a:t>
            </a:r>
            <a:r>
              <a:rPr kumimoji="0" lang="zh-CN" altLang="en-US" sz="2400" b="1" kern="1200" cap="none" spc="0" normalizeH="0" baseline="0" noProof="0" dirty="0">
                <a:latin typeface="+mn-ea"/>
                <a:ea typeface="+mn-ea"/>
                <a:cs typeface="+mn-cs"/>
              </a:rPr>
              <a:t>卜居</a:t>
            </a:r>
            <a:r>
              <a:rPr kumimoji="0" lang="en-US" altLang="zh-CN" sz="2400" b="1" kern="1200" cap="none" spc="0" normalizeH="0" baseline="0" noProof="0" dirty="0">
                <a:latin typeface="+mn-ea"/>
                <a:ea typeface="+mn-ea"/>
                <a:cs typeface="+mn-cs"/>
              </a:rPr>
              <a:t>》“</a:t>
            </a:r>
            <a:r>
              <a:rPr kumimoji="0" lang="zh-CN" altLang="en-US" sz="2400" b="1" kern="1200" cap="none" spc="0" normalizeH="0" baseline="0" noProof="0" dirty="0">
                <a:latin typeface="+mn-ea"/>
                <a:ea typeface="+mn-ea"/>
                <a:cs typeface="+mn-cs"/>
              </a:rPr>
              <a:t>宁廉洁正直以自清乎”，意思是廉洁正直使自己保持清白。朱自清选“自清”作为自己的名字，其意是勉励自己在困境中不丧志，不同流合污，保持清白。他同时还取字“佩弦”。“佩弦”出自</a:t>
            </a:r>
            <a:r>
              <a:rPr kumimoji="0" lang="en-US" altLang="zh-CN" sz="2400" b="1" kern="1200" cap="none" spc="0" normalizeH="0" baseline="0" noProof="0" dirty="0">
                <a:latin typeface="+mn-ea"/>
                <a:ea typeface="+mn-ea"/>
                <a:cs typeface="+mn-cs"/>
              </a:rPr>
              <a:t>《</a:t>
            </a:r>
            <a:r>
              <a:rPr kumimoji="0" lang="zh-CN" altLang="en-US" sz="2400" b="1" kern="1200" cap="none" spc="0" normalizeH="0" baseline="0" noProof="0" dirty="0">
                <a:latin typeface="+mn-ea"/>
                <a:ea typeface="+mn-ea"/>
                <a:cs typeface="+mn-cs"/>
              </a:rPr>
              <a:t>韩非子</a:t>
            </a:r>
            <a:r>
              <a:rPr kumimoji="0" lang="en-US" altLang="zh-CN" sz="2400" b="1" kern="1200" cap="none" spc="0" normalizeH="0" baseline="0" noProof="0" dirty="0">
                <a:latin typeface="+mn-ea"/>
                <a:ea typeface="+mn-ea"/>
                <a:cs typeface="+mn-cs"/>
              </a:rPr>
              <a:t>·</a:t>
            </a:r>
            <a:r>
              <a:rPr kumimoji="0" lang="zh-CN" altLang="en-US" sz="2400" b="1" kern="1200" cap="none" spc="0" normalizeH="0" baseline="0" noProof="0" dirty="0">
                <a:latin typeface="+mn-ea"/>
                <a:ea typeface="+mn-ea"/>
                <a:cs typeface="+mn-cs"/>
              </a:rPr>
              <a:t>观行</a:t>
            </a:r>
            <a:r>
              <a:rPr kumimoji="0" lang="en-US" altLang="zh-CN" sz="2400" b="1" kern="1200" cap="none" spc="0" normalizeH="0" baseline="0" noProof="0" dirty="0">
                <a:latin typeface="+mn-ea"/>
                <a:ea typeface="+mn-ea"/>
                <a:cs typeface="+mn-cs"/>
              </a:rPr>
              <a:t>》“</a:t>
            </a:r>
            <a:r>
              <a:rPr kumimoji="0" lang="zh-CN" altLang="en-US" sz="2400" b="1" kern="1200" cap="none" spc="0" normalizeH="0" baseline="0" noProof="0" dirty="0">
                <a:latin typeface="+mn-ea"/>
                <a:ea typeface="+mn-ea"/>
                <a:cs typeface="+mn-cs"/>
              </a:rPr>
              <a:t>董安于之心缓，故佩弦以自急”，意为弓弦常紧张，性缓者佩弦以自警。</a:t>
            </a:r>
            <a:endParaRPr kumimoji="0" lang="zh-CN" altLang="en-US" sz="2400" b="1" kern="1200" cap="none" spc="0" normalizeH="0" baseline="0" noProof="0" dirty="0">
              <a:latin typeface="+mn-ea"/>
              <a:ea typeface="+mn-ea"/>
              <a:cs typeface="+mn-cs"/>
            </a:endParaRPr>
          </a:p>
          <a:p>
            <a:pPr marR="0" defTabSz="914400" fontAlgn="auto">
              <a:lnSpc>
                <a:spcPct val="130000"/>
              </a:lnSpc>
              <a:spcBef>
                <a:spcPts val="0"/>
              </a:spcBef>
              <a:spcAft>
                <a:spcPts val="0"/>
              </a:spcAft>
              <a:buClrTx/>
              <a:buSzTx/>
              <a:buFontTx/>
              <a:buNone/>
              <a:defRPr/>
            </a:pPr>
            <a:endParaRPr kumimoji="0" lang="zh-CN" altLang="en-US" sz="2200" b="1" kern="1200" cap="none" spc="0" normalizeH="0" baseline="0" noProof="0" dirty="0">
              <a:latin typeface="+mn-ea"/>
              <a:ea typeface="+mn-ea"/>
              <a:cs typeface="+mn-cs"/>
            </a:endParaRPr>
          </a:p>
          <a:p>
            <a:pPr marR="0" defTabSz="914400" fontAlgn="auto">
              <a:lnSpc>
                <a:spcPct val="110000"/>
              </a:lnSpc>
              <a:spcBef>
                <a:spcPts val="0"/>
              </a:spcBef>
              <a:spcAft>
                <a:spcPts val="0"/>
              </a:spcAft>
              <a:buClrTx/>
              <a:buSzTx/>
              <a:buFontTx/>
              <a:buNone/>
              <a:defRPr/>
            </a:pPr>
            <a:endParaRPr kumimoji="0" lang="zh-CN" altLang="zh-CN" sz="2400" b="1" kern="1200" cap="none" spc="0" normalizeH="0" baseline="0" noProof="0" dirty="0">
              <a:latin typeface="+mn-ea"/>
              <a:ea typeface="+mn-ea"/>
              <a:cs typeface="+mn-cs"/>
            </a:endParaRPr>
          </a:p>
          <a:p>
            <a:pPr marR="0" defTabSz="914400" fontAlgn="auto">
              <a:lnSpc>
                <a:spcPct val="110000"/>
              </a:lnSpc>
              <a:spcBef>
                <a:spcPts val="0"/>
              </a:spcBef>
              <a:spcAft>
                <a:spcPts val="0"/>
              </a:spcAft>
              <a:buClrTx/>
              <a:buSzTx/>
              <a:buFontTx/>
              <a:buNone/>
              <a:defRPr/>
            </a:pPr>
            <a:endParaRPr kumimoji="0" lang="zh-CN" altLang="en-US" sz="2400" b="1" kern="1200" cap="none" spc="0" normalizeH="0" baseline="0" noProof="0" dirty="0">
              <a:latin typeface="+mn-ea"/>
              <a:ea typeface="+mn-ea"/>
              <a:cs typeface="+mn-cs"/>
            </a:endParaRPr>
          </a:p>
        </p:txBody>
      </p:sp>
      <p:sp>
        <p:nvSpPr>
          <p:cNvPr id="9228" name="矩形 19"/>
          <p:cNvSpPr/>
          <p:nvPr/>
        </p:nvSpPr>
        <p:spPr>
          <a:xfrm>
            <a:off x="3786188" y="1785938"/>
            <a:ext cx="2635250" cy="457200"/>
          </a:xfrm>
          <a:prstGeom prst="rect">
            <a:avLst/>
          </a:prstGeom>
          <a:noFill/>
          <a:ln w="9525">
            <a:noFill/>
          </a:ln>
        </p:spPr>
        <p:txBody>
          <a:bodyPr wrap="none">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latin typeface="黑体" panose="02010609060101010101" pitchFamily="2" charset="-122"/>
                <a:ea typeface="黑体" panose="02010609060101010101" pitchFamily="2" charset="-122"/>
              </a:rPr>
              <a:t>朱自清名字的由来</a:t>
            </a:r>
            <a:endParaRPr lang="zh-CN" altLang="en-US" sz="2400" b="1" dirty="0">
              <a:latin typeface="黑体" panose="02010609060101010101" pitchFamily="2" charset="-122"/>
              <a:ea typeface="黑体" panose="0201060906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0245" name="图片 48"/>
          <p:cNvPicPr>
            <a:picLocks noChangeAspect="1"/>
          </p:cNvPicPr>
          <p:nvPr/>
        </p:nvPicPr>
        <p:blipFill>
          <a:blip r:embed="rId1"/>
          <a:stretch>
            <a:fillRect/>
          </a:stretch>
        </p:blipFill>
        <p:spPr>
          <a:xfrm>
            <a:off x="3303588" y="539750"/>
            <a:ext cx="2573337" cy="600075"/>
          </a:xfrm>
          <a:prstGeom prst="rect">
            <a:avLst/>
          </a:prstGeom>
          <a:noFill/>
          <a:ln w="9525">
            <a:noFill/>
          </a:ln>
        </p:spPr>
      </p:pic>
      <p:pic>
        <p:nvPicPr>
          <p:cNvPr id="10246" name="Picture 6" descr="BS00554_"/>
          <p:cNvPicPr>
            <a:picLocks noChangeAspect="1"/>
          </p:cNvPicPr>
          <p:nvPr/>
        </p:nvPicPr>
        <p:blipFill>
          <a:blip r:embed="rId2"/>
          <a:stretch>
            <a:fillRect/>
          </a:stretch>
        </p:blipFill>
        <p:spPr>
          <a:xfrm>
            <a:off x="2995613" y="1801813"/>
            <a:ext cx="503237" cy="439737"/>
          </a:xfrm>
          <a:prstGeom prst="rect">
            <a:avLst/>
          </a:prstGeom>
          <a:noFill/>
          <a:ln w="9525">
            <a:noFill/>
          </a:ln>
        </p:spPr>
      </p:pic>
      <p:grpSp>
        <p:nvGrpSpPr>
          <p:cNvPr id="10247" name="组 53"/>
          <p:cNvGrpSpPr/>
          <p:nvPr/>
        </p:nvGrpSpPr>
        <p:grpSpPr>
          <a:xfrm>
            <a:off x="506413" y="1797050"/>
            <a:ext cx="3122612" cy="461963"/>
            <a:chOff x="4701070" y="1806066"/>
            <a:chExt cx="3123216" cy="462053"/>
          </a:xfrm>
        </p:grpSpPr>
        <p:sp>
          <p:nvSpPr>
            <p:cNvPr id="55" name="圆角矩形 54"/>
            <p:cNvSpPr/>
            <p:nvPr/>
          </p:nvSpPr>
          <p:spPr>
            <a:xfrm>
              <a:off x="5199641" y="1806066"/>
              <a:ext cx="1897429" cy="449351"/>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56" name="椭圆 55"/>
            <p:cNvSpPr/>
            <p:nvPr/>
          </p:nvSpPr>
          <p:spPr>
            <a:xfrm>
              <a:off x="4734413" y="1806066"/>
              <a:ext cx="462052" cy="462053"/>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65" name="文本框 56"/>
            <p:cNvSpPr txBox="1"/>
            <p:nvPr/>
          </p:nvSpPr>
          <p:spPr>
            <a:xfrm>
              <a:off x="4701070" y="1806066"/>
              <a:ext cx="3123216" cy="457290"/>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latin typeface="黑体" panose="02010609060101010101" pitchFamily="2" charset="-122"/>
                  <a:ea typeface="黑体" panose="02010609060101010101" pitchFamily="2" charset="-122"/>
                </a:rPr>
                <a:t>一</a:t>
              </a:r>
              <a:r>
                <a:rPr lang="en-US" altLang="zh-CN" sz="2400" b="1">
                  <a:latin typeface="Adobe 黑体 Std R" pitchFamily="34" charset="-122"/>
                  <a:ea typeface="黑体" panose="02010609060101010101" pitchFamily="2" charset="-122"/>
                </a:rPr>
                <a:t>  </a:t>
              </a:r>
              <a:r>
                <a:rPr lang="zh-CN" altLang="en-US" sz="2400" b="1" dirty="0">
                  <a:latin typeface="黑体" panose="02010609060101010101" pitchFamily="2" charset="-122"/>
                  <a:ea typeface="黑体" panose="02010609060101010101" pitchFamily="2" charset="-122"/>
                </a:rPr>
                <a:t>读一读字音</a:t>
              </a:r>
              <a:endParaRPr lang="zh-CN" altLang="en-US" sz="2400" b="1" dirty="0">
                <a:latin typeface="黑体" panose="02010609060101010101" pitchFamily="2" charset="-122"/>
                <a:ea typeface="黑体" panose="02010609060101010101" pitchFamily="2" charset="-122"/>
              </a:endParaRPr>
            </a:p>
          </p:txBody>
        </p:sp>
      </p:grpSp>
      <p:sp>
        <p:nvSpPr>
          <p:cNvPr id="28" name="矩形 27"/>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49" name="文本框 28"/>
          <p:cNvSpPr txBox="1"/>
          <p:nvPr/>
        </p:nvSpPr>
        <p:spPr>
          <a:xfrm>
            <a:off x="7059613" y="1477963"/>
            <a:ext cx="2043112" cy="336550"/>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11294" name="Rectangle 30"/>
          <p:cNvSpPr>
            <a:spLocks noChangeArrowheads="1"/>
          </p:cNvSpPr>
          <p:nvPr/>
        </p:nvSpPr>
        <p:spPr bwMode="auto">
          <a:xfrm>
            <a:off x="965200" y="2509838"/>
            <a:ext cx="7678738" cy="3324225"/>
          </a:xfrm>
          <a:prstGeom prst="rect">
            <a:avLst/>
          </a:prstGeom>
          <a:noFill/>
          <a:ln w="9525">
            <a:noFill/>
            <a:miter lim="800000"/>
          </a:ln>
          <a:effectLst/>
        </p:spPr>
        <p:txBody>
          <a:bodyPr anchor="ctr">
            <a:spAutoFit/>
          </a:bodyPr>
          <a:lstStyle/>
          <a:p>
            <a:pPr marL="0" marR="0" lvl="0" indent="0" algn="l" defTabSz="914400" rtl="0" eaLnBrk="0" fontAlgn="auto" latinLnBrk="0" hangingPunct="0">
              <a:lnSpc>
                <a:spcPct val="25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8000"/>
                </a:solidFill>
                <a:effectLst/>
                <a:uLnTx/>
                <a:uFillTx/>
                <a:latin typeface="宋体" panose="02010600030101010101" pitchFamily="2" charset="-122"/>
                <a:ea typeface="+mn-ea"/>
                <a:cs typeface="Times New Roman" panose="02020603050405020304" pitchFamily="18" charset="0"/>
              </a:rPr>
              <a:t>颓</a:t>
            </a: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唐 </a:t>
            </a:r>
            <a:r>
              <a:rPr kumimoji="0" lang="zh-CN" altLang="en-US" sz="2800" b="1" i="0" u="none" strike="noStrike" kern="1200" cap="none" spc="0" normalizeH="0" baseline="0" noProof="0" dirty="0">
                <a:ln>
                  <a:noFill/>
                </a:ln>
                <a:solidFill>
                  <a:srgbClr val="008000"/>
                </a:solidFill>
                <a:effectLst/>
                <a:uLnTx/>
                <a:uFillTx/>
                <a:latin typeface="宋体" panose="02010600030101010101" pitchFamily="2" charset="-122"/>
                <a:ea typeface="+mn-ea"/>
                <a:cs typeface="+mn-cs"/>
              </a:rPr>
              <a:t>    </a:t>
            </a:r>
            <a:r>
              <a:rPr kumimoji="0" lang="zh-CN" altLang="en-US" sz="2800" b="1" i="0" u="none" strike="noStrike" kern="1200" cap="none" spc="0" normalizeH="0" baseline="0" noProof="0" dirty="0">
                <a:ln>
                  <a:noFill/>
                </a:ln>
                <a:solidFill>
                  <a:srgbClr val="008000"/>
                </a:solidFill>
                <a:effectLst/>
                <a:uLnTx/>
                <a:uFillTx/>
                <a:latin typeface="+mn-ea"/>
                <a:ea typeface="+mn-ea"/>
                <a:cs typeface="Times New Roman" panose="02020603050405020304" pitchFamily="18" charset="0"/>
              </a:rPr>
              <a:t>簌</a:t>
            </a:r>
            <a:r>
              <a:rPr kumimoji="0" lang="zh-CN" altLang="en-US" sz="28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簌      </a:t>
            </a:r>
            <a:r>
              <a:rPr kumimoji="0" lang="zh-CN" altLang="en-US" sz="2800" b="1" i="0" u="none" strike="noStrike" kern="1200" cap="none" spc="0" normalizeH="0" baseline="0" noProof="0" dirty="0">
                <a:ln>
                  <a:noFill/>
                </a:ln>
                <a:solidFill>
                  <a:srgbClr val="008000"/>
                </a:solidFill>
                <a:effectLst/>
                <a:uLnTx/>
                <a:uFillTx/>
                <a:latin typeface="+mn-ea"/>
                <a:ea typeface="+mn-ea"/>
                <a:cs typeface="Times New Roman" panose="02020603050405020304" pitchFamily="18" charset="0"/>
              </a:rPr>
              <a:t>踌 躇</a:t>
            </a:r>
            <a:r>
              <a:rPr kumimoji="0" lang="zh-CN" altLang="en-US" sz="28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zh-CN" altLang="en-US" sz="2800" b="1" i="0" u="none" strike="noStrike" kern="1200" cap="none" spc="0" normalizeH="0" baseline="0" noProof="0" dirty="0">
                <a:ln>
                  <a:noFill/>
                </a:ln>
                <a:solidFill>
                  <a:srgbClr val="008000"/>
                </a:solidFill>
                <a:effectLst/>
                <a:uLnTx/>
                <a:uFillTx/>
                <a:latin typeface="+mn-ea"/>
                <a:ea typeface="+mn-ea"/>
                <a:cs typeface="Times New Roman" panose="02020603050405020304" pitchFamily="18" charset="0"/>
              </a:rPr>
              <a:t>颇</a:t>
            </a:r>
            <a:r>
              <a:rPr kumimoji="0" lang="zh-CN" altLang="en-US" sz="28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endParaRPr kumimoji="0" lang="en-US" altLang="zh-CN" sz="28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25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8000"/>
                </a:solidFill>
                <a:effectLst/>
                <a:uLnTx/>
                <a:uFillTx/>
                <a:latin typeface="宋体" panose="02010600030101010101" pitchFamily="2" charset="-122"/>
                <a:ea typeface="+mn-ea"/>
                <a:cs typeface="Times New Roman" panose="02020603050405020304" pitchFamily="18" charset="0"/>
              </a:rPr>
              <a:t>赋</a:t>
            </a:r>
            <a:r>
              <a:rPr kumimoji="0" lang="zh-CN" altLang="en-US" sz="28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闲     </a:t>
            </a:r>
            <a:r>
              <a:rPr kumimoji="0" lang="zh-CN" altLang="en-US" sz="2800" b="1" i="0" u="none" strike="noStrike" kern="1200" cap="none" spc="0" normalizeH="0" baseline="0" noProof="0" dirty="0">
                <a:ln>
                  <a:noFill/>
                </a:ln>
                <a:solidFill>
                  <a:srgbClr val="008000"/>
                </a:solidFill>
                <a:effectLst/>
                <a:uLnTx/>
                <a:uFillTx/>
                <a:latin typeface="宋体" panose="02010600030101010101" pitchFamily="2" charset="-122"/>
                <a:ea typeface="+mn-ea"/>
                <a:cs typeface="Times New Roman" panose="02020603050405020304" pitchFamily="18" charset="0"/>
              </a:rPr>
              <a:t>迂</a:t>
            </a:r>
            <a:r>
              <a:rPr kumimoji="0" lang="zh-CN" altLang="en-US" sz="28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zh-CN" altLang="en-US" sz="2800" b="1" i="0" u="none" strike="noStrike" kern="1200" cap="none" spc="0" normalizeH="0" baseline="0" noProof="0" dirty="0">
                <a:ln>
                  <a:noFill/>
                </a:ln>
                <a:solidFill>
                  <a:srgbClr val="008000"/>
                </a:solidFill>
                <a:effectLst/>
                <a:uLnTx/>
                <a:uFillTx/>
                <a:latin typeface="宋体" panose="02010600030101010101" pitchFamily="2" charset="-122"/>
                <a:ea typeface="+mn-ea"/>
                <a:cs typeface="Times New Roman" panose="02020603050405020304" pitchFamily="18" charset="0"/>
              </a:rPr>
              <a:t>丧</a:t>
            </a: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ea typeface="+mn-ea"/>
                <a:cs typeface="Times New Roman" panose="02020603050405020304" pitchFamily="18" charset="0"/>
              </a:rPr>
              <a:t>服</a:t>
            </a:r>
            <a:r>
              <a:rPr kumimoji="0" lang="zh-CN" altLang="en-US" sz="28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ea typeface="+mn-ea"/>
                <a:cs typeface="Times New Roman" panose="02020603050405020304" pitchFamily="18" charset="0"/>
              </a:rPr>
              <a:t>沮</a:t>
            </a:r>
            <a:r>
              <a:rPr kumimoji="0" lang="zh-CN" altLang="en-US" sz="2800" b="1" i="0" u="none" strike="noStrike" kern="1200" cap="none" spc="0" normalizeH="0" baseline="0" noProof="0" dirty="0">
                <a:ln>
                  <a:noFill/>
                </a:ln>
                <a:solidFill>
                  <a:srgbClr val="008000"/>
                </a:solidFill>
                <a:effectLst/>
                <a:uLnTx/>
                <a:uFillTx/>
                <a:latin typeface="宋体" panose="02010600030101010101" pitchFamily="2" charset="-122"/>
                <a:ea typeface="+mn-ea"/>
                <a:cs typeface="Times New Roman" panose="02020603050405020304" pitchFamily="18" charset="0"/>
              </a:rPr>
              <a:t>丧</a:t>
            </a:r>
            <a:endParaRPr kumimoji="0" lang="zh-CN" altLang="en-US" sz="28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endParaRPr>
          </a:p>
          <a:p>
            <a:pPr marL="0" marR="0" lvl="0" indent="0" algn="l" defTabSz="914400" rtl="0" eaLnBrk="0" fontAlgn="auto" latinLnBrk="0" hangingPunct="0">
              <a:lnSpc>
                <a:spcPct val="25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Times New Roman" panose="02020603050405020304" pitchFamily="18" charset="0"/>
              </a:rPr>
              <a:t>       </a:t>
            </a:r>
            <a:endParaRPr kumimoji="0" lang="zh-CN" altLang="en-US" sz="2800" b="0" i="0" u="none" strike="noStrike" kern="1200" cap="none" spc="0" normalizeH="0" baseline="0" noProof="0" dirty="0">
              <a:ln>
                <a:noFill/>
              </a:ln>
              <a:solidFill>
                <a:schemeClr val="tx1"/>
              </a:solidFill>
              <a:effectLst/>
              <a:uLnTx/>
              <a:uFillTx/>
              <a:latin typeface="+mn-ea"/>
              <a:ea typeface="+mn-ea"/>
              <a:cs typeface="+mn-cs"/>
            </a:endParaRPr>
          </a:p>
        </p:txBody>
      </p:sp>
      <p:sp>
        <p:nvSpPr>
          <p:cNvPr id="31" name="矩形 30"/>
          <p:cNvSpPr/>
          <p:nvPr/>
        </p:nvSpPr>
        <p:spPr>
          <a:xfrm>
            <a:off x="928688" y="2500313"/>
            <a:ext cx="714375" cy="461963"/>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rPr>
              <a:t>tuí</a:t>
            </a:r>
            <a:endPar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p:txBody>
      </p:sp>
      <p:sp>
        <p:nvSpPr>
          <p:cNvPr id="32" name="矩形 31"/>
          <p:cNvSpPr/>
          <p:nvPr/>
        </p:nvSpPr>
        <p:spPr>
          <a:xfrm>
            <a:off x="2576513" y="2500313"/>
            <a:ext cx="495300" cy="46196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rPr>
              <a:t>sù</a:t>
            </a:r>
            <a:endPar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p:txBody>
      </p:sp>
      <p:sp>
        <p:nvSpPr>
          <p:cNvPr id="33" name="矩形 32"/>
          <p:cNvSpPr/>
          <p:nvPr/>
        </p:nvSpPr>
        <p:spPr>
          <a:xfrm>
            <a:off x="3929063" y="2500313"/>
            <a:ext cx="1571625" cy="46196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 </a:t>
            </a:r>
            <a:r>
              <a:rPr kumimoji="0" lang="en-US" altLang="zh-CN"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rPr>
              <a:t>chóu</a:t>
            </a: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 </a:t>
            </a:r>
            <a:r>
              <a:rPr kumimoji="0" lang="en-US" altLang="zh-CN"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rPr>
              <a:t>chú</a:t>
            </a:r>
            <a:endParaRPr kumimoji="0" lang="zh-CN" altLang="en-US"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endParaRPr>
          </a:p>
        </p:txBody>
      </p:sp>
      <p:sp>
        <p:nvSpPr>
          <p:cNvPr id="36" name="矩形 35"/>
          <p:cNvSpPr/>
          <p:nvPr/>
        </p:nvSpPr>
        <p:spPr>
          <a:xfrm>
            <a:off x="6337300" y="2500313"/>
            <a:ext cx="663575" cy="46196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rPr>
              <a:t>pō</a:t>
            </a: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 </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37" name="矩形 36"/>
          <p:cNvSpPr/>
          <p:nvPr/>
        </p:nvSpPr>
        <p:spPr>
          <a:xfrm>
            <a:off x="857250" y="3571875"/>
            <a:ext cx="714375" cy="461963"/>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 </a:t>
            </a:r>
            <a:r>
              <a:rPr kumimoji="0" lang="en-US" altLang="zh-CN"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rPr>
              <a:t>fù</a:t>
            </a:r>
            <a:endParaRPr kumimoji="0" lang="zh-CN" altLang="en-US"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endParaRPr>
          </a:p>
        </p:txBody>
      </p:sp>
      <p:sp>
        <p:nvSpPr>
          <p:cNvPr id="38" name="矩形 37"/>
          <p:cNvSpPr/>
          <p:nvPr/>
        </p:nvSpPr>
        <p:spPr>
          <a:xfrm>
            <a:off x="2428875" y="3571875"/>
            <a:ext cx="650875" cy="46196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 </a:t>
            </a:r>
            <a:r>
              <a:rPr kumimoji="0" lang="en-US" altLang="zh-CN"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rPr>
              <a:t>yū</a:t>
            </a:r>
            <a:endParaRPr kumimoji="0" lang="zh-CN" altLang="en-US"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endParaRPr>
          </a:p>
        </p:txBody>
      </p:sp>
      <p:sp>
        <p:nvSpPr>
          <p:cNvPr id="39" name="矩形 38"/>
          <p:cNvSpPr/>
          <p:nvPr/>
        </p:nvSpPr>
        <p:spPr>
          <a:xfrm>
            <a:off x="3714750" y="3571875"/>
            <a:ext cx="962025" cy="46196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 </a:t>
            </a:r>
            <a:r>
              <a:rPr kumimoji="0" lang="en-US" altLang="zh-CN"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rPr>
              <a:t>sāng</a:t>
            </a:r>
            <a:endParaRPr kumimoji="0" lang="zh-CN" altLang="en-US"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endParaRPr>
          </a:p>
        </p:txBody>
      </p:sp>
      <p:sp>
        <p:nvSpPr>
          <p:cNvPr id="43" name="矩形 42"/>
          <p:cNvSpPr/>
          <p:nvPr/>
        </p:nvSpPr>
        <p:spPr>
          <a:xfrm>
            <a:off x="6215063" y="3571875"/>
            <a:ext cx="806450" cy="46196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err="1">
                <a:ln>
                  <a:noFill/>
                </a:ln>
                <a:solidFill>
                  <a:srgbClr val="FF0000"/>
                </a:solidFill>
                <a:effectLst/>
                <a:uLnTx/>
                <a:uFillTx/>
                <a:latin typeface="+mn-ea"/>
                <a:ea typeface="+mn-ea"/>
                <a:cs typeface="Times New Roman" panose="02020603050405020304" pitchFamily="18" charset="0"/>
              </a:rPr>
              <a:t>sàng</a:t>
            </a:r>
            <a:endParaRPr kumimoji="0" lang="zh-CN" altLang="en-US" sz="24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p:txBody>
      </p:sp>
      <p:sp>
        <p:nvSpPr>
          <p:cNvPr id="26" name="圆角矩形标注 25"/>
          <p:cNvSpPr/>
          <p:nvPr/>
        </p:nvSpPr>
        <p:spPr>
          <a:xfrm rot="10800000">
            <a:off x="2143125" y="5000625"/>
            <a:ext cx="6116638" cy="1000125"/>
          </a:xfrm>
          <a:prstGeom prst="wedgeRoundRectCallout">
            <a:avLst>
              <a:gd name="adj1" fmla="val -26146"/>
              <a:gd name="adj2" fmla="val 49500"/>
              <a:gd name="adj3" fmla="val 16667"/>
            </a:avLst>
          </a:prstGeom>
          <a:solidFill>
            <a:srgbClr val="FFFF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a:off x="2286000" y="5072063"/>
            <a:ext cx="5929313" cy="2378075"/>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lnSpc>
                <a:spcPct val="125000"/>
              </a:lnSpc>
              <a:spcBef>
                <a:spcPct val="0"/>
              </a:spcBef>
              <a:buNone/>
            </a:pPr>
            <a:r>
              <a:rPr lang="zh-CN" altLang="en-US" sz="2000" b="1" dirty="0">
                <a:solidFill>
                  <a:srgbClr val="FF0000"/>
                </a:solidFill>
                <a:latin typeface="黑体" panose="02010609060101010101" pitchFamily="2" charset="-122"/>
                <a:ea typeface="黑体" panose="02010609060101010101" pitchFamily="2" charset="-122"/>
              </a:rPr>
              <a:t>魔法记忆之语境记音</a:t>
            </a:r>
            <a:r>
              <a:rPr lang="zh-CN" altLang="zh-CN" sz="2000" b="1" dirty="0">
                <a:solidFill>
                  <a:srgbClr val="FF0000"/>
                </a:solidFill>
                <a:latin typeface="黑体" panose="02010609060101010101" pitchFamily="2" charset="-122"/>
                <a:ea typeface="黑体" panose="02010609060101010101" pitchFamily="2" charset="-122"/>
              </a:rPr>
              <a:t>法</a:t>
            </a:r>
            <a:r>
              <a:rPr lang="zh-CN" altLang="en-US" sz="2000" b="1" dirty="0">
                <a:solidFill>
                  <a:srgbClr val="FF0000"/>
                </a:solidFill>
                <a:latin typeface="黑体" panose="02010609060101010101" pitchFamily="2" charset="-122"/>
                <a:ea typeface="黑体" panose="02010609060101010101" pitchFamily="2" charset="-122"/>
              </a:rPr>
              <a:t>：</a:t>
            </a:r>
            <a:r>
              <a:rPr lang="en-US" altLang="zh-CN" sz="2000" b="1">
                <a:solidFill>
                  <a:srgbClr val="FF0000"/>
                </a:solidFill>
                <a:latin typeface="黑体" panose="02010609060101010101" pitchFamily="2" charset="-122"/>
                <a:ea typeface="黑体" panose="02010609060101010101" pitchFamily="2" charset="-122"/>
              </a:rPr>
              <a:t> </a:t>
            </a:r>
            <a:r>
              <a:rPr lang="zh-CN" altLang="en-US" sz="2000" b="1" dirty="0">
                <a:latin typeface="宋体" panose="02010600030101010101" pitchFamily="2" charset="-122"/>
                <a:ea typeface="黑体" panose="02010609060101010101" pitchFamily="2" charset="-122"/>
              </a:rPr>
              <a:t>他穿着丧（</a:t>
            </a:r>
            <a:r>
              <a:rPr lang="en-US" altLang="zh-CN" sz="2000" b="1" err="1">
                <a:latin typeface="宋体" panose="02010600030101010101" pitchFamily="2" charset="-122"/>
                <a:ea typeface="黑体" panose="02010609060101010101" pitchFamily="2" charset="-122"/>
              </a:rPr>
              <a:t>sāng</a:t>
            </a:r>
            <a:r>
              <a:rPr lang="zh-CN" altLang="en-US" sz="2000" b="1" dirty="0">
                <a:latin typeface="宋体" panose="02010600030101010101" pitchFamily="2" charset="-122"/>
                <a:ea typeface="黑体" panose="02010609060101010101" pitchFamily="2" charset="-122"/>
              </a:rPr>
              <a:t>）服，神情非常沮丧（</a:t>
            </a:r>
            <a:r>
              <a:rPr lang="en-US" altLang="zh-CN" sz="2000" b="1" err="1">
                <a:latin typeface="宋体" panose="02010600030101010101" pitchFamily="2" charset="-122"/>
                <a:ea typeface="黑体" panose="02010609060101010101" pitchFamily="2" charset="-122"/>
              </a:rPr>
              <a:t>sàng</a:t>
            </a:r>
            <a:r>
              <a:rPr lang="zh-CN" altLang="en-US" sz="2000" b="1" dirty="0">
                <a:latin typeface="宋体" panose="02010600030101010101" pitchFamily="2" charset="-122"/>
                <a:ea typeface="黑体" panose="02010609060101010101" pitchFamily="2" charset="-122"/>
              </a:rPr>
              <a:t>）。</a:t>
            </a:r>
            <a:endParaRPr lang="zh-CN" altLang="en-US" sz="2000" b="1" dirty="0">
              <a:latin typeface="宋体" panose="02010600030101010101" pitchFamily="2" charset="-122"/>
              <a:ea typeface="黑体" panose="02010609060101010101" pitchFamily="2" charset="-122"/>
            </a:endParaRPr>
          </a:p>
          <a:p>
            <a:pPr marL="0" lvl="0" indent="0" eaLnBrk="1" hangingPunct="1">
              <a:lnSpc>
                <a:spcPct val="125000"/>
              </a:lnSpc>
              <a:spcBef>
                <a:spcPct val="0"/>
              </a:spcBef>
              <a:buNone/>
            </a:pPr>
            <a:endParaRPr lang="zh-CN" altLang="en-US" sz="2000" b="1" dirty="0">
              <a:latin typeface="宋体" panose="02010600030101010101" pitchFamily="2" charset="-122"/>
              <a:ea typeface="黑体" panose="02010609060101010101" pitchFamily="2" charset="-122"/>
            </a:endParaRPr>
          </a:p>
          <a:p>
            <a:pPr marL="0" lvl="0" indent="0" eaLnBrk="1" hangingPunct="1">
              <a:lnSpc>
                <a:spcPct val="125000"/>
              </a:lnSpc>
              <a:spcBef>
                <a:spcPct val="0"/>
              </a:spcBef>
              <a:buNone/>
            </a:pPr>
            <a:endParaRPr lang="zh-CN" altLang="en-US" sz="2000" b="1" dirty="0">
              <a:latin typeface="宋体" panose="02010600030101010101" pitchFamily="2" charset="-122"/>
              <a:ea typeface="黑体" panose="02010609060101010101" pitchFamily="2" charset="-122"/>
            </a:endParaRPr>
          </a:p>
          <a:p>
            <a:pPr marL="0" lvl="0" indent="0" eaLnBrk="1" hangingPunct="1">
              <a:lnSpc>
                <a:spcPct val="125000"/>
              </a:lnSpc>
              <a:spcBef>
                <a:spcPct val="0"/>
              </a:spcBef>
              <a:buNone/>
            </a:pPr>
            <a:endParaRPr lang="zh-CN" altLang="zh-CN" sz="2000" dirty="0">
              <a:latin typeface="宋体" panose="02010600030101010101" pitchFamily="2" charset="-122"/>
              <a:ea typeface="黑体" panose="02010609060101010101" pitchFamily="2" charset="-122"/>
            </a:endParaRPr>
          </a:p>
          <a:p>
            <a:pPr marL="0" lvl="0" indent="0" eaLnBrk="1" hangingPunct="1">
              <a:lnSpc>
                <a:spcPct val="125000"/>
              </a:lnSpc>
              <a:spcBef>
                <a:spcPct val="0"/>
              </a:spcBef>
              <a:buNone/>
            </a:pPr>
            <a:endParaRPr lang="zh-CN" altLang="en-US" sz="2000" b="1" dirty="0">
              <a:latin typeface="宋体" panose="02010600030101010101" pitchFamily="2" charset="-122"/>
              <a:ea typeface="黑体" panose="02010609060101010101" pitchFamily="2" charset="-122"/>
            </a:endParaRPr>
          </a:p>
        </p:txBody>
      </p:sp>
      <p:sp>
        <p:nvSpPr>
          <p:cNvPr id="29" name="上箭头 28"/>
          <p:cNvSpPr/>
          <p:nvPr/>
        </p:nvSpPr>
        <p:spPr>
          <a:xfrm>
            <a:off x="4143375" y="4572000"/>
            <a:ext cx="357188" cy="374650"/>
          </a:xfrm>
          <a:prstGeom prst="upArrow">
            <a:avLst/>
          </a:prstGeom>
          <a:gradFill>
            <a:gsLst>
              <a:gs pos="0">
                <a:srgbClr val="FF0000"/>
              </a:gs>
              <a:gs pos="100000">
                <a:srgbClr val="FF6600"/>
              </a:gs>
            </a:gsLst>
          </a:gradFill>
          <a:ln>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1" i="0" u="none" strike="noStrike" kern="1200" cap="none" spc="0" normalizeH="0" baseline="0" noProof="0">
              <a:ln>
                <a:noFill/>
              </a:ln>
              <a:solidFill>
                <a:schemeClr val="lt1"/>
              </a:solidFill>
              <a:effectLst/>
              <a:uLnTx/>
              <a:uFillTx/>
              <a:latin typeface="+mn-ea"/>
              <a:ea typeface="+mn-ea"/>
              <a:cs typeface="+mn-cs"/>
            </a:endParaRPr>
          </a:p>
        </p:txBody>
      </p:sp>
      <p:sp>
        <p:nvSpPr>
          <p:cNvPr id="30" name="上箭头 29"/>
          <p:cNvSpPr/>
          <p:nvPr/>
        </p:nvSpPr>
        <p:spPr>
          <a:xfrm>
            <a:off x="6429375" y="4572000"/>
            <a:ext cx="357188" cy="374650"/>
          </a:xfrm>
          <a:prstGeom prst="upArrow">
            <a:avLst/>
          </a:prstGeom>
          <a:gradFill>
            <a:gsLst>
              <a:gs pos="0">
                <a:srgbClr val="FF0000"/>
              </a:gs>
              <a:gs pos="100000">
                <a:srgbClr val="FF6600"/>
              </a:gs>
            </a:gsLst>
          </a:gradFill>
          <a:ln>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1" i="0" u="none" strike="noStrike" kern="1200" cap="none" spc="0" normalizeH="0" baseline="0" noProof="0">
              <a:ln>
                <a:noFill/>
              </a:ln>
              <a:solidFill>
                <a:schemeClr val="lt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ppt_x"/>
                                          </p:val>
                                        </p:tav>
                                        <p:tav tm="100000">
                                          <p:val>
                                            <p:strVal val="#ppt_x"/>
                                          </p:val>
                                        </p:tav>
                                      </p:tavLst>
                                    </p:anim>
                                    <p:anim calcmode="lin" valueType="num">
                                      <p:cBhvr additive="base">
                                        <p:cTn id="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ppt_x"/>
                                          </p:val>
                                        </p:tav>
                                        <p:tav tm="100000">
                                          <p:val>
                                            <p:strVal val="#ppt_x"/>
                                          </p:val>
                                        </p:tav>
                                      </p:tavLst>
                                    </p:anim>
                                    <p:anim calcmode="lin" valueType="num">
                                      <p:cBhvr additive="base">
                                        <p:cTn id="5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6" grpId="0"/>
      <p:bldP spid="37" grpId="0"/>
      <p:bldP spid="38" grpId="0"/>
      <p:bldP spid="39" grpId="0"/>
      <p:bldP spid="43"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1269" name="图片 48"/>
          <p:cNvPicPr>
            <a:picLocks noChangeAspect="1"/>
          </p:cNvPicPr>
          <p:nvPr/>
        </p:nvPicPr>
        <p:blipFill>
          <a:blip r:embed="rId1"/>
          <a:stretch>
            <a:fillRect/>
          </a:stretch>
        </p:blipFill>
        <p:spPr>
          <a:xfrm>
            <a:off x="3303588" y="539750"/>
            <a:ext cx="2573337" cy="600075"/>
          </a:xfrm>
          <a:prstGeom prst="rect">
            <a:avLst/>
          </a:prstGeom>
          <a:noFill/>
          <a:ln w="9525">
            <a:noFill/>
          </a:ln>
        </p:spPr>
      </p:pic>
      <p:pic>
        <p:nvPicPr>
          <p:cNvPr id="11270" name="Picture 6" descr="BS00554_"/>
          <p:cNvPicPr>
            <a:picLocks noChangeAspect="1"/>
          </p:cNvPicPr>
          <p:nvPr/>
        </p:nvPicPr>
        <p:blipFill>
          <a:blip r:embed="rId2"/>
          <a:stretch>
            <a:fillRect/>
          </a:stretch>
        </p:blipFill>
        <p:spPr>
          <a:xfrm>
            <a:off x="2995613" y="1801813"/>
            <a:ext cx="503237" cy="439737"/>
          </a:xfrm>
          <a:prstGeom prst="rect">
            <a:avLst/>
          </a:prstGeom>
          <a:noFill/>
          <a:ln w="9525">
            <a:noFill/>
          </a:ln>
        </p:spPr>
      </p:pic>
      <p:grpSp>
        <p:nvGrpSpPr>
          <p:cNvPr id="11271" name="组 53"/>
          <p:cNvGrpSpPr/>
          <p:nvPr/>
        </p:nvGrpSpPr>
        <p:grpSpPr>
          <a:xfrm>
            <a:off x="506413" y="1797050"/>
            <a:ext cx="3122612" cy="461963"/>
            <a:chOff x="4701070" y="1806066"/>
            <a:chExt cx="3123216" cy="462053"/>
          </a:xfrm>
        </p:grpSpPr>
        <p:sp>
          <p:nvSpPr>
            <p:cNvPr id="55" name="圆角矩形 54"/>
            <p:cNvSpPr/>
            <p:nvPr/>
          </p:nvSpPr>
          <p:spPr>
            <a:xfrm>
              <a:off x="5199641" y="1806066"/>
              <a:ext cx="1897429" cy="449351"/>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56" name="椭圆 55"/>
            <p:cNvSpPr/>
            <p:nvPr/>
          </p:nvSpPr>
          <p:spPr>
            <a:xfrm>
              <a:off x="4734413" y="1806066"/>
              <a:ext cx="462052" cy="462053"/>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282" name="文本框 56"/>
            <p:cNvSpPr txBox="1"/>
            <p:nvPr/>
          </p:nvSpPr>
          <p:spPr>
            <a:xfrm>
              <a:off x="4701070" y="1806066"/>
              <a:ext cx="3123216" cy="457290"/>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400" b="1" dirty="0">
                  <a:latin typeface="黑体" panose="02010609060101010101" pitchFamily="2" charset="-122"/>
                  <a:ea typeface="黑体" panose="02010609060101010101" pitchFamily="2" charset="-122"/>
                </a:rPr>
                <a:t>二</a:t>
              </a:r>
              <a:r>
                <a:rPr lang="en-US" altLang="zh-CN" sz="2400" b="1">
                  <a:latin typeface="黑体" panose="02010609060101010101" pitchFamily="2" charset="-122"/>
                  <a:ea typeface="黑体" panose="02010609060101010101" pitchFamily="2" charset="-122"/>
                </a:rPr>
                <a:t>  </a:t>
              </a:r>
              <a:r>
                <a:rPr lang="zh-CN" altLang="en-US" sz="2400" b="1" dirty="0">
                  <a:latin typeface="黑体" panose="02010609060101010101" pitchFamily="2" charset="-122"/>
                  <a:ea typeface="黑体" panose="02010609060101010101" pitchFamily="2" charset="-122"/>
                </a:rPr>
                <a:t>写一写字形</a:t>
              </a:r>
              <a:endParaRPr lang="zh-CN" altLang="en-US" sz="2400" b="1" dirty="0">
                <a:latin typeface="黑体" panose="02010609060101010101" pitchFamily="2" charset="-122"/>
                <a:ea typeface="黑体" panose="02010609060101010101" pitchFamily="2" charset="-122"/>
              </a:endParaRPr>
            </a:p>
          </p:txBody>
        </p:sp>
      </p:grpSp>
      <p:sp>
        <p:nvSpPr>
          <p:cNvPr id="28" name="矩形 27"/>
          <p:cNvSpPr/>
          <p:nvPr/>
        </p:nvSpPr>
        <p:spPr>
          <a:xfrm>
            <a:off x="6959600" y="1477963"/>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273" name="文本框 28"/>
          <p:cNvSpPr txBox="1"/>
          <p:nvPr/>
        </p:nvSpPr>
        <p:spPr>
          <a:xfrm>
            <a:off x="7059613" y="1477963"/>
            <a:ext cx="2043112" cy="336550"/>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1600" b="1" dirty="0">
                <a:latin typeface="楷体" panose="02010609060101010101" pitchFamily="49" charset="-122"/>
                <a:ea typeface="楷体" panose="02010609060101010101" pitchFamily="49" charset="-122"/>
              </a:rPr>
              <a:t>部分来自</a:t>
            </a:r>
            <a:r>
              <a:rPr lang="en-US" altLang="zh-CN" sz="1600" b="1">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点拨</a:t>
            </a:r>
            <a:r>
              <a:rPr lang="en-US" altLang="zh-CN" sz="1600" b="1">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12308" name="Rectangle 20"/>
          <p:cNvSpPr>
            <a:spLocks noChangeArrowheads="1"/>
          </p:cNvSpPr>
          <p:nvPr/>
        </p:nvSpPr>
        <p:spPr bwMode="auto">
          <a:xfrm>
            <a:off x="357188" y="2571750"/>
            <a:ext cx="8358188" cy="1816100"/>
          </a:xfrm>
          <a:prstGeom prst="rect">
            <a:avLst/>
          </a:prstGeom>
          <a:noFill/>
          <a:ln w="9525">
            <a:noFill/>
            <a:miter lim="800000"/>
          </a:ln>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err="1">
                <a:ln>
                  <a:noFill/>
                </a:ln>
                <a:solidFill>
                  <a:srgbClr val="008000"/>
                </a:solidFill>
                <a:effectLst/>
                <a:uLnTx/>
                <a:uFillTx/>
                <a:latin typeface="+mn-ea"/>
                <a:ea typeface="+mn-ea"/>
                <a:cs typeface="+mn-cs"/>
              </a:rPr>
              <a:t>pán</a:t>
            </a:r>
            <a:r>
              <a:rPr kumimoji="0" lang="en-US" altLang="zh-CN" sz="2800" b="1" i="0" u="none" strike="noStrike" kern="1200" cap="none" spc="0" normalizeH="0" baseline="0" noProof="0" dirty="0">
                <a:ln>
                  <a:noFill/>
                </a:ln>
                <a:solidFill>
                  <a:srgbClr val="008000"/>
                </a:solidFill>
                <a:effectLst/>
                <a:uLnTx/>
                <a:uFillTx/>
                <a:latin typeface="+mn-ea"/>
                <a:ea typeface="+mn-ea"/>
                <a:cs typeface="+mn-cs"/>
              </a:rPr>
              <a:t> </a:t>
            </a:r>
            <a:r>
              <a:rPr kumimoji="0" lang="en-US" altLang="zh-CN" sz="2800" b="1" i="0" u="none" strike="noStrike" kern="1200" cap="none" spc="0" normalizeH="0" baseline="0" noProof="0" dirty="0" err="1">
                <a:ln>
                  <a:noFill/>
                </a:ln>
                <a:solidFill>
                  <a:srgbClr val="008000"/>
                </a:solidFill>
                <a:effectLst/>
                <a:uLnTx/>
                <a:uFillTx/>
                <a:latin typeface="+mn-ea"/>
                <a:ea typeface="+mn-ea"/>
                <a:cs typeface="+mn-cs"/>
              </a:rPr>
              <a:t>shān</a:t>
            </a:r>
            <a:r>
              <a:rPr kumimoji="0" lang="en-US" altLang="zh-CN" sz="2800" b="1" i="0" u="none" strike="noStrike" kern="1200" cap="none" spc="0" normalizeH="0" baseline="0" noProof="0" dirty="0">
                <a:ln>
                  <a:noFill/>
                </a:ln>
                <a:solidFill>
                  <a:srgbClr val="008000"/>
                </a:solidFill>
                <a:effectLst/>
                <a:uLnTx/>
                <a:uFillTx/>
                <a:latin typeface="+mn-ea"/>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     </a:t>
            </a:r>
            <a:r>
              <a:rPr kumimoji="0" lang="zh-CN" altLang="en-US" sz="2800" b="1" i="0" u="none" strike="noStrike" kern="1200" cap="none" spc="0" normalizeH="0" baseline="0" noProof="0" dirty="0">
                <a:ln>
                  <a:noFill/>
                </a:ln>
                <a:solidFill>
                  <a:schemeClr val="tx1"/>
                </a:solidFill>
                <a:effectLst/>
                <a:uLnTx/>
                <a:uFillTx/>
                <a:latin typeface="+mn-lt"/>
                <a:ea typeface="+mn-ea"/>
                <a:cs typeface="+mn-cs"/>
              </a:rPr>
              <a:t>举</a:t>
            </a:r>
            <a:r>
              <a:rPr kumimoji="0" lang="en-US" altLang="zh-CN" sz="2800" b="1" i="0" u="none" strike="noStrike" kern="1200" cap="none" spc="0" normalizeH="0" baseline="0" noProof="0" dirty="0" err="1">
                <a:ln>
                  <a:noFill/>
                </a:ln>
                <a:solidFill>
                  <a:srgbClr val="008000"/>
                </a:solidFill>
                <a:effectLst/>
                <a:uLnTx/>
                <a:uFillTx/>
                <a:latin typeface="+mn-ea"/>
                <a:ea typeface="+mn-ea"/>
                <a:cs typeface="+mn-cs"/>
              </a:rPr>
              <a:t>zhù</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lt"/>
                <a:ea typeface="+mn-ea"/>
                <a:cs typeface="+mn-cs"/>
              </a:rPr>
              <a:t>狼</a:t>
            </a:r>
            <a:r>
              <a:rPr kumimoji="0" lang="en-US" altLang="zh-CN" sz="2800" b="1" i="0" u="none" strike="noStrike" kern="1200" cap="none" spc="0" normalizeH="0" baseline="0" noProof="0" dirty="0" err="1">
                <a:ln>
                  <a:noFill/>
                </a:ln>
                <a:solidFill>
                  <a:srgbClr val="008000"/>
                </a:solidFill>
                <a:effectLst/>
                <a:uLnTx/>
                <a:uFillTx/>
                <a:latin typeface="+mn-ea"/>
                <a:ea typeface="+mn-ea"/>
                <a:cs typeface="+mn-cs"/>
              </a:rPr>
              <a:t>jí</a:t>
            </a:r>
            <a:r>
              <a:rPr kumimoji="0" lang="en-US" altLang="zh-CN" sz="2800" b="0" i="0" u="none" strike="noStrike" kern="1200" cap="none" spc="0" normalizeH="0" baseline="0" noProof="0" dirty="0">
                <a:ln>
                  <a:noFill/>
                </a:ln>
                <a:solidFill>
                  <a:schemeClr val="tx1"/>
                </a:solidFill>
                <a:effectLst/>
                <a:uLnTx/>
                <a:uFillTx/>
                <a:latin typeface="+mn-lt"/>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   </a:t>
            </a:r>
            <a:r>
              <a:rPr kumimoji="0" lang="en-US" altLang="zh-CN" sz="2800" b="1" i="0" u="none" strike="noStrike" kern="1200" cap="none" spc="0" normalizeH="0" baseline="0" noProof="0" dirty="0" err="1">
                <a:ln>
                  <a:noFill/>
                </a:ln>
                <a:solidFill>
                  <a:srgbClr val="008000"/>
                </a:solidFill>
                <a:effectLst/>
                <a:uLnTx/>
                <a:uFillTx/>
                <a:latin typeface="+mn-ea"/>
                <a:ea typeface="+mn-ea"/>
                <a:cs typeface="+mn-cs"/>
              </a:rPr>
              <a:t>suǒ</a:t>
            </a:r>
            <a:r>
              <a:rPr kumimoji="0" lang="en-US" altLang="zh-CN" sz="2800" b="0" i="0" u="none" strike="noStrike" kern="1200" cap="none" spc="0" normalizeH="0" baseline="0" noProof="0" dirty="0">
                <a:ln>
                  <a:noFill/>
                </a:ln>
                <a:solidFill>
                  <a:schemeClr val="tx1"/>
                </a:solidFill>
                <a:effectLst/>
                <a:uLnTx/>
                <a:uFillTx/>
                <a:latin typeface="+mn-lt"/>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）屑    </a:t>
            </a:r>
            <a:r>
              <a:rPr kumimoji="0" lang="zh-CN" altLang="en-US" sz="2800" b="1" i="0" u="none" strike="noStrike" kern="1200" cap="none" spc="0" normalizeH="0" baseline="0" noProof="0" dirty="0">
                <a:ln>
                  <a:noFill/>
                </a:ln>
                <a:solidFill>
                  <a:schemeClr val="tx1"/>
                </a:solidFill>
                <a:effectLst/>
                <a:uLnTx/>
                <a:uFillTx/>
                <a:latin typeface="+mn-lt"/>
                <a:ea typeface="+mn-ea"/>
                <a:cs typeface="+mn-cs"/>
              </a:rPr>
              <a:t>交</a:t>
            </a:r>
            <a:r>
              <a:rPr kumimoji="0" lang="en-US" altLang="zh-CN" sz="2800" b="1" i="0" u="none" strike="noStrike" kern="1200" cap="none" spc="0" normalizeH="0" baseline="0" noProof="0" dirty="0" err="1">
                <a:ln>
                  <a:noFill/>
                </a:ln>
                <a:solidFill>
                  <a:srgbClr val="008000"/>
                </a:solidFill>
                <a:effectLst/>
                <a:uLnTx/>
                <a:uFillTx/>
                <a:latin typeface="+mn-ea"/>
                <a:ea typeface="+mn-ea"/>
                <a:cs typeface="+mn-cs"/>
              </a:rPr>
              <a:t>xiè</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 </a:t>
            </a:r>
            <a:endParaRPr kumimoji="0" lang="en-US" altLang="zh-CN" sz="2800" b="1" i="0" u="none" strike="noStrike" kern="1200" cap="none" spc="0" normalizeH="0" baseline="0" noProof="0" dirty="0">
              <a:ln>
                <a:noFill/>
              </a:ln>
              <a:solidFill>
                <a:srgbClr val="008000"/>
              </a:solidFill>
              <a:effectLst/>
              <a:uLnTx/>
              <a:uFillTx/>
              <a:latin typeface="+mn-ea"/>
              <a:ea typeface="+mn-ea"/>
              <a:cs typeface="+mn-cs"/>
            </a:endParaRPr>
          </a:p>
        </p:txBody>
      </p:sp>
      <p:sp>
        <p:nvSpPr>
          <p:cNvPr id="21" name="矩形 20"/>
          <p:cNvSpPr/>
          <p:nvPr/>
        </p:nvSpPr>
        <p:spPr>
          <a:xfrm>
            <a:off x="2786063" y="2571750"/>
            <a:ext cx="1071563" cy="523875"/>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蹒跚</a:t>
            </a:r>
            <a:endParaRPr kumimoji="0" lang="zh-CN" altLang="en-US" sz="2800" b="1" i="0" u="none" strike="noStrike" kern="1200" cap="none" spc="0" normalizeH="0" baseline="0" noProof="0" dirty="0">
              <a:ln>
                <a:noFill/>
              </a:ln>
              <a:solidFill>
                <a:srgbClr val="008000"/>
              </a:solidFill>
              <a:effectLst/>
              <a:uLnTx/>
              <a:uFillTx/>
              <a:latin typeface="+mn-ea"/>
              <a:ea typeface="+mn-ea"/>
              <a:cs typeface="+mn-cs"/>
            </a:endParaRPr>
          </a:p>
        </p:txBody>
      </p:sp>
      <p:sp>
        <p:nvSpPr>
          <p:cNvPr id="22" name="矩形 21"/>
          <p:cNvSpPr/>
          <p:nvPr/>
        </p:nvSpPr>
        <p:spPr>
          <a:xfrm>
            <a:off x="6786563" y="2571750"/>
            <a:ext cx="546100" cy="5238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箸</a:t>
            </a:r>
            <a:endParaRPr kumimoji="0" lang="zh-CN" altLang="en-US" sz="2800" b="1" i="0" u="none" strike="noStrike" kern="1200" cap="none" spc="0" normalizeH="0" baseline="0" noProof="0" dirty="0">
              <a:ln>
                <a:noFill/>
              </a:ln>
              <a:solidFill>
                <a:srgbClr val="008000"/>
              </a:solidFill>
              <a:effectLst/>
              <a:uLnTx/>
              <a:uFillTx/>
              <a:latin typeface="+mn-ea"/>
              <a:ea typeface="+mn-ea"/>
              <a:cs typeface="+mn-cs"/>
            </a:endParaRPr>
          </a:p>
        </p:txBody>
      </p:sp>
      <p:sp>
        <p:nvSpPr>
          <p:cNvPr id="23" name="矩形 22"/>
          <p:cNvSpPr/>
          <p:nvPr/>
        </p:nvSpPr>
        <p:spPr>
          <a:xfrm>
            <a:off x="1714500" y="3833813"/>
            <a:ext cx="546100" cy="5238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藉</a:t>
            </a:r>
            <a:endParaRPr kumimoji="0" lang="zh-CN" altLang="en-US" sz="2800" b="0" i="0" u="none" strike="noStrike" kern="1200" cap="none" spc="0" normalizeH="0" baseline="0" noProof="0" dirty="0">
              <a:ln>
                <a:noFill/>
              </a:ln>
              <a:solidFill>
                <a:srgbClr val="FF0000"/>
              </a:solidFill>
              <a:effectLst/>
              <a:uLnTx/>
              <a:uFillTx/>
              <a:latin typeface="+mn-lt"/>
              <a:ea typeface="+mn-ea"/>
              <a:cs typeface="+mn-cs"/>
            </a:endParaRPr>
          </a:p>
        </p:txBody>
      </p:sp>
      <p:sp>
        <p:nvSpPr>
          <p:cNvPr id="24" name="矩形 23"/>
          <p:cNvSpPr/>
          <p:nvPr/>
        </p:nvSpPr>
        <p:spPr>
          <a:xfrm>
            <a:off x="4286250" y="3857625"/>
            <a:ext cx="546100" cy="5238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琐</a:t>
            </a:r>
            <a:endParaRPr kumimoji="0" lang="zh-CN" altLang="en-US" sz="28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endParaRPr>
          </a:p>
        </p:txBody>
      </p:sp>
      <p:sp>
        <p:nvSpPr>
          <p:cNvPr id="25" name="TextBox 24"/>
          <p:cNvSpPr txBox="1"/>
          <p:nvPr/>
        </p:nvSpPr>
        <p:spPr>
          <a:xfrm>
            <a:off x="7715250" y="3857625"/>
            <a:ext cx="642938" cy="519113"/>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spcBef>
                <a:spcPct val="0"/>
              </a:spcBef>
              <a:buNone/>
            </a:pPr>
            <a:r>
              <a:rPr lang="zh-CN" altLang="en-US" sz="2800" b="1" dirty="0">
                <a:solidFill>
                  <a:srgbClr val="FF0000"/>
                </a:solidFill>
              </a:rPr>
              <a:t>卸</a:t>
            </a: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theme/theme1.xml><?xml version="1.0" encoding="utf-8"?>
<a:theme xmlns:a="http://schemas.openxmlformats.org/drawingml/2006/main" name="母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母版</Template>
  <TotalTime>0</TotalTime>
  <Words>7331</Words>
  <Paragraphs>414</Paragraphs>
  <Slides>46</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46</vt:i4>
      </vt:variant>
    </vt:vector>
  </HeadingPairs>
  <TitlesOfParts>
    <vt:vector size="61" baseType="lpstr">
      <vt:lpstr>Arial</vt:lpstr>
      <vt:lpstr>宋体</vt:lpstr>
      <vt:lpstr>Wingdings</vt:lpstr>
      <vt:lpstr>Calibri</vt:lpstr>
      <vt:lpstr>Hei</vt:lpstr>
      <vt:lpstr>黑体</vt:lpstr>
      <vt:lpstr>Gulim</vt:lpstr>
      <vt:lpstr>方正大黑简体</vt:lpstr>
      <vt:lpstr>Times New Roman</vt:lpstr>
      <vt:lpstr>楷体</vt:lpstr>
      <vt:lpstr>Adobe 黑体 Std R</vt:lpstr>
      <vt:lpstr>Adobe 黑体 Std R</vt:lpstr>
      <vt:lpstr>微软雅黑</vt:lpstr>
      <vt:lpstr>Arial Unicode MS</vt:lpstr>
      <vt:lpstr>母版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Administrator</cp:lastModifiedBy>
  <dcterms:created xsi:type="dcterms:W3CDTF">2016-03-30T04:21:12Z</dcterms:created>
  <dcterms:modified xsi:type="dcterms:W3CDTF">2018-11-10T20:40:18Z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