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7" r:id="rId3"/>
    <p:sldId id="481" r:id="rId4"/>
    <p:sldId id="393" r:id="rId5"/>
    <p:sldId id="482" r:id="rId6"/>
    <p:sldId id="483" r:id="rId7"/>
    <p:sldId id="484" r:id="rId8"/>
    <p:sldId id="258" r:id="rId9"/>
    <p:sldId id="392" r:id="rId10"/>
    <p:sldId id="301" r:id="rId11"/>
    <p:sldId id="261" r:id="rId12"/>
    <p:sldId id="394" r:id="rId13"/>
    <p:sldId id="395" r:id="rId14"/>
    <p:sldId id="397" r:id="rId15"/>
    <p:sldId id="266" r:id="rId16"/>
    <p:sldId id="398" r:id="rId17"/>
    <p:sldId id="427" r:id="rId18"/>
    <p:sldId id="428" r:id="rId19"/>
    <p:sldId id="451" r:id="rId20"/>
    <p:sldId id="464" r:id="rId21"/>
    <p:sldId id="463" r:id="rId22"/>
    <p:sldId id="452" r:id="rId23"/>
    <p:sldId id="453" r:id="rId24"/>
    <p:sldId id="455" r:id="rId25"/>
    <p:sldId id="456" r:id="rId26"/>
    <p:sldId id="457" r:id="rId27"/>
    <p:sldId id="458" r:id="rId28"/>
    <p:sldId id="460" r:id="rId29"/>
    <p:sldId id="476" r:id="rId30"/>
    <p:sldId id="513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84" y="-96"/>
      </p:cViewPr>
      <p:guideLst>
        <p:guide orient="horz" pos="2121"/>
        <p:guide pos="2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页眉占位符 481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48131" name="日期占位符 4813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4813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4813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8134" name="页脚占位符 4813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48135" name="灯片编号占位符 4813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GIF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GIF"/><Relationship Id="rId1" Type="http://schemas.openxmlformats.org/officeDocument/2006/relationships/image" Target="../media/image2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074" name="文本占位符 3074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237287"/>
          </a:xfrm>
          <a:ln/>
        </p:spPr>
        <p:txBody>
          <a:bodyPr anchor="t"/>
          <a:p>
            <a:pPr>
              <a:spcBef>
                <a:spcPct val="50000"/>
              </a:spcBef>
              <a:buNone/>
            </a:pPr>
            <a:r>
              <a:rPr lang="en-US" altLang="zh-CN" sz="4000" b="1"/>
              <a:t>         </a:t>
            </a:r>
            <a:r>
              <a:rPr lang="en-US" altLang="zh-CN" sz="3600" b="1">
                <a:latin typeface="Times New Roman" panose="02020603050405020304" pitchFamily="18" charset="0"/>
              </a:rPr>
              <a:t>温室气体让地球发烧。20 0多年来，随着工业化进程的深入，大量温室气体，主要是二氧化碳的排出，使全球气温升高，气候发生变化，这已是不争的事实。全球变暖也使得南极冰川开始融化，进而导致海平面升高。随着人口的增多、人类活动的频繁、空气污染、土壤沙化、 </a:t>
            </a:r>
            <a:r>
              <a:rPr lang="en-US" altLang="zh-CN" sz="3600" b="1" err="1">
                <a:latin typeface="Times New Roman" panose="02020603050405020304" pitchFamily="18" charset="0"/>
              </a:rPr>
              <a:t>水土流失、温室</a:t>
            </a:r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r>
              <a:rPr lang="en-US" altLang="zh-CN" sz="3600" b="1" err="1">
                <a:latin typeface="Times New Roman" panose="02020603050405020304" pitchFamily="18" charset="0"/>
              </a:rPr>
              <a:t>效应加剧</a:t>
            </a:r>
            <a:r>
              <a:rPr lang="en-US" altLang="zh-CN" sz="3600" b="1">
                <a:latin typeface="Times New Roman" panose="02020603050405020304" pitchFamily="18" charset="0"/>
              </a:rPr>
              <a:t>……</a:t>
            </a:r>
            <a:r>
              <a:rPr lang="en-US" altLang="zh-CN" sz="3600" b="1" err="1">
                <a:latin typeface="Times New Roman" panose="02020603050405020304" pitchFamily="18" charset="0"/>
              </a:rPr>
              <a:t>地球，正遭受着越来越大的威胁。因此，让我们行动起来，一起倡导低碳生活</a:t>
            </a:r>
            <a:r>
              <a:rPr lang="en-US" altLang="zh-CN" sz="3600" b="1">
                <a:latin typeface="Times New Roman" panose="02020603050405020304" pitchFamily="18" charset="0"/>
              </a:rPr>
              <a:t>。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en-US" altLang="zh-CN" sz="4000" b="1"/>
              <a:t>      </a:t>
            </a:r>
            <a:endParaRPr lang="en-US" altLang="zh-CN" sz="4000" b="1"/>
          </a:p>
        </p:txBody>
      </p:sp>
      <p:pic>
        <p:nvPicPr>
          <p:cNvPr id="3075" name="图片 11273" descr="t01bd3616c9c4a3c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4475" y="0"/>
            <a:ext cx="1517650" cy="104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53265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94463"/>
            <a:ext cx="9144000" cy="42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占位符 7170"/>
          <p:cNvSpPr>
            <a:spLocks noGrp="1"/>
          </p:cNvSpPr>
          <p:nvPr>
            <p:ph idx="1"/>
          </p:nvPr>
        </p:nvSpPr>
        <p:spPr>
          <a:xfrm>
            <a:off x="0" y="6350"/>
            <a:ext cx="9144000" cy="6851650"/>
          </a:xfrm>
          <a:ln/>
        </p:spPr>
        <p:txBody>
          <a:bodyPr anchor="t"/>
          <a:p>
            <a:pPr indent="0">
              <a:buNone/>
            </a:pPr>
            <a:r>
              <a:rPr lang="en-US" altLang="zh-CN" sz="4000" b="1"/>
              <a:t>       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、</a:t>
            </a:r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en-US" altLang="zh-CN" sz="4000" b="1" err="1">
                <a:solidFill>
                  <a:srgbClr val="FF0000"/>
                </a:solidFill>
              </a:rPr>
              <a:t>爱我校园环境，共建低碳校园”倡议书</a:t>
            </a:r>
            <a:endParaRPr lang="en-US" altLang="zh-CN" sz="4000" b="1">
              <a:solidFill>
                <a:srgbClr val="FF0000"/>
              </a:solidFill>
            </a:endParaRPr>
          </a:p>
          <a:p>
            <a:pPr indent="0">
              <a:buNone/>
            </a:pPr>
            <a:r>
              <a:rPr lang="en-US" altLang="zh-CN" sz="4000" b="1" err="1"/>
              <a:t>尊敬的老师、亲爱的同学们</a:t>
            </a:r>
            <a:r>
              <a:rPr lang="en-US" altLang="zh-CN" sz="4000" b="1"/>
              <a:t>：</a:t>
            </a:r>
            <a:endParaRPr lang="en-US" altLang="zh-CN" sz="4000" b="1"/>
          </a:p>
          <a:p>
            <a:pPr indent="0">
              <a:buNone/>
            </a:pPr>
            <a:r>
              <a:rPr lang="en-US" altLang="zh-CN" sz="4000" b="1"/>
              <a:t>       </a:t>
            </a:r>
            <a:r>
              <a:rPr lang="en-US" altLang="zh-CN" sz="4000" b="1" err="1"/>
              <a:t>您们好</a:t>
            </a:r>
            <a:r>
              <a:rPr lang="en-US" altLang="zh-CN" sz="4000" b="1"/>
              <a:t>︕</a:t>
            </a:r>
            <a:endParaRPr lang="en-US" altLang="zh-CN" sz="4000" b="1"/>
          </a:p>
          <a:p>
            <a:pPr indent="0">
              <a:buNone/>
            </a:pPr>
            <a:r>
              <a:rPr lang="en-US" altLang="zh-CN" sz="4000" b="1"/>
              <a:t>       </a:t>
            </a:r>
            <a:r>
              <a:rPr lang="en-US" altLang="zh-CN" sz="4000" b="1" err="1"/>
              <a:t>教室是我们求知的殿堂，学校是我们生活的家园。为了号召大家保护校园环境，共建低碳校园，现向全校师生发出如下倡议</a:t>
            </a:r>
            <a:r>
              <a:rPr lang="en-US" altLang="zh-CN" sz="4000" b="1"/>
              <a:t>：</a:t>
            </a:r>
            <a:endParaRPr lang="en-US" altLang="zh-CN" sz="4000" b="1"/>
          </a:p>
          <a:p>
            <a:pPr indent="0">
              <a:buNone/>
            </a:pPr>
            <a:endParaRPr lang="en-US" altLang="zh-CN" sz="4000" b="1"/>
          </a:p>
        </p:txBody>
      </p:sp>
      <p:pic>
        <p:nvPicPr>
          <p:cNvPr id="12290" name="图片 11268" descr="t0199adfd4ee74624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0175" y="5548313"/>
            <a:ext cx="9405938" cy="1420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内容占位符 2"/>
          <p:cNvSpPr>
            <a:spLocks noGrp="1"/>
          </p:cNvSpPr>
          <p:nvPr>
            <p:ph idx="1"/>
          </p:nvPr>
        </p:nvSpPr>
        <p:spPr>
          <a:xfrm>
            <a:off x="-12700" y="-7937"/>
            <a:ext cx="9131300" cy="6840537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 1、在日常工作和生活中，我们每个人都应该主动增强危机意识、节约意识与环保意识，真正了解节能环保对国家及个人的意义。</a:t>
            </a:r>
            <a:endParaRPr lang="en-US" altLang="zh-CN" sz="4000" b="1"/>
          </a:p>
          <a:p>
            <a:pPr marL="0" indent="0">
              <a:buNone/>
            </a:pPr>
            <a:r>
              <a:rPr lang="en-US" altLang="zh-CN" sz="4000" b="1"/>
              <a:t>        2、时时刻刻注意节约用电，要做到随手关闭电灯、电脑、电视、空调、饮水机等电器设备，做做到人走电停。</a:t>
            </a:r>
            <a:endParaRPr lang="en-US" altLang="zh-CN" sz="4000" b="1"/>
          </a:p>
          <a:p>
            <a:pPr marL="0" indent="0">
              <a:buNone/>
            </a:pPr>
            <a:r>
              <a:rPr lang="en-US" altLang="zh-CN" sz="4000" b="1"/>
              <a:t>        3、购买简单包装的的商品，选购绿色产品、绿色食物，倡导绿色消费。</a:t>
            </a:r>
            <a:endParaRPr lang="en-US" altLang="zh-CN" sz="4000" b="1"/>
          </a:p>
        </p:txBody>
      </p:sp>
      <p:pic>
        <p:nvPicPr>
          <p:cNvPr id="13314" name="图片 29716" descr="t015541dc247caaf7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5921375"/>
            <a:ext cx="9131300" cy="91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-52387" y="-34925"/>
            <a:ext cx="9223375" cy="69453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4、少用一次性制品（木筷、纸杯、纸巾等），减少垃圾，进行垃圾分类，回收资源。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5、多骑自行车、少坐公交车，多爬楼梯，少坐电梯，为节能减排出力。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6、重复使用纸张，双面打印，多发电子邮件，保护森林。</a:t>
            </a:r>
            <a:endParaRPr lang="zh-CN" altLang="en-US" sz="4000" b="1"/>
          </a:p>
        </p:txBody>
      </p:sp>
      <p:pic>
        <p:nvPicPr>
          <p:cNvPr id="14339" name="图片 29716" descr="t015541dc247caaf7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387" y="4722813"/>
            <a:ext cx="9223375" cy="218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12700" y="3175"/>
            <a:ext cx="9145588" cy="6122988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>
                <a:latin typeface="Times New Roman" panose="02020603050405020304" pitchFamily="18" charset="0"/>
                <a:ea typeface="华文新魏" pitchFamily="2" charset="-122"/>
                <a:sym typeface="宋体" panose="02010600030101010101" pitchFamily="2" charset="-122"/>
              </a:rPr>
              <a:t>        </a:t>
            </a:r>
            <a:endParaRPr lang="zh-CN" altLang="en-US" sz="4000" b="1" dirty="0">
              <a:latin typeface="Times New Roman" panose="02020603050405020304" pitchFamily="18" charset="0"/>
              <a:ea typeface="华文新魏" pitchFamily="2" charset="-122"/>
              <a:sym typeface="宋体" panose="02010600030101010101" pitchFamily="2" charset="-122"/>
            </a:endParaRPr>
          </a:p>
        </p:txBody>
      </p:sp>
      <p:pic>
        <p:nvPicPr>
          <p:cNvPr id="15362" name="图片 30746" descr="t0190af1235ae2a964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9225" y="5076825"/>
            <a:ext cx="9307513" cy="184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99"/>
          <p:cNvSpPr txBox="1"/>
          <p:nvPr/>
        </p:nvSpPr>
        <p:spPr>
          <a:xfrm>
            <a:off x="12700" y="3175"/>
            <a:ext cx="9147175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0640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、参加植树造林活动，在家中，多养几盆花，争做绿色文明使者。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40640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、自备水壶，少喝瓶装水；洗澡时用沐浴方式，并使用节水型浴头；尽量节约自来水。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40640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9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、做好计划统计，尽量一物多用。学会旧物利用，让有限的资源延长寿命。节约使用不可再生能源。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22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  <a:ln/>
        </p:spPr>
        <p:txBody>
          <a:bodyPr anchor="ctr"/>
          <a:p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6386" name="内容占位符 1"/>
          <p:cNvSpPr>
            <a:spLocks noGrp="1"/>
          </p:cNvSpPr>
          <p:nvPr>
            <p:ph idx="1"/>
          </p:nvPr>
        </p:nvSpPr>
        <p:spPr>
          <a:xfrm>
            <a:off x="25400" y="0"/>
            <a:ext cx="9145588" cy="6832600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应对气候环境与减碳节能问题，我们任重道远。从现在开始，从一点一滴做起，努力为节能环保“多尽一份心，多出一份力”。让我们每一个人都成为低碳生活理念的倡导者，成为低碳生活的传播者，成为低碳生活方式的践行者，让我们共同携起手来建设我们的绿色低碳新家园吧︕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</p:txBody>
      </p:sp>
      <p:pic>
        <p:nvPicPr>
          <p:cNvPr id="16387" name="图片 27654" descr="t016001eae9154c14c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5014913"/>
            <a:ext cx="9145588" cy="1817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8013"/>
          </a:xfrm>
          <a:ln/>
        </p:spPr>
        <p:txBody>
          <a:bodyPr anchor="ctr"/>
          <a:p>
            <a:r>
              <a:rPr lang="zh-CN" altLang="en-US" sz="3600" b="1">
                <a:solidFill>
                  <a:srgbClr val="FF0000"/>
                </a:solidFill>
              </a:rPr>
              <a:t>四、制作宣传材料，开展宣传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-26987" y="608013"/>
            <a:ext cx="9196388" cy="6291263"/>
          </a:xfrm>
        </p:spPr>
        <p:txBody>
          <a:bodyPr anchor="t"/>
          <a:p>
            <a:pPr marL="0" indent="0" fontAlgn="base">
              <a:buNone/>
            </a:pPr>
            <a:r>
              <a:rPr lang="en-US" altLang="zh-CN" sz="36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</a:t>
            </a:r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、列举生态环境恶化的现象。</a:t>
            </a:r>
            <a:endParaRPr lang="zh-CN" altLang="en-US" sz="3600" b="1" strike="noStrike" noProof="1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   生态平衡遭到破坏的问题很多，如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森林减少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草原退化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物种灭绝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沙漠化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水土流失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土壤退化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大气臭氧层遭到破坏(南极臭氧空洞)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温室效应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气候异常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4000" b="1" strike="noStrike" noProof="1" dirty="0">
                <a:solidFill>
                  <a:srgbClr val="FF0000"/>
                </a:solidFill>
                <a:uFillTx/>
                <a:latin typeface="+mj-ea"/>
                <a:ea typeface="+mj-ea"/>
                <a:sym typeface="+mn-ea"/>
              </a:rPr>
              <a:t>资源短缺等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，地球环境在不停地变差。</a:t>
            </a:r>
            <a:endParaRPr lang="zh-CN" altLang="en-US" sz="4000" b="1" strike="noStrike" noProof="1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marL="0" indent="0" fontAlgn="base">
              <a:buNone/>
            </a:pPr>
            <a:r>
              <a:rPr lang="en-US" altLang="zh-CN" sz="36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2</a:t>
            </a:r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分析造成环境如此变化的主要原因。</a:t>
            </a:r>
            <a:endParaRPr lang="zh-CN" altLang="en-US" sz="3600" b="1" strike="noStrike" noProof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base">
              <a:buNone/>
            </a:pP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000" b="1" strike="noStrike" noProof="1">
                <a:solidFill>
                  <a:srgbClr val="FF0000"/>
                </a:solidFill>
                <a:sym typeface="+mn-ea"/>
              </a:rPr>
              <a:t>造成环境恶化的主要原因是空气中含“碳”量增加。</a:t>
            </a:r>
            <a:endParaRPr lang="zh-CN" altLang="en-US" sz="4000" b="1" strike="noStrike" noProof="1">
              <a:solidFill>
                <a:srgbClr val="FF0000"/>
              </a:solidFill>
              <a:sym typeface="+mn-ea"/>
            </a:endParaRPr>
          </a:p>
          <a:p>
            <a:pPr marL="0" indent="0" fontAlgn="base">
              <a:buNone/>
            </a:pPr>
            <a:endParaRPr lang="zh-CN" altLang="en-US" sz="4000" b="1" strike="noStrike" noProof="1" dirty="0">
              <a:solidFill>
                <a:srgbClr val="FF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charRg st="15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09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charRg st="109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28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charRg st="128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28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2">
                                            <p:txEl>
                                              <p:charRg st="128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2">
                                            <p:txEl>
                                              <p:charRg st="128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175"/>
            <a:ext cx="9126538" cy="6829425"/>
          </a:xfrm>
          <a:ln/>
        </p:spPr>
        <p:txBody>
          <a:bodyPr anchor="t"/>
          <a:p>
            <a:pPr indent="0">
              <a:buNone/>
            </a:pP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、倡导低碳生活方式。</a:t>
            </a:r>
            <a:endParaRPr lang="zh-CN" altLang="en-US" sz="4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indent="0"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】选用节能空调，省电每天做到。</a:t>
            </a: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ym typeface="宋体" panose="02010600030101010101" pitchFamily="2" charset="-122"/>
              </a:rPr>
              <a:t>】空调调高一度，节电百分之七。【</a:t>
            </a:r>
            <a:r>
              <a:rPr lang="en-US" altLang="zh-CN" sz="4000" b="1">
                <a:sym typeface="宋体" panose="02010600030101010101" pitchFamily="2" charset="-122"/>
              </a:rPr>
              <a:t>3</a:t>
            </a:r>
            <a:r>
              <a:rPr lang="zh-CN" altLang="en-US" sz="4000" b="1" dirty="0">
                <a:sym typeface="宋体" panose="02010600030101010101" pitchFamily="2" charset="-122"/>
              </a:rPr>
              <a:t>】点亮节能灯，省电看得清。</a:t>
            </a:r>
            <a:endParaRPr lang="zh-CN" altLang="en-US" sz="4000" b="1" dirty="0">
              <a:sym typeface="宋体" panose="02010600030101010101" pitchFamily="2" charset="-122"/>
            </a:endParaRPr>
          </a:p>
          <a:p>
            <a:pPr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4</a:t>
            </a:r>
            <a:r>
              <a:rPr lang="zh-CN" altLang="en-US" sz="4000" b="1" dirty="0">
                <a:sym typeface="宋体" panose="02010600030101010101" pitchFamily="2" charset="-122"/>
              </a:rPr>
              <a:t>】电视机屏幕暗一点，省电又护眼。</a:t>
            </a:r>
            <a:endParaRPr lang="zh-CN" altLang="en-US" sz="4000" b="1" dirty="0">
              <a:sym typeface="宋体" panose="02010600030101010101" pitchFamily="2" charset="-122"/>
            </a:endParaRPr>
          </a:p>
          <a:p>
            <a:pPr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5</a:t>
            </a:r>
            <a:r>
              <a:rPr lang="zh-CN" altLang="en-US" sz="4000" b="1" dirty="0">
                <a:sym typeface="宋体" panose="02010600030101010101" pitchFamily="2" charset="-122"/>
              </a:rPr>
              <a:t>】用完电器拔插头，省电又安全。【</a:t>
            </a:r>
            <a:r>
              <a:rPr lang="en-US" altLang="zh-CN" sz="4000" b="1">
                <a:sym typeface="宋体" panose="02010600030101010101" pitchFamily="2" charset="-122"/>
              </a:rPr>
              <a:t>6</a:t>
            </a:r>
            <a:r>
              <a:rPr lang="zh-CN" altLang="en-US" sz="4000" b="1" dirty="0">
                <a:sym typeface="宋体" panose="02010600030101010101" pitchFamily="2" charset="-122"/>
              </a:rPr>
              <a:t>】科学用电脑，节电效果好。暂时不用电脑时，缩短显示器进入睡眠模式的时间设定；当彻底不用电脑时，记得拔掉插头。</a:t>
            </a:r>
            <a:endParaRPr lang="zh-CN" altLang="en-US" sz="4000" b="1" dirty="0">
              <a:sym typeface="宋体" panose="02010600030101010101" pitchFamily="2" charset="-122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2422525" y="3225800"/>
            <a:ext cx="412750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dirty="0">
                <a:solidFill>
                  <a:srgbClr val="33CC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6" name="图片 8197" descr="t01223dcb4b9a11f3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0175" y="6159500"/>
            <a:ext cx="4256088" cy="79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1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charRg st="1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1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charRg st="81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1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charRg st="81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9687" y="-22225"/>
            <a:ext cx="9183687" cy="6815138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7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en-US" altLang="zh-CN" sz="4000" b="1" err="1">
                <a:latin typeface="宋体" panose="02010600030101010101" pitchFamily="2" charset="-122"/>
                <a:sym typeface="宋体" panose="02010600030101010101" pitchFamily="2" charset="-122"/>
              </a:rPr>
              <a:t>巧用电冰箱，省电效果强。电冰箱及时除霜、尽量减少开关门次数、将冷冻室内需解冻的食品提前取出，放入冷藏室解冻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40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【</a:t>
            </a:r>
            <a:r>
              <a:rPr lang="en-US" altLang="zh-CN" sz="4000" b="1">
                <a:sym typeface="宋体" panose="02010600030101010101" pitchFamily="2" charset="-122"/>
              </a:rPr>
              <a:t>8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煮饭前淘米，并浸泡十分钟，然后再用电饭锅煮，可大大缩短米熟的时间，节电约10％.</a:t>
            </a:r>
            <a:endParaRPr lang="en-US" altLang="zh-CN" sz="40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ym typeface="宋体" panose="02010600030101010101" pitchFamily="2" charset="-122"/>
              </a:rPr>
              <a:t>9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en-US" altLang="zh-CN" sz="4000" b="1" err="1">
                <a:latin typeface="宋体" panose="02010600030101010101" pitchFamily="2" charset="-122"/>
                <a:sym typeface="宋体" panose="02010600030101010101" pitchFamily="2" charset="-122"/>
              </a:rPr>
              <a:t>选用节能洗衣机，省水省电有奇迹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。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9459" name="图片 67604" descr="t014c816e30942752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" y="5740400"/>
            <a:ext cx="9185275" cy="120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61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2700" y="-60325"/>
            <a:ext cx="9118600" cy="6892925"/>
          </a:xfrm>
        </p:spPr>
        <p:txBody>
          <a:bodyPr/>
          <a:p>
            <a:pPr marL="0" indent="0" fontAlgn="base">
              <a:buNone/>
            </a:pPr>
            <a:r>
              <a:rPr lang="en-US" altLang="zh-CN" sz="4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4000" b="1" strike="noStrike" noProof="1" dirty="0">
                <a:sym typeface="+mn-ea"/>
              </a:rPr>
              <a:t>【</a:t>
            </a:r>
            <a:r>
              <a:rPr lang="en-US" altLang="zh-CN" sz="4000" b="1" strike="noStrike" noProof="1" dirty="0">
                <a:sym typeface="+mn-ea"/>
              </a:rPr>
              <a:t>10</a:t>
            </a:r>
            <a:r>
              <a:rPr lang="zh-CN" altLang="en-US" sz="4000" b="1" strike="noStrike" noProof="1" dirty="0">
                <a:sym typeface="+mn-ea"/>
              </a:rPr>
              <a:t>】</a:t>
            </a:r>
            <a:r>
              <a:rPr lang="en-US" altLang="zh-CN" sz="4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坚持无纸办公节能环保，多用电子邮件等即时通信工具，少用打印机和传真机。</a:t>
            </a:r>
            <a:endParaRPr lang="en-US" altLang="zh-CN" sz="4000" b="1" strike="noStrike" noProof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ym typeface="+mn-ea"/>
              </a:rPr>
              <a:t>    【</a:t>
            </a:r>
            <a:r>
              <a:rPr lang="en-US" altLang="zh-CN" sz="4000" b="1" strike="noStrike" noProof="1" dirty="0">
                <a:sym typeface="+mn-ea"/>
              </a:rPr>
              <a:t>11</a:t>
            </a:r>
            <a:r>
              <a:rPr lang="zh-CN" altLang="en-US" sz="4000" b="1" strike="noStrike" noProof="1" dirty="0">
                <a:sym typeface="+mn-ea"/>
              </a:rPr>
              <a:t>】</a:t>
            </a:r>
            <a:r>
              <a:rPr lang="en-US" altLang="zh-CN" sz="4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用太阳能热水器，省电又省气。</a:t>
            </a:r>
            <a:endParaRPr lang="en-US" altLang="zh-CN" sz="4000" b="1" strike="noStrike" noProof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ym typeface="+mn-ea"/>
              </a:rPr>
              <a:t>     【</a:t>
            </a:r>
            <a:r>
              <a:rPr lang="en-US" altLang="zh-CN" sz="4000" b="1" strike="noStrike" noProof="1" dirty="0">
                <a:sym typeface="+mn-ea"/>
              </a:rPr>
              <a:t>12</a:t>
            </a:r>
            <a:r>
              <a:rPr lang="zh-CN" altLang="en-US" sz="4000" b="1" strike="noStrike" noProof="1" dirty="0">
                <a:sym typeface="+mn-ea"/>
              </a:rPr>
              <a:t>】</a:t>
            </a:r>
            <a:r>
              <a:rPr lang="en-US" altLang="zh-CN" sz="4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多乘公共交通工具出行，减少地球负担。   </a:t>
            </a:r>
            <a:endParaRPr lang="zh-CN" altLang="en-US" sz="4000" b="1" strike="noStrike" noProof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indent="0" fontAlgn="base">
              <a:buNone/>
            </a:pPr>
            <a:endParaRPr lang="zh-CN" altLang="en-US" sz="4000" b="1" strike="noStrike" noProof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fontAlgn="base"/>
            <a:endParaRPr lang="zh-CN" altLang="en-US" strike="noStrike" noProof="1"/>
          </a:p>
        </p:txBody>
      </p:sp>
      <p:pic>
        <p:nvPicPr>
          <p:cNvPr id="20482" name="图片 61446" descr="w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4202113"/>
            <a:ext cx="9118600" cy="2630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5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45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charRg st="68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9375" y="-34925"/>
            <a:ext cx="9236075" cy="6907213"/>
          </a:xfrm>
        </p:spPr>
        <p:txBody>
          <a:bodyPr/>
          <a:p>
            <a:pPr marL="0" indent="0" fontAlgn="base">
              <a:buNone/>
            </a:pPr>
            <a:r>
              <a:rPr lang="en-US" altLang="zh-CN" sz="4000" b="1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</a:t>
            </a:r>
            <a:endParaRPr lang="zh-CN" altLang="en-US" sz="4000" b="1" strike="noStrike" noProof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indent="0" fontAlgn="base">
              <a:buNone/>
            </a:pPr>
            <a:endParaRPr lang="zh-CN" altLang="en-US" b="1" strike="noStrike" noProof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fontAlgn="base"/>
            <a:endParaRPr lang="zh-CN" altLang="en-US" strike="noStrike" noProof="1"/>
          </a:p>
        </p:txBody>
      </p:sp>
      <p:pic>
        <p:nvPicPr>
          <p:cNvPr id="21507" name="图片 61441" descr="z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5" y="5210175"/>
            <a:ext cx="9150350" cy="166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3"/>
          <p:cNvSpPr txBox="1"/>
          <p:nvPr/>
        </p:nvSpPr>
        <p:spPr>
          <a:xfrm>
            <a:off x="-79375" y="69850"/>
            <a:ext cx="9186863" cy="4967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巧驾车多省油：驾车保持合理车速；避免冷车启动；减少怠速时间；尽量避免突然变速；选择合适挡位；避免低挡跑高速；用黏度最低的润滑油；定期更换机油；高速驾驶时不要开窗；轮胎气压要适当。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【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14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出门骑上自行车，健身环保一举两得。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内容占位符 2"/>
          <p:cNvSpPr>
            <a:spLocks noGrp="1"/>
          </p:cNvSpPr>
          <p:nvPr>
            <p:ph idx="1"/>
          </p:nvPr>
        </p:nvSpPr>
        <p:spPr>
          <a:xfrm>
            <a:off x="-26987" y="3175"/>
            <a:ext cx="9158287" cy="6829425"/>
          </a:xfrm>
          <a:ln/>
        </p:spPr>
        <p:txBody>
          <a:bodyPr anchor="t"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098" name="文本框 3"/>
          <p:cNvSpPr txBox="1"/>
          <p:nvPr/>
        </p:nvSpPr>
        <p:spPr>
          <a:xfrm>
            <a:off x="38100" y="533400"/>
            <a:ext cx="90281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综合性学习：倡导低碳生活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9" name="图片 16398" descr="t011032e91af19e35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987" y="1558925"/>
            <a:ext cx="9159875" cy="5273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-26987" y="17463"/>
            <a:ext cx="9132887" cy="6894512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       </a:t>
            </a: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15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en-US" altLang="zh-CN" sz="4000" b="1" err="1">
                <a:latin typeface="Times New Roman" panose="02020603050405020304" pitchFamily="18" charset="0"/>
              </a:rPr>
              <a:t>少买不必要的衣服，才是环保新时尚</a:t>
            </a:r>
            <a:r>
              <a:rPr lang="en-US" altLang="zh-CN" sz="4000" b="1">
                <a:latin typeface="Times New Roman" panose="02020603050405020304" pitchFamily="18" charset="0"/>
              </a:rPr>
              <a:t>。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ym typeface="宋体" panose="02010600030101010101" pitchFamily="2" charset="-122"/>
              </a:rPr>
              <a:t>16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 dirty="0"/>
              <a:t>减少购买过度包装的商品。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ym typeface="宋体" panose="02010600030101010101" pitchFamily="2" charset="-122"/>
              </a:rPr>
              <a:t>17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 dirty="0"/>
              <a:t>每月少开一天车，节能省油靠自觉。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ym typeface="宋体" panose="02010600030101010101" pitchFamily="2" charset="-122"/>
              </a:rPr>
              <a:t>18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 dirty="0"/>
              <a:t>少用一次性塑料袋，绿色购物节能源。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 【</a:t>
            </a:r>
            <a:r>
              <a:rPr lang="en-US" altLang="zh-CN" sz="4000" b="1">
                <a:sym typeface="宋体" panose="02010600030101010101" pitchFamily="2" charset="-122"/>
              </a:rPr>
              <a:t>19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 dirty="0"/>
              <a:t>少用一次性木筷，保护森林减低排。</a:t>
            </a:r>
            <a:endParaRPr lang="zh-CN" altLang="en-US" sz="4000" b="1" dirty="0"/>
          </a:p>
        </p:txBody>
      </p:sp>
      <p:pic>
        <p:nvPicPr>
          <p:cNvPr id="22531" name="图片 73732" descr="t01cf7dce8b5c34d0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1825" y="5824538"/>
            <a:ext cx="9896475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0482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482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charRg st="77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0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2">
                                            <p:txEl>
                                              <p:charRg st="10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2">
                                            <p:txEl>
                                              <p:charRg st="10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-39687" y="-9525"/>
            <a:ext cx="9145588" cy="6816725"/>
          </a:xfrm>
        </p:spPr>
        <p:txBody>
          <a:bodyPr anchor="t"/>
          <a:p>
            <a:pPr marL="0" indent="0" fontAlgn="base">
              <a:buNone/>
            </a:pPr>
            <a:r>
              <a:rPr lang="en-US" altLang="zh-CN" sz="4000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</a:rPr>
              <a:t>巩固练习</a:t>
            </a:r>
            <a:endParaRPr lang="zh-CN" altLang="en-US" sz="4000" b="1" strike="noStrike" noProof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综合性学习（8分）</a:t>
            </a:r>
            <a:endParaRPr lang="zh-CN" altLang="en-US" sz="4000" b="1" strike="noStrike" noProof="1" dirty="0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4000" b="1" strike="noStrike" noProof="1" dirty="0">
                <a:solidFill>
                  <a:schemeClr val="tx1"/>
                </a:solidFill>
                <a:latin typeface="Times New Roman" panose="02020603050405020304" pitchFamily="18" charset="0"/>
              </a:rPr>
              <a:t>现在，雾霾的阴影依然笼罩在人们心头，环境污染的严重程度依然让人触目惊心。下面请你参加与“远离雾霾世界，还我蓝天白云”为主题的综合性学习活动，完成下列各题。</a:t>
            </a:r>
            <a:endParaRPr lang="zh-CN" altLang="en-US" sz="4000" b="1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5" name="图片 66578" descr="t0151efaaceedb8b5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4673600"/>
            <a:ext cx="9105900" cy="243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25400" y="31750"/>
            <a:ext cx="9105900" cy="6826250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         </a:t>
            </a:r>
            <a:r>
              <a:rPr lang="zh-CN" altLang="en-US" sz="4000" b="1" dirty="0"/>
              <a:t>（1）请从下列几则材料中概括出两条主要信息。（每条不超过30字，</a:t>
            </a:r>
            <a:r>
              <a:rPr lang="en-US" altLang="zh-CN" sz="4000" b="1"/>
              <a:t>2</a:t>
            </a:r>
            <a:r>
              <a:rPr lang="zh-CN" altLang="en-US" sz="4000" b="1" dirty="0"/>
              <a:t>分）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材料1：</a:t>
            </a:r>
            <a:r>
              <a:rPr lang="zh-CN" altLang="en-US" sz="4000" b="1" dirty="0"/>
              <a:t>雾由水气组成，最近地面层空气中悬浮大量水滴或水晶微粒，使水平能见度降至1公里以下的天气现象。霾是大量PM2.5等颗粒漂浮在空气中，使水平能见度大于1公里但小于10公里的普遍空气浑浊现象。</a:t>
            </a:r>
            <a:endParaRPr lang="zh-CN" altLang="en-US" sz="4000" b="1" dirty="0"/>
          </a:p>
        </p:txBody>
      </p:sp>
      <p:pic>
        <p:nvPicPr>
          <p:cNvPr id="24579" name="图片 66580" descr="t012be299800b0d67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" y="5905500"/>
            <a:ext cx="9131300" cy="966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-39687" y="-73025"/>
            <a:ext cx="9131300" cy="69453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3600" b="1" dirty="0"/>
              <a:t>雾霾的主要成分是炭黑、二氧化碳、一氧化碳和各种有机气体化合物等。这些污染物在空气中反复循环，会诱发糖尿病、癌症、心血管病、肥跘、免疫系统疾病和呼吸系统疾病，严重危害人类健康。</a:t>
            </a:r>
            <a:endParaRPr lang="zh-CN" altLang="en-US" sz="3600" b="1" dirty="0"/>
          </a:p>
          <a:p>
            <a:pPr marL="0" indent="0">
              <a:buNone/>
            </a:pPr>
            <a:r>
              <a:rPr lang="en-US" altLang="zh-CN" sz="3600" b="1"/>
              <a:t>       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4000" b="1">
                <a:solidFill>
                  <a:srgbClr val="FF0000"/>
                </a:solidFill>
              </a:rPr>
              <a:t>材料2：</a:t>
            </a:r>
            <a:r>
              <a:rPr lang="en-US" altLang="zh-CN" sz="4000" b="1"/>
              <a:t>造成空气严重污染的源头是多方面的，其中包括燃煤、机动车尾气、工业生产、市区烟尘的大量排放、农村露天焚烧秸秆、节假日燃放烟花爆竹等等。天气扩散条件不利，区域污染和本地污染叠加，又加重了污染程度。</a:t>
            </a:r>
            <a:endParaRPr lang="en-US" altLang="zh-CN" sz="4000" b="1"/>
          </a:p>
          <a:p>
            <a:pPr marL="0" indent="0">
              <a:buNone/>
            </a:pP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-12700" y="-22225"/>
            <a:ext cx="9118600" cy="6959600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b="1">
                <a:latin typeface="Times New Roman" panose="02020603050405020304" pitchFamily="18" charset="0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材料3：</a:t>
            </a:r>
            <a:r>
              <a:rPr lang="zh-CN" altLang="en-US" sz="4000" b="1" dirty="0">
                <a:latin typeface="Times New Roman" panose="02020603050405020304" pitchFamily="18" charset="0"/>
              </a:rPr>
              <a:t>针对大气污染问题，鄂州市委、市政府采取了一系列专项治理措施，其中包括：在城区全面禁止燃放烟花爆竹；大力整治工业污染，尤其是重点企业乱排滥放造成的污染；开展环保部门综合督查试点工作；建立环保监管长效机制；自2015年5月1日起，全市行政区城内禁止露天焚烧秸秆等。2015年6月，又启动了省级生态城市的创建工作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55298" name="图片 5529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6453188"/>
            <a:ext cx="91090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-65087" y="17463"/>
            <a:ext cx="9169400" cy="6853238"/>
          </a:xfrm>
        </p:spPr>
        <p:txBody>
          <a:bodyPr anchor="t"/>
          <a:p>
            <a:pPr marL="0" indent="0" fontAlgn="base">
              <a:buNone/>
            </a:pPr>
            <a:r>
              <a:rPr lang="en-US" altLang="zh-CN" sz="4000" b="1" strike="noStrike" noProof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        </a:t>
            </a:r>
            <a:r>
              <a:rPr lang="zh-CN" altLang="en-US" sz="4000" b="1" strike="noStrike" noProof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示例：</a:t>
            </a:r>
            <a:endParaRPr lang="zh-CN" altLang="en-US" sz="4000" b="1" strike="noStrike" noProof="1" dirty="0">
              <a:solidFill>
                <a:srgbClr val="FF33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       </a:t>
            </a:r>
            <a:r>
              <a:rPr lang="zh-CN" altLang="en-US" sz="4000" b="1" strike="noStrike" noProof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宋体" panose="02010600030101010101" pitchFamily="2" charset="-122"/>
              </a:rPr>
              <a:t> ①雾霭会诱发多种疾病，严重危害人类健康。（1分）</a:t>
            </a:r>
            <a:endParaRPr lang="zh-CN" altLang="en-US" sz="4000" b="1" strike="noStrike" noProof="1" dirty="0">
              <a:solidFill>
                <a:schemeClr val="tx1"/>
              </a:solidFill>
              <a:uFillTx/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      </a:t>
            </a:r>
            <a:r>
              <a:rPr lang="zh-CN" altLang="en-US" sz="4000" b="1" strike="noStrike" noProof="1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②鄂州市针对大气污染问题，采取了一系列专项治理措施。（1分）</a:t>
            </a:r>
            <a:endParaRPr lang="zh-CN" altLang="en-US" sz="4000" b="1" strike="noStrike" noProof="1" dirty="0">
              <a:solidFill>
                <a:schemeClr val="tx1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       （符合题意即可。共2分）</a:t>
            </a:r>
            <a:endParaRPr lang="zh-CN" altLang="en-US" sz="4000" b="1" strike="noStrike" noProof="1" dirty="0">
              <a:solidFill>
                <a:srgbClr val="FF33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indent="0" fontAlgn="base">
              <a:buNone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pic>
        <p:nvPicPr>
          <p:cNvPr id="27651" name="图片 22548" descr="t01791e969b9c2aa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4298950"/>
            <a:ext cx="9105900" cy="254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1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charRg st="13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4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5602">
                                            <p:txEl>
                                              <p:charRg st="47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25400" y="-20637"/>
            <a:ext cx="9105900" cy="6865937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 （2）为远离雾霭世界，还我蓝天白云，请你写出两条合理化建议。（2分）</a:t>
            </a:r>
            <a:endParaRPr lang="en-US" altLang="zh-CN" sz="4000" b="1"/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示例：①绿色出行，提倡坐公交、骑车或步行。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②节假日不燃放烟花爆竹。积极宣传环保理念。（每条1分，合理即可。共2分）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28674" name="图片 21534" descr="t01cdc273d754d75d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5235575"/>
            <a:ext cx="9105900" cy="186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43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charRg st="43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72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0722">
                                            <p:txEl>
                                              <p:charRg st="72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12700" y="-9525"/>
            <a:ext cx="9118600" cy="680402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（3）针对农村露天焚烧秸秆的突出问题，鄂州市政府督查室、市环保局成立了督查组深入农村展开巡查。</a:t>
            </a:r>
            <a:r>
              <a:rPr lang="zh-CN" altLang="en-US" sz="4000" b="1">
                <a:solidFill>
                  <a:srgbClr val="FF0000"/>
                </a:solidFill>
              </a:rPr>
              <a:t>假如你是督查组的一员，遇到一位农民老大爷正准备焚烧秸秆，你将怎么劝说他。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                                         （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4分</a:t>
            </a:r>
            <a:r>
              <a:rPr lang="zh-CN" altLang="en-US" sz="4000" b="1">
                <a:solidFill>
                  <a:srgbClr val="FF0000"/>
                </a:solidFill>
              </a:rPr>
              <a:t>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29699" name="图片 21512" descr="t01256d217c2e6a8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4149725"/>
            <a:ext cx="9118600" cy="274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内容占位符 2"/>
          <p:cNvSpPr>
            <a:spLocks noGrp="1"/>
          </p:cNvSpPr>
          <p:nvPr>
            <p:ph idx="1"/>
          </p:nvPr>
        </p:nvSpPr>
        <p:spPr>
          <a:xfrm>
            <a:off x="25400" y="-60325"/>
            <a:ext cx="9093200" cy="69326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3600" b="1"/>
              <a:t>                           </a:t>
            </a:r>
            <a:r>
              <a:rPr lang="zh-CN" altLang="en-US" sz="4000" b="1">
                <a:solidFill>
                  <a:srgbClr val="FF0000"/>
                </a:solidFill>
              </a:rPr>
              <a:t>示例：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</a:t>
            </a:r>
            <a:r>
              <a:rPr lang="zh-CN" altLang="en-US" sz="4000" b="1"/>
              <a:t>老爷爷，您好︕您知道吗，焚烧秸秆，会造成严重的大气污染，危害您和他人的身体健康。再说，我市正在创建省级生态城市，您焚烧秸秆，还会影响我市的创建工作。请您不要烧了，好吗？</a:t>
            </a:r>
            <a:r>
              <a:rPr lang="zh-CN" altLang="en-US" sz="4000" b="1">
                <a:solidFill>
                  <a:srgbClr val="FF0000"/>
                </a:solidFill>
              </a:rPr>
              <a:t>（礼貌称呼1分，得体表述1分，内容2分。共4分）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600" b="1"/>
              <a:t>     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30722" name="图片 19478" descr="t01098b10e640ad3b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5154613"/>
            <a:ext cx="9093200" cy="1801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457200" y="-12700"/>
            <a:ext cx="8229600" cy="593725"/>
          </a:xfrm>
          <a:ln/>
        </p:spPr>
        <p:txBody>
          <a:bodyPr anchor="ctr"/>
          <a:p>
            <a:r>
              <a:rPr lang="zh-CN" altLang="en-US" sz="4000" b="1">
                <a:solidFill>
                  <a:srgbClr val="FF0000"/>
                </a:solidFill>
              </a:rPr>
              <a:t>课堂小结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-39687" y="895350"/>
            <a:ext cx="9158287" cy="5975350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人类与自然的关系是共存，而不是征服。地震、泥石流、洪水频频发生。因此，倡导并树立一种人与自然和谐相处的理念，是当务之急。提高环保意识，践行低碳生活，共建绿色和谐家园，要求我们从现在做起、从身边做起。</a:t>
            </a:r>
            <a:endParaRPr lang="zh-CN" altLang="en-US" sz="4000" b="1"/>
          </a:p>
        </p:txBody>
      </p:sp>
      <p:pic>
        <p:nvPicPr>
          <p:cNvPr id="31747" name="图片 25646" descr="t011727d258be2641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" y="4806950"/>
            <a:ext cx="9158287" cy="206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21548" descr="t0151c150d037a7e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3050" y="-425450"/>
            <a:ext cx="168275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4537" descr="t0147ecb4a0fa838c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3" y="3684588"/>
            <a:ext cx="9272587" cy="318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1"/>
          <p:cNvSpPr txBox="1"/>
          <p:nvPr/>
        </p:nvSpPr>
        <p:spPr>
          <a:xfrm>
            <a:off x="320675" y="87313"/>
            <a:ext cx="79232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文本框 2"/>
          <p:cNvSpPr txBox="1"/>
          <p:nvPr/>
        </p:nvSpPr>
        <p:spPr>
          <a:xfrm>
            <a:off x="-44450" y="873125"/>
            <a:ext cx="918845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 1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、了解低碳生活的有关常识；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 2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、把握解答低碳环保类问题的答题要领；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 3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、提升环保理念，践行环保措施。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457200" y="-25400"/>
            <a:ext cx="8229600" cy="736600"/>
          </a:xfrm>
          <a:ln/>
        </p:spPr>
        <p:txBody>
          <a:bodyPr anchor="ctr"/>
          <a:p>
            <a:r>
              <a:rPr lang="zh-CN" altLang="en-US" sz="3600" b="1">
                <a:solidFill>
                  <a:srgbClr val="FF0000"/>
                </a:solidFill>
              </a:rPr>
              <a:t>一、低碳生活常识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" y="593725"/>
            <a:ext cx="9093200" cy="622617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、什么是低碳？低碳的具体内涵是什么？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4000" b="1"/>
              <a:t>      </a:t>
            </a:r>
            <a:r>
              <a:rPr lang="zh-CN" altLang="en-US" sz="4000" b="1">
                <a:solidFill>
                  <a:srgbClr val="FF0000"/>
                </a:solidFill>
              </a:rPr>
              <a:t>①低碳，意指较低(更低)的温室气体(二氧化碳为主)排放。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     ②低碳内涵为：低碳社会、低碳经济、低碳生产、低碳消费、低碳生活、低碳城市、低碳社区、低碳家庭、低碳旅游、低碳文化、低碳哲学、低碳艺术、低碳音乐、低碳人生、低碳生存主义、低碳生活方式。低碳经济和低碳生活又是其核心内容。</a:t>
            </a:r>
            <a:endParaRPr lang="zh-CN" altLang="en-US" sz="4000" b="1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5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55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6987" y="3175"/>
            <a:ext cx="9170987" cy="6122988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2</a:t>
            </a:r>
            <a:r>
              <a:rPr lang="zh-CN" altLang="en-US" sz="4000" b="1"/>
              <a:t>、什么是低碳生活？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低碳生活，就是指生活作息时所耗用的能量要尽力减少，从而减低碳，特别是二氧化碳的排放量，减少对大气的污染，减缓生态恶化，主要是从节电、节气和回收三个环节来改变生活细节。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7171" name="图片 19460" descr="t01dd4c6d80aca589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987" y="4030663"/>
            <a:ext cx="9170987" cy="289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18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52387" y="-34925"/>
            <a:ext cx="9210675" cy="69326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 3</a:t>
            </a:r>
            <a:r>
              <a:rPr lang="zh-CN" altLang="en-US" sz="4000" b="1"/>
              <a:t>、为什么要倡导低碳生活？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①生态平衡遭到破坏。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②环境污染严重。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③倡导低碳生活是我国全面建设小康社会的客观要求。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④我们只有一个地球。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8195" name="图片 19504" descr="t01e5e4bd24de49ad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387" y="4314825"/>
            <a:ext cx="9210675" cy="254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6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charRg st="56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二</a:t>
            </a:r>
            <a:r>
              <a:rPr lang="en-US" altLang="zh-CN" sz="4000" b="1">
                <a:solidFill>
                  <a:srgbClr val="FF0000"/>
                </a:solidFill>
              </a:rPr>
              <a:t>、</a:t>
            </a:r>
            <a:r>
              <a:rPr lang="en-US" altLang="zh-CN" sz="4000" b="1" err="1">
                <a:solidFill>
                  <a:srgbClr val="FF0000"/>
                </a:solidFill>
              </a:rPr>
              <a:t>确定宣传主题</a:t>
            </a:r>
            <a:r>
              <a:rPr lang="en-US" altLang="zh-CN" sz="4000" b="1">
                <a:solidFill>
                  <a:srgbClr val="001A19"/>
                </a:solidFill>
              </a:rPr>
              <a:t>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218" name="文本占位符 4098"/>
          <p:cNvSpPr>
            <a:spLocks noGrp="1"/>
          </p:cNvSpPr>
          <p:nvPr>
            <p:ph idx="1"/>
          </p:nvPr>
        </p:nvSpPr>
        <p:spPr>
          <a:xfrm>
            <a:off x="0" y="930275"/>
            <a:ext cx="9144000" cy="5927725"/>
          </a:xfrm>
          <a:ln/>
        </p:spPr>
        <p:txBody>
          <a:bodyPr anchor="t"/>
          <a:p>
            <a:pPr>
              <a:buNone/>
            </a:pPr>
            <a:r>
              <a:rPr lang="en-US" altLang="zh-CN" sz="4400" b="1">
                <a:solidFill>
                  <a:srgbClr val="001A19"/>
                </a:solidFill>
              </a:rPr>
              <a:t>        1、低碳生活，绿色出行。</a:t>
            </a:r>
            <a:endParaRPr lang="en-US" altLang="zh-CN" sz="4400" b="1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1A19"/>
                </a:solidFill>
              </a:rPr>
              <a:t>         2、节能环保，低碳生活。</a:t>
            </a:r>
            <a:endParaRPr lang="zh-CN" altLang="en-US" sz="4000" b="1" dirty="0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1A19"/>
                </a:solidFill>
              </a:rPr>
              <a:t>         3、节约从现在做起。</a:t>
            </a:r>
            <a:endParaRPr lang="zh-CN" altLang="en-US" sz="4000" b="1" dirty="0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1A19"/>
                </a:solidFill>
              </a:rPr>
              <a:t>         4、倡导低碳生活，呵护生态家园。</a:t>
            </a:r>
            <a:endParaRPr lang="zh-CN" altLang="en-US" sz="4000" b="1" dirty="0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1A19"/>
                </a:solidFill>
              </a:rPr>
              <a:t>         5、环保低碳，从我做起。</a:t>
            </a:r>
            <a:endParaRPr lang="zh-CN" altLang="en-US" sz="4000" b="1" dirty="0">
              <a:solidFill>
                <a:srgbClr val="001A19"/>
              </a:solidFill>
            </a:endParaRPr>
          </a:p>
        </p:txBody>
      </p:sp>
      <p:pic>
        <p:nvPicPr>
          <p:cNvPr id="9219" name="图片 16392" descr="t01f4c4c05971ed39d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37100"/>
            <a:ext cx="9144000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457200" y="14288"/>
            <a:ext cx="8229600" cy="749300"/>
          </a:xfrm>
          <a:ln/>
        </p:spPr>
        <p:txBody>
          <a:bodyPr anchor="ctr"/>
          <a:p>
            <a:br>
              <a:rPr lang="zh-CN" altLang="en-US" sz="4000" b="1">
                <a:solidFill>
                  <a:srgbClr val="FF0000"/>
                </a:solidFill>
              </a:rPr>
            </a:b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-26987" y="15875"/>
            <a:ext cx="9145587" cy="6110288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en-US" altLang="zh-CN" sz="4000" b="1">
                <a:latin typeface="Times New Roman" panose="02020603050405020304" pitchFamily="18" charset="0"/>
              </a:rPr>
              <a:t>6、倡导绿色照明消费，引领地毯健康生活。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         7、移风易俗，低碳生活。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         8、传递一片绿，共享低碳生活。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         9、低碳减排，绿色生活。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       10</a:t>
            </a:r>
            <a:r>
              <a:rPr lang="zh-CN" altLang="en-US" sz="4000" b="1" dirty="0">
                <a:latin typeface="Times New Roman" panose="02020603050405020304" pitchFamily="18" charset="0"/>
              </a:rPr>
              <a:t>、应对气候变化，践行低碳生活。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10243" name="图片 16396" descr="t01e0c1e8e4b9454d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0" y="4460875"/>
            <a:ext cx="9232900" cy="243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50177"/>
          <p:cNvSpPr>
            <a:spLocks noGrp="1"/>
          </p:cNvSpPr>
          <p:nvPr>
            <p:ph type="title"/>
          </p:nvPr>
        </p:nvSpPr>
        <p:spPr>
          <a:xfrm>
            <a:off x="0" y="0"/>
            <a:ext cx="9105900" cy="9080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搜集资料，撰写宣传文稿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266" name="文本占位符 50178"/>
          <p:cNvSpPr>
            <a:spLocks noGrp="1"/>
          </p:cNvSpPr>
          <p:nvPr>
            <p:ph idx="1"/>
          </p:nvPr>
        </p:nvSpPr>
        <p:spPr>
          <a:xfrm>
            <a:off x="0" y="788988"/>
            <a:ext cx="8686800" cy="5337175"/>
          </a:xfrm>
          <a:ln/>
        </p:spPr>
        <p:txBody>
          <a:bodyPr anchor="t"/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sp>
        <p:nvSpPr>
          <p:cNvPr id="12291" name="文本框 99"/>
          <p:cNvSpPr txBox="1"/>
          <p:nvPr/>
        </p:nvSpPr>
        <p:spPr>
          <a:xfrm>
            <a:off x="0" y="788988"/>
            <a:ext cx="91059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      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、环保宣传口号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】低碳生活，快乐你我。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节能减排，从我做起。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绿色出行，低碳环保。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人人做环保，世界更美好。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节能是一种美德，环保是一种时尚。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节能减排，守护蓝天。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8" name="图片 19510" descr="t01a0e476fbf64dfd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5895975"/>
            <a:ext cx="9105900" cy="94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charRg st="38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2291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7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2291">
                                            <p:txEl>
                                              <p:charRg st="76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97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291">
                                            <p:txEl>
                                              <p:charRg st="97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291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3805</Words>
  <Application>WPS 演示</Application>
  <PresentationFormat>在屏幕上显示</PresentationFormat>
  <Paragraphs>183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华文新魏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2015-04-24T11:15:00Z</dcterms:created>
  <dcterms:modified xsi:type="dcterms:W3CDTF">2018-10-24T02:49:59Z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