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229.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s/slide254.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24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69.xml" ContentType="application/vnd.openxmlformats-officedocument.presentationml.slide+xml"/>
  <Override PartName="/ppt/slides/slide221.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259.xml" ContentType="application/vnd.openxmlformats-officedocument.presentationml.slide+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s/slide248.xml" ContentType="application/vnd.openxmlformats-officedocument.presentationml.slide+xml"/>
  <Override PartName="/ppt/slideLayouts/slideLayout7.xml" ContentType="application/vnd.openxmlformats-officedocument.presentationml.slideLayout+xml"/>
  <Override PartName="/ppt/slides/slide55.xml" ContentType="application/vnd.openxmlformats-officedocument.presentationml.slide+xml"/>
  <Override PartName="/ppt/slides/slide237.xml" ContentType="application/vnd.openxmlformats-officedocument.presentationml.slide+xml"/>
  <Override PartName="/ppt/theme/theme2.xml" ContentType="application/vnd.openxmlformats-officedocument.theme+xml"/>
  <Default Extension="emf" ContentType="image/x-emf"/>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6.xml" ContentType="application/vnd.openxmlformats-officedocument.presentationml.slide+xml"/>
  <Override PartName="/ppt/slides/slide262.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s/slide2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240.xml" ContentType="application/vnd.openxmlformats-officedocument.presentationml.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Layouts/slideLayout4.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s/slide216.xml" ContentType="application/vnd.openxmlformats-officedocument.presentationml.slide+xml"/>
  <Override PartName="/ppt/slides/slide234.xml" ContentType="application/vnd.openxmlformats-officedocument.presentationml.slide+xml"/>
  <Override PartName="/ppt/slides/slide245.xml" ContentType="application/vnd.openxmlformats-officedocument.presentationml.slide+xml"/>
  <Override PartName="/ppt/slides/slide263.xml" ContentType="application/vnd.openxmlformats-officedocument.presentationml.slide+xml"/>
  <Override PartName="/ppt/slideLayouts/slideLayout15.xml" ContentType="application/vnd.openxmlformats-officedocument.presentationml.slideLayout+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23.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230.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239.xml" ContentType="application/vnd.openxmlformats-officedocument.presentationml.slide+xml"/>
  <Override PartName="/ppt/slides/slide257.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46.xml" ContentType="application/vnd.openxmlformats-officedocument.presentationml.slide+xml"/>
  <Override PartName="/ppt/slides/slide264.xml" ContentType="application/vnd.openxmlformats-officedocument.presentationml.slide+xml"/>
  <Override PartName="/ppt/slideLayouts/slideLayout5.xml" ContentType="application/vnd.openxmlformats-officedocument.presentationml.slideLayout+xml"/>
  <Default Extension="jpeg" ContentType="image/jpeg"/>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35.xml" ContentType="application/vnd.openxmlformats-officedocument.presentationml.slide+xml"/>
  <Override PartName="/ppt/slides/slide253.xml" ContentType="application/vnd.openxmlformats-officedocument.presentationml.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42.xml" ContentType="application/vnd.openxmlformats-officedocument.presentationml.slide+xml"/>
  <Override PartName="/ppt/slides/slide2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231.xml" ContentType="application/vnd.openxmlformats-officedocument.presentationml.slide+xml"/>
  <Override PartName="/ppt/slideLayouts/slideLayout12.xml" ContentType="application/vnd.openxmlformats-officedocument.presentationml.slideLayout+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220.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theme/theme1.xml" ContentType="application/vnd.openxmlformats-officedocument.theme+xml"/>
  <Default Extension="docx" ContentType="application/vnd.openxmlformats-officedocument.wordprocessingml.document"/>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Default Extension="bin" ContentType="application/vnd.openxmlformats-officedocument.oleObject"/>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Layouts/slideLayout3.xml" ContentType="application/vnd.openxmlformats-officedocument.presentationml.slideLayout+xml"/>
  <Override PartName="/ppt/slides/slide51.xml" ContentType="application/vnd.openxmlformats-officedocument.presentationml.slide+xml"/>
  <Override PartName="/ppt/slides/slide233.xml" ContentType="application/vnd.openxmlformats-officedocument.presentationml.slide+xml"/>
  <Override PartName="/ppt/slideLayouts/slideLayout14.xml" ContentType="application/vnd.openxmlformats-officedocument.presentationml.slideLayout+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Default Extension="vml" ContentType="application/vnd.openxmlformats-officedocument.vmlDrawing"/>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7"/>
  </p:notesMasterIdLst>
  <p:sldIdLst>
    <p:sldId id="277" r:id="rId2"/>
    <p:sldId id="305" r:id="rId3"/>
    <p:sldId id="278" r:id="rId4"/>
    <p:sldId id="279" r:id="rId5"/>
    <p:sldId id="306" r:id="rId6"/>
    <p:sldId id="266" r:id="rId7"/>
    <p:sldId id="307" r:id="rId8"/>
    <p:sldId id="308" r:id="rId9"/>
    <p:sldId id="309" r:id="rId10"/>
    <p:sldId id="310" r:id="rId11"/>
    <p:sldId id="311" r:id="rId12"/>
    <p:sldId id="312" r:id="rId13"/>
    <p:sldId id="313" r:id="rId14"/>
    <p:sldId id="314" r:id="rId15"/>
    <p:sldId id="315" r:id="rId16"/>
    <p:sldId id="316" r:id="rId17"/>
    <p:sldId id="317" r:id="rId18"/>
    <p:sldId id="318" r:id="rId19"/>
    <p:sldId id="319" r:id="rId20"/>
    <p:sldId id="320" r:id="rId21"/>
    <p:sldId id="321" r:id="rId22"/>
    <p:sldId id="322" r:id="rId23"/>
    <p:sldId id="323" r:id="rId24"/>
    <p:sldId id="324" r:id="rId25"/>
    <p:sldId id="284" r:id="rId26"/>
    <p:sldId id="325" r:id="rId27"/>
    <p:sldId id="326" r:id="rId28"/>
    <p:sldId id="327" r:id="rId29"/>
    <p:sldId id="328" r:id="rId30"/>
    <p:sldId id="329" r:id="rId31"/>
    <p:sldId id="330" r:id="rId32"/>
    <p:sldId id="331" r:id="rId33"/>
    <p:sldId id="332" r:id="rId34"/>
    <p:sldId id="333" r:id="rId35"/>
    <p:sldId id="334" r:id="rId36"/>
    <p:sldId id="335" r:id="rId37"/>
    <p:sldId id="336" r:id="rId38"/>
    <p:sldId id="285" r:id="rId39"/>
    <p:sldId id="337" r:id="rId40"/>
    <p:sldId id="338" r:id="rId41"/>
    <p:sldId id="286" r:id="rId42"/>
    <p:sldId id="344" r:id="rId43"/>
    <p:sldId id="345" r:id="rId44"/>
    <p:sldId id="346" r:id="rId45"/>
    <p:sldId id="347" r:id="rId46"/>
    <p:sldId id="339" r:id="rId47"/>
    <p:sldId id="340" r:id="rId48"/>
    <p:sldId id="341" r:id="rId49"/>
    <p:sldId id="342" r:id="rId50"/>
    <p:sldId id="343" r:id="rId51"/>
    <p:sldId id="348" r:id="rId52"/>
    <p:sldId id="349" r:id="rId53"/>
    <p:sldId id="350" r:id="rId54"/>
    <p:sldId id="267" r:id="rId55"/>
    <p:sldId id="351" r:id="rId56"/>
    <p:sldId id="352" r:id="rId57"/>
    <p:sldId id="353" r:id="rId58"/>
    <p:sldId id="354" r:id="rId59"/>
    <p:sldId id="287" r:id="rId60"/>
    <p:sldId id="288" r:id="rId61"/>
    <p:sldId id="355" r:id="rId62"/>
    <p:sldId id="356" r:id="rId63"/>
    <p:sldId id="357" r:id="rId64"/>
    <p:sldId id="358" r:id="rId65"/>
    <p:sldId id="359" r:id="rId66"/>
    <p:sldId id="360" r:id="rId67"/>
    <p:sldId id="363" r:id="rId68"/>
    <p:sldId id="364" r:id="rId69"/>
    <p:sldId id="365" r:id="rId70"/>
    <p:sldId id="289" r:id="rId71"/>
    <p:sldId id="370" r:id="rId72"/>
    <p:sldId id="371" r:id="rId73"/>
    <p:sldId id="372" r:id="rId74"/>
    <p:sldId id="373" r:id="rId75"/>
    <p:sldId id="374" r:id="rId76"/>
    <p:sldId id="375" r:id="rId77"/>
    <p:sldId id="376" r:id="rId78"/>
    <p:sldId id="377" r:id="rId79"/>
    <p:sldId id="378" r:id="rId80"/>
    <p:sldId id="379" r:id="rId81"/>
    <p:sldId id="380" r:id="rId82"/>
    <p:sldId id="268" r:id="rId83"/>
    <p:sldId id="381" r:id="rId84"/>
    <p:sldId id="388" r:id="rId85"/>
    <p:sldId id="389" r:id="rId86"/>
    <p:sldId id="390" r:id="rId87"/>
    <p:sldId id="391" r:id="rId88"/>
    <p:sldId id="382" r:id="rId89"/>
    <p:sldId id="290" r:id="rId90"/>
    <p:sldId id="291" r:id="rId91"/>
    <p:sldId id="392" r:id="rId92"/>
    <p:sldId id="393" r:id="rId93"/>
    <p:sldId id="394" r:id="rId94"/>
    <p:sldId id="395" r:id="rId95"/>
    <p:sldId id="396" r:id="rId96"/>
    <p:sldId id="397" r:id="rId97"/>
    <p:sldId id="398" r:id="rId98"/>
    <p:sldId id="292" r:id="rId99"/>
    <p:sldId id="399" r:id="rId100"/>
    <p:sldId id="400" r:id="rId101"/>
    <p:sldId id="401" r:id="rId102"/>
    <p:sldId id="402" r:id="rId103"/>
    <p:sldId id="403" r:id="rId104"/>
    <p:sldId id="406" r:id="rId105"/>
    <p:sldId id="409" r:id="rId106"/>
    <p:sldId id="410" r:id="rId107"/>
    <p:sldId id="407" r:id="rId108"/>
    <p:sldId id="408" r:id="rId109"/>
    <p:sldId id="411" r:id="rId110"/>
    <p:sldId id="412" r:id="rId111"/>
    <p:sldId id="280" r:id="rId112"/>
    <p:sldId id="413" r:id="rId113"/>
    <p:sldId id="414" r:id="rId114"/>
    <p:sldId id="422" r:id="rId115"/>
    <p:sldId id="415" r:id="rId116"/>
    <p:sldId id="416" r:id="rId117"/>
    <p:sldId id="417" r:id="rId118"/>
    <p:sldId id="418" r:id="rId119"/>
    <p:sldId id="419" r:id="rId120"/>
    <p:sldId id="420" r:id="rId121"/>
    <p:sldId id="421" r:id="rId122"/>
    <p:sldId id="423" r:id="rId123"/>
    <p:sldId id="424" r:id="rId124"/>
    <p:sldId id="425" r:id="rId125"/>
    <p:sldId id="426" r:id="rId126"/>
    <p:sldId id="293" r:id="rId127"/>
    <p:sldId id="294" r:id="rId128"/>
    <p:sldId id="427" r:id="rId129"/>
    <p:sldId id="428" r:id="rId130"/>
    <p:sldId id="429" r:id="rId131"/>
    <p:sldId id="430" r:id="rId132"/>
    <p:sldId id="431" r:id="rId133"/>
    <p:sldId id="432" r:id="rId134"/>
    <p:sldId id="433" r:id="rId135"/>
    <p:sldId id="434" r:id="rId136"/>
    <p:sldId id="435" r:id="rId137"/>
    <p:sldId id="436" r:id="rId138"/>
    <p:sldId id="437" r:id="rId139"/>
    <p:sldId id="438" r:id="rId140"/>
    <p:sldId id="295" r:id="rId141"/>
    <p:sldId id="439" r:id="rId142"/>
    <p:sldId id="440" r:id="rId143"/>
    <p:sldId id="441" r:id="rId144"/>
    <p:sldId id="442" r:id="rId145"/>
    <p:sldId id="452" r:id="rId146"/>
    <p:sldId id="443" r:id="rId147"/>
    <p:sldId id="444" r:id="rId148"/>
    <p:sldId id="445" r:id="rId149"/>
    <p:sldId id="446" r:id="rId150"/>
    <p:sldId id="447" r:id="rId151"/>
    <p:sldId id="448" r:id="rId152"/>
    <p:sldId id="449" r:id="rId153"/>
    <p:sldId id="450" r:id="rId154"/>
    <p:sldId id="281" r:id="rId155"/>
    <p:sldId id="453" r:id="rId156"/>
    <p:sldId id="454" r:id="rId157"/>
    <p:sldId id="455" r:id="rId158"/>
    <p:sldId id="456" r:id="rId159"/>
    <p:sldId id="457" r:id="rId160"/>
    <p:sldId id="458" r:id="rId161"/>
    <p:sldId id="459" r:id="rId162"/>
    <p:sldId id="460" r:id="rId163"/>
    <p:sldId id="461" r:id="rId164"/>
    <p:sldId id="462" r:id="rId165"/>
    <p:sldId id="463" r:id="rId166"/>
    <p:sldId id="296" r:id="rId167"/>
    <p:sldId id="464" r:id="rId168"/>
    <p:sldId id="465" r:id="rId169"/>
    <p:sldId id="466" r:id="rId170"/>
    <p:sldId id="467" r:id="rId171"/>
    <p:sldId id="468" r:id="rId172"/>
    <p:sldId id="469" r:id="rId173"/>
    <p:sldId id="470" r:id="rId174"/>
    <p:sldId id="471" r:id="rId175"/>
    <p:sldId id="472" r:id="rId176"/>
    <p:sldId id="473" r:id="rId177"/>
    <p:sldId id="474" r:id="rId178"/>
    <p:sldId id="475" r:id="rId179"/>
    <p:sldId id="476" r:id="rId180"/>
    <p:sldId id="297" r:id="rId181"/>
    <p:sldId id="477" r:id="rId182"/>
    <p:sldId id="478" r:id="rId183"/>
    <p:sldId id="479" r:id="rId184"/>
    <p:sldId id="480" r:id="rId185"/>
    <p:sldId id="481" r:id="rId186"/>
    <p:sldId id="482" r:id="rId187"/>
    <p:sldId id="483" r:id="rId188"/>
    <p:sldId id="484" r:id="rId189"/>
    <p:sldId id="485" r:id="rId190"/>
    <p:sldId id="486" r:id="rId191"/>
    <p:sldId id="282" r:id="rId192"/>
    <p:sldId id="487" r:id="rId193"/>
    <p:sldId id="488" r:id="rId194"/>
    <p:sldId id="489" r:id="rId195"/>
    <p:sldId id="490" r:id="rId196"/>
    <p:sldId id="491" r:id="rId197"/>
    <p:sldId id="492" r:id="rId198"/>
    <p:sldId id="493" r:id="rId199"/>
    <p:sldId id="494" r:id="rId200"/>
    <p:sldId id="495" r:id="rId201"/>
    <p:sldId id="496" r:id="rId202"/>
    <p:sldId id="497" r:id="rId203"/>
    <p:sldId id="498" r:id="rId204"/>
    <p:sldId id="499" r:id="rId205"/>
    <p:sldId id="299" r:id="rId206"/>
    <p:sldId id="500" r:id="rId207"/>
    <p:sldId id="501" r:id="rId208"/>
    <p:sldId id="502" r:id="rId209"/>
    <p:sldId id="503" r:id="rId210"/>
    <p:sldId id="300" r:id="rId211"/>
    <p:sldId id="504" r:id="rId212"/>
    <p:sldId id="505" r:id="rId213"/>
    <p:sldId id="506" r:id="rId214"/>
    <p:sldId id="507" r:id="rId215"/>
    <p:sldId id="508" r:id="rId216"/>
    <p:sldId id="509" r:id="rId217"/>
    <p:sldId id="510" r:id="rId218"/>
    <p:sldId id="511" r:id="rId219"/>
    <p:sldId id="512" r:id="rId220"/>
    <p:sldId id="513" r:id="rId221"/>
    <p:sldId id="514" r:id="rId222"/>
    <p:sldId id="515" r:id="rId223"/>
    <p:sldId id="516" r:id="rId224"/>
    <p:sldId id="301" r:id="rId225"/>
    <p:sldId id="517" r:id="rId226"/>
    <p:sldId id="518" r:id="rId227"/>
    <p:sldId id="519" r:id="rId228"/>
    <p:sldId id="520" r:id="rId229"/>
    <p:sldId id="521" r:id="rId230"/>
    <p:sldId id="522" r:id="rId231"/>
    <p:sldId id="523" r:id="rId232"/>
    <p:sldId id="524" r:id="rId233"/>
    <p:sldId id="525" r:id="rId234"/>
    <p:sldId id="526" r:id="rId235"/>
    <p:sldId id="527" r:id="rId236"/>
    <p:sldId id="528" r:id="rId237"/>
    <p:sldId id="283" r:id="rId238"/>
    <p:sldId id="529" r:id="rId239"/>
    <p:sldId id="530" r:id="rId240"/>
    <p:sldId id="531" r:id="rId241"/>
    <p:sldId id="532" r:id="rId242"/>
    <p:sldId id="533" r:id="rId243"/>
    <p:sldId id="534" r:id="rId244"/>
    <p:sldId id="535" r:id="rId245"/>
    <p:sldId id="536" r:id="rId246"/>
    <p:sldId id="302" r:id="rId247"/>
    <p:sldId id="303" r:id="rId248"/>
    <p:sldId id="537" r:id="rId249"/>
    <p:sldId id="538" r:id="rId250"/>
    <p:sldId id="539" r:id="rId251"/>
    <p:sldId id="540" r:id="rId252"/>
    <p:sldId id="541" r:id="rId253"/>
    <p:sldId id="542" r:id="rId254"/>
    <p:sldId id="543" r:id="rId255"/>
    <p:sldId id="304" r:id="rId256"/>
    <p:sldId id="544" r:id="rId257"/>
    <p:sldId id="545" r:id="rId258"/>
    <p:sldId id="546" r:id="rId259"/>
    <p:sldId id="547" r:id="rId260"/>
    <p:sldId id="548" r:id="rId261"/>
    <p:sldId id="549" r:id="rId262"/>
    <p:sldId id="550" r:id="rId263"/>
    <p:sldId id="551" r:id="rId264"/>
    <p:sldId id="552" r:id="rId265"/>
    <p:sldId id="553" r:id="rId26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618"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B0F1"/>
    <a:srgbClr val="EAEAEA"/>
    <a:srgbClr val="F8B62C"/>
    <a:srgbClr val="A24A4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p:cViewPr varScale="1">
        <p:scale>
          <a:sx n="92" d="100"/>
          <a:sy n="92" d="100"/>
        </p:scale>
        <p:origin x="1374" y="84"/>
      </p:cViewPr>
      <p:guideLst>
        <p:guide orient="horz" pos="618"/>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presProps" Target="presProps.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viewProps" Target="viewProp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theme" Target="theme/theme1.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slide" Target="slides/slide243.xml"/><Relationship Id="rId249" Type="http://schemas.openxmlformats.org/officeDocument/2006/relationships/slide" Target="slides/slide24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260" Type="http://schemas.openxmlformats.org/officeDocument/2006/relationships/slide" Target="slides/slide259.xml"/><Relationship Id="rId265" Type="http://schemas.openxmlformats.org/officeDocument/2006/relationships/slide" Target="slides/slide264.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slide" Target="slides/slide254.xml"/><Relationship Id="rId271" Type="http://schemas.openxmlformats.org/officeDocument/2006/relationships/tableStyles" Target="tableStyles.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slide" Target="slides/slide265.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1067237-14E8-4373-AA68-5344FACB7B59}" type="datetimeFigureOut">
              <a:rPr lang="zh-CN" altLang="en-US"/>
              <a:pPr>
                <a:defRPr/>
              </a:pPr>
              <a:t>2017-06-17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5086CE6F-8981-4012-BB08-C13940A45B3A}" type="slidenum">
              <a:rPr lang="zh-CN" altLang="en-US"/>
              <a:pPr>
                <a:defRPr/>
              </a:pPr>
              <a:t>‹#›</a:t>
            </a:fld>
            <a:endParaRPr lang="zh-CN" altLang="en-US"/>
          </a:p>
        </p:txBody>
      </p:sp>
    </p:spTree>
    <p:extLst>
      <p:ext uri="{BB962C8B-B14F-4D97-AF65-F5344CB8AC3E}">
        <p14:creationId xmlns:p14="http://schemas.microsoft.com/office/powerpoint/2010/main" val="2431644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圆角矩形 1"/>
          <p:cNvSpPr/>
          <p:nvPr userDrawn="1"/>
        </p:nvSpPr>
        <p:spPr>
          <a:xfrm>
            <a:off x="1908175" y="1700213"/>
            <a:ext cx="6119813" cy="360362"/>
          </a:xfrm>
          <a:prstGeom prst="roundRect">
            <a:avLst/>
          </a:prstGeom>
          <a:gradFill flip="none" rotWithShape="1">
            <a:gsLst>
              <a:gs pos="59000">
                <a:srgbClr val="01B0F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b="1" dirty="0">
              <a:latin typeface="黑体" pitchFamily="2" charset="-122"/>
              <a:ea typeface="黑体" pitchFamily="2" charset="-122"/>
            </a:endParaRPr>
          </a:p>
        </p:txBody>
      </p:sp>
      <p:sp>
        <p:nvSpPr>
          <p:cNvPr id="3" name="标题 1"/>
          <p:cNvSpPr>
            <a:spLocks noGrp="1"/>
          </p:cNvSpPr>
          <p:nvPr>
            <p:ph type="title"/>
          </p:nvPr>
        </p:nvSpPr>
        <p:spPr>
          <a:xfrm>
            <a:off x="1992399" y="1700213"/>
            <a:ext cx="6119814" cy="360362"/>
          </a:xfrm>
          <a:prstGeom prst="rect">
            <a:avLst/>
          </a:prstGeom>
        </p:spPr>
        <p:txBody>
          <a:bodyPr/>
          <a:lstStyle>
            <a:lvl1pPr algn="l">
              <a:defRPr sz="18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4" name="内容占位符 2"/>
          <p:cNvSpPr>
            <a:spLocks noGrp="1"/>
          </p:cNvSpPr>
          <p:nvPr>
            <p:ph idx="1"/>
          </p:nvPr>
        </p:nvSpPr>
        <p:spPr>
          <a:xfrm>
            <a:off x="1992399" y="2420888"/>
            <a:ext cx="5987008" cy="3068017"/>
          </a:xfrm>
          <a:prstGeom prst="rect">
            <a:avLst/>
          </a:prstGeom>
        </p:spPr>
        <p:txBody>
          <a:bodyPr/>
          <a:lstStyle>
            <a:lvl1pPr marL="0" indent="0">
              <a:lnSpc>
                <a:spcPct val="150000"/>
              </a:lnSpc>
              <a:buFontTx/>
              <a:buNone/>
              <a:defRPr sz="1800">
                <a:solidFill>
                  <a:schemeClr val="tx1">
                    <a:lumMod val="95000"/>
                    <a:lumOff val="5000"/>
                  </a:schemeClr>
                </a:solidFill>
                <a:latin typeface="黑体" panose="02010600030101010101" pitchFamily="2" charset="-122"/>
                <a:ea typeface="黑体" panose="02010600030101010101" pitchFamily="2" charset="-122"/>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Tree>
    <p:extLst>
      <p:ext uri="{BB962C8B-B14F-4D97-AF65-F5344CB8AC3E}">
        <p14:creationId xmlns:p14="http://schemas.microsoft.com/office/powerpoint/2010/main" val="101922572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603522"/>
      </p:ext>
    </p:extLst>
  </p:cSld>
  <p:clrMapOvr>
    <a:masterClrMapping/>
  </p:clrMapOvr>
  <p:transition>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106558"/>
      </p:ext>
    </p:extLst>
  </p:cSld>
  <p:clrMapOvr>
    <a:masterClrMapping/>
  </p:clrMapOvr>
  <p:transition>
    <p:fade thruBlk="1"/>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900626"/>
      </p:ext>
    </p:extLst>
  </p:cSld>
  <p:clrMapOvr>
    <a:masterClrMapping/>
  </p:clrMapOvr>
  <p:transition>
    <p:fade thruBlk="1"/>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111919"/>
      </p:ext>
    </p:extLst>
  </p:cSld>
  <p:clrMapOvr>
    <a:masterClrMapping/>
  </p:clrMapOvr>
  <p:transition>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86781"/>
      </p:ext>
    </p:extLst>
  </p:cSld>
  <p:clrMapOvr>
    <a:masterClrMapping/>
  </p:clrMapOvr>
  <p:transition>
    <p:fade thruBlk="1"/>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9974299"/>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11560" y="2780929"/>
            <a:ext cx="7886700" cy="792087"/>
          </a:xfrm>
          <a:prstGeom prst="rect">
            <a:avLst/>
          </a:prstGeom>
        </p:spPr>
        <p:txBody>
          <a:bodyPr/>
          <a:lstStyle>
            <a:lvl1pPr>
              <a:defRPr sz="3600">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703088461"/>
      </p:ext>
    </p:extLst>
  </p:cSld>
  <p:clrMapOvr>
    <a:masterClrMapping/>
  </p:clrMapOvr>
  <p:transition>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834551"/>
      </p:ext>
    </p:extLst>
  </p:cSld>
  <p:clrMapOvr>
    <a:masterClrMapping/>
  </p:clrMapOvr>
  <p:transition>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虚尾箭头 4"/>
          <p:cNvSpPr/>
          <p:nvPr userDrawn="1"/>
        </p:nvSpPr>
        <p:spPr>
          <a:xfrm>
            <a:off x="303576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6065014"/>
      </p:ext>
    </p:extLst>
  </p:cSld>
  <p:clrMapOvr>
    <a:masterClrMapping/>
  </p:clrMapOvr>
  <p:transition>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4" name="虚尾箭头 3"/>
          <p:cNvSpPr/>
          <p:nvPr userDrawn="1"/>
        </p:nvSpPr>
        <p:spPr>
          <a:xfrm>
            <a:off x="4211960"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6071981"/>
      </p:ext>
    </p:extLst>
  </p:cSld>
  <p:clrMapOvr>
    <a:masterClrMapping/>
  </p:clrMapOvr>
  <p:transition>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4" name="虚尾箭头 3"/>
          <p:cNvSpPr/>
          <p:nvPr userDrawn="1"/>
        </p:nvSpPr>
        <p:spPr>
          <a:xfrm>
            <a:off x="536408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8826224"/>
      </p:ext>
    </p:extLst>
  </p:cSld>
  <p:clrMapOvr>
    <a:masterClrMapping/>
  </p:clrMapOvr>
  <p:transition>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4" name="虚尾箭头 3"/>
          <p:cNvSpPr/>
          <p:nvPr userDrawn="1"/>
        </p:nvSpPr>
        <p:spPr>
          <a:xfrm>
            <a:off x="6516216"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3092123"/>
      </p:ext>
    </p:extLst>
  </p:cSld>
  <p:clrMapOvr>
    <a:masterClrMapping/>
  </p:clrMapOvr>
  <p:transition>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4" name="虚尾箭头 3"/>
          <p:cNvSpPr/>
          <p:nvPr userDrawn="1"/>
        </p:nvSpPr>
        <p:spPr>
          <a:xfrm>
            <a:off x="7668344"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905996"/>
      </p:ext>
    </p:extLst>
  </p:cSld>
  <p:clrMapOvr>
    <a:masterClrMapping/>
  </p:clrMapOvr>
  <p:transition>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606251"/>
      </p:ext>
    </p:extLst>
  </p:cSld>
  <p:clrMapOvr>
    <a:masterClrMapping/>
  </p:clrMapOvr>
  <p:transition>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 Target="../slides/slide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slide" Target="../slides/slide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 Target="../slides/slid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0" y="296863"/>
            <a:ext cx="9144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850" y="28682"/>
            <a:ext cx="180022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
          <p:cNvSpPr txBox="1"/>
          <p:nvPr userDrawn="1"/>
        </p:nvSpPr>
        <p:spPr>
          <a:xfrm>
            <a:off x="3131840" y="284712"/>
            <a:ext cx="3685624"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学霸有招     高手洞考</a:t>
            </a:r>
            <a:r>
              <a:rPr lang="zh-CN" altLang="en-US" sz="1400" baseline="0" dirty="0" smtClean="0">
                <a:solidFill>
                  <a:schemeClr val="bg1"/>
                </a:solidFill>
                <a:latin typeface="黑体" panose="02010600030101010101" pitchFamily="2" charset="-122"/>
                <a:ea typeface="黑体" panose="02010600030101010101" pitchFamily="2" charset="-122"/>
              </a:rPr>
              <a:t>     高手锻造     </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矩形 10">
            <a:hlinkClick r:id="rId20" action="ppaction://hlinksldjump"/>
          </p:cNvPr>
          <p:cNvSpPr/>
          <p:nvPr userDrawn="1"/>
        </p:nvSpPr>
        <p:spPr>
          <a:xfrm>
            <a:off x="3179784"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21" action="ppaction://hlinksldjump"/>
          </p:cNvPr>
          <p:cNvSpPr/>
          <p:nvPr userDrawn="1"/>
        </p:nvSpPr>
        <p:spPr>
          <a:xfrm>
            <a:off x="4355976"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22" action="ppaction://hlinksldjump"/>
          </p:cNvPr>
          <p:cNvSpPr/>
          <p:nvPr userDrawn="1"/>
        </p:nvSpPr>
        <p:spPr>
          <a:xfrm>
            <a:off x="5484040"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6608110"/>
            <a:ext cx="9144000" cy="2606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818" r:id="rId1"/>
    <p:sldLayoutId id="2147483833" r:id="rId2"/>
    <p:sldLayoutId id="2147483819" r:id="rId3"/>
    <p:sldLayoutId id="2147483820" r:id="rId4"/>
    <p:sldLayoutId id="2147483828" r:id="rId5"/>
    <p:sldLayoutId id="2147483829" r:id="rId6"/>
    <p:sldLayoutId id="2147483830" r:id="rId7"/>
    <p:sldLayoutId id="2147483831" r:id="rId8"/>
    <p:sldLayoutId id="2147483821" r:id="rId9"/>
    <p:sldLayoutId id="2147483822" r:id="rId10"/>
    <p:sldLayoutId id="2147483823" r:id="rId11"/>
    <p:sldLayoutId id="2147483824" r:id="rId12"/>
    <p:sldLayoutId id="2147483825" r:id="rId13"/>
    <p:sldLayoutId id="2147483826" r:id="rId14"/>
    <p:sldLayoutId id="2147483827" r:id="rId15"/>
  </p:sldLayoutIdLst>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10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10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10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10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10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10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10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10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10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109.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1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11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11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1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1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1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1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1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1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1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19.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12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2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22.xml.rels><?xml version="1.0" encoding="UTF-8" standalone="yes"?>
<Relationships xmlns="http://schemas.openxmlformats.org/package/2006/relationships"><Relationship Id="rId8" Type="http://schemas.openxmlformats.org/officeDocument/2006/relationships/slide" Target="slide191.xml"/><Relationship Id="rId13" Type="http://schemas.openxmlformats.org/officeDocument/2006/relationships/oleObject" Target="../embeddings/oleObject12.bin"/><Relationship Id="rId3" Type="http://schemas.openxmlformats.org/officeDocument/2006/relationships/slide" Target="slide6.xml"/><Relationship Id="rId7" Type="http://schemas.openxmlformats.org/officeDocument/2006/relationships/slide" Target="slide154.xml"/><Relationship Id="rId12" Type="http://schemas.openxmlformats.org/officeDocument/2006/relationships/slide" Target="slide140.xml"/><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111.xml"/><Relationship Id="rId11" Type="http://schemas.openxmlformats.org/officeDocument/2006/relationships/slide" Target="slide127.xml"/><Relationship Id="rId5" Type="http://schemas.openxmlformats.org/officeDocument/2006/relationships/slide" Target="slide82.xml"/><Relationship Id="rId15" Type="http://schemas.openxmlformats.org/officeDocument/2006/relationships/image" Target="../media/image19.emf"/><Relationship Id="rId10" Type="http://schemas.openxmlformats.org/officeDocument/2006/relationships/slide" Target="slide126.xml"/><Relationship Id="rId4" Type="http://schemas.openxmlformats.org/officeDocument/2006/relationships/slide" Target="slide54.xml"/><Relationship Id="rId9" Type="http://schemas.openxmlformats.org/officeDocument/2006/relationships/slide" Target="slide237.xml"/><Relationship Id="rId14" Type="http://schemas.openxmlformats.org/officeDocument/2006/relationships/package" Target="../embeddings/Microsoft_Word___12.docx"/></Relationships>
</file>

<file path=ppt/slides/_rels/slide12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2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2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2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2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2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29.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13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31.xml.rels><?xml version="1.0" encoding="UTF-8" standalone="yes"?>
<Relationships xmlns="http://schemas.openxmlformats.org/package/2006/relationships"><Relationship Id="rId8" Type="http://schemas.openxmlformats.org/officeDocument/2006/relationships/slide" Target="slide191.xml"/><Relationship Id="rId13" Type="http://schemas.openxmlformats.org/officeDocument/2006/relationships/oleObject" Target="../embeddings/oleObject13.bin"/><Relationship Id="rId3" Type="http://schemas.openxmlformats.org/officeDocument/2006/relationships/slide" Target="slide6.xml"/><Relationship Id="rId7" Type="http://schemas.openxmlformats.org/officeDocument/2006/relationships/slide" Target="slide154.xml"/><Relationship Id="rId12" Type="http://schemas.openxmlformats.org/officeDocument/2006/relationships/slide" Target="slide140.xml"/><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111.xml"/><Relationship Id="rId11" Type="http://schemas.openxmlformats.org/officeDocument/2006/relationships/slide" Target="slide127.xml"/><Relationship Id="rId5" Type="http://schemas.openxmlformats.org/officeDocument/2006/relationships/slide" Target="slide82.xml"/><Relationship Id="rId15" Type="http://schemas.openxmlformats.org/officeDocument/2006/relationships/image" Target="../media/image20.emf"/><Relationship Id="rId10" Type="http://schemas.openxmlformats.org/officeDocument/2006/relationships/slide" Target="slide126.xml"/><Relationship Id="rId4" Type="http://schemas.openxmlformats.org/officeDocument/2006/relationships/slide" Target="slide54.xml"/><Relationship Id="rId9" Type="http://schemas.openxmlformats.org/officeDocument/2006/relationships/slide" Target="slide237.xml"/><Relationship Id="rId14" Type="http://schemas.openxmlformats.org/officeDocument/2006/relationships/package" Target="../embeddings/Microsoft_Word___13.docx"/></Relationships>
</file>

<file path=ppt/slides/_rels/slide13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3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3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3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3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3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38.xml.rels><?xml version="1.0" encoding="UTF-8" standalone="yes"?>
<Relationships xmlns="http://schemas.openxmlformats.org/package/2006/relationships"><Relationship Id="rId8" Type="http://schemas.openxmlformats.org/officeDocument/2006/relationships/slide" Target="slide191.xml"/><Relationship Id="rId13" Type="http://schemas.openxmlformats.org/officeDocument/2006/relationships/oleObject" Target="../embeddings/oleObject14.bin"/><Relationship Id="rId3" Type="http://schemas.openxmlformats.org/officeDocument/2006/relationships/slide" Target="slide6.xml"/><Relationship Id="rId7" Type="http://schemas.openxmlformats.org/officeDocument/2006/relationships/slide" Target="slide154.xml"/><Relationship Id="rId12" Type="http://schemas.openxmlformats.org/officeDocument/2006/relationships/slide" Target="slide140.xml"/><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111.xml"/><Relationship Id="rId11" Type="http://schemas.openxmlformats.org/officeDocument/2006/relationships/slide" Target="slide127.xml"/><Relationship Id="rId5" Type="http://schemas.openxmlformats.org/officeDocument/2006/relationships/slide" Target="slide82.xml"/><Relationship Id="rId15" Type="http://schemas.openxmlformats.org/officeDocument/2006/relationships/image" Target="../media/image21.emf"/><Relationship Id="rId10" Type="http://schemas.openxmlformats.org/officeDocument/2006/relationships/slide" Target="slide126.xml"/><Relationship Id="rId4" Type="http://schemas.openxmlformats.org/officeDocument/2006/relationships/slide" Target="slide54.xml"/><Relationship Id="rId9" Type="http://schemas.openxmlformats.org/officeDocument/2006/relationships/slide" Target="slide237.xml"/><Relationship Id="rId14" Type="http://schemas.openxmlformats.org/officeDocument/2006/relationships/package" Target="../embeddings/Microsoft_Word___14.docx"/></Relationships>
</file>

<file path=ppt/slides/_rels/slide139.xml.rels><?xml version="1.0" encoding="UTF-8" standalone="yes"?>
<Relationships xmlns="http://schemas.openxmlformats.org/package/2006/relationships"><Relationship Id="rId8" Type="http://schemas.openxmlformats.org/officeDocument/2006/relationships/slide" Target="slide191.xml"/><Relationship Id="rId13" Type="http://schemas.openxmlformats.org/officeDocument/2006/relationships/oleObject" Target="../embeddings/oleObject15.bin"/><Relationship Id="rId3" Type="http://schemas.openxmlformats.org/officeDocument/2006/relationships/slide" Target="slide6.xml"/><Relationship Id="rId7" Type="http://schemas.openxmlformats.org/officeDocument/2006/relationships/slide" Target="slide154.xml"/><Relationship Id="rId12" Type="http://schemas.openxmlformats.org/officeDocument/2006/relationships/slide" Target="slide140.xml"/><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111.xml"/><Relationship Id="rId11" Type="http://schemas.openxmlformats.org/officeDocument/2006/relationships/slide" Target="slide127.xml"/><Relationship Id="rId5" Type="http://schemas.openxmlformats.org/officeDocument/2006/relationships/slide" Target="slide82.xml"/><Relationship Id="rId15" Type="http://schemas.openxmlformats.org/officeDocument/2006/relationships/image" Target="../media/image22.emf"/><Relationship Id="rId10" Type="http://schemas.openxmlformats.org/officeDocument/2006/relationships/slide" Target="slide126.xml"/><Relationship Id="rId4" Type="http://schemas.openxmlformats.org/officeDocument/2006/relationships/slide" Target="slide54.xml"/><Relationship Id="rId9" Type="http://schemas.openxmlformats.org/officeDocument/2006/relationships/slide" Target="slide237.xml"/><Relationship Id="rId14" Type="http://schemas.openxmlformats.org/officeDocument/2006/relationships/package" Target="../embeddings/Microsoft_Word___15.docx"/></Relationships>
</file>

<file path=ppt/slides/_rels/slide1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14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4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4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4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4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4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4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4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4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49.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15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5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5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5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140.xml"/><Relationship Id="rId5" Type="http://schemas.openxmlformats.org/officeDocument/2006/relationships/slide" Target="slide111.xml"/><Relationship Id="rId10" Type="http://schemas.openxmlformats.org/officeDocument/2006/relationships/slide" Target="slide127.xml"/><Relationship Id="rId4" Type="http://schemas.openxmlformats.org/officeDocument/2006/relationships/slide" Target="slide82.xml"/><Relationship Id="rId9" Type="http://schemas.openxmlformats.org/officeDocument/2006/relationships/slide" Target="slide126.xml"/></Relationships>
</file>

<file path=ppt/slides/_rels/slide15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5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5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5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5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59.xml.rels><?xml version="1.0" encoding="UTF-8" standalone="yes"?>
<Relationships xmlns="http://schemas.openxmlformats.org/package/2006/relationships"><Relationship Id="rId8" Type="http://schemas.openxmlformats.org/officeDocument/2006/relationships/slide" Target="slide191.xml"/><Relationship Id="rId13" Type="http://schemas.openxmlformats.org/officeDocument/2006/relationships/package" Target="../embeddings/Microsoft_Word___16.docx"/><Relationship Id="rId3" Type="http://schemas.openxmlformats.org/officeDocument/2006/relationships/slide" Target="slide6.xml"/><Relationship Id="rId7" Type="http://schemas.openxmlformats.org/officeDocument/2006/relationships/slide" Target="slide154.xml"/><Relationship Id="rId12" Type="http://schemas.openxmlformats.org/officeDocument/2006/relationships/oleObject" Target="../embeddings/oleObject16.bin"/><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111.xml"/><Relationship Id="rId11" Type="http://schemas.openxmlformats.org/officeDocument/2006/relationships/slide" Target="slide180.xml"/><Relationship Id="rId5" Type="http://schemas.openxmlformats.org/officeDocument/2006/relationships/slide" Target="slide82.xml"/><Relationship Id="rId10" Type="http://schemas.openxmlformats.org/officeDocument/2006/relationships/slide" Target="slide166.xml"/><Relationship Id="rId4" Type="http://schemas.openxmlformats.org/officeDocument/2006/relationships/slide" Target="slide54.xml"/><Relationship Id="rId9" Type="http://schemas.openxmlformats.org/officeDocument/2006/relationships/slide" Target="slide237.xml"/><Relationship Id="rId14" Type="http://schemas.openxmlformats.org/officeDocument/2006/relationships/image" Target="../media/image23.emf"/></Relationships>
</file>

<file path=ppt/slides/_rels/slide1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16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6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6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6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6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6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6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6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6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69.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17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7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7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7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7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7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7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7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7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79.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8.xml.rels><?xml version="1.0" encoding="UTF-8" standalone="yes"?>
<Relationships xmlns="http://schemas.openxmlformats.org/package/2006/relationships"><Relationship Id="rId8" Type="http://schemas.openxmlformats.org/officeDocument/2006/relationships/slide" Target="slide191.xml"/><Relationship Id="rId13" Type="http://schemas.openxmlformats.org/officeDocument/2006/relationships/oleObject" Target="../embeddings/oleObject4.bin"/><Relationship Id="rId3" Type="http://schemas.openxmlformats.org/officeDocument/2006/relationships/slide" Target="slide6.xml"/><Relationship Id="rId7" Type="http://schemas.openxmlformats.org/officeDocument/2006/relationships/slide" Target="slide154.xml"/><Relationship Id="rId12" Type="http://schemas.openxmlformats.org/officeDocument/2006/relationships/slide" Target="slide41.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11.xml"/><Relationship Id="rId11" Type="http://schemas.openxmlformats.org/officeDocument/2006/relationships/slide" Target="slide38.xml"/><Relationship Id="rId5" Type="http://schemas.openxmlformats.org/officeDocument/2006/relationships/slide" Target="slide82.xml"/><Relationship Id="rId15" Type="http://schemas.openxmlformats.org/officeDocument/2006/relationships/image" Target="../media/image8.emf"/><Relationship Id="rId10" Type="http://schemas.openxmlformats.org/officeDocument/2006/relationships/slide" Target="slide25.xml"/><Relationship Id="rId4" Type="http://schemas.openxmlformats.org/officeDocument/2006/relationships/slide" Target="slide54.xml"/><Relationship Id="rId9" Type="http://schemas.openxmlformats.org/officeDocument/2006/relationships/slide" Target="slide237.xml"/><Relationship Id="rId14" Type="http://schemas.openxmlformats.org/officeDocument/2006/relationships/package" Target="../embeddings/Microsoft_Word___4.docx"/></Relationships>
</file>

<file path=ppt/slides/_rels/slide18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8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8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8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8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8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8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8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8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89.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9.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19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5" Type="http://schemas.openxmlformats.org/officeDocument/2006/relationships/slide" Target="slide111.xml"/><Relationship Id="rId10" Type="http://schemas.openxmlformats.org/officeDocument/2006/relationships/slide" Target="slide180.xml"/><Relationship Id="rId4" Type="http://schemas.openxmlformats.org/officeDocument/2006/relationships/slide" Target="slide82.xml"/><Relationship Id="rId9" Type="http://schemas.openxmlformats.org/officeDocument/2006/relationships/slide" Target="slide166.xml"/></Relationships>
</file>

<file path=ppt/slides/_rels/slide19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19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19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19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19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196.xml.rels><?xml version="1.0" encoding="UTF-8" standalone="yes"?>
<Relationships xmlns="http://schemas.openxmlformats.org/package/2006/relationships"><Relationship Id="rId8" Type="http://schemas.openxmlformats.org/officeDocument/2006/relationships/slide" Target="slide191.xml"/><Relationship Id="rId13" Type="http://schemas.openxmlformats.org/officeDocument/2006/relationships/oleObject" Target="../embeddings/oleObject17.bin"/><Relationship Id="rId3" Type="http://schemas.openxmlformats.org/officeDocument/2006/relationships/slide" Target="slide6.xml"/><Relationship Id="rId7" Type="http://schemas.openxmlformats.org/officeDocument/2006/relationships/slide" Target="slide154.xml"/><Relationship Id="rId12" Type="http://schemas.openxmlformats.org/officeDocument/2006/relationships/slide" Target="slide224.xml"/><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111.xml"/><Relationship Id="rId11" Type="http://schemas.openxmlformats.org/officeDocument/2006/relationships/slide" Target="slide210.xml"/><Relationship Id="rId5" Type="http://schemas.openxmlformats.org/officeDocument/2006/relationships/slide" Target="slide82.xml"/><Relationship Id="rId15" Type="http://schemas.openxmlformats.org/officeDocument/2006/relationships/image" Target="../media/image24.emf"/><Relationship Id="rId10" Type="http://schemas.openxmlformats.org/officeDocument/2006/relationships/slide" Target="slide205.xml"/><Relationship Id="rId4" Type="http://schemas.openxmlformats.org/officeDocument/2006/relationships/slide" Target="slide54.xml"/><Relationship Id="rId9" Type="http://schemas.openxmlformats.org/officeDocument/2006/relationships/slide" Target="slide237.xml"/><Relationship Id="rId14" Type="http://schemas.openxmlformats.org/officeDocument/2006/relationships/package" Target="../embeddings/Microsoft_Word___17.docx"/></Relationships>
</file>

<file path=ppt/slides/_rels/slide19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19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199.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20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0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0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03.xml.rels><?xml version="1.0" encoding="UTF-8" standalone="yes"?>
<Relationships xmlns="http://schemas.openxmlformats.org/package/2006/relationships"><Relationship Id="rId8" Type="http://schemas.openxmlformats.org/officeDocument/2006/relationships/slide" Target="slide191.xml"/><Relationship Id="rId13" Type="http://schemas.openxmlformats.org/officeDocument/2006/relationships/oleObject" Target="../embeddings/oleObject18.bin"/><Relationship Id="rId3" Type="http://schemas.openxmlformats.org/officeDocument/2006/relationships/slide" Target="slide6.xml"/><Relationship Id="rId7" Type="http://schemas.openxmlformats.org/officeDocument/2006/relationships/slide" Target="slide154.xml"/><Relationship Id="rId12" Type="http://schemas.openxmlformats.org/officeDocument/2006/relationships/slide" Target="slide224.xml"/><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slide" Target="slide111.xml"/><Relationship Id="rId11" Type="http://schemas.openxmlformats.org/officeDocument/2006/relationships/slide" Target="slide210.xml"/><Relationship Id="rId5" Type="http://schemas.openxmlformats.org/officeDocument/2006/relationships/slide" Target="slide82.xml"/><Relationship Id="rId15" Type="http://schemas.openxmlformats.org/officeDocument/2006/relationships/image" Target="../media/image25.emf"/><Relationship Id="rId10" Type="http://schemas.openxmlformats.org/officeDocument/2006/relationships/slide" Target="slide205.xml"/><Relationship Id="rId4" Type="http://schemas.openxmlformats.org/officeDocument/2006/relationships/slide" Target="slide54.xml"/><Relationship Id="rId9" Type="http://schemas.openxmlformats.org/officeDocument/2006/relationships/slide" Target="slide237.xml"/><Relationship Id="rId14" Type="http://schemas.openxmlformats.org/officeDocument/2006/relationships/package" Target="../embeddings/Microsoft_Word___18.docx"/></Relationships>
</file>

<file path=ppt/slides/_rels/slide20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0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0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0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0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09.xml.rels><?xml version="1.0" encoding="UTF-8" standalone="yes"?>
<Relationships xmlns="http://schemas.openxmlformats.org/package/2006/relationships"><Relationship Id="rId8" Type="http://schemas.openxmlformats.org/officeDocument/2006/relationships/slide" Target="slide191.xml"/><Relationship Id="rId13" Type="http://schemas.openxmlformats.org/officeDocument/2006/relationships/oleObject" Target="../embeddings/oleObject19.bin"/><Relationship Id="rId3" Type="http://schemas.openxmlformats.org/officeDocument/2006/relationships/slide" Target="slide6.xml"/><Relationship Id="rId7" Type="http://schemas.openxmlformats.org/officeDocument/2006/relationships/slide" Target="slide154.xml"/><Relationship Id="rId12" Type="http://schemas.openxmlformats.org/officeDocument/2006/relationships/slide" Target="slide224.xml"/><Relationship Id="rId2" Type="http://schemas.openxmlformats.org/officeDocument/2006/relationships/slideLayout" Target="../slideLayouts/slideLayout6.xml"/><Relationship Id="rId1" Type="http://schemas.openxmlformats.org/officeDocument/2006/relationships/vmlDrawing" Target="../drawings/vmlDrawing19.vml"/><Relationship Id="rId6" Type="http://schemas.openxmlformats.org/officeDocument/2006/relationships/slide" Target="slide111.xml"/><Relationship Id="rId11" Type="http://schemas.openxmlformats.org/officeDocument/2006/relationships/slide" Target="slide210.xml"/><Relationship Id="rId5" Type="http://schemas.openxmlformats.org/officeDocument/2006/relationships/slide" Target="slide82.xml"/><Relationship Id="rId15" Type="http://schemas.openxmlformats.org/officeDocument/2006/relationships/image" Target="../media/image26.emf"/><Relationship Id="rId10" Type="http://schemas.openxmlformats.org/officeDocument/2006/relationships/slide" Target="slide205.xml"/><Relationship Id="rId4" Type="http://schemas.openxmlformats.org/officeDocument/2006/relationships/slide" Target="slide54.xml"/><Relationship Id="rId9" Type="http://schemas.openxmlformats.org/officeDocument/2006/relationships/slide" Target="slide237.xml"/><Relationship Id="rId14" Type="http://schemas.openxmlformats.org/officeDocument/2006/relationships/package" Target="../embeddings/Microsoft_Word___19.docx"/></Relationships>
</file>

<file path=ppt/slides/_rels/slide2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21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1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1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1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1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1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1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1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1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19.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22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2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2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2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2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2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2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2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2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29.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23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3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3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3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3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3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3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24.xml"/><Relationship Id="rId5" Type="http://schemas.openxmlformats.org/officeDocument/2006/relationships/slide" Target="slide111.xml"/><Relationship Id="rId10" Type="http://schemas.openxmlformats.org/officeDocument/2006/relationships/slide" Target="slide210.xml"/><Relationship Id="rId4" Type="http://schemas.openxmlformats.org/officeDocument/2006/relationships/slide" Target="slide82.xml"/><Relationship Id="rId9" Type="http://schemas.openxmlformats.org/officeDocument/2006/relationships/slide" Target="slide205.xml"/></Relationships>
</file>

<file path=ppt/slides/_rels/slide23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3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39.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24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4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4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43.xml.rels><?xml version="1.0" encoding="UTF-8" standalone="yes"?>
<Relationships xmlns="http://schemas.openxmlformats.org/package/2006/relationships"><Relationship Id="rId8" Type="http://schemas.openxmlformats.org/officeDocument/2006/relationships/slide" Target="slide191.xml"/><Relationship Id="rId13" Type="http://schemas.openxmlformats.org/officeDocument/2006/relationships/oleObject" Target="../embeddings/oleObject20.bin"/><Relationship Id="rId3" Type="http://schemas.openxmlformats.org/officeDocument/2006/relationships/slide" Target="slide6.xml"/><Relationship Id="rId7" Type="http://schemas.openxmlformats.org/officeDocument/2006/relationships/slide" Target="slide154.xml"/><Relationship Id="rId12" Type="http://schemas.openxmlformats.org/officeDocument/2006/relationships/slide" Target="slide255.xml"/><Relationship Id="rId2" Type="http://schemas.openxmlformats.org/officeDocument/2006/relationships/slideLayout" Target="../slideLayouts/slideLayout6.xml"/><Relationship Id="rId1" Type="http://schemas.openxmlformats.org/officeDocument/2006/relationships/vmlDrawing" Target="../drawings/vmlDrawing20.vml"/><Relationship Id="rId6" Type="http://schemas.openxmlformats.org/officeDocument/2006/relationships/slide" Target="slide111.xml"/><Relationship Id="rId11" Type="http://schemas.openxmlformats.org/officeDocument/2006/relationships/slide" Target="slide247.xml"/><Relationship Id="rId5" Type="http://schemas.openxmlformats.org/officeDocument/2006/relationships/slide" Target="slide82.xml"/><Relationship Id="rId15" Type="http://schemas.openxmlformats.org/officeDocument/2006/relationships/image" Target="../media/image27.emf"/><Relationship Id="rId10" Type="http://schemas.openxmlformats.org/officeDocument/2006/relationships/slide" Target="slide246.xml"/><Relationship Id="rId4" Type="http://schemas.openxmlformats.org/officeDocument/2006/relationships/slide" Target="slide54.xml"/><Relationship Id="rId9" Type="http://schemas.openxmlformats.org/officeDocument/2006/relationships/slide" Target="slide237.xml"/><Relationship Id="rId14" Type="http://schemas.openxmlformats.org/officeDocument/2006/relationships/package" Target="../embeddings/Microsoft_Word___20.docx"/></Relationships>
</file>

<file path=ppt/slides/_rels/slide24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4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46.xml.rels><?xml version="1.0" encoding="UTF-8" standalone="yes"?>
<Relationships xmlns="http://schemas.openxmlformats.org/package/2006/relationships"><Relationship Id="rId8" Type="http://schemas.openxmlformats.org/officeDocument/2006/relationships/slide" Target="slide191.xml"/><Relationship Id="rId13" Type="http://schemas.openxmlformats.org/officeDocument/2006/relationships/oleObject" Target="../embeddings/oleObject21.bin"/><Relationship Id="rId3" Type="http://schemas.openxmlformats.org/officeDocument/2006/relationships/slide" Target="slide6.xml"/><Relationship Id="rId7" Type="http://schemas.openxmlformats.org/officeDocument/2006/relationships/slide" Target="slide154.xml"/><Relationship Id="rId12" Type="http://schemas.openxmlformats.org/officeDocument/2006/relationships/slide" Target="slide255.xml"/><Relationship Id="rId2" Type="http://schemas.openxmlformats.org/officeDocument/2006/relationships/slideLayout" Target="../slideLayouts/slideLayout6.xml"/><Relationship Id="rId1" Type="http://schemas.openxmlformats.org/officeDocument/2006/relationships/vmlDrawing" Target="../drawings/vmlDrawing21.vml"/><Relationship Id="rId6" Type="http://schemas.openxmlformats.org/officeDocument/2006/relationships/slide" Target="slide111.xml"/><Relationship Id="rId11" Type="http://schemas.openxmlformats.org/officeDocument/2006/relationships/slide" Target="slide247.xml"/><Relationship Id="rId5" Type="http://schemas.openxmlformats.org/officeDocument/2006/relationships/slide" Target="slide82.xml"/><Relationship Id="rId15" Type="http://schemas.openxmlformats.org/officeDocument/2006/relationships/image" Target="../media/image28.emf"/><Relationship Id="rId10" Type="http://schemas.openxmlformats.org/officeDocument/2006/relationships/slide" Target="slide246.xml"/><Relationship Id="rId4" Type="http://schemas.openxmlformats.org/officeDocument/2006/relationships/slide" Target="slide54.xml"/><Relationship Id="rId9" Type="http://schemas.openxmlformats.org/officeDocument/2006/relationships/slide" Target="slide237.xml"/><Relationship Id="rId14" Type="http://schemas.openxmlformats.org/officeDocument/2006/relationships/package" Target="../embeddings/Microsoft_Word___21.docx"/></Relationships>
</file>

<file path=ppt/slides/_rels/slide24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4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49.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25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5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5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5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5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5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5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5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5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59.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26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6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6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6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6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6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255.xml"/><Relationship Id="rId5" Type="http://schemas.openxmlformats.org/officeDocument/2006/relationships/slide" Target="slide111.xml"/><Relationship Id="rId10" Type="http://schemas.openxmlformats.org/officeDocument/2006/relationships/slide" Target="slide247.xml"/><Relationship Id="rId4" Type="http://schemas.openxmlformats.org/officeDocument/2006/relationships/slide" Target="slide82.xml"/><Relationship Id="rId9" Type="http://schemas.openxmlformats.org/officeDocument/2006/relationships/slide" Target="slide246.xml"/></Relationships>
</file>

<file path=ppt/slides/_rels/slide2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2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29.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8" Type="http://schemas.openxmlformats.org/officeDocument/2006/relationships/slide" Target="slide191.xml"/><Relationship Id="rId13" Type="http://schemas.openxmlformats.org/officeDocument/2006/relationships/oleObject" Target="../embeddings/oleObject5.bin"/><Relationship Id="rId3" Type="http://schemas.openxmlformats.org/officeDocument/2006/relationships/slide" Target="slide6.xml"/><Relationship Id="rId7" Type="http://schemas.openxmlformats.org/officeDocument/2006/relationships/slide" Target="slide154.xml"/><Relationship Id="rId12" Type="http://schemas.openxmlformats.org/officeDocument/2006/relationships/slide" Target="slide41.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11.xml"/><Relationship Id="rId11" Type="http://schemas.openxmlformats.org/officeDocument/2006/relationships/slide" Target="slide38.xml"/><Relationship Id="rId5" Type="http://schemas.openxmlformats.org/officeDocument/2006/relationships/slide" Target="slide82.xml"/><Relationship Id="rId15" Type="http://schemas.openxmlformats.org/officeDocument/2006/relationships/image" Target="../media/image9.emf"/><Relationship Id="rId10" Type="http://schemas.openxmlformats.org/officeDocument/2006/relationships/slide" Target="slide25.xml"/><Relationship Id="rId4" Type="http://schemas.openxmlformats.org/officeDocument/2006/relationships/slide" Target="slide54.xml"/><Relationship Id="rId9" Type="http://schemas.openxmlformats.org/officeDocument/2006/relationships/slide" Target="slide237.xml"/><Relationship Id="rId14" Type="http://schemas.openxmlformats.org/officeDocument/2006/relationships/package" Target="../embeddings/Microsoft_Word___5.docx"/></Relationships>
</file>

<file path=ppt/slides/_rels/slide3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3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3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3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3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3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3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12" Type="http://schemas.openxmlformats.org/officeDocument/2006/relationships/image" Target="../media/image10.png"/><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3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39.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6.emf"/><Relationship Id="rId4" Type="http://schemas.openxmlformats.org/officeDocument/2006/relationships/package" Target="../embeddings/Microsoft_Word___2.docx"/></Relationships>
</file>

<file path=ppt/slides/_rels/slide4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4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4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4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4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4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4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4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4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49.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image" Target="../media/image7.emf"/><Relationship Id="rId4" Type="http://schemas.openxmlformats.org/officeDocument/2006/relationships/package" Target="../embeddings/Microsoft_Word___3.docx"/></Relationships>
</file>

<file path=ppt/slides/_rels/slide5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5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5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5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54.xml.rels><?xml version="1.0" encoding="UTF-8" standalone="yes"?>
<Relationships xmlns="http://schemas.openxmlformats.org/package/2006/relationships"><Relationship Id="rId8" Type="http://schemas.openxmlformats.org/officeDocument/2006/relationships/slide" Target="slide237.xml"/><Relationship Id="rId13" Type="http://schemas.openxmlformats.org/officeDocument/2006/relationships/image" Target="../media/image12.jpeg"/><Relationship Id="rId3" Type="http://schemas.openxmlformats.org/officeDocument/2006/relationships/slide" Target="slide54.xml"/><Relationship Id="rId7" Type="http://schemas.openxmlformats.org/officeDocument/2006/relationships/slide" Target="slide191.xml"/><Relationship Id="rId12" Type="http://schemas.openxmlformats.org/officeDocument/2006/relationships/image" Target="../media/image11.jpeg"/><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5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5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57.xml.rels><?xml version="1.0" encoding="UTF-8" standalone="yes"?>
<Relationships xmlns="http://schemas.openxmlformats.org/package/2006/relationships"><Relationship Id="rId8" Type="http://schemas.openxmlformats.org/officeDocument/2006/relationships/slide" Target="slide191.xml"/><Relationship Id="rId13" Type="http://schemas.openxmlformats.org/officeDocument/2006/relationships/oleObject" Target="../embeddings/oleObject6.bin"/><Relationship Id="rId3" Type="http://schemas.openxmlformats.org/officeDocument/2006/relationships/slide" Target="slide6.xml"/><Relationship Id="rId7" Type="http://schemas.openxmlformats.org/officeDocument/2006/relationships/slide" Target="slide154.xml"/><Relationship Id="rId12" Type="http://schemas.openxmlformats.org/officeDocument/2006/relationships/slide" Target="slide70.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11.xml"/><Relationship Id="rId11" Type="http://schemas.openxmlformats.org/officeDocument/2006/relationships/slide" Target="slide60.xml"/><Relationship Id="rId5" Type="http://schemas.openxmlformats.org/officeDocument/2006/relationships/slide" Target="slide82.xml"/><Relationship Id="rId15" Type="http://schemas.openxmlformats.org/officeDocument/2006/relationships/image" Target="../media/image13.emf"/><Relationship Id="rId10" Type="http://schemas.openxmlformats.org/officeDocument/2006/relationships/slide" Target="slide59.xml"/><Relationship Id="rId4" Type="http://schemas.openxmlformats.org/officeDocument/2006/relationships/slide" Target="slide54.xml"/><Relationship Id="rId9" Type="http://schemas.openxmlformats.org/officeDocument/2006/relationships/slide" Target="slide237.xml"/><Relationship Id="rId14" Type="http://schemas.openxmlformats.org/officeDocument/2006/relationships/package" Target="../embeddings/Microsoft_Word___6.docx"/></Relationships>
</file>

<file path=ppt/slides/_rels/slide58.xml.rels><?xml version="1.0" encoding="UTF-8" standalone="yes"?>
<Relationships xmlns="http://schemas.openxmlformats.org/package/2006/relationships"><Relationship Id="rId8" Type="http://schemas.openxmlformats.org/officeDocument/2006/relationships/slide" Target="slide237.xml"/><Relationship Id="rId13" Type="http://schemas.openxmlformats.org/officeDocument/2006/relationships/image" Target="../media/image12.jpeg"/><Relationship Id="rId3" Type="http://schemas.openxmlformats.org/officeDocument/2006/relationships/slide" Target="slide54.xml"/><Relationship Id="rId7" Type="http://schemas.openxmlformats.org/officeDocument/2006/relationships/slide" Target="slide191.xml"/><Relationship Id="rId12" Type="http://schemas.openxmlformats.org/officeDocument/2006/relationships/image" Target="../media/image11.jpeg"/><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59.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6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6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6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6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6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6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6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6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6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69.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7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7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7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7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7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7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7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77.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7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79.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8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8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70.xml"/><Relationship Id="rId5" Type="http://schemas.openxmlformats.org/officeDocument/2006/relationships/slide" Target="slide111.xml"/><Relationship Id="rId10" Type="http://schemas.openxmlformats.org/officeDocument/2006/relationships/slide" Target="slide60.xml"/><Relationship Id="rId4" Type="http://schemas.openxmlformats.org/officeDocument/2006/relationships/slide" Target="slide82.xml"/><Relationship Id="rId9" Type="http://schemas.openxmlformats.org/officeDocument/2006/relationships/slide" Target="slide59.xml"/></Relationships>
</file>

<file path=ppt/slides/_rels/slide8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8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8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85.xml.rels><?xml version="1.0" encoding="UTF-8" standalone="yes"?>
<Relationships xmlns="http://schemas.openxmlformats.org/package/2006/relationships"><Relationship Id="rId8" Type="http://schemas.openxmlformats.org/officeDocument/2006/relationships/slide" Target="slide191.xml"/><Relationship Id="rId13" Type="http://schemas.openxmlformats.org/officeDocument/2006/relationships/oleObject" Target="../embeddings/oleObject7.bin"/><Relationship Id="rId3" Type="http://schemas.openxmlformats.org/officeDocument/2006/relationships/slide" Target="slide6.xml"/><Relationship Id="rId7" Type="http://schemas.openxmlformats.org/officeDocument/2006/relationships/slide" Target="slide154.xml"/><Relationship Id="rId12" Type="http://schemas.openxmlformats.org/officeDocument/2006/relationships/slide" Target="slide98.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111.xml"/><Relationship Id="rId11" Type="http://schemas.openxmlformats.org/officeDocument/2006/relationships/slide" Target="slide90.xml"/><Relationship Id="rId5" Type="http://schemas.openxmlformats.org/officeDocument/2006/relationships/slide" Target="slide82.xml"/><Relationship Id="rId15" Type="http://schemas.openxmlformats.org/officeDocument/2006/relationships/image" Target="../media/image14.emf"/><Relationship Id="rId10" Type="http://schemas.openxmlformats.org/officeDocument/2006/relationships/slide" Target="slide89.xml"/><Relationship Id="rId4" Type="http://schemas.openxmlformats.org/officeDocument/2006/relationships/slide" Target="slide54.xml"/><Relationship Id="rId9" Type="http://schemas.openxmlformats.org/officeDocument/2006/relationships/slide" Target="slide237.xml"/><Relationship Id="rId14" Type="http://schemas.openxmlformats.org/officeDocument/2006/relationships/package" Target="../embeddings/Microsoft_Word___7.docx"/></Relationships>
</file>

<file path=ppt/slides/_rels/slide86.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87.xml.rels><?xml version="1.0" encoding="UTF-8" standalone="yes"?>
<Relationships xmlns="http://schemas.openxmlformats.org/package/2006/relationships"><Relationship Id="rId8" Type="http://schemas.openxmlformats.org/officeDocument/2006/relationships/slide" Target="slide191.xml"/><Relationship Id="rId13" Type="http://schemas.openxmlformats.org/officeDocument/2006/relationships/oleObject" Target="../embeddings/oleObject8.bin"/><Relationship Id="rId3" Type="http://schemas.openxmlformats.org/officeDocument/2006/relationships/slide" Target="slide6.xml"/><Relationship Id="rId7" Type="http://schemas.openxmlformats.org/officeDocument/2006/relationships/slide" Target="slide154.xml"/><Relationship Id="rId12" Type="http://schemas.openxmlformats.org/officeDocument/2006/relationships/slide" Target="slide98.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111.xml"/><Relationship Id="rId11" Type="http://schemas.openxmlformats.org/officeDocument/2006/relationships/slide" Target="slide90.xml"/><Relationship Id="rId5" Type="http://schemas.openxmlformats.org/officeDocument/2006/relationships/slide" Target="slide82.xml"/><Relationship Id="rId15" Type="http://schemas.openxmlformats.org/officeDocument/2006/relationships/image" Target="../media/image15.emf"/><Relationship Id="rId10" Type="http://schemas.openxmlformats.org/officeDocument/2006/relationships/slide" Target="slide89.xml"/><Relationship Id="rId4" Type="http://schemas.openxmlformats.org/officeDocument/2006/relationships/slide" Target="slide54.xml"/><Relationship Id="rId9" Type="http://schemas.openxmlformats.org/officeDocument/2006/relationships/slide" Target="slide237.xml"/><Relationship Id="rId14" Type="http://schemas.openxmlformats.org/officeDocument/2006/relationships/package" Target="../embeddings/Microsoft_Word___8.docx"/></Relationships>
</file>

<file path=ppt/slides/_rels/slide8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89.xml.rels><?xml version="1.0" encoding="UTF-8" standalone="yes"?>
<Relationships xmlns="http://schemas.openxmlformats.org/package/2006/relationships"><Relationship Id="rId8" Type="http://schemas.openxmlformats.org/officeDocument/2006/relationships/slide" Target="slide191.xml"/><Relationship Id="rId13" Type="http://schemas.openxmlformats.org/officeDocument/2006/relationships/oleObject" Target="../embeddings/oleObject9.bin"/><Relationship Id="rId3" Type="http://schemas.openxmlformats.org/officeDocument/2006/relationships/slide" Target="slide6.xml"/><Relationship Id="rId7" Type="http://schemas.openxmlformats.org/officeDocument/2006/relationships/slide" Target="slide154.xml"/><Relationship Id="rId12" Type="http://schemas.openxmlformats.org/officeDocument/2006/relationships/slide" Target="slide98.xml"/><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111.xml"/><Relationship Id="rId11" Type="http://schemas.openxmlformats.org/officeDocument/2006/relationships/slide" Target="slide90.xml"/><Relationship Id="rId5" Type="http://schemas.openxmlformats.org/officeDocument/2006/relationships/slide" Target="slide82.xml"/><Relationship Id="rId15" Type="http://schemas.openxmlformats.org/officeDocument/2006/relationships/image" Target="../media/image16.emf"/><Relationship Id="rId10" Type="http://schemas.openxmlformats.org/officeDocument/2006/relationships/slide" Target="slide89.xml"/><Relationship Id="rId4" Type="http://schemas.openxmlformats.org/officeDocument/2006/relationships/slide" Target="slide54.xml"/><Relationship Id="rId9" Type="http://schemas.openxmlformats.org/officeDocument/2006/relationships/slide" Target="slide237.xml"/><Relationship Id="rId14" Type="http://schemas.openxmlformats.org/officeDocument/2006/relationships/package" Target="../embeddings/Microsoft_Word___9.docx"/></Relationships>
</file>

<file path=ppt/slides/_rels/slide9.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41.xml"/><Relationship Id="rId5" Type="http://schemas.openxmlformats.org/officeDocument/2006/relationships/slide" Target="slide111.xml"/><Relationship Id="rId10" Type="http://schemas.openxmlformats.org/officeDocument/2006/relationships/slide" Target="slide38.xml"/><Relationship Id="rId4" Type="http://schemas.openxmlformats.org/officeDocument/2006/relationships/slide" Target="slide82.xml"/><Relationship Id="rId9" Type="http://schemas.openxmlformats.org/officeDocument/2006/relationships/slide" Target="slide25.xml"/></Relationships>
</file>

<file path=ppt/slides/_rels/slide90.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91.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92.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93.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94.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95.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96.xml.rels><?xml version="1.0" encoding="UTF-8" standalone="yes"?>
<Relationships xmlns="http://schemas.openxmlformats.org/package/2006/relationships"><Relationship Id="rId8" Type="http://schemas.openxmlformats.org/officeDocument/2006/relationships/slide" Target="slide191.xml"/><Relationship Id="rId13" Type="http://schemas.openxmlformats.org/officeDocument/2006/relationships/oleObject" Target="../embeddings/oleObject10.bin"/><Relationship Id="rId3" Type="http://schemas.openxmlformats.org/officeDocument/2006/relationships/slide" Target="slide6.xml"/><Relationship Id="rId7" Type="http://schemas.openxmlformats.org/officeDocument/2006/relationships/slide" Target="slide154.xml"/><Relationship Id="rId12" Type="http://schemas.openxmlformats.org/officeDocument/2006/relationships/slide" Target="slide98.xml"/><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111.xml"/><Relationship Id="rId11" Type="http://schemas.openxmlformats.org/officeDocument/2006/relationships/slide" Target="slide90.xml"/><Relationship Id="rId5" Type="http://schemas.openxmlformats.org/officeDocument/2006/relationships/slide" Target="slide82.xml"/><Relationship Id="rId15" Type="http://schemas.openxmlformats.org/officeDocument/2006/relationships/image" Target="../media/image17.emf"/><Relationship Id="rId10" Type="http://schemas.openxmlformats.org/officeDocument/2006/relationships/slide" Target="slide89.xml"/><Relationship Id="rId4" Type="http://schemas.openxmlformats.org/officeDocument/2006/relationships/slide" Target="slide54.xml"/><Relationship Id="rId9" Type="http://schemas.openxmlformats.org/officeDocument/2006/relationships/slide" Target="slide237.xml"/><Relationship Id="rId14" Type="http://schemas.openxmlformats.org/officeDocument/2006/relationships/package" Target="../embeddings/Microsoft_Word___10.docx"/></Relationships>
</file>

<file path=ppt/slides/_rels/slide97.xml.rels><?xml version="1.0" encoding="UTF-8" standalone="yes"?>
<Relationships xmlns="http://schemas.openxmlformats.org/package/2006/relationships"><Relationship Id="rId8" Type="http://schemas.openxmlformats.org/officeDocument/2006/relationships/slide" Target="slide191.xml"/><Relationship Id="rId13" Type="http://schemas.openxmlformats.org/officeDocument/2006/relationships/oleObject" Target="../embeddings/oleObject11.bin"/><Relationship Id="rId3" Type="http://schemas.openxmlformats.org/officeDocument/2006/relationships/slide" Target="slide6.xml"/><Relationship Id="rId7" Type="http://schemas.openxmlformats.org/officeDocument/2006/relationships/slide" Target="slide154.xml"/><Relationship Id="rId12" Type="http://schemas.openxmlformats.org/officeDocument/2006/relationships/slide" Target="slide98.xml"/><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111.xml"/><Relationship Id="rId11" Type="http://schemas.openxmlformats.org/officeDocument/2006/relationships/slide" Target="slide90.xml"/><Relationship Id="rId5" Type="http://schemas.openxmlformats.org/officeDocument/2006/relationships/slide" Target="slide82.xml"/><Relationship Id="rId15" Type="http://schemas.openxmlformats.org/officeDocument/2006/relationships/image" Target="../media/image18.emf"/><Relationship Id="rId10" Type="http://schemas.openxmlformats.org/officeDocument/2006/relationships/slide" Target="slide89.xml"/><Relationship Id="rId4" Type="http://schemas.openxmlformats.org/officeDocument/2006/relationships/slide" Target="slide54.xml"/><Relationship Id="rId9" Type="http://schemas.openxmlformats.org/officeDocument/2006/relationships/slide" Target="slide237.xml"/><Relationship Id="rId14" Type="http://schemas.openxmlformats.org/officeDocument/2006/relationships/package" Target="../embeddings/Microsoft_Word___11.docx"/></Relationships>
</file>

<file path=ppt/slides/_rels/slide98.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_rels/slide99.xml.rels><?xml version="1.0" encoding="UTF-8" standalone="yes"?>
<Relationships xmlns="http://schemas.openxmlformats.org/package/2006/relationships"><Relationship Id="rId8" Type="http://schemas.openxmlformats.org/officeDocument/2006/relationships/slide" Target="slide237.xml"/><Relationship Id="rId3" Type="http://schemas.openxmlformats.org/officeDocument/2006/relationships/slide" Target="slide54.xml"/><Relationship Id="rId7" Type="http://schemas.openxmlformats.org/officeDocument/2006/relationships/slide" Target="slide19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54.xml"/><Relationship Id="rId11" Type="http://schemas.openxmlformats.org/officeDocument/2006/relationships/slide" Target="slide98.xml"/><Relationship Id="rId5" Type="http://schemas.openxmlformats.org/officeDocument/2006/relationships/slide" Target="slide111.xml"/><Relationship Id="rId10" Type="http://schemas.openxmlformats.org/officeDocument/2006/relationships/slide" Target="slide90.xml"/><Relationship Id="rId4" Type="http://schemas.openxmlformats.org/officeDocument/2006/relationships/slide" Target="slide82.xml"/><Relationship Id="rId9" Type="http://schemas.openxmlformats.org/officeDocument/2006/relationships/slide" Target="slide8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780929"/>
            <a:ext cx="8675370" cy="792087"/>
          </a:xfrm>
        </p:spPr>
        <p:txBody>
          <a:bodyPr/>
          <a:lstStyle/>
          <a:p>
            <a:r>
              <a:rPr lang="zh-CN" altLang="zh-CN" b="1" dirty="0"/>
              <a:t>第一部分</a:t>
            </a:r>
            <a:r>
              <a:rPr lang="zh-CN" altLang="zh-CN" dirty="0"/>
              <a:t>　</a:t>
            </a:r>
            <a:r>
              <a:rPr lang="zh-CN" altLang="zh-CN" b="1" dirty="0"/>
              <a:t>现代文阅读</a:t>
            </a:r>
            <a:endParaRPr lang="zh-CN" altLang="zh-CN" dirty="0"/>
          </a:p>
        </p:txBody>
      </p:sp>
    </p:spTree>
    <p:extLst>
      <p:ext uri="{BB962C8B-B14F-4D97-AF65-F5344CB8AC3E}">
        <p14:creationId xmlns:p14="http://schemas.microsoft.com/office/powerpoint/2010/main" val="2953627111"/>
      </p:ext>
    </p:extLst>
  </p:cSld>
  <p:clrMapOvr>
    <a:masterClrMapping/>
  </p:clrMapOvr>
  <p:transition>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此题考查筛选文中信息的能力。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扩大范围。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非政府组织承袭环境正义运动的精神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提出了气候正义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一些非政府组织承袭环境正义运动的精神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开始对气候变化的影响进行伦理审视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气候正义便应运而生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以偏概全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与气候变化有关的国际公平和国内公平问题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仅是就排放的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空间维度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来看的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就是限制排放的问题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要为后代设定义务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无中生有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而非为其设定义务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94192751"/>
      </p:ext>
    </p:extLst>
  </p:cSld>
  <p:clrMapOvr>
    <a:masterClrMapping/>
  </p:clrMapOvr>
  <p:transition>
    <p:pull dir="lu"/>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我们原本并不缺少英雄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可似乎越来越缺少对于英雄的洞见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和创造可为人所接纳的英雄之匠心与慧心。</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早在新中国成立之初</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这个朝气蓬勃的国度就在现实和文艺领域涌现出大量英雄人物</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铁人王进喜、好党员雷锋、《青春之歌》中的林道静、《林海雪原》里的杨子荣</a:t>
            </a:r>
            <a:r>
              <a:rPr lang="en-US"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数不胜数的英雄为国人所熟悉</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也搭起了一道通往共和国殿堂的神圣之途。</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而如今时过境迁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有人试图原封不动地重走老路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可应声寥寥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有人尝试旁逸斜出地全盘西化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却贻人笑柄。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在当下浮躁的氛围里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铸造英雄形象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为当代人立起榜样显得尤其重要。对于观众而言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除了外国电影中的英雄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银幕更需要中国英雄。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72114443"/>
      </p:ext>
    </p:extLst>
  </p:cSld>
  <p:clrMapOvr>
    <a:masterClrMapping/>
  </p:clrMapOvr>
  <p:transition>
    <p:strips/>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没有一个民族能凭借虚无的幻想撑起自己的脊梁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也没有一个国度会解构英雄主义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鄙视信仰与崇高。只不过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每个时代都有自己的英雄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各领风骚。我们可以把因愚忠而死谏的明清诤臣视为英雄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却无法想象当代社会能认可其行为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武功歌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的主人公也许是中古基督教世界的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圣战英雄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却殊难与当今和平主义的氛围相适应。究其本质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英雄的身上散发出的始终是特定时代、特定社会的文化价值观。于是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英雄出自民间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就有另一种解释方式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人民是否接受这一英雄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在于他的人格和梦想是否能代表老百姓内心最深处的渴望。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12785311"/>
      </p:ext>
    </p:extLst>
  </p:cSld>
  <p:clrMapOvr>
    <a:masterClrMapping/>
  </p:clrMapOvr>
  <p:transition>
    <p:strips/>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夫英雄者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胸怀大志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腹有良谋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有包藏宇宙之机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吞吐天地之志者也。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这也许是最为理想的英雄之像。当然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这同时也是一个多元共生、尊重差异的时代。英雄也一样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绝不会从同一个模子里刻出来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而只会是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八仙过海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各显神通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。文艺作品中的英雄绝不能开时代的倒车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亦不能断民族之根脉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更不能违背人心深处对生命力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对意志力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对正能量和崇高信仰的本质渴求。否则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这样的所谓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自然只能落得为人鄙夷的下场。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摘编自博林《银幕呼唤中国英雄》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《光明日报》</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89534980"/>
      </p:ext>
    </p:extLst>
  </p:cSld>
  <p:clrMapOvr>
    <a:masterClrMapping/>
  </p:clrMapOvr>
  <p:transition>
    <p:strips/>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下列选项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不符合原文画线语句意思的一项是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陆柱国的中篇小说《上甘岭》中的黄继光。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路遥的长篇小说《平凡的世界》中的孙少平。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柳青的长篇小说《创业史》中的梁生宝。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罗广斌、杨益言的长篇小说《红岩》中的江竹筠。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本题是从理解语句角度考查论点、论据和论证方法之间的关系。原文说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早在新中国成立之初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的英雄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这一信息限定了时间节点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文艺领域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这一信息限定了领域。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符合文艺领域但不符合时间节点。事实上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有文学名著阅读积累的考生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一眼就能识破《平凡的世界》所写内容跟其余三项不同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其时间节点排在最后。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1985759"/>
      </p:ext>
    </p:extLst>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904201"/>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山东烟台一模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庭院无风花自飞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邵雍击壤体的渊源与</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体式</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《伊川击壤集》中的诗篇载录了邵雍的思想、学术、志愿、情感与德行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是他的生平经历与人格风范的艺术化反映。从形式与内容方面来看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邵雍所创造的击壤体既确立了文人诗的一种全新的体式规范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又凝聚了北宋时代的理学思潮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是儒门哲理诗的轴心体现。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9902513"/>
      </p:ext>
    </p:extLst>
  </p:cSld>
  <p:clrMapOvr>
    <a:masterClrMapping/>
  </p:clrMapOvr>
  <p:transition>
    <p:strips/>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击壤体的形成根基于唐宋之际由崇文到尚理的学术变迁、反朴还淳的士风变易和趋于平易朴实的文风走向。四库馆臣在《击壤集提要》中对此有清晰的辨析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自班固作《咏史》诗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始兆</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东方朔作《诫子》诗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始涉理路</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。沿及北宋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鄙唐人之不知道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于是以论理为本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以修词为末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而诗格于是乎大变。此集其尤著者也。北宋自嘉祜以前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事事反朴还淳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其人品率以光明豁达为宗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其文章亦以平实坦易为主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故一时作者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往往衍长庆余风。王禹傅诗所谓</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本与乐天为后进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敢期子美是前身</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者是也。邵子之诗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其源亦出白居易。而晚年绝意世事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不复以文字为长。意所欲言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自抒胸臆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原脱然于诗法之外。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这是在全面把握中国古代哲理诗发展轨迹和北宋士风、文风的基础上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对《伊川击壤集》所作的归纳。尽管它对哲理诗的形成和演化过程的考察显得粗略而欠准确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但它对邵雍诗歌的体式特征、创作原则的总结平实公允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富有卓识。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42224430"/>
      </p:ext>
    </p:extLst>
  </p:cSld>
  <p:clrMapOvr>
    <a:masterClrMapping/>
  </p:clrMapOvr>
  <p:transition>
    <p:strips/>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984076"/>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邵雍以哲人身份写作诗歌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着意塑造理学的精神文化结构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自觉充当道德文化的立法者和解释者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而无意于遵循传统诗歌规则。依据传统的诗学规则对他的诗歌作艺术判断只能斫伤击壤体的文化价值和个性价值。清代何一碧在《论诗》诗中吟道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诗家说理常嫌腐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《击壤》歌谣宜另看。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其另眼相看的应是《伊川击壤集》中有着自然景物刻画、风格清新活泼的诗篇。而这些诗歌往往在感性中寓有理性。在想象和知觉中寓有义理。如邵雍《暮春吟》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林下居常睡起迟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那堪车马近来稀。春深昼永帘垂地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庭院无风花自飞。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诗人的从容静定气象从春日的大化流行中呈现出来。儒道两家在修身、养心问题上的总体思路是通过否定感性自我来实现精神超越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而邵雍则强调在个体生命的感性存在中实现内在超越。他认为修身是为了形体上求安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养心是为了心灵上求乐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他的《天人吟》说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身安心乐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乃是天人。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天人合一的安乐境界就是邵雍所追求的道德化境。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93519221"/>
      </p:ext>
    </p:extLst>
  </p:cSld>
  <p:clrMapOvr>
    <a:masterClrMapping/>
  </p:clrMapOvr>
  <p:transition>
    <p:strips/>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99111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四库馆臣认为击壤体源出于白居易。这是着眼于二者流畅浅近的语言风格而言的。其实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白诗的通俗晓畅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是经过千锤百炼、作了许多艺术加工的结果。这和邵雍直抒胸臆、伫兴而就的创作方式大异其趣。在这个时代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洛阳文人多以白居易为师法对象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但击壤体所体现的理学价值原则、重意识甚于重技巧的创作原则使得它不可能成为白体诗的承流接响。邵雍本人鸟瞰诗史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仅仅标举《诗经》为诗歌典范。他喜爱陶渊明诗文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主要是钦慕陶氏的人格。和陶渊明一样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邵雍的生活和人格紧密地交织在他的诗中。其诗歌风格与生活风格具有高度的一致性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都是深思熟虑后的选择。二者都以平易质朴为特征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都与人为矫饰相悖离。二人的诗都有一定的自传性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都有一种表现自我和得到理解的强烈愿望。由于本人的不断出场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诗人自身成了诗歌观照的主体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家园生活构成了重要的主题。他们那具有自我满足感的隐士形象及其特异的个性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主要是由自己的诗作塑造的。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75057940"/>
      </p:ext>
    </p:extLst>
  </p:cSld>
  <p:clrMapOvr>
    <a:masterClrMapping/>
  </p:clrMapOvr>
  <p:transition>
    <p:strips/>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朱彝尊《静志居诗话》说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白沙</a:t>
            </a:r>
            <a:r>
              <a:rPr lang="zh-CN" altLang="zh-CN" sz="2200" baseline="300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虽宗《击壤》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源出柴桑</a:t>
            </a:r>
            <a:r>
              <a:rPr lang="zh-CN" altLang="zh-CN" sz="2200" baseline="300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指出陈献章诗歌与陶诗、邵诗间的前后继承关系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同时也表明了陶诗与邵诗存在同中之异。击壤体有着突出的原创性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其体式固然和《诗经》相去甚远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其浅近的语言和陶诗的简古风格也不相同。其实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邵雍仰慕的是《诗经》的济世精神和陶诗任真自适的意趣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而没有着力追仿《诗经》和陶诗的艺术形式。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日《光明日报》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开始。</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理论。</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白沙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指明代思想家、诗人陈献章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因陈献章曾在白沙村居住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故人称白沙先生。</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柴桑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古地名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是陶渊明的故里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后人便以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柴桑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代指陶渊明。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6056134"/>
      </p:ext>
    </p:extLst>
  </p:cSld>
  <p:clrMapOvr>
    <a:masterClrMapping/>
  </p:clrMapOvr>
  <p:transition>
    <p:strips/>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下列关于邵雍诗歌的渊源的理解与分析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邵雍的诗歌创作以论理为本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其创作理论远宗班固的《咏史》诗和东方朔的《诫子》诗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近学杜甫和白居易。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邵雍与白居易的诗歌都体现出流畅浅近的语言风格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但他们的创作方式却迥然不同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白诗精心锤炼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而邵诗则自然而为。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邵雍注重意识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注重理性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追求天人合一的安乐境界。其诗歌创作思想直接来源于儒家和道家在修身、养心上的思想。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邵雍的击壤体在语言风格上刻意模仿陶渊明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二人作品都表现家园生活和隐士情怀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反对矫饰造作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追求简单质朴。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5312274"/>
      </p:ext>
    </p:extLst>
  </p:cSld>
  <p:clrMapOvr>
    <a:masterClrMapping/>
  </p:clrMapOvr>
  <p:transition>
    <p:strips/>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下列对原文论证的相关分析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文章从两个维度审视气候正义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并较为深入地阐述了后一维度的两个方面。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文章以气候容量有限为立论前提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并由此指向了气候方面的社会正义问题。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文章在论证中以大量篇幅阐述代际公平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彰显了立足未来的气候正义立场。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对于气候正义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文章先交代背景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接着逐层分析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最后梳理出了它的内涵。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本题考查筛选并整合文中信息的能力。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彰显了立足未来的气候正义立场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从全文内容看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作者的观点是立足现在的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是我们这代人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为了保护后代的利益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而倡导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气候正义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00548011"/>
      </p:ext>
    </p:extLst>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wipe(down)">
                                      <p:cBhvr>
                                        <p:cTn id="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本题考查对文中重要语句含意的理解能力。就本题而言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重要语句非特指具体语句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而是文中所有阐释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邵雍诗歌的渊源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的语句。借助还原语境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透过分析相关语句结构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远宗班固的《咏史》诗和东方朔的《诫子》诗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于文无据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其诗歌创作思想直接来源于儒家和道家在修身、养心上的思想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曲解文意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与原文表述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儒道两家在修身、养心问题上的总体思路是通过否定感性自我来实现精神超越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而邵雍则强调在个体生命的感性存在中实现内在超越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在语言风格上刻意模仿陶渊明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与原文中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其浅近的语言和陶诗的简古风格也不相同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相矛盾。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78660943"/>
      </p:ext>
    </p:extLst>
  </p:cSld>
  <p:clrMapOvr>
    <a:masterClrMapping/>
  </p:clrMapOvr>
  <p:transition>
    <p:strips/>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91119"/>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筛选并整合文中的信息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青花瓷发展的黄金时代是明朝永乐、宣德时期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与郑和下西洋在时间上重合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这不能不使我们思考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航海与瓷器同时达到鼎盛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仅仅是历史的偶然吗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从历史事实来看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郑和下西洋为青花瓷的迅速崛起提供了历史契机。近三十年的航海历程推动了作为商品的青花瓷大量生产与外销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不仅促进技术创新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使青花瓷达到了瓷器新工艺的顶峰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而且改变了中国瓷器发展的走向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带来了人们审美观念的更新。这也就意味着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如果没有郑和远航带来活跃的对外贸易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青花瓷也许会像在元代一样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只是中国瓷器的诸多品种之一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而不会成为主流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更不会成为中国瓷器的代表。由此可见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青花瓷崛起是郑和航海时代技术创新与文化交融的硕果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中外交往的繁盛在推动文明大交融的同时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也推动了生产技术与文化艺术的创新发展。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9414969"/>
      </p:ext>
    </p:extLst>
  </p:cSld>
  <p:clrMapOvr>
    <a:masterClrMapping/>
  </p:clrMapOvr>
  <p:transition>
    <p:cover dir="ld"/>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作为中外文明交融的结晶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青花瓷真正成为中国瓷器的主流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则是因为成化年间原料本土化带来了民窑青花瓷的崛起。民窑遍地开花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进入商业化模式之后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几乎形成了青花瓷一统天下的局面。一种海外流行的时尚由此成为中国本土的时尚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中国传统的人物、花鸟、山水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与外来的伊斯兰风格融为一体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青花瓷成为中国瓷器的代表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进而走向世界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最终万里同风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成为世界时尚。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93359613"/>
      </p:ext>
    </p:extLst>
  </p:cSld>
  <p:clrMapOvr>
    <a:masterClrMapping/>
  </p:clrMapOvr>
  <p:transition>
    <p:cover dir="ld"/>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146564"/>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一个时代有一个时代的文化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而时尚兴盛则是社会快速变化的标志。因此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瓷器的演变之所以引人注目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还在于它与中国传统社会从单一向多元社会的转型同步。瓷器的演变与社会变迁有着千丝万缕的联系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这使我们对明代有了新的思考和认识。如果说以往人们所了解的明初是一个复兴传统的时代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其文化特征是回归传统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明初往往被认为是保守的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那么青花瓷的例子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则可以使人们对于明初文化的兼容性有一个新的认识。事实上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与明代中外文明的交流高峰密切相关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明代中国正是通过与海外交流而走向开放和进步的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青花瓷的两次外销高峰就反映了这一点。第一次在亚非掀起了中国风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第二次则兴起了欧美的中国风。可见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明代不仅是中国陶瓷史上一个重大转折时期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也是中国传统社会的重要转型时期</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00938766"/>
      </p:ext>
    </p:extLst>
  </p:cSld>
  <p:clrMapOvr>
    <a:masterClrMapping/>
  </p:clrMapOvr>
  <p:transition>
    <p:cover dir="ld"/>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正是中外文明的交融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成功推动了中国瓷器从单色走向多彩的转型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青花瓷以独特方式昭示了明代文化的演变过程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成为中国传统社会从单一走向多元的例证。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摘编自万明《明代青花瓷崛起的轨迹》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80046075"/>
      </p:ext>
    </p:extLst>
  </p:cSld>
  <p:clrMapOvr>
    <a:masterClrMapping/>
  </p:clrMapOvr>
  <p:transition>
    <p:cover dir="ld"/>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681641"/>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下列关于原文内容的理解和分析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郑和下西洋推动了瓷器生产、销售和技术创新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带来了青花瓷发展的黄金时代。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原料本土化等因素使青花瓷发展进入新阶段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此时青花瓷与外来文化已无关系。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明代社会往往被认为是保守的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但青花瓷的风格表明当时社会比较开放和进步。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中外文明交融推动瓷器从单色走向多彩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从而推动了当时的社会向多元转型</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83116114"/>
      </p:ext>
    </p:extLst>
  </p:cSld>
  <p:clrMapOvr>
    <a:masterClrMapping/>
  </p:clrMapOvr>
  <p:transition>
    <p:cover dir="ld"/>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本题考查筛选并整合文中信息的能力。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此时青花瓷与外来文化已无关系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属无中生有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且第二段末有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最终万里同风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成为世界时尚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也说明此时青花瓷与外来文化是有关系的。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范围失当。原文中被认为保守的是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选项理解为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扩大了范围。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原文末尾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正是中外文明的交融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成功推动了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成为中国传统社会从单一走向多元的例证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中外文明交融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推动了当时的社会向多元转型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。此处属曲解文意。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398838"/>
      </p:ext>
    </p:extLst>
  </p:cSld>
  <p:clrMapOvr>
    <a:masterClrMapping/>
  </p:clrMapOvr>
  <p:transition>
    <p:cover dir="ld"/>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尽管关于食品安全事件的记载不多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但我们还是看到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由于食品安全关系重大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统治者对此非常重视并作出了特别规定。周代的食品交易是以直接收获采摘的初级农产品为主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所以对农产品的成熟度十分关注。据《礼记》记载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周代对食品交易的规定有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五谷不时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果实未熟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不鬻于市。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这是我国历史上最早的关于食品安全管理的记录。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7142354"/>
      </p:ext>
    </p:extLst>
  </p:cSld>
  <p:clrMapOvr>
    <a:masterClrMapping/>
  </p:clrMapOvr>
  <p:transition>
    <p:cover dir="ld"/>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汉唐时期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食品交易活动非常频繁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交易品种十分丰富。为杜绝有毒有害食品流入市场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国家在法律上作出了相应的规定。汉朝《二年律令》规定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诸食脯肉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脯肉毒杀、伤、病人者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亟尽孰燔其余。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当燔弗燔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及吏主者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皆坐脯肉赃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与盗同法。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即肉类因腐坏等因素可能导致中毒者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应尽快焚毁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否则将处罚当事人及相关官员。唐朝《唐律》规定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脯肉有毒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曾经病人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有余者速焚之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违者杖九十。若故与人食并出卖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令人病者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徒一年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以故致死者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绞。即人自食致死者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从过失杀人法。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从《唐律》中可以看到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在唐代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知脯肉有毒不速焚而构成的刑事犯罪分为两种情况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处罚各不相同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一是得知脯肉有毒时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食品的所有者应当立刻焚毁所剩有毒食品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以绝后患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否则杖九十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二是明知脯肉有毒而不立刻焚毁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致人中毒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则视情节及后果加以科罚。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93340923"/>
      </p:ext>
    </p:extLst>
  </p:cSld>
  <p:clrMapOvr>
    <a:masterClrMapping/>
  </p:clrMapOvr>
  <p:transition>
    <p:cover dir="ld"/>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饮食市场空前繁荣。孟元老在《东京梦华录》中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追述了北宋都城开封府的城市风貌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并且以大量笔墨写到饮食业的昌盛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书中共提到一百多家店铺以及相关行会。商品市场的繁荣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不可避免地带来一些问题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一些商贩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以物市于人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敝恶之物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饰为新奇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假伪之物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饰为真实。如绢帛之用胶糊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米麦之增湿润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肉食之灌以水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药材之易以他物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《袁氏世范》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。有的不法分子甚至采用鸡塞沙、鹅羊吹气、卖盐杂以灰之类伎俩牟取利润。为了加强对食品掺假、以次充好等现象的监督和管理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宋代规定从业者必须加入行会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而行会必须对商品质量负责。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市肆谓之行者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因官府科索而得此名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不以其物小大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但合充用者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皆置为行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虽医卜亦有职。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《都城纪胜》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商人们依经营类型组成行会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商铺、手工业和其他服务性行业的相关人员必须加入行会组织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并按行业登记在籍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否则就不能从业经营。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02956692"/>
      </p:ext>
    </p:extLst>
  </p:cSld>
  <p:clrMapOvr>
    <a:masterClrMapping/>
  </p:clrMapOvr>
  <p:transition>
    <p:cover dir="l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根据原文内容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下列说法不正确的一项是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如果气候容量无限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就不必对气候变化进行伦理审视、讨论气候的正义问题。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如果气候变化公约或协定的长期目标能落实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那么后代需求就可以得到保证。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只有每个人都控制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碳足迹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从而实现了代际共享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才能避免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生态赤字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气候容量的公平享有是很复杂的问题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气候正义只是理解该问题的一种视角。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如果气候变化公约或协定的长期目标能落实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那么后代需求就可以得到保证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这种说法过于绝对。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25558015"/>
      </p:ext>
    </p:extLst>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wipe(down)">
                                      <p:cBhvr>
                                        <p:cTn id="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各个行会对生产经营的商品质量进行把关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行会的首领作为担保人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负责评定物价和监察不法行为。除了由行会把关外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宋代法律也继承了《唐律》的规定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对有毒有害食品的销售者予以严惩。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上述朝代对食品流通的安全管理及有关法律举措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可以给我们很多启示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也可以为现今我国食品质量和安全监管模式的合理构建提供新的思路和路径选择。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摘编自张炜达《古代食品安全监管述略》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51345116"/>
      </p:ext>
    </p:extLst>
  </p:cSld>
  <p:clrMapOvr>
    <a:masterClrMapping/>
  </p:clrMapOvr>
  <p:transition>
    <p:cover dir="ld"/>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文章摘编自张炜达《古代食品安全监管述略》一文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原文涉及汉唐时期的法律条文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且行文简明精炼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文字通俗易懂。选文列举了周代、汉唐、宋代等不同朝代的食品流通监管法律举措。具体段意如下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周代对食品安全特别重视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并对食品成熟度做了规定。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汉唐时期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为杜绝有毒有害食品流入市场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汉朝《二年律令》和《唐律》都有明确的法律规定。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宋代食品安全由行会把关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同时在法律上对有毒食品的销售者给予严惩。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第四段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总结上述朝代对食品安全的法律规定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为构建食品质量和安全监管模式提供了新的思路。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29542643"/>
      </p:ext>
    </p:extLst>
  </p:cSld>
  <p:clrMapOvr>
    <a:masterClrMapping/>
  </p:clrMapOvr>
  <p:transition>
    <p:cover dir="ld"/>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6"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7"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8"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9"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10"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1"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2065277"/>
            <a:ext cx="228780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207113879"/>
              </p:ext>
            </p:extLst>
          </p:nvPr>
        </p:nvGraphicFramePr>
        <p:xfrm>
          <a:off x="508000" y="2691625"/>
          <a:ext cx="8128000" cy="1529463"/>
        </p:xfrm>
        <a:graphic>
          <a:graphicData uri="http://schemas.openxmlformats.org/presentationml/2006/ole">
            <mc:AlternateContent xmlns:mc="http://schemas.openxmlformats.org/markup-compatibility/2006">
              <mc:Choice xmlns:v="urn:schemas-microsoft-com:vml" Requires="v">
                <p:oleObj spid="_x0000_s15391" name="文档" r:id="rId14" imgW="3839157" imgH="722649" progId="Word.Document.12">
                  <p:embed/>
                </p:oleObj>
              </mc:Choice>
              <mc:Fallback>
                <p:oleObj name="文档" r:id="rId14" imgW="3839157" imgH="722649" progId="Word.Document.12">
                  <p:embed/>
                  <p:pic>
                    <p:nvPicPr>
                      <p:cNvPr id="0" name=""/>
                      <p:cNvPicPr/>
                      <p:nvPr/>
                    </p:nvPicPr>
                    <p:blipFill>
                      <a:blip r:embed="rId15"/>
                      <a:stretch>
                        <a:fillRect/>
                      </a:stretch>
                    </p:blipFill>
                    <p:spPr>
                      <a:xfrm>
                        <a:off x="508000" y="2691625"/>
                        <a:ext cx="8128000" cy="1529463"/>
                      </a:xfrm>
                      <a:prstGeom prst="rect">
                        <a:avLst/>
                      </a:prstGeom>
                    </p:spPr>
                  </p:pic>
                </p:oleObj>
              </mc:Fallback>
            </mc:AlternateContent>
          </a:graphicData>
        </a:graphic>
      </p:graphicFrame>
    </p:spTree>
    <p:extLst>
      <p:ext uri="{BB962C8B-B14F-4D97-AF65-F5344CB8AC3E}">
        <p14:creationId xmlns:p14="http://schemas.microsoft.com/office/powerpoint/2010/main" val="1673754938"/>
      </p:ext>
    </p:extLst>
  </p:cSld>
  <p:clrMapOvr>
    <a:masterClrMapping/>
  </p:clrMapOvr>
  <p:transition>
    <p:cover dir="ld"/>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下列关于原文第一、二两段内容的表述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周代统治者严禁未成熟的果实和谷物进入流通市场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以防止此类初级农产品引起食品安全方面的问题。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《二年律令》与《唐律》都规定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凡出现因脯肉有毒而致人生病的情况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食品所有者应当立刻焚毁剩余的肉食。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《二年律令》中的规定注重对主使官员责任的追究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而《唐律》则更加强调对伤害生命的犯罪行为的追究。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《唐律》规定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明知脯肉有毒而不立刻焚毁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并故意将脯肉给人吃或出售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而致人生病者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要判处徒刑一年。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36743403"/>
      </p:ext>
    </p:extLst>
  </p:cSld>
  <p:clrMapOvr>
    <a:masterClrMapping/>
  </p:clrMapOvr>
  <p:transition>
    <p:cover dir="ld"/>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本题考查筛选整合文中信息的能力。就本题而言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项的信息源在第一段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相关文句为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据《礼记》记载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周代对食品交易的规定有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五谷不时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果实未熟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不鬻于市。</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项信息源在第二段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汉朝《二年律令》规定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诸食脯肉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脯肉毒杀、伤、病人者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亟尽孰燔其余。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唐朝《唐律》规定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脯肉有毒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曾经病人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有余者速焚之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违者杖九十。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从中可看出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项信息源在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脯肉有毒</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若故与人食并出卖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令人病者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徒一年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由此可判定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《二年律令》中的规定注重对主使官员责任的追究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原文第二段《二年律令》的记载是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当燔弗燔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及吏主者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皆坐脯肉赃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与盗同法。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如果肉类致人中毒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应该马上焚毁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否则将处罚当事人及相关官员。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75229143"/>
      </p:ext>
    </p:extLst>
  </p:cSld>
  <p:clrMapOvr>
    <a:masterClrMapping/>
  </p:clrMapOvr>
  <p:transition>
    <p:cover dir="ld"/>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从文本内容、结构等方面进行整体感知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对照题干要求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筛选主要信息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勾画简述内容要点。其次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善于做阅读标志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段落标志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即给文章段落标上序号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不仅方便阅读对照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而且还大致框架出文章思路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即对文章中语言标志勾画圈点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大体上把握文章的中心和作者的行文思路。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49784138"/>
      </p:ext>
    </p:extLst>
  </p:cSld>
  <p:clrMapOvr>
    <a:masterClrMapping/>
  </p:clrMapOvr>
  <p:transition>
    <p:cover dir="ld"/>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信息内涵。信息包括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一是文中的论点、论据、论证方法等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二是文中的随感、启示、结论、发现、见解、背景材料等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三是文中的概念、术语、引语、注释、标题等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四是文中的原理、假说、猜想、工艺、数据、设备、流程等。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信息呈现。信息有散有聚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有显有隐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有的隐藏在重要语句中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如陈述句、说明句、议论句、结论句、领起句、总结句、过渡句、呼应句等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有的隐藏在词语中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顺序词、关联词、指代词、范围词、类别词、过渡词等。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筛选信息的原则是什么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一是尊重文本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准确捕捉信息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二是不能以自己的知识取代文本事实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三是不能以个人是非为标准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即排除主观因素干扰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四是不遗漏信息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迅速获取有效信息。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1726615"/>
      </p:ext>
    </p:extLst>
  </p:cSld>
  <p:clrMapOvr>
    <a:masterClrMapping/>
  </p:clrMapOvr>
  <p:transition>
    <p:strips dir="rd"/>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高考信息题为高频核心考点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几乎每考必有。解答信息题需要三个技巧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一是辨别信息的技巧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二是筛选信息的技巧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三是整合信息的技巧。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看远古如何造出神模样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神是什么样子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人造出的神与鬼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不论多么狰狞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也不论多么恐怖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本质大都是人模人样。在史前艺术中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有一些半人半兽的艺术形象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不论是绘在彩陶上的或是刻画在器物上的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这样的形象都被我们认作是神面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是神灵人格化的偶像。这样的神面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表现出特别的恐怖感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你觉得它像人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但并非人。神面的狰狞模样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在史前艺术的表现上大约是一个通例。圆瞪的大眼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龇出的獠牙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恐怖之态令人惶惑。这样的神面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是史前人制作的神灵的简化图形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它并不只是表示一个头面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而且是以头以面代表神灵的本体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头面是神灵完形的一个象征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是一个简约的造型。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8775930"/>
      </p:ext>
    </p:extLst>
  </p:cSld>
  <p:clrMapOvr>
    <a:masterClrMapping/>
  </p:clrMapOvr>
  <p:transition>
    <p:strips dir="rd"/>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史前狰狞的神面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也偶尔出现在彩陶上。半坡文化的彩陶上见过这样的神面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不过以往研究者似乎不大在意这个发现。在临潼马陵遗址的一件陶瓶上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绘一戴着尖顶帽的神面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一双圆圆的大眼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宽大的嘴角向上龇出一对大獠牙。神面的左右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还绘有一对倒立的大鱼。这个属于半坡文化的彩陶所绘神面纹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与高庙下层文化以及良渚与龙山文化中的神面纹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并没有什么明显的不同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偌大的獠牙是其共同的特征。不同之处是那两条附加的鱼纹。它告诉我们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半坡文化这样的神面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一定与鱼有着密切的关系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它与鱼崇拜有关。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将动植物人格化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这是史前人造神的固定方式。一种动物图像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在给它安上一个人面之后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它便有了神格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半人半兽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也就成了神形的固定格式。这样说来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人面鱼纹还真可能是半坡人心中的神灵形象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但尚不知是什么神格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会不会是水神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或是其他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摘编自《光明日报》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26710843"/>
      </p:ext>
    </p:extLst>
  </p:cSld>
  <p:clrMapOvr>
    <a:masterClrMapping/>
  </p:clrMapOvr>
  <p:transition>
    <p:strips dir="rd"/>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681641"/>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下列关于原文内容的表述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人类选出的神与鬼大抵都是人模人样的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不管它多么狰狞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也不管它多么恐怖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实质上大都脱不了人的某些特征。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半人半兽的史前艺术形象是神灵人格化的偶像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它们无论绘在彩陶上或者刻画在器物上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都被我们认作是神面。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神面的狰狞模样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在史前艺术的表现上是一个通例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这样的神面模样狰狞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大眼圆瞪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獠牙龇出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似人非人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令人惶惑。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史前艺术的神面往往是神灵的简化图形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以头面代表神灵的本体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甚至只留下眼睛或龇出獠牙的嘴来象征神灵的完形</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18668"/>
      </p:ext>
    </p:extLst>
  </p:cSld>
  <p:clrMapOvr>
    <a:masterClrMapping/>
  </p:clrMapOvr>
  <p:transition>
    <p:strips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文学中有历史。当今历史学家大都认为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没有什么文献资料不是史料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不但文学作品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即如佛经、道藏、信札、家谱、账本、碑铭等也无一不是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而且随着史学研究领域的拓展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史料范围还在不断扩大。从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三言二拍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里可以看到晚明市井生活的真实面貌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这对于研究社会史的人几乎是一个常识。陈寅恪以诗证史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也为大家所熟悉。但在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史料范围并非如此宽泛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文学作品在大多数史学家眼里也并非史料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有些文献到底属于文学还是史学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一两千年来都没有一致的看法。神话传说就是如此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其中相当突出的例子是《山海经》。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09543213"/>
      </p:ext>
    </p:extLst>
  </p:cSld>
  <p:clrMapOvr>
    <a:masterClrMapping/>
  </p:clrMapOvr>
  <p:transition>
    <p:pull dir="lu"/>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本题考查筛选整合文中的信息。就本题而言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首先应确定信息区域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即题干要求的信息集中在首段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对比选项与文本内容的差异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三项均与文本信息高度契合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神面的狰狞模样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在史前艺术的表现上是一个通例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混淆或然与必然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大约是一个通例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09508279"/>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6"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7"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8"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9"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10"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85892"/>
            <a:ext cx="8128000" cy="330359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比对信息明差异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对照原文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细究差异。这是辨析信息的捷径。信息题特征是命题者一般不会直接摘抄原文语句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而是选择一些关键词句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并对其进行不同程度的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焊接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故考生要注意对各种相关信息的比较分析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审其有无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辨其真伪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定其主次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明辨细微差异。对于压缩概括式语句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考生要看信息有无遗漏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对于语序变化式语句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考生要看语句之间的关系是否改变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对于句式变换式语句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考生要看其表意是否准确等。如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中信息比对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17559799"/>
              </p:ext>
            </p:extLst>
          </p:nvPr>
        </p:nvGraphicFramePr>
        <p:xfrm>
          <a:off x="508000" y="4223934"/>
          <a:ext cx="8128000" cy="2784684"/>
        </p:xfrm>
        <a:graphic>
          <a:graphicData uri="http://schemas.openxmlformats.org/presentationml/2006/ole">
            <mc:AlternateContent xmlns:mc="http://schemas.openxmlformats.org/markup-compatibility/2006">
              <mc:Choice xmlns:v="urn:schemas-microsoft-com:vml" Requires="v">
                <p:oleObj spid="_x0000_s16412" name="文档" r:id="rId14" imgW="3939268" imgH="1349161" progId="Word.Document.12">
                  <p:embed/>
                </p:oleObj>
              </mc:Choice>
              <mc:Fallback>
                <p:oleObj name="文档" r:id="rId14" imgW="3939268" imgH="1349161" progId="Word.Document.12">
                  <p:embed/>
                  <p:pic>
                    <p:nvPicPr>
                      <p:cNvPr id="0" name=""/>
                      <p:cNvPicPr/>
                      <p:nvPr/>
                    </p:nvPicPr>
                    <p:blipFill>
                      <a:blip r:embed="rId15"/>
                      <a:stretch>
                        <a:fillRect/>
                      </a:stretch>
                    </p:blipFill>
                    <p:spPr>
                      <a:xfrm>
                        <a:off x="508000" y="4223934"/>
                        <a:ext cx="8128000" cy="2784684"/>
                      </a:xfrm>
                      <a:prstGeom prst="rect">
                        <a:avLst/>
                      </a:prstGeom>
                    </p:spPr>
                  </p:pic>
                </p:oleObj>
              </mc:Fallback>
            </mc:AlternateContent>
          </a:graphicData>
        </a:graphic>
      </p:graphicFrame>
    </p:spTree>
    <p:extLst>
      <p:ext uri="{BB962C8B-B14F-4D97-AF65-F5344CB8AC3E}">
        <p14:creationId xmlns:p14="http://schemas.microsoft.com/office/powerpoint/2010/main" val="1743951157"/>
      </p:ext>
    </p:extLst>
  </p:cSld>
  <p:clrMapOvr>
    <a:masterClrMapping/>
  </p:clrMapOvr>
  <p:transition>
    <p:strips dir="rd"/>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国学热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的勃兴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其边界及内涵不断拓展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连我这样的门外汉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也都有机会凑热闹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贡献几句大白话。以下五点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国学不是口号、国学并非学科、国学吸纳西学、国学兼及雅俗、国学活在当下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权当迟到的祝福与期许。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国学是好东西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但不该是震天响的口号。因为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一旦成为口号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犹如漫天翻卷的大旗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必定旗下鱼龙混杂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招来很多翻手为云、覆手为雨的江湖骗子。当下中国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国学大师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的头衔似乎比物理学家、历史学家、考古学家等要好听得多。可我对于后者基本信任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对于前者则敬畏之余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不无几分疑虑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主要是搞不清楚其研究对象、工作方式及努力方向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因而不好评价其得失成败。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3572518"/>
      </p:ext>
    </p:extLst>
  </p:cSld>
  <p:clrMapOvr>
    <a:masterClrMapping/>
  </p:clrMapOvr>
  <p:transition>
    <p:strips dir="rd"/>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国学是大学问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但不该汲汲于晋升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一级学科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。几年前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若干出身经济学或自然科学的校长们联袂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振臂疾呼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希望国家将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确定为一级学科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并授予专门学位。理由是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现有的文学、史学、哲学、数学、化学、物理学等分科方式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属于西方体制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无法容纳博大精深的中国文化。这里不想正面立论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单说这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一级学科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博士学位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同样也属于西方体制。除非恢复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的分类方式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或干脆回到秀才、举人、进士的科举考试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否则很难摆脱这种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影响的焦虑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。应某大报之邀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我正想参与讨论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一听说是反对设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国学博士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主事者当即表示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这文章可以不写了。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85803013"/>
      </p:ext>
    </p:extLst>
  </p:cSld>
  <p:clrMapOvr>
    <a:masterClrMapping/>
  </p:clrMapOvr>
  <p:transition>
    <p:strips dir="rd"/>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国学博大精深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但不该画地自牢。时至今日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我还是相信王国维的话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学无新旧也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无中西也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无有用无用也。凡立此名者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均不学之徒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即学焉而未尝知学者也。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硬要将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做彻底切割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不说理论上不够圆融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实际效果也不佳。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新文化运动期间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对如何看待新旧与中外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有过很激烈的争论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而日后对中国文化研究及建设做出更大贡献的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是《新潮》诸子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而不是《国故》诸君。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谈论国学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其视角有广狭之分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固守五经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兼及雅俗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我倾向于后者。照理说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前者边界清晰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且渊源有自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容易做成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只是因不接地气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很难茁壮成长。后者则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无往而不在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兼及精神与物质、殿堂与市井、书斋与田野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更容易为广大民众接纳。说到底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热衷于谈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更多动力来自政界、商界及大众媒体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而不是学院派。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22185380"/>
      </p:ext>
    </p:extLst>
  </p:cSld>
  <p:clrMapOvr>
    <a:masterClrMapping/>
  </p:clrMapOvr>
  <p:transition>
    <p:strips dir="rd"/>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国学必须活在当下。世人所理解的国学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大都是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中国固有的或传统的学术文化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。而晚清以降的中国文化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因其接受了西学的洗礼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很容易被剔除出去。这也是很多大学的国学院在确定研究对象时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将边界划到辛亥革命的缘故。这么一来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国学也就成了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很优雅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也很美丽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但已经退出了历史舞台。这是我最担心的。如何让中国文化重新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血脉贯通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是每一个关心国学命运的读书人都必须认真考虑的。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在这个意义上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确实需要有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新视野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46143966"/>
      </p:ext>
    </p:extLst>
  </p:cSld>
  <p:clrMapOvr>
    <a:masterClrMapping/>
  </p:clrMapOvr>
  <p:transition>
    <p:strips dir="rd"/>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478508"/>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下列关于原文内容的表述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国学一旦成为口号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就会被一些江湖骗子利用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在他们没有搞清楚其研究对象、工作方式及努力方向之前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我们不好评价其得失成败。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国学是大学问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其内容极为丰富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很优雅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也很美丽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可是它已经退出了历史舞台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成为了一种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博物馆文化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国学博大精深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不能画地自牢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如果硬将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做彻底切割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不仅理论上不够圆融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就连实际效果也不佳。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谈论国学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其视角有广狭之分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兼及雅俗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因接地气而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无往而不在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那些热衷于谈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其实并不能得到学院派的支持</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64212267"/>
      </p:ext>
    </p:extLst>
  </p:cSld>
  <p:clrMapOvr>
    <a:masterClrMapping/>
  </p:clrMapOvr>
  <p:transition>
    <p:strips dir="rd"/>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本题考查筛选整合文中的信息。就本题而言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三项均与文本内容相契合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已经退出了历史舞台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成为了一种</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博物馆文化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原文只是说很多大学的做法容易使国学变成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只是假设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而非已然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且只是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00853013"/>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6"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7"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8"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9"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10"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186361"/>
            <a:ext cx="3639138" cy="498598"/>
          </a:xfrm>
          <a:prstGeom prst="rect">
            <a:avLst/>
          </a:prstGeom>
        </p:spPr>
        <p:txBody>
          <a:bodyPr wrap="none">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察句观</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a:t>
            </a:r>
            <a:r>
              <a:rPr lang="zh-CN" altLang="zh-CN" sz="2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标志</a:t>
            </a:r>
            <a:r>
              <a:rPr lang="en-US" altLang="zh-CN" sz="2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626579080"/>
              </p:ext>
            </p:extLst>
          </p:nvPr>
        </p:nvGraphicFramePr>
        <p:xfrm>
          <a:off x="508000" y="1673216"/>
          <a:ext cx="8128000" cy="4872181"/>
        </p:xfrm>
        <a:graphic>
          <a:graphicData uri="http://schemas.openxmlformats.org/presentationml/2006/ole">
            <mc:AlternateContent xmlns:mc="http://schemas.openxmlformats.org/markup-compatibility/2006">
              <mc:Choice xmlns:v="urn:schemas-microsoft-com:vml" Requires="v">
                <p:oleObj spid="_x0000_s17435" name="文档" r:id="rId14" imgW="3910819" imgH="2345458" progId="Word.Document.12">
                  <p:embed/>
                </p:oleObj>
              </mc:Choice>
              <mc:Fallback>
                <p:oleObj name="文档" r:id="rId14" imgW="3910819" imgH="2345458" progId="Word.Document.12">
                  <p:embed/>
                  <p:pic>
                    <p:nvPicPr>
                      <p:cNvPr id="0" name=""/>
                      <p:cNvPicPr/>
                      <p:nvPr/>
                    </p:nvPicPr>
                    <p:blipFill>
                      <a:blip r:embed="rId15"/>
                      <a:stretch>
                        <a:fillRect/>
                      </a:stretch>
                    </p:blipFill>
                    <p:spPr>
                      <a:xfrm>
                        <a:off x="508000" y="1673216"/>
                        <a:ext cx="8128000" cy="4872181"/>
                      </a:xfrm>
                      <a:prstGeom prst="rect">
                        <a:avLst/>
                      </a:prstGeom>
                    </p:spPr>
                  </p:pic>
                </p:oleObj>
              </mc:Fallback>
            </mc:AlternateContent>
          </a:graphicData>
        </a:graphic>
      </p:graphicFrame>
    </p:spTree>
    <p:extLst>
      <p:ext uri="{BB962C8B-B14F-4D97-AF65-F5344CB8AC3E}">
        <p14:creationId xmlns:p14="http://schemas.microsoft.com/office/powerpoint/2010/main" val="1405747535"/>
      </p:ext>
    </p:extLst>
  </p:cSld>
  <p:clrMapOvr>
    <a:masterClrMapping/>
  </p:clrMapOvr>
  <p:transition>
    <p:strips dir="rd"/>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6"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7"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8"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9"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10"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2393845641"/>
              </p:ext>
            </p:extLst>
          </p:nvPr>
        </p:nvGraphicFramePr>
        <p:xfrm>
          <a:off x="508000" y="1031954"/>
          <a:ext cx="8128000" cy="5746338"/>
        </p:xfrm>
        <a:graphic>
          <a:graphicData uri="http://schemas.openxmlformats.org/presentationml/2006/ole">
            <mc:AlternateContent xmlns:mc="http://schemas.openxmlformats.org/markup-compatibility/2006">
              <mc:Choice xmlns:v="urn:schemas-microsoft-com:vml" Requires="v">
                <p:oleObj spid="_x0000_s18459" name="文档" r:id="rId14" imgW="3910819" imgH="2765653" progId="Word.Document.12">
                  <p:embed/>
                </p:oleObj>
              </mc:Choice>
              <mc:Fallback>
                <p:oleObj name="文档" r:id="rId14" imgW="3910819" imgH="2765653" progId="Word.Document.12">
                  <p:embed/>
                  <p:pic>
                    <p:nvPicPr>
                      <p:cNvPr id="0" name=""/>
                      <p:cNvPicPr/>
                      <p:nvPr/>
                    </p:nvPicPr>
                    <p:blipFill>
                      <a:blip r:embed="rId15"/>
                      <a:stretch>
                        <a:fillRect/>
                      </a:stretch>
                    </p:blipFill>
                    <p:spPr>
                      <a:xfrm>
                        <a:off x="508000" y="1031954"/>
                        <a:ext cx="8128000" cy="5746338"/>
                      </a:xfrm>
                      <a:prstGeom prst="rect">
                        <a:avLst/>
                      </a:prstGeom>
                    </p:spPr>
                  </p:pic>
                </p:oleObj>
              </mc:Fallback>
            </mc:AlternateContent>
          </a:graphicData>
        </a:graphic>
      </p:graphicFrame>
    </p:spTree>
    <p:extLst>
      <p:ext uri="{BB962C8B-B14F-4D97-AF65-F5344CB8AC3E}">
        <p14:creationId xmlns:p14="http://schemas.microsoft.com/office/powerpoint/2010/main" val="3213179578"/>
      </p:ext>
    </p:extLst>
  </p:cSld>
  <p:clrMapOvr>
    <a:masterClrMapping/>
  </p:clrMapOvr>
  <p:transition>
    <p:strips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8" name="矩形 17"/>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神话传说是文学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史前时代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无文字可征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只有传说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暂当历史。三皇五帝至今未曾坐实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炎黄子孙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已经成为口头语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甚至成为历史共识。新的传说还会不断产生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能否成史颇为可疑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但以神话传说研究历史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却是一种重要的方法。在历史上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《山海经》究竟应归于文学还是史学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曾是死结。王国维《古史新证》说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而疑古之过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乃并尧、舜、禹之人物而亦疑之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其于怀疑之态度及批评之精神不无可取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然惜于古史材料未尝为充分之处理也。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这些古史材料就包括《山海经》《穆天子传》等文献。在《汉书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艺文志》里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《山海经》列于数术类。此后该书在目录学里的角色转换过几次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《隋书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经籍志》将《山海经》列于史部地理类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也就是将它看成史书了。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2464677"/>
      </p:ext>
    </p:extLst>
  </p:cSld>
  <p:clrMapOvr>
    <a:masterClrMapping/>
  </p:clrMapOvr>
  <p:transition>
    <p:pull dir="lu"/>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2087906"/>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河北石家庄一模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传统文化事业下的人和自然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楼宇烈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当前的生态问题源于人类中心主义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人类自视无所不能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能够征服自然。在征服自然的过程中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人自我膨胀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肆意向自然攫取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不尊重天地万物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非但没有取得真正的独立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反而是被物质、财富牵着鼻子走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失去了自我</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40251440"/>
      </p:ext>
    </p:extLst>
  </p:cSld>
  <p:clrMapOvr>
    <a:masterClrMapping/>
  </p:clrMapOvr>
  <p:transition>
    <p:cover dir="ru"/>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人和天地浑然一体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人与天地相对立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于是天地就被作为外在的研究开发对象。对人与自然的关系的认识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在中国就经历了这样的过程。我们曾引进了很多西方哲学理论和思想学说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例如欧洲理性主义、马克思主义等。马克思主义研究的自然并不是存在于人类之外、与人类实践无关的自然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而是经过人类实践改造了的自然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具有社会历史性的自然。马克思认为自然界是人的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无机身体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人要依靠自然界而生活。人为了生存和发展而必须与自然界持续不断地进行物质交换。很多人却将其误读为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人类的根本任务是征服、改造自然。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16126664"/>
      </p:ext>
    </p:extLst>
  </p:cSld>
  <p:clrMapOvr>
    <a:masterClrMapping/>
  </p:clrMapOvr>
  <p:transition>
    <p:cover dir="ru"/>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上世纪初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中国的学术界就开始从中国哲学里寻找改造自然的资料。但是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在中国哲学里面没有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改造自然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的提法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于是人们开始研究历史上国人对天人关系的认识。学者们找到的天人关系资料大都是讲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天人合一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天人合一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畏天命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奉天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理解为天是绝对不可侵犯的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人在天面前无能为力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只能去适应天。但后来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有人把荀子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明天人之分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的主张理解为人不能做天的奴隶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提升到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人定胜天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的高度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为征服、改造自然找到了理论根据。但这显然不符合荀子的原意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天、地、人各有其道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能够分清天与人的职责的人是圣人。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6978971"/>
      </p:ext>
    </p:extLst>
  </p:cSld>
  <p:clrMapOvr>
    <a:masterClrMapping/>
  </p:clrMapOvr>
  <p:transition>
    <p:cover dir="ru"/>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中国传统文化中有很多的思想值得借鉴。道家认为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人不要把自己看得很伟大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也不要把自己看得很渺小。人确实有伟大的一面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但人不能主宰万物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人也要学着无为。老子说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人法地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地法天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天法道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道法自然。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上个世纪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西方一些思想家提出要重建人文主义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人既不能成为神的奴隶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也不能异化为物的奴隶。人类破坏自然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源于人的贪婪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无止境地向自然索取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破坏了人类的生存环境。破坏了生态环境之后再去治理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所需成本比破坏它的收益要更多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也无法再完全恢复原貌。因此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开发自然资源之前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一定要考虑清楚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而且考虑环境问题时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需要抑制人的欲望。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1983560"/>
      </p:ext>
    </p:extLst>
  </p:cSld>
  <p:clrMapOvr>
    <a:masterClrMapping/>
  </p:clrMapOvr>
  <p:transition>
    <p:cover dir="ru"/>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现实生活中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许多人可持续发展的观念淡薄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推崇以消费来推动经济发展。可持续发展的观念富有人文精神。倡导不耗尽资源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让现代人可以发展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让子孙后代也可以持续发展。生态平衡是建立在生态伦理的基础上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生态伦理的核心是要相互尊重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要建立起人与自然相互尊重的观念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不去随意破坏、改造自然。另外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食品安全问题也值得关注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我们不能光吃人造的东西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还要多吃自然的东西。这里讲的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是老子讲的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道法自然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我们要把自然人文的精神和现代科技更好的结合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不是用现代科技去淹没自然人文</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310693"/>
      </p:ext>
    </p:extLst>
  </p:cSld>
  <p:clrMapOvr>
    <a:masterClrMapping/>
  </p:clrMapOvr>
  <p:transition>
    <p:cover dir="ru"/>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2087906"/>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的发展给我们的物质生活带来便利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也造成了生态环境的破坏。数据化让人越来越失去主动性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人在征服物质世界的同时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也丧失了自我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随着技术的发展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有些人成了机器、信息的奴隶。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欲而不知足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失其所以欲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有而不知止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失其所以有。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司马迁《史记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范雎蔡泽列传》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人类要思考一下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有没有必要向自然、社会攫取那么多的财富呢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选自《大家》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39232276"/>
      </p:ext>
    </p:extLst>
  </p:cSld>
  <p:clrMapOvr>
    <a:masterClrMapping/>
  </p:clrMapOvr>
  <p:transition>
    <p:cover dir="ru"/>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681641"/>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下列关于原文内容的表述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人类自我膨胀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肆意向自然攫取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认为自己无所不能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完全能够征服自然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正是这种人类中心主义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导致了当前的生态问题。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中国人对人和自然关系的认识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经历了一个变化的过程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从最初认为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人和天地浑然一体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到后来的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人与天地相对立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西方哲学理论和思想学说研究的自然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是作为人的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无机身体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是经过人类实践改造且具有社会历史性的自然。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对人与自然关系的看法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马克思认为人的生存与发展离不开自然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却被很多人误解为人类的根本任务是征服、改造自然</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3355334"/>
      </p:ext>
    </p:extLst>
  </p:cSld>
  <p:clrMapOvr>
    <a:masterClrMapping/>
  </p:clrMapOvr>
  <p:transition>
    <p:cover dir="ru"/>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本题考查筛选整合文中信息的能力。就本题而言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应将选项还原语境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锁定具体区域。其次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通过对文本相关语句的比对、切片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三项表述均与文本契合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西方哲学理论和思想学说研究的自然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是作为人的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无机身体</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属于扩大范围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将马克思主义的观点扩大为整个西方哲学理论研究的观点。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6863222"/>
      </p:ext>
    </p:extLst>
  </p:cSld>
  <p:clrMapOvr>
    <a:masterClrMapping/>
  </p:clrMapOvr>
  <p:transition>
    <p:cover dir="ru"/>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478508"/>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湖南长沙二模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儒家的创始人孔子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其政治伦理思想可以概括为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学的主体内容是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己所不欲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勿施于人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君君、臣臣、父父、子子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思想。关于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学的基础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学而》说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君子务本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本立而道生。孝悌也者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其为仁之本与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孔子视孝悌之亲情为其政治伦理思想的基础。孝悌通过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能取近譬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将爱父母、爱兄弟、爱妻子扩展为爱君主、爱国家及爱一切人。的确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从人伦关系的角度来看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亲情无疑是人之生存的基本条件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由亲情、爱情、友情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推而广之到一切道德情感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学政治伦理思想的依据</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22115063"/>
      </p:ext>
    </p:extLst>
  </p:cSld>
  <p:clrMapOvr>
    <a:masterClrMapping/>
  </p:clrMapOvr>
  <p:transition>
    <p:cover dir="ru"/>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休谟的同情原理也认为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父子间的同情是最易发生的。黑格尔一方面认为修身是成为抽象的人的基本条件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正是这种反省意识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使一个人真正地走向了主体阶段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另一方面认为实现抽象的人的理念必须要在伦理阶段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在伦理的阶段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最自然、最直接的便是家庭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同样看到了亲情在政治伦理实现过程中所起到的基础作用。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不同于西方思想家以基督教为背景的平等地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爱一切人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推己及人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其对象是有限制的。仁爱等道德品质是区分小人和君子的标准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有德有位者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的专有物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无德无位者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则往往与仁爱背道而驰。正是在此基础上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孔子对于道德情感的适用对象给出了较为明晰的界定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仁爱不仅包括爱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而且也包括恶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恶人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07109796"/>
      </p:ext>
    </p:extLst>
  </p:cSld>
  <p:clrMapOvr>
    <a:masterClrMapping/>
  </p:clrMapOvr>
  <p:transition>
    <p:cover dir="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9" name="矩形 18"/>
          <p:cNvSpPr>
            <a:spLocks noChangeAspect="1"/>
          </p:cNvSpPr>
          <p:nvPr/>
        </p:nvSpPr>
        <p:spPr>
          <a:xfrm>
            <a:off x="508000" y="116931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历史是讲真实的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《山海经》一般被视为荒诞不经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连司马迁写《史记》都不敢采用。虽然《山海经》里平实的山川地理内容应归于史部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但其中大量的神话故事却显然有悖信史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所以清人编《四库全书》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侈谈神怪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百无一真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是直小说之祖耳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将其改列于子部小说家类。这个死结直到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以后才大致解开。解开的途径有二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一是将《山海经》分而治之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不把它看作一部成于一人一时之书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神话归神话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历史归历史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二是神话中也有历史的成分在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仍可以之证史或补史。分而治之者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以为《山海经》中的《五藏山经》是比较雅正的部分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谭其骧就写了《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五藏山经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的地域范围》一文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分析《山经》写作时的地理知识水平。将历史成分发掘出来的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自然以王国维用《山海经》来印证甲骨文中殷商先王亥为最明显的例子。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70401157"/>
      </p:ext>
    </p:extLst>
  </p:cSld>
  <p:clrMapOvr>
    <a:masterClrMapping/>
  </p:clrMapOvr>
  <p:transition>
    <p:pull dir="lu"/>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孟子继承和发展了孔子的政治伦理思想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创立了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学。孟子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学的主体是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不学而能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不虑而知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的性善思想和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先立乎其大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养吾浩然之气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求放心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的道德修养思想。如果说孔子仁爱思想的根据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是一种事实根据的话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即通过客观描述父子之间的亲情来推衍人与人之间的道德感情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孟子所官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人之安宅也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人之正路也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的仁义思想的根据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便是一种价值根据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即通过对人性进行善恶评价来引导道德主体自我实现其先天的性善。亲情是父子这对道德主体之间的情感互动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而性善则是道德主体的自我呈现。与孔子相比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孟子将政治伦理的希望全部压在单个道德主体的身上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政治伦理思想的实现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是道德主体存养扩充先天的、本真之性善的结果。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63439122"/>
      </p:ext>
    </p:extLst>
  </p:cSld>
  <p:clrMapOvr>
    <a:masterClrMapping/>
  </p:clrMapOvr>
  <p:transition>
    <p:cover dir="ru"/>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孟子既然设定人性本善为其政治伦理思想的基本条件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其政治伦理思想的方方面面都自然要以性善为基点。然而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虽然能够满足政治伦理思想基础的普遍性条件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但孟子本人也意识到性善的原初性不充分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如其所言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无恒产而有恒心者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惟士为能。若民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则无恒产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因无恒心。苟无恒心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放辟邪侈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无不为己。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孟子认为一定的物质生活财富对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之道德观念的形成具有条件性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性善就不再是绝对基础了。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53520443"/>
      </p:ext>
    </p:extLst>
  </p:cSld>
  <p:clrMapOvr>
    <a:masterClrMapping/>
  </p:clrMapOvr>
  <p:transition>
    <p:cover dir="ru"/>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与孟子一样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荀子也继承和发展了孔子的政治伦理思想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其政治伦理思想可以概括为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学的主体是性恶思想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积善成德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的道德修养思想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化性起伪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的道德教化思想。荀子认为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政治伦理思想的基础是人性之恶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礼义道德是基于人性之恶而人为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是用于制约和改造人性之恶的产物。一方面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道德之善就是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的前提。以此为基础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道德主体自身才要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积善而全尽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地进行自我修养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社会才要以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来规范和教化百姓。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综上所述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孔予以道德情感为其政治伦理思想的基础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孟子、荀子以人性善恶为基础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分别建立了自己的政治伦理思想体系。先秦儒家政治伦理思想的基础大都不出这两类。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摘自王乐的《先秦儒家政治伦理思想的基础》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5205311"/>
      </p:ext>
    </p:extLst>
  </p:cSld>
  <p:clrMapOvr>
    <a:masterClrMapping/>
  </p:clrMapOvr>
  <p:transition>
    <p:cover dir="ru"/>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497314"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下列关于原文内容的表述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学是孔子的政治伦理思想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主要包括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己所不欲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勿施于人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忠恕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君君、臣臣、父父、子子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从人伦关系的角度来看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亲情通过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能取近譬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成为人之生存的基本条件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学政治伦理思想的依据。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西方思想家如休谟和黑格尔等人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和孔子一样看到了亲情在政治伦理实现过程中所起到的基础作用。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以基督教为背景的西方思想家认为要平等地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爱一切人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而作为儒家学说创始人孔子的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推己及人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思想则表现为爱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本题考查筛选整合文中信息的能力。就本题而言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借助因题读文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还原比对的方法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三项表述均与文本契合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项属于偷换概念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由亲情、爱情、友情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推而广之到一切道德情感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学政治伦理思想的依据。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5217270"/>
      </p:ext>
    </p:extLst>
  </p:cSld>
  <p:clrMapOvr>
    <a:masterClrMapping/>
  </p:clrMapOvr>
  <p:transition>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13" name="矩形 12"/>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分析文章结构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归纳内容要点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概括中心意思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人们常说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小说是讲故事的艺术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但故事不等于小说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故事讲述人与小说家也不能混为一谈。就传统而言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讲故事的人讲述亲身经历或道听途说的故事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口耳相传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把它们转化为听众的经验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小说家则通常记录见闻传说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虚构故事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经过艺术处理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把它们变成小说交给读者。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8465262"/>
      </p:ext>
    </p:extLst>
  </p:cSld>
  <p:clrMapOvr>
    <a:masterClrMapping/>
  </p:clrMapOvr>
  <p:transition>
    <p:wipe dir="d"/>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12" name="矩形 1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除流传形式上的简单差异外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早期小说和故事的本质区别并不明显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经历和见闻是它们的共同要素。在传媒较为落后的过去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作为远行者的商人和水手最适合充当故事讲述人的角色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故事的丰富程度与远行者的游历成正比。受此影响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国外古典小说也常以人物的经历为主线组织故事。《荷马史诗》《一千零一夜》都是描述某种特殊的经历和遭遇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《堂吉诃德》中的故事是堂吉诃德的行侠奇遇和所见所闻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世纪欧洲的流浪汉小说也体现为游历见闻的连缀。在中国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民间传说和历史故事为志怪类和史传类的小说提供了用之不竭的素材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话本等古典小说形式也显示出小说和传统故事的亲密关系。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6476556"/>
      </p:ext>
    </p:extLst>
  </p:cSld>
  <p:clrMapOvr>
    <a:masterClrMapping/>
  </p:clrMapOvr>
  <p:transition>
    <p:wipe dir="d"/>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12" name="矩形 1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虚构的加强使小说和传统故事之间的区别清晰起来。小说中的故事可以来自想象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不一定是作者亲历亲闻。小说家常闭门构思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作品大多诞生于他们离群索居的时候。小说家可以闲坐在布宜诺斯艾利斯的图书馆中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或者在巴黎一间终年不见阳光的阁楼里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杜撰他们想象中的历险故事。但是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一名水手也许要历尽千辛万苦才能把在东印度群岛听到的事带回伦敦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一个匠人漂泊一生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积攒下无数的见闻、掌故和趣事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当他晚年坐在火炉边给孩子们讲述这一切的时候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他本人就是故事的一部分。传统故事是否值得转述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往往只取决于故事本身的趣味性和可流传性。与传统讲故事的方式不同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小说家一般并不单纯转述故事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他是在从事故事的制作和生产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有深思熟虑的讲述目的。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72960347"/>
      </p:ext>
    </p:extLst>
  </p:cSld>
  <p:clrMapOvr>
    <a:masterClrMapping/>
  </p:clrMapOvr>
  <p:transition>
    <p:wipe dir="d"/>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12" name="矩形 11"/>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就现代小说而言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虚构一个故事并非其首要功能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现代小说的繁荣对应的是故事不同程度的减损或逐渐消失。现代小说家对待故事的方式复杂多变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以实现他们特殊的叙事目的。小说家呈现人生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有时会写到难以言喻的个人经验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他们会调整讲故事的方式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甚至将虚构和表述的重心挪到故事之外。在这些小说家笔下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故事成了幌子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故事之外的附加信息显得更有意味。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世纪末期以来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小说家对小说故事性的破坏日趋强烈。这时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一个故事的好坏并不看它的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而是取决于讲故事的方式。契诃夫曾经把那些不好好讲故事的小说家称为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耍弄蹩脚花招的人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但这种花招的大量出现也有其内在的合理性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他们要摆脱陈旧的故事模式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摆脱虚假的因果关系和矫揉造作的戏剧冲突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甚至摆脱故事本身。现代小说家认为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传统的故事模式早已失去了弹性和内在活力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也失去了起初的存在价值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那些千百年来一直在给小说提供养料的故事模式已经成为制约想象力的障碍之一</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摘编自格非《塞壬的歌声》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77640896"/>
      </p:ext>
    </p:extLst>
  </p:cSld>
  <p:clrMapOvr>
    <a:masterClrMapping/>
  </p:clrMapOvr>
  <p:transition>
    <p:wipe dir="d"/>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12" name="矩形 1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《塞壬的歌声》是格非首次结集出版的散文随笔集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收录了他最近几年创作的见解深刻、行文高雅的散文随笔近三十篇。从节选内容看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选文主要探讨了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小说与故事的区别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。选文共四段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整体结构呈层进模式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故事讲述人与小说家在讲述故事的方式上有差异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早期小说和故事的本质区别并不明显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经历和见闻是它们的共同要素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虚构的加强使小说和传统故事之间的区别清晰起来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第四段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现代小说家认为传统的故事模式早已失去了弹性和内在活力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也失去了起初的存在价值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并尝试用新的方式讲故事。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88382622"/>
      </p:ext>
    </p:extLst>
  </p:cSld>
  <p:clrMapOvr>
    <a:masterClrMapping/>
  </p:clrMapOvr>
  <p:transition>
    <p:wipe dir="d"/>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7"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8"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9"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10"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12" name="矩形 11"/>
          <p:cNvSpPr>
            <a:spLocks noChangeAspect="1"/>
          </p:cNvSpPr>
          <p:nvPr/>
        </p:nvSpPr>
        <p:spPr>
          <a:xfrm>
            <a:off x="508000" y="1135135"/>
            <a:ext cx="2428870" cy="444674"/>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smtClean="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1278018468"/>
              </p:ext>
            </p:extLst>
          </p:nvPr>
        </p:nvGraphicFramePr>
        <p:xfrm>
          <a:off x="508000" y="1680026"/>
          <a:ext cx="8128000" cy="4248880"/>
        </p:xfrm>
        <a:graphic>
          <a:graphicData uri="http://schemas.openxmlformats.org/presentationml/2006/ole">
            <mc:AlternateContent xmlns:mc="http://schemas.openxmlformats.org/markup-compatibility/2006">
              <mc:Choice xmlns:v="urn:schemas-microsoft-com:vml" Requires="v">
                <p:oleObj spid="_x0000_s19480" name="文档" r:id="rId13" imgW="3839157" imgH="2006278" progId="Word.Document.12">
                  <p:embed/>
                </p:oleObj>
              </mc:Choice>
              <mc:Fallback>
                <p:oleObj name="文档" r:id="rId13" imgW="3839157" imgH="2006278" progId="Word.Document.12">
                  <p:embed/>
                  <p:pic>
                    <p:nvPicPr>
                      <p:cNvPr id="0" name=""/>
                      <p:cNvPicPr/>
                      <p:nvPr/>
                    </p:nvPicPr>
                    <p:blipFill>
                      <a:blip r:embed="rId14"/>
                      <a:stretch>
                        <a:fillRect/>
                      </a:stretch>
                    </p:blipFill>
                    <p:spPr>
                      <a:xfrm>
                        <a:off x="508000" y="1680026"/>
                        <a:ext cx="8128000" cy="4248880"/>
                      </a:xfrm>
                      <a:prstGeom prst="rect">
                        <a:avLst/>
                      </a:prstGeom>
                    </p:spPr>
                  </p:pic>
                </p:oleObj>
              </mc:Fallback>
            </mc:AlternateContent>
          </a:graphicData>
        </a:graphic>
      </p:graphicFrame>
    </p:spTree>
    <p:extLst>
      <p:ext uri="{BB962C8B-B14F-4D97-AF65-F5344CB8AC3E}">
        <p14:creationId xmlns:p14="http://schemas.microsoft.com/office/powerpoint/2010/main" val="1854502302"/>
      </p:ext>
    </p:extLst>
  </p:cSld>
  <p:clrMapOvr>
    <a:masterClrMapping/>
  </p:clrMapOvr>
  <p:transition>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8" name="矩形 17"/>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上面说的是介于文学与史学之间的文献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至于纯粹的文艺作品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当然也能从中发掘史料。但发掘史料是一回事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把整个作品当成真史就很可虑了。《红楼梦》反映了清代前期的历史现实没有错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可是如果过分坐实到具体历史人物身上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就未免失之穿凿了。戏说之类当然是文学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但读者观众往往误以为是历史。如中俄签订《尼布楚条约》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张诚、徐日昇当时担任与俄国谈判的翻译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工作是以拉丁语作为中介的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而电视剧《康熙王朝》中他们说的却是俄语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观众看到这个情节时被误导也就难以避免了。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摘编自周振鹤《历史中的文学与文学中的历史》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36122258"/>
      </p:ext>
    </p:extLst>
  </p:cSld>
  <p:clrMapOvr>
    <a:masterClrMapping/>
  </p:clrMapOvr>
  <p:transition>
    <p:pull dir="lu"/>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12" name="矩形 11"/>
          <p:cNvSpPr>
            <a:spLocks noChangeAspect="1"/>
          </p:cNvSpPr>
          <p:nvPr/>
        </p:nvSpPr>
        <p:spPr>
          <a:xfrm>
            <a:off x="508000" y="98478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下列关于原文内容的表述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讲故事的人不一定是小说家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小说家在讲故事的时候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不像传统的故事讲述者那么依赖亲身经历和耳闻目睹的事。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传统故事和早期小说的本质差异在于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前者是故事的口耳相传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后者则是由作家创作加工后的游历见闻。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C.17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世纪的欧洲流浪汉小说和部分中国古典小说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或在叙述形式方面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或在素材来源方面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都受到了传统故事的影响。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当小说家越来越依靠想象力虚构故事的时候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小说和传统故事在内容来源方面的差异使它们之间的关联不再像过去那么紧密。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本题考查考生对文中重要语句的理解。本题中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三项的表述均与文本内容相符。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由原文第二段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除流传形式上的简单差异外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早期小说和故事的本质区别并不明显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传统故事和早期小说的本质差异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56335755"/>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xEl>
                                              <p:pRg st="5" end="5"/>
                                            </p:txEl>
                                          </p:spTgt>
                                        </p:tgtEl>
                                        <p:attrNameLst>
                                          <p:attrName>style.visibility</p:attrName>
                                        </p:attrNameLst>
                                      </p:cBhvr>
                                      <p:to>
                                        <p:strVal val="visible"/>
                                      </p:to>
                                    </p:set>
                                    <p:animEffect transition="in" filter="wipe(down)">
                                      <p:cBhvr>
                                        <p:cTn id="7" dur="5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13" name="矩形 12"/>
          <p:cNvSpPr>
            <a:spLocks noChangeAspect="1"/>
          </p:cNvSpPr>
          <p:nvPr/>
        </p:nvSpPr>
        <p:spPr>
          <a:xfrm>
            <a:off x="508000" y="1072243"/>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该类题目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命题人在编写选项时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文字表述不可能与原文完全相同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有时也不可能完全集中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也有前后勾连的情况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这就容易造成选项模糊。选项模糊的主要类型有五种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范围上的混淆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以偏概全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。要留心原文和选项中的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等修饰词语。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指代上的混淆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颠倒主客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偷换概念。选项偷换概念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用形近义异词来迷惑考生。解答时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要注意选项是否混淆了概念的所指对象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是否颠倒了陈述主体与修饰语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是否忽略了一些关键的修饰词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是否犯了偷换概念的错误。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现实和设想的混淆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未已不分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或必不清。选项在概念、判断上时间超前或滞后。应留意原文或选项中的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85040260"/>
      </p:ext>
    </p:extLst>
  </p:cSld>
  <p:clrMapOvr>
    <a:masterClrMapping/>
  </p:clrMapOvr>
  <p:transition>
    <p:wipe dir="d"/>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12" name="矩形 1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肯定和否定、主要和次要关系的混淆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无中生有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牵强附会。有的把肯定说成否定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有的把否定说成肯定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有的混淆主要和次要关系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有的无中生有、牵强附会。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条件和结果、原因和结果关系上的混淆、颠倒。有些选项在设置时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将条件说成结果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或把结果说成原因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或强加条件及因果关系。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61920091"/>
      </p:ext>
    </p:extLst>
  </p:cSld>
  <p:clrMapOvr>
    <a:masterClrMapping/>
  </p:clrMapOvr>
  <p:transition>
    <p:wipe dir="d"/>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12" name="矩形 11"/>
          <p:cNvSpPr>
            <a:spLocks noChangeAspect="1"/>
          </p:cNvSpPr>
          <p:nvPr/>
        </p:nvSpPr>
        <p:spPr>
          <a:xfrm>
            <a:off x="508000" y="1681641"/>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下列理解和分析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不符合原文意思的一项是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水手在伦敦讲东印度群岛的所见所闻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匠人在火炉边讲自己的人生经历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他们讲的故事各有特点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但同属于传统故事模式。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传统的故事讲述者大多会讲述那些为听众喜闻乐见的事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小说家则会根据自己的写作意图审慎构思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创作新的故事。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现代小说不太注重一个故事如何来讲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因为故事情节已不再是现代小说最重要的因素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人们更注意故事之外的附加意味。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现代小说家不喜欢传统故事模式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视它为绊脚石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是因为他们觉得这种故事模式显得僵化古板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已经不能促进小说艺术的发展</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20108863"/>
      </p:ext>
    </p:extLst>
  </p:cSld>
  <p:clrMapOvr>
    <a:masterClrMapping/>
  </p:clrMapOvr>
  <p:transition>
    <p:wipe dir="d"/>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12" name="矩形 1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本题考查考生筛选、整合文中信息及推断能力。本题中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三项的理解和分析均与文本内容相符。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现代小说不太注重一个故事如何来讲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不符合文意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原文第四段中说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会调整讲故事的方式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一个故事的好坏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取决于讲故事的方式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比较注重故事的讲述方式。另外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注意故事之外的附加意味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20597845"/>
      </p:ext>
    </p:extLst>
  </p:cSld>
  <p:clrMapOvr>
    <a:masterClrMapping/>
  </p:clrMapOvr>
  <p:transition>
    <p:wipe dir="d"/>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12" name="矩形 11"/>
          <p:cNvSpPr>
            <a:spLocks noChangeAspect="1"/>
          </p:cNvSpPr>
          <p:nvPr/>
        </p:nvSpPr>
        <p:spPr>
          <a:xfrm>
            <a:off x="508000" y="989790"/>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根据原文内容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下列说法不正确的一项是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传统的故事讲述人如果把自己的故事记录下来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进行加工整理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就能形成一种和早期小说接近的文字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有些讲述人也会成为小说家。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现代小说家尝试用新的方式讲故事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会削弱小说的故事性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这将降低小说对虚构的依赖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小说的个人表达功能却会因此得到强化。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契诃夫不大认可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不好好讲故事的小说家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对他们的做法评价不高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由此可知当时这股写作潮流与他的创作理念相悖。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现代小说的发展加剧了故事在小说中的衰变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与此同时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随着现代传媒的不断发展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传统的故事讲述方式也可能消亡。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本题考查考生筛选、整合文中信息及推断的能力。本题中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三项均与文本的内容一致。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现代小说家尝试用新的方式讲故事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会削弱小说的故事性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过于绝对化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由第四段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有时会写到难以言喻的个人经验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这并非普遍现象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小说的个人表达功能却会因此得到强化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的说法也存在错误。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85465775"/>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xEl>
                                              <p:pRg st="5" end="5"/>
                                            </p:txEl>
                                          </p:spTgt>
                                        </p:tgtEl>
                                        <p:attrNameLst>
                                          <p:attrName>style.visibility</p:attrName>
                                        </p:attrNameLst>
                                      </p:cBhvr>
                                      <p:to>
                                        <p:strVal val="visible"/>
                                      </p:to>
                                    </p:set>
                                    <p:animEffect transition="in" filter="wipe(down)">
                                      <p:cBhvr>
                                        <p:cTn id="7" dur="5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8"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9" name="矩形 8"/>
          <p:cNvSpPr>
            <a:spLocks noChangeAspect="1"/>
          </p:cNvSpPr>
          <p:nvPr/>
        </p:nvSpPr>
        <p:spPr>
          <a:xfrm>
            <a:off x="508000" y="1099206"/>
            <a:ext cx="8128000" cy="496751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笔墨与</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写意</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中国传统绘画表现手法的明显特征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是运用线条和笔墨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塑造成点线结构的艺术形象。这固然与绘画所用的毛笔、水墨加宣纸有关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但更是写意的审美追求所致。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西方绘画的表现手法有两个明显的特征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一是透观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二是光影素描法。这两大艺术法则都是建立在几何学、物理学的知识基础之上的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渗透着科学的成分。达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芬奇在画论中甚至明确地把绘画作为科学来研究。可见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西方绘画是非常注重理论和技法的科学性的。这与科学正在那时兴起不无关系。文艺复兴产生了人文主义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也产生了科学主义。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6382036"/>
      </p:ext>
    </p:extLst>
  </p:cSld>
  <p:clrMapOvr>
    <a:masterClrMapping/>
  </p:clrMapOvr>
  <p:transition>
    <p:strips dir="ld"/>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8"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9" name="矩形 8"/>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二者在近代以来的西方绘画中都有突出的表现。没有科学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也就没有西方绘画。从摹真这一点来看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中国传统绘画与西方绘画是有相当大的区别的。在表现技法上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西方绘画使用的是块面结构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中国传统绘画使用的是点线结构。如果说西方绘画是块面与颜色的交响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那么中国传统绘画则是点线与水墨的协奏。总体说来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块面结构长于描摹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点线结构长于写意。此外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中国传统绘画不强调透视、光影和色彩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只是粗略地要求近大远小、黑白阴阳。因此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想让中国传统绘画达到完全的摹真是不可能的。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中西绘画表现手法存在这些差别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究其原因大概有三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一是中西方绘画工具的差别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二是中国没有产生近代科学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三是中国古代画家不看重摹真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因而不去进一步追求透视和光影。最根本的原因在于第三条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中国古代画家追求神似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追求写意。也就是说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的艺术观决定了中国传统绘画的表现手法。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7589500"/>
      </p:ext>
    </p:extLst>
  </p:cSld>
  <p:clrMapOvr>
    <a:masterClrMapping/>
  </p:clrMapOvr>
  <p:transition>
    <p:strips dir="ld"/>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8"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9" name="矩形 8"/>
          <p:cNvSpPr>
            <a:spLocks noChangeAspect="1"/>
          </p:cNvSpPr>
          <p:nvPr/>
        </p:nvSpPr>
        <p:spPr>
          <a:xfrm>
            <a:off x="508000" y="99111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对于神似和写意而言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墨可谓极佳的表现手法。笔法可以画出长短粗细、轻重疾徐、繁简虚实、刚柔润枯的各种线条。可以模拟各种对象及其不同的质感。花的柔嫩、鸟的轻盈、山的坚硬、水的灵动等。在功力深厚的画家笔下都可以描绘得惟妙惟肖。墨法则利用墨的浓、淡、干、湿、焦、枯、宿、积、泼、破进一步刻画对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笔墨的作用远不止此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最重要的是表达画家的思想感情。唐朝以后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由于书法的发展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线条的表现能力明显增强了。到了宋代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苏轼、文同等人把书法导入了文人画。笔墨成为中国传统绘画中的重要因素。线条不只是描摹对象的轮廓线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而是本身就具有了一种抽象的形式美。水墨也成为相对独立于对象的要素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墨色的清新意趣成为评价一幅画的优劣的一个标准。由于用笔墨写意比油画或素描的精雕细刻来得快捷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因此写意画更适宜表达灵感或瞬间的感受和情绪。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7916157"/>
      </p:ext>
    </p:extLst>
  </p:cSld>
  <p:clrMapOvr>
    <a:masterClrMapping/>
  </p:clrMapOvr>
  <p:transition>
    <p:strips dir="ld"/>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8"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9" name="矩形 8"/>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笔墨看似仅仅是绘画技巧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实际上却是画家思想观念、道德情操、学识阅历、志趣个性的综合体现。在中国传统绘画的发展过程中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金石书法、诗词和音乐都对它产生了较大的影响。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是一幅优秀中国画的美学特色。西方绘画要求画家对色彩光影有敏锐的观察力和相应的几何学、物理学知识。中国传统绘画则要求在观察力的基础上还具有丰富的学识和诗情画意。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中国传统绘画的笔墨手法缺少科学因素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摹真能力不如西方绘画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这不能不说是一种缺陷。但艺术毕竟不同于科学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渗透着科学成分的绘画并不一定比没有科学因素更高级。相反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中国传统绘画在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表达画家思想感情方面更胜一筹。因此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中国传统绘画的笔墨是较多体现出人文精神的绘画技法。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1758897"/>
      </p:ext>
    </p:extLst>
  </p:cSld>
  <p:clrMapOvr>
    <a:masterClrMapping/>
  </p:clrMapOvr>
  <p:transition>
    <p:strips dir="l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本文选自周振鹤教授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日在上海大学所做的题为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历史与文学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的演讲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后改为《历史中的文学与文学中的历史》。全文共分前言、历史中的文学、文学中的历史、历史中的文学意义何在、文学与历史的互文性五部分。本文摘选自文章第三部分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文学中的历史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选文共四段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其具体内容如下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文学之中有历史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但对某些文献如《山海经》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则缺少共识。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神话传说是文学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也是史学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《山海经》属于史学。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《山海经》之中有历史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具有雅正成分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应发掘其史学价值。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第四段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纯粹的文艺作品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可以发掘史料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但不可当成真史。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69921049"/>
      </p:ext>
    </p:extLst>
  </p:cSld>
  <p:clrMapOvr>
    <a:masterClrMapping/>
  </p:clrMapOvr>
  <p:transition>
    <p:pull dir="lu"/>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8"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9" name="矩形 8"/>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笔墨当随时代。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中国传统绘画的笔墨如何吸收西方绘画中的合理因素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使中国画既具有科学性又更具有人文精神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是中国画今后发展中需要探索和解决的问题。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节选自《中国绘画传统与人文精神》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51506270"/>
      </p:ext>
    </p:extLst>
  </p:cSld>
  <p:clrMapOvr>
    <a:masterClrMapping/>
  </p:clrMapOvr>
  <p:transition>
    <p:strips dir="ld"/>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8"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9" name="矩形 8"/>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符合原文内容的一项是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中国传统绘画不强调透视、光影和色彩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只是粗略地要求近大远小、黑白阴阳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无法达到完全的摹真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在艺术价值上低于西方绘画。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西方的油画或素描讲究精雕细刻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没有中国传统绘画的笔墨写意来得快捷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不能表达灵感或瞬间的感受和情绪。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金石书法、诗词和音乐都对中国传统绘画的发展产生了较大的影响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使得中国传统绘画作品兼具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书骨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乐韵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的美学特色。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中国画要在保持人文精神等传统精髓的基础上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探索吸收西方绘画中科学性等合理因素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以更好地顺应时代的发展。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58317149"/>
      </p:ext>
    </p:extLst>
  </p:cSld>
  <p:clrMapOvr>
    <a:masterClrMapping/>
  </p:clrMapOvr>
  <p:transition>
    <p:strips dir="ld"/>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8"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9" name="矩形 8"/>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本题考查归纳内容要点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概括中心意思的能力。就本题而言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在艺术价值上低于西方绘画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于文无据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原文是强调中国传统绘画与西方绘画有很大的不同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且各有所长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不能表达灵感或瞬间的感受和情绪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武断绝对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中国传统绘画作品兼具</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书骨</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诗魂</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乐韵</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的美学特色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扩大限制范围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是一幅优秀中国画的美学特色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5617738"/>
      </p:ext>
    </p:extLst>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wipe(down)">
                                      <p:cBhvr>
                                        <p:cTn id="7"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8"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9" name="矩形 8"/>
          <p:cNvSpPr>
            <a:spLocks noChangeAspect="1"/>
          </p:cNvSpPr>
          <p:nvPr/>
        </p:nvSpPr>
        <p:spPr>
          <a:xfrm>
            <a:off x="508000" y="1701069"/>
            <a:ext cx="8128000" cy="370986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巧问善抓明结构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一是要循文而读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梳理结构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概括文意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如《笔墨与写意》中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作者先从中国绘画笔墨源于写意追求入手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接着阐释西方绘画技法特点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比较中西方绘画差异表现及原因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然后指出写意与笔墨的关系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最后得出中国绘画应兼顾笔墨与写意。脉络清晰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层次严谨。二是缜密的逻辑思维意识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清晰的分层意识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即要研究段与段之间的结构关系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梳理句与句之间的逻辑关系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且同一关系取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相属关系取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相并关系取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主次关系取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。如《笔墨与写意》中第三段、第四段之间的层次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即属于相并的逻辑关系。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25282478"/>
      </p:ext>
    </p:extLst>
  </p:cSld>
  <p:clrMapOvr>
    <a:masterClrMapping/>
  </p:clrMapOvr>
  <p:transition>
    <p:strips dir="ld"/>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8"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9" name="矩形 8"/>
          <p:cNvSpPr>
            <a:spLocks noChangeAspect="1"/>
          </p:cNvSpPr>
          <p:nvPr/>
        </p:nvSpPr>
        <p:spPr>
          <a:xfrm>
            <a:off x="508000" y="2318000"/>
            <a:ext cx="8128000" cy="247599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鸦片战争以来的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古今、中西、体用、传统与现代之争一直不绝于耳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其核心是如何正确对待传统和传统文化的问题。认清什么是传统和传统文化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把握其内涵、构成、特征、功能和性质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对于厘清上述争论的是非曲直、更好地弘扬优秀传统文化不无意义。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5450048"/>
      </p:ext>
    </p:extLst>
  </p:cSld>
  <p:clrMapOvr>
    <a:masterClrMapping/>
  </p:clrMapOvr>
  <p:transition>
    <p:strips dir="ld"/>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8"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10" name="矩形 9"/>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在拉丁文中指从过去延传到现在的事物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在英语中也基本上是这个含义。我国有学者认为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如果从操作的意义上讲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延传三代以上、被人类赋予某种价值和意义的事物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都可以看作传统。一般说来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传统包含三个方面。第一是器物层面的传统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即历史上延传下来的典章制度、文史经籍、文化遗迹等。第二是行为层面的传统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即历史上延传下来的风俗习惯等。风俗习惯是一种相对固化的行为模式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体现了一个民族的群体认知和智慧积淀。这两个构成部分可说是传统的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。第三是精神层面的传统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即历史上延传下来的社会理想、生活信念和伦理道德观念、性格心理特征和审美情趣等。它可说是传统的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0948484"/>
      </p:ext>
    </p:extLst>
  </p:cSld>
  <p:clrMapOvr>
    <a:masterClrMapping/>
  </p:clrMapOvr>
  <p:transition>
    <p:strips dir="ld"/>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8"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9" name="矩形 8"/>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的传统与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的传统存在什么样的关系呢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是传统得以延传的载体和媒介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则是传统得以延传的血脉和灵魂。没有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就无法得以延传和呈现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就会枯萎坏死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也无法鲜活地存在和延传。从这种关系出发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人们又把传统划分为广义和狭义两个层面。广义的传统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指器物、行为和精神三个层面的统一。从这个意义上说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传统的概念与文化学所使用的大文化概念是一致的。它是历史上人类创造、赋予象征意义并延传至今的所有物质精神财富的整体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可叫作传统文化。狭义的传统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指世代相传、延传至今的社会理想、宗教信仰、价值观念、思维方式、行为方式和审美情趣等精神文化。我国典籍中关于传统的概念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主要是就这个方面而言的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又可称其为文化传统。它体现着一个民族的价值理想、民族精神、民族性格、民族气质和民族心理。今天我们讲弘扬优秀传统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无疑同时包含上述两个方面的内容。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02797101"/>
      </p:ext>
    </p:extLst>
  </p:cSld>
  <p:clrMapOvr>
    <a:masterClrMapping/>
  </p:clrMapOvr>
  <p:transition>
    <p:strips dir="ld"/>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8"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9" name="矩形 8"/>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新时期如何继承和弘扬优秀传统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总的原则是合理扬弃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即对存在合理内核又具有旧时代特征的内容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取其精华、去其糟粕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对明显不符合当今时代要求的内容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则坚决摒弃。区别传统的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采取有针对性的举措和方式。典章制度、文史经籍、风俗习惯、文化遗迹等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是传统的重要载体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应加强发掘整理和保护修缮。同时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在以我为主的前提下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加强同发达国家的交流与合作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借鉴发达国家好的经验和做法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对破坏、损伤的文物进行抢救和修缮。同时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加强文化传承基地和博物馆建设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使优秀传统的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历久弥新、发扬光大。对中华民族的社会理想、宗教信仰、价值观念、思维方式、行为方式和审美情趣等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的传统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应结合今天的实际进行创造性转化和创新性发展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并加强宣传教育普及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充分发挥其潜移默化的作用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不断增强人们的认同感和归属感。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03282335"/>
      </p:ext>
    </p:extLst>
  </p:cSld>
  <p:clrMapOvr>
    <a:masterClrMapping/>
  </p:clrMapOvr>
  <p:transition>
    <p:strips dir="ld"/>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8"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9" name="矩形 8"/>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不符合原文内容的一项是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器物层面和行为层面的传统属于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显性方面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精神层面的传统属于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隐性方面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广义的传统可称为传统文化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而狭义的传统则可称为文化传统。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新时期继承和弘扬优秀传统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显性方面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隐性方面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的任务更加艰巨。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弘扬优秀传统应该加强同发达国家的交流与合作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但首先必须以我为主。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归纳内容要点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概括中心意思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三项表述均与文本内容相契合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显性方面</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隐性方面</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的任务更加艰巨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于文无据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原文是强调对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区别对待。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36229921"/>
      </p:ext>
    </p:extLst>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5" end="5"/>
                                            </p:txEl>
                                          </p:spTgt>
                                        </p:tgtEl>
                                        <p:attrNameLst>
                                          <p:attrName>style.visibility</p:attrName>
                                        </p:attrNameLst>
                                      </p:cBhvr>
                                      <p:to>
                                        <p:strVal val="visible"/>
                                      </p:to>
                                    </p:set>
                                    <p:animEffect transition="in" filter="wipe(down)">
                                      <p:cBhvr>
                                        <p:cTn id="7" dur="500"/>
                                        <p:tgtEl>
                                          <p:spTgt spid="9">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pRg st="6" end="6"/>
                                            </p:txEl>
                                          </p:spTgt>
                                        </p:tgtEl>
                                        <p:attrNameLst>
                                          <p:attrName>style.visibility</p:attrName>
                                        </p:attrNameLst>
                                      </p:cBhvr>
                                      <p:to>
                                        <p:strVal val="visible"/>
                                      </p:to>
                                    </p:set>
                                    <p:animEffect transition="in" filter="wipe(down)">
                                      <p:cBhvr>
                                        <p:cTn id="12"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8"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对点训练</a:t>
            </a:r>
            <a:endParaRPr lang="zh-CN" altLang="en-US" dirty="0"/>
          </a:p>
        </p:txBody>
      </p:sp>
      <p:sp>
        <p:nvSpPr>
          <p:cNvPr id="9" name="矩形 8"/>
          <p:cNvSpPr>
            <a:spLocks noChangeAspect="1"/>
          </p:cNvSpPr>
          <p:nvPr/>
        </p:nvSpPr>
        <p:spPr>
          <a:xfrm>
            <a:off x="508000" y="1708603"/>
            <a:ext cx="8128000" cy="369479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归纳概括要</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四抓</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架构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抓段落组合、逻辑层次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文首、文尾、层次文意等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阅读程序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逐段点化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先分后合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结构分析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题文对照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提取要点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功能句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即中心句、主旨句、过渡句。如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中第一段中即可抓住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其核心是如何正确对待传统和传统文化的问题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第二段则要抓住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传统包含三个方面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第三段抓住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显性方面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的传统与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隐性方面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的传统存在什么样的关系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第四段抓住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总的原则是合理扬弃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则文章中心及内容就一览无余。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45597986"/>
      </p:ext>
    </p:extLst>
  </p:cSld>
  <p:clrMapOvr>
    <a:masterClrMapping/>
  </p:clrMapOvr>
  <p:transition>
    <p:strips dir="l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9"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10"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7"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1772816"/>
            <a:ext cx="228780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348891859"/>
              </p:ext>
            </p:extLst>
          </p:nvPr>
        </p:nvGraphicFramePr>
        <p:xfrm>
          <a:off x="508000" y="2399380"/>
          <a:ext cx="8128000" cy="2685804"/>
        </p:xfrm>
        <a:graphic>
          <a:graphicData uri="http://schemas.openxmlformats.org/presentationml/2006/ole">
            <mc:AlternateContent xmlns:mc="http://schemas.openxmlformats.org/markup-compatibility/2006">
              <mc:Choice xmlns:v="urn:schemas-microsoft-com:vml" Requires="v">
                <p:oleObj spid="_x0000_s4150" name="文档" r:id="rId14" imgW="3839157" imgH="1268866" progId="Word.Document.12">
                  <p:embed/>
                </p:oleObj>
              </mc:Choice>
              <mc:Fallback>
                <p:oleObj name="文档" r:id="rId14" imgW="3839157" imgH="1268866" progId="Word.Document.12">
                  <p:embed/>
                  <p:pic>
                    <p:nvPicPr>
                      <p:cNvPr id="0" name=""/>
                      <p:cNvPicPr/>
                      <p:nvPr/>
                    </p:nvPicPr>
                    <p:blipFill>
                      <a:blip r:embed="rId15"/>
                      <a:stretch>
                        <a:fillRect/>
                      </a:stretch>
                    </p:blipFill>
                    <p:spPr>
                      <a:xfrm>
                        <a:off x="508000" y="2399380"/>
                        <a:ext cx="8128000" cy="2685804"/>
                      </a:xfrm>
                      <a:prstGeom prst="rect">
                        <a:avLst/>
                      </a:prstGeom>
                    </p:spPr>
                  </p:pic>
                </p:oleObj>
              </mc:Fallback>
            </mc:AlternateContent>
          </a:graphicData>
        </a:graphic>
      </p:graphicFrame>
    </p:spTree>
    <p:extLst>
      <p:ext uri="{BB962C8B-B14F-4D97-AF65-F5344CB8AC3E}">
        <p14:creationId xmlns:p14="http://schemas.microsoft.com/office/powerpoint/2010/main" val="961257692"/>
      </p:ext>
    </p:extLst>
  </p:cSld>
  <p:clrMapOvr>
    <a:masterClrMapping/>
  </p:clrMapOvr>
  <p:transition>
    <p:pull dir="lu"/>
  </p:transition>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对点训练</a:t>
            </a:r>
          </a:p>
        </p:txBody>
      </p:sp>
      <p:sp>
        <p:nvSpPr>
          <p:cNvPr id="15" name="矩形 14"/>
          <p:cNvSpPr>
            <a:spLocks noChangeAspect="1"/>
          </p:cNvSpPr>
          <p:nvPr/>
        </p:nvSpPr>
        <p:spPr>
          <a:xfrm>
            <a:off x="508000" y="99111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广东韶关一模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新儒学思潮有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处。它的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在于它经历了西方文化的冲击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对传统文化有了新的认识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吸收和融合了以民主与科学为主要内容的西方文化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而它的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则在于它仍然认同传统文化的价值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认同传统的思维方式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并运用这一思维方式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把西方的价值整合到传统之中。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新儒学之新表现为新的形式、新的义理、新的观念。所谓新的形式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是指新儒家们与传统儒家的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述而不作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他们是述而且作的。他们不像传统儒家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把创新放在四书五经的句子之间来表述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而是把四书五经放在一旁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用独创的、系统的体系来表述自己的思想。现代新儒家都有自己的体系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且卷帙浩繁。建立体系的意识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应该说是受了西方文化的影响而产生的。传统中国哲学局限在经学的范围之内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是不注重创建系统的体系的。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16996966"/>
      </p:ext>
    </p:extLst>
  </p:cSld>
  <p:clrMapOvr>
    <a:masterClrMapping/>
  </p:clrMapOvr>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对点训练</a:t>
            </a:r>
          </a:p>
        </p:txBody>
      </p:sp>
      <p:sp>
        <p:nvSpPr>
          <p:cNvPr id="10" name="矩形 9"/>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新的义理是指新儒家们大都受过西方哲学的影响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接受了西方哲学的理论和观念术语等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运用这些新的义理来帮助建立他们的体系。熊十力、梁漱溟受了伯格森哲学的影响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熊氏的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大化流行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体用不二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以及梁的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意欲说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都有伯格森哲学的影响。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所谓新的价值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是指民主与科学。从五四时期陈独秀提出德先生和赛先生到现在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历史已经走过了近八十年的历程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但是民主与科学的精神并没有在中国达到人们所期望的程度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所以民主与科学仍是新的价值。现代新儒家们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也包括目前还不能称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的儒者们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都要花费很大的精力和篇幅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论证中国文化与民主和科学的精神并不相违背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中国文化可以接纳它们并把它们作为从中国文化中生长出来的东西来对待。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55096279"/>
      </p:ext>
    </p:extLst>
  </p:cSld>
  <p:clrMapOvr>
    <a:masterClrMapping/>
  </p:clrMapOvr>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对点训练</a:t>
            </a:r>
          </a:p>
        </p:txBody>
      </p:sp>
      <p:sp>
        <p:nvSpPr>
          <p:cNvPr id="10" name="矩形 9"/>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新儒家的儒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是与其新相对应的。儒的手法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主要是指阐释的思维方式。现代新儒家虽然大都创立了自己的思想体系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但他们的体系并不是天马行空的思维驰骋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而仍然表现为对传统儒家思想的阐释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我注六经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六经注我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的实质。新儒家们大都有他们自己的一套哲学史观和对前人褒贬臧否、排斥与吸收其思想的独特做法。这些构成了他们的思想体系的一个部分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也是他们构造体系的出发点。同时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他们也未尝不借助于自己的哲学史观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为自己的体系添上一个权威的注脚。儒的义理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一方面是指儒家的重要观念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如仁义与性善、理与良知、内圣外王说等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都得到了新儒家的保留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更为重要的是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现代新儒学体系的最终目的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是要表达传统儒家义理和精神。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选自方克立《现代新儒学与中国现代化》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72563467"/>
      </p:ext>
    </p:extLst>
  </p:cSld>
  <p:clrMapOvr>
    <a:masterClrMapping/>
  </p:clrMapOvr>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对点训练</a:t>
            </a:r>
          </a:p>
        </p:txBody>
      </p:sp>
      <p:sp>
        <p:nvSpPr>
          <p:cNvPr id="10" name="矩形 9"/>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下列理解和分析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不符合原文意思的一项是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新儒学思潮经历了西方文化的冲击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儒学界对传统文化有了新的认识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他们没有夜郎自大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而是吸收和融合了与传统儒学不相违背的西方文化。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与前人相比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新儒家们不仅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更重视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。他们把四书五经放在一旁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用独创的、系统的体系来表述自己的思想。这是新儒学的新形式。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传统中国哲学是经学的一个分支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随着经学的发展而发展。因此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哲学家们认为没有必要创建系统的哲学体系。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对现代新儒家们和目前还不能称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的儒者们来说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要让人相信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民主和科学可以被中国文化接纳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其意义与从中国文化中生长出来的东西同等重要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是一项不简单的任务。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48674380"/>
      </p:ext>
    </p:extLst>
  </p:cSld>
  <p:clrMapOvr>
    <a:masterClrMapping/>
  </p:clrMapOvr>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对点训练</a:t>
            </a:r>
          </a:p>
        </p:txBody>
      </p:sp>
      <p:sp>
        <p:nvSpPr>
          <p:cNvPr id="10" name="矩形 9"/>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本题考查概括文章内容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归纳中心意思的能力。就本题而言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透过分析结构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比对原文与选项相关段落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三项均与文本内容契合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哲学家们认为没有必要创建系统的哲学体系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曲解文意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传统中国哲学局限在经学的范围之内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是不注重创建系统的体系的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2139372"/>
      </p:ext>
    </p:extLst>
  </p:cSld>
  <p:clrMapOvr>
    <a:masterClrMapping/>
  </p:clrMapOvr>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对点训练</a:t>
            </a:r>
          </a:p>
        </p:txBody>
      </p:sp>
      <p:sp>
        <p:nvSpPr>
          <p:cNvPr id="10" name="矩形 9"/>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湖北武汉调研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刘勰《文心雕龙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隐秀》篇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情在词外曰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状溢目前曰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秀</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。刘勰所谓词外之情即言外之意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这两句话可以说最简明扼要地概括了诗的语言的本质。中国传统诗论和传统哲学爱讲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言不尽意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言有尽而意无穷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恰恰是重视诗的语言不同于一般非诗的语言的表现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恰恰说明了诗的语言乃是以说出的东西暗示出未说出的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无穷之意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。如果语言根本不能表意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那还有什么诗的艺术可言呢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中国是一个诗的国度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所以也特别重视发挥语言的诗性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重视用诗的语言表达无穷之意。诗的语言不能像平常说话或科学的逻辑论证那样铺陈展开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它要求用尽量少的语言表达尽量多的内涵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言约旨远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语少意足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有无穷之味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说的就是这个意思。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08763684"/>
      </p:ext>
    </p:extLst>
  </p:cSld>
  <p:clrMapOvr>
    <a:masterClrMapping/>
  </p:clrMapOvr>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对点训练</a:t>
            </a:r>
          </a:p>
        </p:txBody>
      </p:sp>
      <p:sp>
        <p:nvSpPr>
          <p:cNvPr id="10" name="矩形 9"/>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为了要含蓄不露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暗示较大的未说出的东西的空间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诗中的言词一定要量少而含金量大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就成为无诗意的散文了。王力先生曾以杜甫《春日忆李白》中的两联为例具体说明了诗的语言的这一特征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例如杜甫的《春日忆李白》中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清新庾开府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俊逸鲍参军。渭北春天树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江东日暮云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若依散文的语法看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这四句话是不完整的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但是诗人的意思已经完全表达出来了。当时杜甫在渭北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李白在江东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杜甫看见了暮云春树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触景生情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就引起了甜蜜的友谊的回忆来。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假如增加一些字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反而令人感到是多余的了。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71061771"/>
      </p:ext>
    </p:extLst>
  </p:cSld>
  <p:clrMapOvr>
    <a:masterClrMapping/>
  </p:clrMapOvr>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对点训练</a:t>
            </a:r>
          </a:p>
        </p:txBody>
      </p:sp>
      <p:sp>
        <p:nvSpPr>
          <p:cNvPr id="10" name="矩形 9"/>
          <p:cNvSpPr>
            <a:spLocks noChangeAspect="1"/>
          </p:cNvSpPr>
          <p:nvPr/>
        </p:nvSpPr>
        <p:spPr>
          <a:xfrm>
            <a:off x="508000" y="99111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中国古典诗中有以单个的语词为象征的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例如以松柏象征坚贞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也有以全诗为象征的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例如张九龄的《感遇》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江南有丹橘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经冬犹绿林。岂伊地气暖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自有岁寒心。可以荐嘉客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奈何阻重深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运命惟所遇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循环不可寻。徒言树桃李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此木岂无阴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这就是以丹橘及其经冬不谢的具体形象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象征诗人高洁的品格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从而使读者理解诗人的内心生活。中国人无论古人还是今人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都有共同的传统背景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生活于一个古今一体的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所以即使是今人也能理解丹橘的品质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从而使古人张九龄的个体性的东西得到今人的理解和同情。张九龄的《感遇》可以说全诗都是用象征性语言暗示更深远的意境或情意。又如王维的《终南别业》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中岁颇好道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晚家南山陲。兴来每独往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胜事空自知。行到水穷处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坐看云起时。偶然值林叟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谈笑无还期。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全诗写的是实情实景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然而这些富有象征性和暗喻性的语言却指向个没有说出的物我两忘的境界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让读者能心领神会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恍若身历其境。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39524989"/>
      </p:ext>
    </p:extLst>
  </p:cSld>
  <p:clrMapOvr>
    <a:masterClrMapping/>
  </p:clrMapOvr>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对点训练</a:t>
            </a:r>
          </a:p>
        </p:txBody>
      </p:sp>
      <p:sp>
        <p:nvSpPr>
          <p:cNvPr id="10" name="矩形 9"/>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中国古典诗中有不少描写景物注重形似的好诗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但中国传统美学思想却更加崇尚画意与深远的境界相结合的诗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崇尚有神韵的诗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而不是崇尚单纯形似的诗。王维的《终南别业》诗中有画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而又在画的背后隐蔽着一种悠然、空寂的境界。陶渊明的《饮酒》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采菊东篱下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悠然见南山。山气日夕佳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飞鸟相与还。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表面上是一首描写田园山水的单纯写景的诗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但仅仅这样来看待这首诗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则显然未能真正领略其诗意。这几句诗在描写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的现实田园景物时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却隐蔽着语言文字所未说出的超现实的情趣和理想境界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正所谓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象外之象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景外之景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摘编自张世英《语言的诗性与诗的语言》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38401159"/>
      </p:ext>
    </p:extLst>
  </p:cSld>
  <p:clrMapOvr>
    <a:masterClrMapping/>
  </p:clrMapOvr>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对点训练</a:t>
            </a:r>
          </a:p>
        </p:txBody>
      </p:sp>
      <p:sp>
        <p:nvSpPr>
          <p:cNvPr id="10" name="矩形 9"/>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下列理解和分析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不符合原文意思的一项是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诗的语言具有象征性和暗喻性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中国古典诗歌中很多作品常常借描写具体场面或景物的语言进行象征和暗喻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从而营造深远的意境。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杜甫的《春日忆李白》借暮云春树表达对好友的思念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张九龄的《感遇》以丹橘象征诗人高洁的品格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它们都是用全诗进行整体象征。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中国传统美学思想认为那些画意与深远的境界相结合、富有神韵的作品应该受到推崇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而一些描写景物时单纯注意形似的作品则相对逊色。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王维的诗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诗中有画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不仅指非常形象地描绘了自然景物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更重要的是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的背后还隐蔽着一种悠然、空寂的境界。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0354849"/>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9894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下列关于原文内容的表述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在当今历史学界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历史学家的研究领域不断地扩展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各种体裁的文学作品都有可能成为他们研究历史的资料。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古代的史学家选取史料的范围比较狭窄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他们并未广泛采用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以诗证史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或将小说用于社会历史研究之类的方法。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王国维在《古史新证》中认为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有些历史学家如果能充分利用史料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就不会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疑古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怀疑尧、舜、禹等人物的真实性。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历代学者对《山海经》有不同认知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《隋书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经籍志》把它列入史部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视为史书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王国维则把它作为古史材料看待。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本题考查考生对文中重要语句的理解能力。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误解了王国维的本意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颠倒了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疑古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的逻辑关系。王国维的本意是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过分地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疑古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甚至怀疑尧、舜、禹的存在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就无法充分利用古史材料。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66714197"/>
      </p:ext>
    </p:extLst>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wipe(down)">
                                      <p:cBhvr>
                                        <p:cTn id="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6"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对点训练</a:t>
            </a:r>
          </a:p>
        </p:txBody>
      </p:sp>
      <p:sp>
        <p:nvSpPr>
          <p:cNvPr id="11" name="矩形 10"/>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本题考查概括文章内容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归纳中心意思的能力。就本题而言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首先应锁定具体语段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比对选项与文本内容的差异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透析文段内容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它们都是用全诗进行整体象征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因为原文表述为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中国古典诗中有以单个的语词为象征的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例如以松柏象征坚贞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也有以全诗为象征的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例如张九龄的《感遇》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75068625"/>
      </p:ext>
    </p:extLst>
  </p:cSld>
  <p:clrMapOvr>
    <a:masterClrMapping/>
  </p:clrMapOvr>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分析论点、论据和论证方法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让居民望得见山、看得见水、记得住乡愁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这是以人为核心的新型城镇化建设的要求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也戳中了一些地方城镇化的软肋。一些乡村在变为城镇的过程中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虽然面貌焕然一新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但很多曾经让人留恋的东西却荡然无存。人们或多或少有这样的担忧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快速的、大规模的城镇化会不会使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无处安放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要在城镇化进程中留住乡愁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一个重要措施是要留住、呵护并活化乡村记忆。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90747679"/>
      </p:ext>
    </p:extLst>
  </p:cSld>
  <p:clrMapOvr>
    <a:masterClrMapping/>
  </p:clrMapOvr>
  <p:transition>
    <p:pull dir="ru"/>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乡村记忆是乡愁的载体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主要包括两个方面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一方面是物质文化记忆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如日常生活用品、公共活动场所、传统民居建筑等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记忆场所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另一方面是非物质文化记忆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如村规民约、传统习俗、传统技艺以及具有地方特色的生产生活模式等。乡村物质文化记忆与非物质文化记忆常常相互融合渗透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构成一个有机整体。这些乡村记忆是人们认知家园空间、乡土历史与传统礼仪的主要载体。在城镇化过程中留住它们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才能留住乡愁。这实质上是对人的情感的尊重。至于哪些乡村记忆真正值得保留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这一方面可以借助一些科学的评价体系进行合理评估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另一方面可以广泛听取民意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然后进行综合甄选。在新型城镇化建设过程中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需要做好这方面的前期规划。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4558338"/>
      </p:ext>
    </p:extLst>
  </p:cSld>
  <p:clrMapOvr>
    <a:masterClrMapping/>
  </p:clrMapOvr>
  <p:transition>
    <p:pull dir="ru"/>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仅仅留住乡村记忆而不进行呵护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乡村记忆会逐渐失去原有魅力。呵护乡村记忆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使其永葆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就要对相关记忆场所做好日常维护工作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为传统技艺传承人延续传统技艺创造条件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保持乡村传统活动的原有品质。比如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对一些乡土景观、农业遗产、传统生产设施与生产方法等有意识地进行整理维护。对于乡村中的集体记忆场所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如村落的祠堂、乡村的入口、议事亭、祭祀场所等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不可因为城镇化就让其全部消亡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而应对这些承载着人的情感和记忆的场所定期维修。既要让当地居民生产生活更为方便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又要让游子在故乡找到依恋感与归属感。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52491382"/>
      </p:ext>
    </p:extLst>
  </p:cSld>
  <p:clrMapOvr>
    <a:masterClrMapping/>
  </p:clrMapOvr>
  <p:transition>
    <p:pull dir="ru"/>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如果说留住和呵护乡村记忆是一种消极型的留住乡愁的话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活化乡村记忆则是一种积极型的留住乡愁。活化乡村记忆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就是在新型城镇化进程中深度挖掘乡村记忆与乡村传统产业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进行精细化、产业化升级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融合在一起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让原来的乡村记忆在新型城镇化进程中充满生机活力。这需要相应的公共设施与之配套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需要发展教育、医疗、商业、娱乐休闲产业等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使乡村记忆在新的时空条件下产生新的凝聚力。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摘编自陆邵明《留住乡愁》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75196425"/>
      </p:ext>
    </p:extLst>
  </p:cSld>
  <p:clrMapOvr>
    <a:masterClrMapping/>
  </p:clrMapOvr>
  <p:transition>
    <p:pull dir="ru"/>
  </p:transition>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本文论述了城镇化与留住乡愁、呵护并活化乡村记忆等内容。城镇化的历程乃大势所趋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不可阻挡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那就想办法留住乡愁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做好综合甄别规划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活化乡村记忆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尊重人的情感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既要让当地居民生产生活更为方便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又要让游子在故乡找到依恋感与归属感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使乡村记忆在新的时空条件下产生新的凝聚力。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段提出新型城镇化建设中要考虑留住乡愁。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段论述乡村记忆的内容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留住它们是对人的情感的尊重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要广泛征求意见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综合甄别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做好前期规划。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段论述留住并呵护乡村记忆的方法和目的。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段阐述怎样活化乡村记忆。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01305035"/>
      </p:ext>
    </p:extLst>
  </p:cSld>
  <p:clrMapOvr>
    <a:masterClrMapping/>
  </p:clrMapOvr>
  <p:transition>
    <p:pull dir="ru"/>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7"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8"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9"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10"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1"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700808"/>
            <a:ext cx="228780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418072108"/>
              </p:ext>
            </p:extLst>
          </p:nvPr>
        </p:nvGraphicFramePr>
        <p:xfrm>
          <a:off x="508000" y="2278895"/>
          <a:ext cx="8128000" cy="2662273"/>
        </p:xfrm>
        <a:graphic>
          <a:graphicData uri="http://schemas.openxmlformats.org/presentationml/2006/ole">
            <mc:AlternateContent xmlns:mc="http://schemas.openxmlformats.org/markup-compatibility/2006">
              <mc:Choice xmlns:v="urn:schemas-microsoft-com:vml" Requires="v">
                <p:oleObj spid="_x0000_s20498" name="文档" r:id="rId14" imgW="3839157" imgH="1256984" progId="Word.Document.12">
                  <p:embed/>
                </p:oleObj>
              </mc:Choice>
              <mc:Fallback>
                <p:oleObj name="文档" r:id="rId14" imgW="3839157" imgH="1256984" progId="Word.Document.12">
                  <p:embed/>
                  <p:pic>
                    <p:nvPicPr>
                      <p:cNvPr id="0" name=""/>
                      <p:cNvPicPr/>
                      <p:nvPr/>
                    </p:nvPicPr>
                    <p:blipFill>
                      <a:blip r:embed="rId15"/>
                      <a:stretch>
                        <a:fillRect/>
                      </a:stretch>
                    </p:blipFill>
                    <p:spPr>
                      <a:xfrm>
                        <a:off x="508000" y="2278895"/>
                        <a:ext cx="8128000" cy="2662273"/>
                      </a:xfrm>
                      <a:prstGeom prst="rect">
                        <a:avLst/>
                      </a:prstGeom>
                    </p:spPr>
                  </p:pic>
                </p:oleObj>
              </mc:Fallback>
            </mc:AlternateContent>
          </a:graphicData>
        </a:graphic>
      </p:graphicFrame>
    </p:spTree>
    <p:extLst>
      <p:ext uri="{BB962C8B-B14F-4D97-AF65-F5344CB8AC3E}">
        <p14:creationId xmlns:p14="http://schemas.microsoft.com/office/powerpoint/2010/main" val="182363484"/>
      </p:ext>
    </p:extLst>
  </p:cSld>
  <p:clrMapOvr>
    <a:masterClrMapping/>
  </p:clrMapOvr>
  <p:transition>
    <p:pull dir="ru"/>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下列对原文论证的相关分析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围绕着乡村记忆的保护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文章逐层递进地论证了留住乡愁的必要性和可行性。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文章将乡村记忆分为物质文化和非物质文化两个方面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并论及了二者的有机联系。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文章提出以综合甄选的方式选择保留哪些乡村记忆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并举例说明了甄选的标准。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认为乡村与人的情感、记忆密切相关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这是文章论述城镇化与乡愁关系的前提。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本题考查筛选并整合文中信息及分析论证的能力。在答此题时一定要注意认真对照上下文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仔细分析上下文之间的关系。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举例说明了甄选的标准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无中生有。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58529789"/>
      </p:ext>
    </p:extLst>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xEl>
                                              <p:pRg st="5" end="5"/>
                                            </p:txEl>
                                          </p:spTgt>
                                        </p:tgtEl>
                                        <p:attrNameLst>
                                          <p:attrName>style.visibility</p:attrName>
                                        </p:attrNameLst>
                                      </p:cBhvr>
                                      <p:to>
                                        <p:strVal val="visible"/>
                                      </p:to>
                                    </p:set>
                                    <p:animEffect transition="in" filter="wipe(down)">
                                      <p:cBhvr>
                                        <p:cTn id="7" dur="500"/>
                                        <p:tgtEl>
                                          <p:spTgt spid="1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矩形 13"/>
          <p:cNvSpPr>
            <a:spLocks noChangeAspect="1"/>
          </p:cNvSpPr>
          <p:nvPr/>
        </p:nvSpPr>
        <p:spPr>
          <a:xfrm>
            <a:off x="508000" y="989790"/>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艺术实践证明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要塑造出具有较高审美价值的典型人物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就必须深刻揭示人物性格的内在矛盾性。如果不能把握和揭示人物灵魂深处的真实和社会历史的真实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不能把人物性格的内在矛盾性成功地揭示出来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就没有活生生的真实的人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就没有真正深刻的典型。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巴金曾经指出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为了应付新的需要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有人注意到了优点和缺点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于是在正面人物身上加入一些缺点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在动摇人物身上加入一些优点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总之使得每个人甚至反面人物都带有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人情味</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。但是作品里面的那些人仍然没有血色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不像真人。为什么呢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我想有一个原因是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除了优点和缺点以外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活人的身上还有别的东西。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人类复杂的内心图景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不是用几笔鲜明的色彩可以描画清楚的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这种具有确定范围的概念性语言可以概括的。事实上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人的性格世界有很大的模糊性特征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了解人物形象的模糊性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对作家塑造人物性格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将产生积极的影响。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87889699"/>
      </p:ext>
    </p:extLst>
  </p:cSld>
  <p:clrMapOvr>
    <a:masterClrMapping/>
  </p:clrMapOvr>
  <p:transition>
    <p:pull dir="ru"/>
  </p:transition>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性格元素模糊性主要包括两层意思。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一是构成性格整体的各种性格元素之间往往是不同向的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甚至是彼此矛盾对立的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一部分性格元素表现为肯定性方向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表现为圣洁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另一部分性格元素表现为否定性方向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表现为鄙俗。这种双向性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使一个人的性格表象变得纷纭复杂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使一个人有时像他自己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有时又不像他自己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有时忠于他自己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有时又背叛他自己。这就是说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构成性格整体的各种元素往往不能按照同一确定的方向运动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而正是这种非同向发展的各种性格因素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才形成人物性格的模糊性。例如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Q</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性格整体的元素是非常复杂的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而这些杂多的性格元素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又表现为双向性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质朴愚昧又狡黠圆滑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率真任性又正统卫道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自尊自大又自轻自贱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争强好胜又忍辱屈从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这些元素在自身运动的过程中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互相碰撞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互相交叉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形成复杂的性格表象。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53032041"/>
      </p:ext>
    </p:extLst>
  </p:cSld>
  <p:clrMapOvr>
    <a:masterClrMapping/>
  </p:clrMapOvr>
  <p:transition>
    <p:pull dir="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780929"/>
            <a:ext cx="8675370" cy="792087"/>
          </a:xfrm>
        </p:spPr>
        <p:txBody>
          <a:bodyPr/>
          <a:lstStyle/>
          <a:p>
            <a:r>
              <a:rPr lang="zh-CN" altLang="zh-CN" b="1" dirty="0"/>
              <a:t>专题</a:t>
            </a:r>
            <a:r>
              <a:rPr lang="zh-CN" altLang="zh-CN" b="1" dirty="0" smtClean="0"/>
              <a:t>一</a:t>
            </a:r>
            <a:r>
              <a:rPr lang="en-US" altLang="zh-CN" b="1" dirty="0" smtClean="0"/>
              <a:t>  </a:t>
            </a:r>
            <a:r>
              <a:rPr lang="zh-CN" altLang="zh-CN" b="1" dirty="0" smtClean="0"/>
              <a:t>论述</a:t>
            </a:r>
            <a:r>
              <a:rPr lang="zh-CN" altLang="zh-CN" b="1" dirty="0"/>
              <a:t>类文本阅读</a:t>
            </a:r>
          </a:p>
        </p:txBody>
      </p:sp>
    </p:spTree>
    <p:extLst>
      <p:ext uri="{BB962C8B-B14F-4D97-AF65-F5344CB8AC3E}">
        <p14:creationId xmlns:p14="http://schemas.microsoft.com/office/powerpoint/2010/main" val="756680837"/>
      </p:ext>
    </p:extLst>
  </p:cSld>
  <p:clrMapOvr>
    <a:masterClrMapping/>
  </p:clrMapOvr>
  <p:transition>
    <p:cover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解答本题应注意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一是注意明示信息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尤其是文章标题、作者等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作为理解文章的线索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如本文标题《历史中的文学与文学中的历史》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就对梳理层次、理解文章大有裨益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二是在梳理结构基础上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明晰文章的论题、论点或核心概念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三是划定答题区域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比照选项与文本的差异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四是对重点语句进行信息切片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从而判定选项正误。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8005742"/>
      </p:ext>
    </p:extLst>
  </p:cSld>
  <p:clrMapOvr>
    <a:masterClrMapping/>
  </p:clrMapOvr>
  <p:transition>
    <p:pull dir="lu"/>
  </p:transition>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性格元素模糊性的另一层意思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则是每一个性格元素内部都带有二重性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肯定中包含着否定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否定中包含着肯定。因此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性格元素自身的性质不可能完全确定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它在不同的情境中总是显示出不同的内容和形式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不断变化。例如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当一个人在追求真理时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倔强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的性格元素就表现为肯定性质的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韧性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而当真理不复存在时还要硬去碰撞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倔强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元素就转化为否定性质的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。一个人的勇敢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在某种情况下可表现为见义勇为的善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在某种情况下则又可能表现为不义亦为的恶。李逵的勇猛有时表现为非常可爱的战斗精神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有时则表现为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排头砍去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的鲁莽。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7914805"/>
      </p:ext>
    </p:extLst>
  </p:cSld>
  <p:clrMapOvr>
    <a:masterClrMapping/>
  </p:clrMapOvr>
  <p:transition>
    <p:pull dir="ru"/>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性格元素的本质往往不是直接袒露着的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它会被假象包裹着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从而显现出表里矛盾、似是而非的情状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使人们感到难以捉摸。狄德罗曾说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说人是一种力量与软弱、光明与盲目、渺小与伟大的复合物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这并不是责难人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而是为人下定义。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要写出鲜活的人物形象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确实值得写作者多下一番功夫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节选自刘再复《性格组合论》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11039828"/>
      </p:ext>
    </p:extLst>
  </p:cSld>
  <p:clrMapOvr>
    <a:masterClrMapping/>
  </p:clrMapOvr>
  <p:transition>
    <p:pull dir="ru"/>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本文是节选文章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作者用精练的语言阐释了人物形象魅力的核心在于人物性格的矛盾性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并指出性格元素的模糊性才是人物性格魅力之所在。选文共五段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各段文意概括如下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塑造审美价值高的人物形象核心在于揭示人物性格内在的矛盾性。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人物性格的复杂性在于人物性格的模糊性。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性格元素模糊性一层意思是构成性格的各种性格元素之间往往是对立的。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第四段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性格元素模糊性的另一层意思是性格元素内部都带有二重性。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第五段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性格元素的本质表现为表里矛盾、似是而非、难以捉摸。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5201688"/>
      </p:ext>
    </p:extLst>
  </p:cSld>
  <p:clrMapOvr>
    <a:masterClrMapping/>
  </p:clrMapOvr>
  <p:transition>
    <p:pull dir="ru"/>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7"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8"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9"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10"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1"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628800"/>
            <a:ext cx="228780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1685959148"/>
              </p:ext>
            </p:extLst>
          </p:nvPr>
        </p:nvGraphicFramePr>
        <p:xfrm>
          <a:off x="508000" y="2276872"/>
          <a:ext cx="8128000" cy="2443779"/>
        </p:xfrm>
        <a:graphic>
          <a:graphicData uri="http://schemas.openxmlformats.org/presentationml/2006/ole">
            <mc:AlternateContent xmlns:mc="http://schemas.openxmlformats.org/markup-compatibility/2006">
              <mc:Choice xmlns:v="urn:schemas-microsoft-com:vml" Requires="v">
                <p:oleObj spid="_x0000_s21521" name="文档" r:id="rId14" imgW="3839157" imgH="1154726" progId="Word.Document.12">
                  <p:embed/>
                </p:oleObj>
              </mc:Choice>
              <mc:Fallback>
                <p:oleObj name="文档" r:id="rId14" imgW="3839157" imgH="1154726" progId="Word.Document.12">
                  <p:embed/>
                  <p:pic>
                    <p:nvPicPr>
                      <p:cNvPr id="0" name=""/>
                      <p:cNvPicPr/>
                      <p:nvPr/>
                    </p:nvPicPr>
                    <p:blipFill>
                      <a:blip r:embed="rId15"/>
                      <a:stretch>
                        <a:fillRect/>
                      </a:stretch>
                    </p:blipFill>
                    <p:spPr>
                      <a:xfrm>
                        <a:off x="508000" y="2276872"/>
                        <a:ext cx="8128000" cy="2443779"/>
                      </a:xfrm>
                      <a:prstGeom prst="rect">
                        <a:avLst/>
                      </a:prstGeom>
                    </p:spPr>
                  </p:pic>
                </p:oleObj>
              </mc:Fallback>
            </mc:AlternateContent>
          </a:graphicData>
        </a:graphic>
      </p:graphicFrame>
    </p:spTree>
    <p:extLst>
      <p:ext uri="{BB962C8B-B14F-4D97-AF65-F5344CB8AC3E}">
        <p14:creationId xmlns:p14="http://schemas.microsoft.com/office/powerpoint/2010/main" val="3899172725"/>
      </p:ext>
    </p:extLst>
  </p:cSld>
  <p:clrMapOvr>
    <a:masterClrMapping/>
  </p:clrMapOvr>
  <p:transition>
    <p:pull dir="ru"/>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下列对本文主旨的概括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082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文学作品中一个个活生生的真实的人物形象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其性格充满着内在的矛盾性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具有较高的审美价值。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多向的性格构成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杂多的性格元素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相互影响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相互交叉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使人物性格表象纷纭复杂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不断变化。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性格元素模糊性对塑造人物形象有重要作用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要刻画鲜明的人物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离不开对人物性格模糊性的体察。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性格元素之间的非同向和每一个性格元素内部的二重性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是构成性格元素模糊性的两层主要意思。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本题考查分析论点、论据和论证方法的能力。就本题而言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侧重对论点的考查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项内容是从性格方面说明文学作品中的人物形象具有审美价值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不是本文主旨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项是阐释性格元素模糊性带来的影响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并非文本主旨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项内容只是对文章第四、第五两段的概括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亦非文本主旨。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10273138"/>
      </p:ext>
    </p:extLst>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xEl>
                                              <p:pRg st="5" end="5"/>
                                            </p:txEl>
                                          </p:spTgt>
                                        </p:tgtEl>
                                        <p:attrNameLst>
                                          <p:attrName>style.visibility</p:attrName>
                                        </p:attrNameLst>
                                      </p:cBhvr>
                                      <p:to>
                                        <p:strVal val="visible"/>
                                      </p:to>
                                    </p:set>
                                    <p:animEffect transition="in" filter="wipe(down)">
                                      <p:cBhvr>
                                        <p:cTn id="7" dur="500"/>
                                        <p:tgtEl>
                                          <p:spTgt spid="1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9" name="矩形 8"/>
          <p:cNvSpPr>
            <a:spLocks noChangeAspect="1"/>
          </p:cNvSpPr>
          <p:nvPr/>
        </p:nvSpPr>
        <p:spPr>
          <a:xfrm>
            <a:off x="508000" y="1091672"/>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又叫论断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是作者所持的观点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是作者对所论述的问题提出的见解、主张和态度。它是整个论证过程的中心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是一个意思明确的表判断的句子。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论点有中心论点和分论点之分。一篇文章往往有几个这样表达论点的句子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其中表明主要见解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能统率全篇的观点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就是文章的中心论点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而只能统率局部的观点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是文章的分论点。中心论点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是作者对所论述的问题的最基本看法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作者在文章中所提出的最主要的思想观点。全文应围绕此观点展开议论。分论点是从属于中心论点并为阐述中心论点服务的若干思想观点。各分论点也需要加以论证。中心论点和分论点的关系是被证明与证明关系。凡经证明而立得住的分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也就成为论证中心的有力论据。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6344957"/>
      </p:ext>
    </p:extLst>
  </p:cSld>
  <p:clrMapOvr>
    <a:masterClrMapping/>
  </p:clrMapOvr>
  <p:transition>
    <p:checker dir="vert"/>
  </p:transition>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9" name="矩形 8"/>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二、议论文基本结构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并列式。并列式论证结构是指在论证过程中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对中心论点进行条分缕析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分解成几个平行的、并列的分论点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共同来阐述文章的中心论点。具体可分为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并列分论点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中心论点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分论点一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分论点二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分论点三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照应全文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并列论据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论据一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论据二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4033004"/>
      </p:ext>
    </p:extLst>
  </p:cSld>
  <p:clrMapOvr>
    <a:masterClrMapping/>
  </p:clrMapOvr>
  <p:transition>
    <p:checker dir="vert"/>
  </p:transition>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9" name="矩形 8"/>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对照式。对照式论证的特点是两种看法或论据之间为一正一反的关系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或通过正反对比明辨事非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或通过正反衬比突出其中一个方面的正确性。这种结构方式能起到对比鲜明、突出深化观点的作用。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正反对比型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在本论部分从正反两个方面提出分论点或摆出正反两方面的论据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先从正面论述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再从反面论述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或采用先正面后反面的顺序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进行正反对比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分析论证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最后进行结论。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破立结合型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先论证正面的观点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再批驳反面的观点。或采用先批驳反面观点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再论证正面观点的顺序进行。无论是先立后破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先破后立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还是边破边立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文章所驳斥的错误观点应是文章所立论点的对立面。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51563170"/>
      </p:ext>
    </p:extLst>
  </p:cSld>
  <p:clrMapOvr>
    <a:masterClrMapping/>
  </p:clrMapOvr>
  <p:transition>
    <p:checker dir="vert"/>
  </p:transition>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9" name="矩形 8"/>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层进式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递进式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。层进式的文章一般有三种格式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将中心论点进行分解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分成几个分论点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这些分论点之间的关系是由浅入深、由简单到复杂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解决问题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的思路安排论证结构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即围绕中心心论点回答三个问题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怎么办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针对某些不好的社会现象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分析其危害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挖掘其产生根源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指出解决问题的办法。即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摆现象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析危害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挖根源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指办法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的格式。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总分式。总分式结构是先总说后分说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总说提出中心论点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分说部分则横向开拓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分解论点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论证中心。这种结构形式按照提出问题、分析问题、解决问题的顺序来展开论述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且分述的各项一般都是并列的。基本结构形式有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55207739"/>
      </p:ext>
    </p:extLst>
  </p:cSld>
  <p:clrMapOvr>
    <a:masterClrMapping/>
  </p:clrMapOvr>
  <p:transition>
    <p:checker dir="vert"/>
  </p:transition>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7"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8"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9"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11"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9" name="矩形 8"/>
          <p:cNvSpPr>
            <a:spLocks noChangeAspect="1"/>
          </p:cNvSpPr>
          <p:nvPr/>
        </p:nvSpPr>
        <p:spPr>
          <a:xfrm>
            <a:off x="508000" y="991119"/>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三、论证</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方法</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1851349895"/>
              </p:ext>
            </p:extLst>
          </p:nvPr>
        </p:nvGraphicFramePr>
        <p:xfrm>
          <a:off x="508000" y="1454340"/>
          <a:ext cx="8128000" cy="5399973"/>
        </p:xfrm>
        <a:graphic>
          <a:graphicData uri="http://schemas.openxmlformats.org/presentationml/2006/ole">
            <mc:AlternateContent xmlns:mc="http://schemas.openxmlformats.org/markup-compatibility/2006">
              <mc:Choice xmlns:v="urn:schemas-microsoft-com:vml" Requires="v">
                <p:oleObj spid="_x0000_s22544" name="文档" r:id="rId14" imgW="3910819" imgH="2598224" progId="Word.Document.12">
                  <p:embed/>
                </p:oleObj>
              </mc:Choice>
              <mc:Fallback>
                <p:oleObj name="文档" r:id="rId14" imgW="3910819" imgH="2598224" progId="Word.Document.12">
                  <p:embed/>
                  <p:pic>
                    <p:nvPicPr>
                      <p:cNvPr id="0" name=""/>
                      <p:cNvPicPr/>
                      <p:nvPr/>
                    </p:nvPicPr>
                    <p:blipFill>
                      <a:blip r:embed="rId15"/>
                      <a:stretch>
                        <a:fillRect/>
                      </a:stretch>
                    </p:blipFill>
                    <p:spPr>
                      <a:xfrm>
                        <a:off x="508000" y="1454340"/>
                        <a:ext cx="8128000" cy="5399973"/>
                      </a:xfrm>
                      <a:prstGeom prst="rect">
                        <a:avLst/>
                      </a:prstGeom>
                    </p:spPr>
                  </p:pic>
                </p:oleObj>
              </mc:Fallback>
            </mc:AlternateContent>
          </a:graphicData>
        </a:graphic>
      </p:graphicFrame>
    </p:spTree>
    <p:extLst>
      <p:ext uri="{BB962C8B-B14F-4D97-AF65-F5344CB8AC3E}">
        <p14:creationId xmlns:p14="http://schemas.microsoft.com/office/powerpoint/2010/main" val="4013313909"/>
      </p:ext>
    </p:extLst>
  </p:cSld>
  <p:clrMapOvr>
    <a:masterClrMapping/>
  </p:clrMapOvr>
  <p:transition>
    <p:checke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下列理解和分析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不符合原文意思的一项是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很多人认为《山海经》的记载荒唐夸张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与真实的历史差别较大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司马迁也持这种观点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因此《史记》并不采用《山海经》。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《四库全书》的编者认为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《山海经》所记的神话传说并无真实可言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不宜归入史部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而应列入子部小说家类。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谭其骧和王国维利用《山海经》研究历史的方法不同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前者是将神话和历史分而治之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后者则从神话中发掘史料。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电视剧《康熙王朝》对历史事件和历史人物进行了虚构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其中部分情节与历史事实有出入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不能从这类作品中发掘史料。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本题考查考生筛选、整合文中信息及推断能力。根据原文最后一段可知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是可以从纯粹的文艺作品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包括电视剧《康熙王朝》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中发掘史料的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但不能把整个作品当成真史。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8150663"/>
      </p:ext>
    </p:extLst>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wipe(down)">
                                      <p:cBhvr>
                                        <p:cTn id="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099206"/>
            <a:ext cx="8128000" cy="491358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中国动漫电影的票房总量已经站在一个新的高台上了。然而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中国动漫未来的突破在哪里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和世界的差距又在哪里呢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动漫影片的市场消费主力必然是家庭。只有家庭介入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成人的票价起到支撑作用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这个市场才会出现较大的影响。这要感谢《喜羊羊与灰太狼》系列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它迂回地卷入了家庭娱乐领域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它却不是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合家欢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样式的动漫电影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如何让家长们从陪伴到投入感情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喜羊羊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系列要努力的方向也是中国动漫努力的方向。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动漫影片创作的回报绝大部分靠票房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而银幕下的收入很低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这种状况的改变最有意义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因为动漫的创作投资一定是着眼于产业开发的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在授权商品的开发和主题公园以及玩具、图书等等方面还有很大的市场没有开发。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5425012"/>
      </p:ext>
    </p:extLst>
  </p:cSld>
  <p:clrMapOvr>
    <a:masterClrMapping/>
  </p:clrMapOvr>
  <p:transition>
    <p:pull dir="rd"/>
  </p:transition>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中国动漫影片重制作轻故事的现象还很多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在很多投资者的意识中只要把重金压在制作上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就可能获得成功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他们很不耐烦于讨论故事的合理性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不愿意在孩子和家庭的问题上做文章。对于市场来说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制作水平固然很重要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但是观众尤其是我们当下的动漫影片还是以孩子为主的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他们更加关注的是内容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注重故事而非只注重制作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说的就是注重根据家庭娱乐的广度和深度选材、编故事、刻画人物。只有成人和孩子愿意一起去体验的电影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才是最有市场价值的电影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只有成人和孩子愿意一起去欣赏的电影才是品牌价值最大的电影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只有成人和孩子能够共同交流的电影也才是授权商品天地最大的电影。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15098183"/>
      </p:ext>
    </p:extLst>
  </p:cSld>
  <p:clrMapOvr>
    <a:masterClrMapping/>
  </p:clrMapOvr>
  <p:transition>
    <p:pull dir="rd"/>
  </p:transition>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也许人们会说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成人和孩子的角度相差甚远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怎么可能追求如此共同的题材和故事呢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那让我们看一下当下最热的三部动漫电影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《喜羊羊与灰太狼》《洛克王国》《芭拉拉小魔仙》就会发现它们无一不在低幼龄儿童身上打主意。而我们再看看《功夫熊猫》《飞屋环球历险记》《冰河世纪》和《里约大冒险》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除了它们精美的制作外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难道不是大人小孩都喜欢看的吗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它们不仅完全满足家庭娱乐的合家欢原则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而且适合于全世界家庭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而我们的动漫电影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出了国门就没有知音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差距就在这里。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我们的制作已经接近于精良了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但是观念远远没有解放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眼光远远没有释放至全世界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我们的胸怀和思想与全世界的距离还很远。因此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中国动漫今天的问题首先是与世界的差距。而这个差距不是制作水准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而是文学和文艺上的水平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是情怀和视野。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79009557"/>
      </p:ext>
    </p:extLst>
  </p:cSld>
  <p:clrMapOvr>
    <a:masterClrMapping/>
  </p:clrMapOvr>
  <p:transition>
    <p:pull dir="rd"/>
  </p:transition>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成人世界中有武侠文学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武侠文学就是成人童话。《蜘蛛侠》《变形金刚》《阿凡达》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不都是成人童话吗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《铁道游击队》《小兵张嘎》也是可以让成人和孩子一同观看的好电影。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电影和动漫电影的价值链无论内涵与外延的角度有多少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家庭娱乐的开发一定比仅仅关注低幼龄层次更加丰富。原来担心合家欢创作不能精准挖掘市场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但如果中国动漫电影能开掘出《功夫熊猫》《飞屋环球历险记》《里约大冒险》这样的题材故事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难道真的无法赢得最广大家庭观众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我相信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无论是知识产权抑或市场营销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无论是授权商品开发还是主题公园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能够赢得家庭消费群体的作品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才会有其最终广阔的市场。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62993968"/>
      </p:ext>
    </p:extLst>
  </p:cSld>
  <p:clrMapOvr>
    <a:masterClrMapping/>
  </p:clrMapOvr>
  <p:transition>
    <p:pull dir="rd"/>
  </p:transition>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下列对原文思路的分析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段首先指出中国动漫票房总量有突破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然后提出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中国动漫未来何在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与世界差距在哪里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的中心论点。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文章第</a:t>
            </a:r>
            <a:r>
              <a:rPr lang="zh-CN" altLang="zh-CN" sz="2200" dirty="0">
                <a:solidFill>
                  <a:srgbClr val="000000"/>
                </a:solidFill>
                <a:latin typeface="NEU-BZ-S92"/>
                <a:ea typeface="宋体" panose="02010600030101010101" pitchFamily="2" charset="-122"/>
                <a:cs typeface="宋体" panose="02010600030101010101" pitchFamily="2" charset="-122"/>
              </a:rPr>
              <a:t>②③④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段紧承文章第</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列出中国动漫电影的三个特点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指出只有重视电影制作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舍得投资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才能使动漫影片有更好的发展。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段中作者指出了中国动漫影片要想长足发展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必须舍弃制作而注重故事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注重成人与孩子的共同参与交流。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文章在分析中国动漫影片的现实基础上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指出中国动漫电影与世界动漫的差距在制作与故事上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并提出了改进措施。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25043009"/>
      </p:ext>
    </p:extLst>
  </p:cSld>
  <p:clrMapOvr>
    <a:masterClrMapping/>
  </p:clrMapOvr>
  <p:transition>
    <p:pull dir="rd"/>
  </p:transition>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分析文章结构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把握文章思路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只有重视电影制作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舍得投资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才能使动漫影片有更好的发展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故意曲解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在很多投资者的意识中只要把重金压在制作上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就可能获得成功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他们很不耐烦于讨论故事的合理性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不愿意在孩子和家庭的问题上做文章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必须舍弃制作而注重故事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绝对化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指出中国动漫电影与世界动漫的差距在制作与故事上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差距不是制作水准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而是文学和文艺上的水平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是情怀和视野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73821156"/>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wipe(down)">
                                      <p:cBhvr>
                                        <p:cTn id="7"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矩形 13"/>
          <p:cNvSpPr>
            <a:spLocks noChangeAspect="1"/>
          </p:cNvSpPr>
          <p:nvPr/>
        </p:nvSpPr>
        <p:spPr>
          <a:xfrm>
            <a:off x="508000" y="1497936"/>
            <a:ext cx="8128000" cy="411612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论述务须析结构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一是梳理文脉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即按引论、本论、结论来划分层次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分析内在逻辑关系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二是剖析论证层次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按并列、对照、总分、层进式切分文章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并梳理段落之间的逻辑关系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三是分析段内层次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辨别文句之间存在的因果、条件、假设、转折、总分、对比等逻辑关系。如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作者开门见山提出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中国动漫未来的突破在哪里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和世界的差距又在哪里呢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的论题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然后从中国动漫片的现状入手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指出中国动漫片重制作轻故事是动漫片质量不高的表面现象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实质是文学和文艺上的水平差距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并提出了相应的解决办法。如此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文本的论述层次清晰有致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脉络贯通。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9090068"/>
      </p:ext>
    </p:extLst>
  </p:cSld>
  <p:clrMapOvr>
    <a:masterClrMapping/>
  </p:clrMapOvr>
  <p:transition>
    <p:pull dir="rd"/>
  </p:transition>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矩形 13"/>
          <p:cNvSpPr>
            <a:spLocks noChangeAspect="1"/>
          </p:cNvSpPr>
          <p:nvPr/>
        </p:nvSpPr>
        <p:spPr>
          <a:xfrm>
            <a:off x="508000" y="989466"/>
            <a:ext cx="8128000" cy="531985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喜好翰墨有如相马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初始时必有人教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教一些用笔、结体的要素。笔画太长使之短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结体倾斜扶之正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速度快了使慢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墨汁浓了添水。所谓教与学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传道授业解惑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都是可说的部分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使双方都具有一种真实不虚的感受。所谓学成毕业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也就是该讲的都讲了。清人宋湘《说诗》说得好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学韩学杜学髯苏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自是排场与众殊。若使自家无曲子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等闲铙鼓与笙竽。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拜师学艺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往往看起来这一家那一派学了不少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热闹之余盘点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还都是一些皮毛之相。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清人钱大昕讲得比较辩证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善相马者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妙在牝牡骊黄</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否则圉人厩吏</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优为之矣。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圉人厩吏成日饲养管理马匹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过眼之马无数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也算得上对马有知的专业人才了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可是许多年过去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还是成不了一位善于相马者。因为他留意的只是马匹的增减、生死这一类琐事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深入不了马的内在。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73846517"/>
      </p:ext>
    </p:extLst>
  </p:cSld>
  <p:clrMapOvr>
    <a:masterClrMapping/>
  </p:clrMapOvr>
  <p:transition>
    <p:pull dir="rd"/>
  </p:transition>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984076"/>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长年与马打交道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处在一种没有递进的平面认识中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是马堆里的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陌生人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。这很像一些人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把笔时日也够长了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每日勤苦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可是永远平平。若说笔墨技巧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也合乎矩蠖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守于常道。可就是要神采没神采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要风骨乏风骨。此时已无人可以指教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亦无良方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缘于精神方面的不可说、不可教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只能自省、自处。明人董其昌颇有感触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予学书三十年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悟得书法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而不能实证者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在自起自倒、自收自束处耳。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这种属于私有的感悟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即便公之于众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旁人听起来还是云里雾里。古人强调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缺什么养什么。宋人吕本中曾回顾自己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读三苏进策涵养吾气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他日下笔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自然文字滂沛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无吝啬处。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时日就长了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和风细雨孤云淡月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闲中稽古静处观心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缓慢中渐进。何日养成又难以期待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也许有一日养成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笔墨渐变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也许养不成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终其一生笔墨依旧。每一个人的情怀、才气、悟性、灵气是何等复杂幽微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无可复制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只能走一程算一程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这一点又很有一些宿命的味道了。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17548436"/>
      </p:ext>
    </p:extLst>
  </p:cSld>
  <p:clrMapOvr>
    <a:masterClrMapping/>
  </p:clrMapOvr>
  <p:transition>
    <p:pull dir="rd"/>
  </p:transition>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明人徐渭有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师心横纵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因此他是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不傍门户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下笔不是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信手扫来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醉抹醒涂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。师心的最大审美价值就是充分地开发了内心的能量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依靠自己的悟性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走向更加深邃的境界。越往后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依赖外在的引导越发减弱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那些恍兮惚惚的部分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全然要倚仗自己内心活跃、敏感的程度去捕捉。心可以如止水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纤微不动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亦可以如江河之奔竞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波澜自阔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浩乎沛然。只有通过对个人内心的养护、挖掘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激活那些沉睡的部分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才可能凌空蹈虚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破坚发奇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有一些与故我不同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也与众人不同的玄妙。只是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即便要与外人言说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亦无法言说清楚。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这和伯乐、九方皋的相马有同理之妙。他们站在马的面前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都能得其精而忘其粗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入其内而忘其外。有人问如何相得如此准确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二人竟不知如何说才好。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节选自朱以撒《谈艺随笔小辑》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4809834"/>
      </p:ext>
    </p:extLst>
  </p:cSld>
  <p:clrMapOvr>
    <a:masterClrMapping/>
  </p:clrMapOvr>
  <p:transition>
    <p:pull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不符合原文意思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大致有四种情况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一是无中生有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如本题中电视剧《康熙王朝》并没有虚构历史事件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二是以偏概全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包括以部分代替整体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个别代替一般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三是曲解文意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自相矛盾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如文本中说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至于纯粹的文艺作品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当然也能从中发掘史料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而选项却说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不能从这类作品中发掘史料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显然与文本自相矛盾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四是混淆时态、序列等。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9611976"/>
      </p:ext>
    </p:extLst>
  </p:cSld>
  <p:clrMapOvr>
    <a:masterClrMapping/>
  </p:clrMapOvr>
  <p:transition>
    <p:pull dir="lu"/>
  </p:transition>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3122997"/>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牝牡骊黄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牝牡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雌性和雄性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骊黄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黑色和黄色。</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圉人厩吏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负责养马放牧的官员。圈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养马的地方。厩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马棚。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78192347"/>
      </p:ext>
    </p:extLst>
  </p:cSld>
  <p:clrMapOvr>
    <a:masterClrMapping/>
  </p:clrMapOvr>
  <p:transition>
    <p:pull dir="rd"/>
  </p:transition>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根据原文内容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下列表述不正确的一项是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作者引用清人宋湘的《说诗》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意在强调学习要兼容并蓄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反对只关注一家一言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否则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难以形成自己的风格和特色。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作者引用清人钱大昕对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圉人厩吏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相马无术的分析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生动地说明学书法不能只学外在的规矩、常道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而要深入内在本质自省自悟。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宋人吕本中所说的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涵养吾气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是指要认真学习文学大家的作品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汲取其中的精华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以充实学养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陶冶性情。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明人徐渭的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师心横纵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是指不受门派和传统技法约束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自由地抒情写意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依靠自己的悟性和灵感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一步步走向更加深邃的境界。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00024137"/>
      </p:ext>
    </p:extLst>
  </p:cSld>
  <p:clrMapOvr>
    <a:masterClrMapping/>
  </p:clrMapOvr>
  <p:transition>
    <p:pull dir="rd"/>
  </p:transition>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矩形 1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本题考查分析论点、论据和论证方法的能力。就本题而言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侧重从论据角度考查论点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换言之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是从文本中观点与材料的关系入手考查论点。其中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三项的材料与观点之间关系与文本中的关系相契合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意在强调学习要兼容并蓄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反对只关注一家一言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对论据与论点之间的关系把握不准确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作者引用清人宋湘的《说诗》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意在说明艺术创作仅凭向他人学习而忽视自我感悟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往往无法达到高的境界。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78150587"/>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animEffect transition="in" filter="wipe(down)">
                                      <p:cBhvr>
                                        <p:cTn id="7"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497936"/>
            <a:ext cx="8128000" cy="411612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聚焦关系循标志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借助分析论据找论点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是考场解题的捷径。文本中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论据与论点关系实质是材料与观点的关系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是证明与被证明之间的关系。其特点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一是聚焦文本重点段落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如论点段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论证段或收束段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分析语段中论据与论点之间的关系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二是聚焦论据性质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借助引用、举例、推理等方式理清论据与论点之间的关系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三是聚焦论据的标志性词语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比如表示举例的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诸如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例如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表示引用的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某朝某人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表示推理总括的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由此可见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这说明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清人宋湘《说诗》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清人钱大昕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宋人吕本中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明人徐渭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不仅暗示了引证的论证方法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而且也有助于理清论点与论据的关系。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7052"/>
      </p:ext>
    </p:extLst>
  </p:cSld>
  <p:clrMapOvr>
    <a:masterClrMapping/>
  </p:clrMapOvr>
  <p:transition>
    <p:pull dir="rd"/>
  </p:transition>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矩形 14"/>
          <p:cNvSpPr>
            <a:spLocks noChangeAspect="1"/>
          </p:cNvSpPr>
          <p:nvPr/>
        </p:nvSpPr>
        <p:spPr>
          <a:xfrm>
            <a:off x="508000" y="989466"/>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年新锐题型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喜好翰墨有如相马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初始时必有人教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教一些用笔、结体的要素。笔画太长使之短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结体倾斜扶之正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速度快了使慢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墨汁浓了添水。所谓教与学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传道授业解惑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都是可说的部分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使双方都具有一种真实不虚的感受。所谓学成毕业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也就是该讲的都讲了。清人宋湘《说诗》说得好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学韩学杜学髯苏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自是排场与众殊。若使自家无曲子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等闲铙鼓与笙竽。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拜师学艺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往往看起来这一家那一派学了不少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热闹之余盘点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还都是一些皮毛之相。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清人钱大昕讲得比较辩证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善相马者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妙在牝牡骊黄</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否则圉人厩吏</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优为之矣。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圉人厩吏成日饲养管理马匹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过眼之马无数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也算得上对马有知的专业人才了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可是许多年过去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还是成不了一位善于相马者。因为他留意的只是马匹的增减、生死这一类琐事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深入不了马的内在。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5317966"/>
      </p:ext>
    </p:extLst>
  </p:cSld>
  <p:clrMapOvr>
    <a:masterClrMapping/>
  </p:clrMapOvr>
  <p:transition>
    <p:randomBar dir="vert"/>
  </p:transition>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矩形 13"/>
          <p:cNvSpPr>
            <a:spLocks noChangeAspect="1"/>
          </p:cNvSpPr>
          <p:nvPr/>
        </p:nvSpPr>
        <p:spPr>
          <a:xfrm>
            <a:off x="508000" y="991119"/>
            <a:ext cx="8168456" cy="537377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长年与马打交道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处在一种没有递进的平面认识中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是马堆里的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陌生人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。这很像一些人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把笔时日也够长了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每日勤苦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可是永远平平。若说笔墨技巧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也合乎矩蠖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守于常道。可就是要神采没神采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要风骨乏风骨。此时已无人可以指教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亦无良方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缘于精神方面的不可说、不可教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只能自省、自处。明人董其昌颇有感触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予学书三十年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悟得书法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而不能实证者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在自起自倒、自收自处耳。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这种属于私有的感悟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即便公之于众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旁人听起来还是云里雾里。古人强调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缺什么养什么。宋人吕本中曾回顾自己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读三苏进策涵养吾气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他日下笔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自然文字滂沛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无吝啬处。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时日就长了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和风细雨孤云淡月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闲中稽古静处观心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缓慢中渐进。何日养成又难以期待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也许有一日养成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笔墨渐变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也许养不成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终其一生笔墨依旧。每一个人的情怀、才气、悟性、灵气是何等复杂幽微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无可复制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只能走一程算一程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这一点又很有一些宿命的味道了。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2630131"/>
      </p:ext>
    </p:extLst>
  </p:cSld>
  <p:clrMapOvr>
    <a:masterClrMapping/>
  </p:clrMapOvr>
  <p:transition>
    <p:randomBar dir="vert"/>
  </p:transition>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矩形 12"/>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明人徐渭有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师心横纵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因此他是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不傍门户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下笔不是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信手扫来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醉抹醒涂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。师心的最大审美价值就是充分地开发了内心的能量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依靠自己的悟性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走向更加深邃的境界。越往后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依赖外在的引导越发减弱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那些恍兮惚惚的部分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全然要倚仗自己内心活跃、敏感的程度去捕捉。心可以如止水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纤微不动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亦可以如江河之奔竞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波澜自阔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浩乎沛然。只有通过对个人内心的养护、挖掘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激活那些沉睡的部分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才可能凌空蹈虚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破坚发奇。有一些与故我不同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也与众人不同的玄妙。只是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即便要与外人言说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亦无法言说清楚。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这和伯乐、九方皋的相马有同理之妙。他们站在马的面前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都能得其精而忘其粗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入其内而忘其外。有人问如何相得如此准确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二人竟不知如何说才好。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节选自朱以撒《谈艺随笔小辑》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8228329"/>
      </p:ext>
    </p:extLst>
  </p:cSld>
  <p:clrMapOvr>
    <a:masterClrMapping/>
  </p:clrMapOvr>
  <p:transition>
    <p:randomBar dir="vert"/>
  </p:transition>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矩形 12"/>
          <p:cNvSpPr>
            <a:spLocks noChangeAspect="1"/>
          </p:cNvSpPr>
          <p:nvPr/>
        </p:nvSpPr>
        <p:spPr>
          <a:xfrm>
            <a:off x="508000" y="312299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牝牡骊黄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牝牡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雌性和雄性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骊黄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黑色和黄色。</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圉人厩吏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负责养马放牧的官员。圉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养马的地方。厩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马棚。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0321338"/>
      </p:ext>
    </p:extLst>
  </p:cSld>
  <p:clrMapOvr>
    <a:masterClrMapping/>
  </p:clrMapOvr>
  <p:transition>
    <p:randomBar dir="vert"/>
  </p:transition>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矩形 12"/>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下列对本文中心论点的概括分析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无论是学习相马还是喜好翰墨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开始时均需他人传授技法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小有所成之后则要凭借个人的领悟才能臻于佳境。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每个人的情怀、习气、悟性、灵气非常复杂幽微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他人不能复制和再现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因此无法学好翰墨应是宿命使然。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艺术创作的精妙之处往往只可意会不可言传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难以通过别人传授获得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要靠心灵的自省自悟才能领会把握。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艺术家在创作中只有充分发挥主观想象的作用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才能透过事物外在的特征把握其内在的本质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形成独特的艺术风格。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本题考查分析论点、论据和论证方法。就本题而言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不是关于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翰墨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宿命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本文不是谈论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艺术风格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1893058"/>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xEl>
                                              <p:pRg st="5" end="5"/>
                                            </p:txEl>
                                          </p:spTgt>
                                        </p:tgtEl>
                                        <p:attrNameLst>
                                          <p:attrName>style.visibility</p:attrName>
                                        </p:attrNameLst>
                                      </p:cBhvr>
                                      <p:to>
                                        <p:strVal val="visible"/>
                                      </p:to>
                                    </p:set>
                                    <p:animEffect transition="in" filter="wipe(down)">
                                      <p:cBhvr>
                                        <p:cTn id="7" dur="500"/>
                                        <p:tgtEl>
                                          <p:spTgt spid="1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矩形 12"/>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下列对原文论证的相关分析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圉人厩吏虽长年与马匹打交道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但留意的只是马匹的增减、生死这一类琐事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没有深入了解马的生理、性情等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所以很难成为伯乐。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学习书法若只是一味模仿他人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埋头苦练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缺乏自我感悟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即使书写合乎规范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作品也往往会缺乏神采和风骨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难以称得上佳作。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养气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是一个不断超越自我的过程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贵在日积月累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长期涵养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只要有勇气和信心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就能达到登堂入室的创作新境地。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艺术创作有赖于心灵的感悟力量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艺术家要善于养护和挖掘心灵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敏锐感知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揣摩领悟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这样才能把握艺术创作的精髓。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本题考查分析论点、论据和论证方法。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只要有勇气和信心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就能达到登堂入室的创作新境地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与文意不符。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5493135"/>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xEl>
                                              <p:pRg st="5" end="5"/>
                                            </p:txEl>
                                          </p:spTgt>
                                        </p:tgtEl>
                                        <p:attrNameLst>
                                          <p:attrName>style.visibility</p:attrName>
                                        </p:attrNameLst>
                                      </p:cBhvr>
                                      <p:to>
                                        <p:strVal val="visible"/>
                                      </p:to>
                                    </p:set>
                                    <p:animEffect transition="in" filter="wipe(down)">
                                      <p:cBhvr>
                                        <p:cTn id="7" dur="500"/>
                                        <p:tgtEl>
                                          <p:spTgt spid="1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6" name="矩形 5"/>
          <p:cNvSpPr>
            <a:spLocks noChangeAspect="1"/>
          </p:cNvSpPr>
          <p:nvPr/>
        </p:nvSpPr>
        <p:spPr>
          <a:xfrm>
            <a:off x="508000" y="9894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根据原文内容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下列说法不正确的一项是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即使在科学技术如此发达的今天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也会产生新的传说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这些传说将来会不会成为研究这个时代的史料也未可知。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很多涉及历史的神话传说之所以没有成为广泛使用的史料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是因为这些作品在史学和文学归类问题上存在争议。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在历史研究中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当代学者会把文学作品作为史料看待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在他们看来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《三国演义》和《水浒传》的艺术手法差异并不重要。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文学作品能否成为史料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取决于历史学家的眼光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而历史学家对文学与史学关系的认识在一定程度上受制于当时的学术背景。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本题考查考生筛选、整合文中信息及推断能力。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很多涉及历史的神话传说没有成为广泛使用的史料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是因为这些作品的史学价值没有被史学界认识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而不是因为在史学和文学归类问题上存在争议。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45550221"/>
      </p:ext>
    </p:extLst>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animEffect transition="in" filter="wipe(down)">
                                      <p:cBhvr>
                                        <p:cTn id="7"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矩形 12"/>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下列对原文论证的相关分析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作者引用清人宋湘的《说诗》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意在强调学习要兼容并蓄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反对只关注一家一言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否则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难以形成自己的风格和特色。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作者引用清人钱大昕对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圉人厩吏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相马无术的分析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生动地说明学书法不能只学外在的规矩常道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而要深入内在本质自省自悟。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宋人吕本中所说的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涵养吾气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是指要认真学习文学大家的作品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汲取其中的精华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以充实学养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陶冶性情。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明人徐渭的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师心横纵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是指不受门派和传统技法约束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自由地抒情写意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依靠自己的悟性和灵感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一步步走向更加深邃的境界。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本题考查分析论点、论据和论证方法。就本题而言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作者引用清人宋湘的《说诗》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意在说明艺术创作仅凭向他人学习而忽视自我感悟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往往无法达到高的境界。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27477368"/>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xEl>
                                              <p:pRg st="5" end="5"/>
                                            </p:txEl>
                                          </p:spTgt>
                                        </p:tgtEl>
                                        <p:attrNameLst>
                                          <p:attrName>style.visibility</p:attrName>
                                        </p:attrNameLst>
                                      </p:cBhvr>
                                      <p:to>
                                        <p:strVal val="visible"/>
                                      </p:to>
                                    </p:set>
                                    <p:animEffect transition="in" filter="wipe(down)">
                                      <p:cBhvr>
                                        <p:cTn id="7" dur="500"/>
                                        <p:tgtEl>
                                          <p:spTgt spid="1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矩形 12"/>
          <p:cNvSpPr>
            <a:spLocks noChangeAspect="1"/>
          </p:cNvSpPr>
          <p:nvPr/>
        </p:nvSpPr>
        <p:spPr>
          <a:xfrm>
            <a:off x="508000" y="991119"/>
            <a:ext cx="8128000" cy="574118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山西八校联考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自然作为环境与自然作为其自身是完全不一样的。自然作为其自身以自身为本位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与人无关。而自然作为环境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它就失去了自己的本体性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成为人的价值物。一方面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它是人的对象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相对于实在的人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它外在于人。但另一方面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当它参与人的价值创造时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就不是人的对象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而是人的一部分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或者说是人的另一体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在这个意义上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环境与人不可分。自然当其作为人的价值物时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主要有两种情况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一是作为资源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二是作为环境。资源主要分为生产资源和生活资源。人要生存和发展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必须要向自然获取生产资源和生活资源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但是必须有个限度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超出限度就可能造成整个生态平衡的严重破坏或某些资源的枯竭。一般来说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环境比资源外延要大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但更重要的是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资源是人掠夺的对象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而环境是人的家园。从自然界掠夺资源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不管手段如何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人与自然的关系是对立的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而将自然界看成环境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不管这里的自然条件如何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人总是力求实现与自然的和谐。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71578114"/>
      </p:ext>
    </p:extLst>
  </p:cSld>
  <p:clrMapOvr>
    <a:masterClrMapping/>
  </p:clrMapOvr>
  <p:transition>
    <p:randomBar dir="vert"/>
  </p:transition>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矩形 12"/>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对于当今人类来说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重要的是要将自然看成我们的家。家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不只是物质性的概念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还是精神性的概念。环境美的根本性质是家园感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家园感主要表现为环境对人的亲和性、生活性和人对环境的依恋感、归属感。家的首要功能是居住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居住可以分为三个层级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宜居、利居、乐居。当前各地都在创建人类的宜居环境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提出建设花园城市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保护历史文化名城等诸多主张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在城市功能的各层次中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重在环境保护。而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仍然没有摆脱将环境当作资源的观念。环境一旦成为利用的对象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它与人的关系就存在某种对立。只有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人与环境的关系才不是对立的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而是和谐的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而且这种和谐具有亲缘性、情感性、文化性。亲缘性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说明环境与人共生的关系。情感性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说明环境与人的内在心理的关系。文化性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说明乐居具有丰富而又深刻的文化意味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浓缩提炼了人类文明的精华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真正体现了家园感。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15472797"/>
      </p:ext>
    </p:extLst>
  </p:cSld>
  <p:clrMapOvr>
    <a:masterClrMapping/>
  </p:clrMapOvr>
  <p:transition>
    <p:randomBar dir="vert"/>
  </p:transition>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矩形 12"/>
          <p:cNvSpPr>
            <a:spLocks noChangeAspect="1"/>
          </p:cNvSpPr>
          <p:nvPr/>
        </p:nvSpPr>
        <p:spPr>
          <a:xfrm>
            <a:off x="508000" y="111435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家园感的实现离不开对环境进行建设。环境建设有两种指导理念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一是功利的原则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二是审美的原则。两个原则必须是统一的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且应以审美原则为主导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也就是说可以将工程建设转为景观建设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让工程既有利于人们的生产与生活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又有利于人类的审美。此外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家园感的实现也离不开环境保护。环境保护一是需要科学技术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二是需要理念。在诸多关于环境保护的理念中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审美的环境保护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理念有积极意义。这里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的构成是丰富的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既有来自生态方面自然方面的美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也有文明方面的人工的美。这样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审美的环境保护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不仅包含了以生态平衡为最高原则的科学的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的保护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而且高于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的保护。比如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城市中的湖水被污染了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的保护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主要在治理污染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在一定程度上恢复它的生态平衡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而按审美的保护原则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不仅要治理污染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还要进一步做一些美化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如湖岸栽花、湖中养鱼建亭等</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04046587"/>
      </p:ext>
    </p:extLst>
  </p:cSld>
  <p:clrMapOvr>
    <a:masterClrMapping/>
  </p:clrMapOvr>
  <p:transition>
    <p:randomBar dir="vert"/>
  </p:transition>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矩形 12"/>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环境作为人的家园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既是空间的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也是历史的。我们应该适度开发自然资源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高度重视保护自然资源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并努力建造乐居的环境。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摘编自陈望衡《环境美学的当代使命》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2213670"/>
      </p:ext>
    </p:extLst>
  </p:cSld>
  <p:clrMapOvr>
    <a:masterClrMapping/>
  </p:clrMapOvr>
  <p:transition>
    <p:randomBar dir="vert"/>
  </p:transition>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矩形 12"/>
          <p:cNvSpPr>
            <a:spLocks noChangeAspect="1"/>
          </p:cNvSpPr>
          <p:nvPr/>
        </p:nvSpPr>
        <p:spPr>
          <a:xfrm>
            <a:off x="508000" y="1681641"/>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根据原文内容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下列说法不正确的一项是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由于资源的枯竭会危及人的生存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所以人类要高度重视保护自然环境。但与此同时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适度开发自然资源的工作也不能停。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湖岸植树栽花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湖中养鱼建亭等保护环境的做法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不仅美化了我们的空间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而且也让家园感具有了持续性。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环境建设的指导原则应强调功利与审美的统一。例如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可以将工程建设转成景观建设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也就是将审美理念融入工程规划中。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审美的环境保护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理念中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的构成是丰富的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它高于科学的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的保护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因而保护环境首先要考虑人工美的因素</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7907623"/>
      </p:ext>
    </p:extLst>
  </p:cSld>
  <p:clrMapOvr>
    <a:masterClrMapping/>
  </p:clrMapOvr>
  <p:transition>
    <p:randomBar dir="vert"/>
  </p:transition>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TextBox 3">
            <a:hlinkClick r:id="rId7"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矩形 1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本题考查分析论点、论据和论证方法的能力。题干主要以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论点是什么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下列说法不正确的一项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为特征。就本题而言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三项观点均与文本契合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表述有误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原文第三段第八行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的构成是丰富的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既有来自生态方面自然方面的美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也有文明方面的人工的美。这样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审美的环境保护</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不仅包含了以生态平衡为最高原则的科学的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的保护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而且高于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的保护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并未强调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保护环境首先要考虑人工美的因素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9827048"/>
      </p:ext>
    </p:extLst>
  </p:cSld>
  <p:clrMapOvr>
    <a:masterClrMapping/>
  </p:clrMapOvr>
  <p:transition>
    <p:randomBar dir="vert"/>
  </p:transition>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30233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分析概括作者在文中的观点态度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P18)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根据原文内容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下列说法不正确的一项是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如果不是下西洋使青花瓷作为商品大量生产和外销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青花瓷可能就不会崛起。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时尚兴盛是社会快速变化的标志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可见青花瓷兴盛的成化年间社会变化很快。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青花瓷外销掀起世界性的中国风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可见青花瓷对明代的世界影响起了重要作用。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青花瓷在明代引领了世界时尚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由此带来的启示是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应注重社会的多元和开放。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95936523"/>
      </p:ext>
    </p:extLst>
  </p:cSld>
  <p:clrMapOvr>
    <a:masterClrMapping/>
  </p:clrMapOvr>
  <p:transition>
    <p:zoom/>
  </p:transition>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分析概括作者在文中的观点态度。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三项的推理、推断都是正确的。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于文无据。原文说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青花瓷真正成为中国瓷器的主流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则是因为成化年间原料本土化带来了民窑青花瓷的崛起。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成化年间社会变化很快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的结论没有根据。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38120047"/>
      </p:ext>
    </p:extLst>
  </p:cSld>
  <p:clrMapOvr>
    <a:masterClrMapping/>
  </p:clrMapOvr>
  <p:transition>
    <p:zoom/>
  </p:transition>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艺术品的接受在过去并不被看作是重要的美学问题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世纪解释学兴起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一个名为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接受美学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的美学分支应运而生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于是研究艺术品的接受成为艺术美学中的显学。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通常只是从艺术家的立场出发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将创作看作艺术家审美经验的结晶过程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作品完成就意味着创作完成。而从接受美学的角度来看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这一完成并不说明创作已经终结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它只说明创作的第一阶段告一段落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接下来是读者或观众、听众的再创作。由于未被阅读的作品的价值包括审美价值仅仅是一种可能的存在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只有通过阅读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它才转化为现实的存在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因此对作品的接受具有艺术本体的意义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接受者也是艺术创作的主体之一。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93491726"/>
      </p:ext>
    </p:extLst>
  </p:cSld>
  <p:clrMapOvr>
    <a:masterClrMapping/>
  </p:clrMapOvr>
  <p:transition>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分析作者在文中的观点态度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一是要问清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观点是谁的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是作者的观点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还是引述的观点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或者是文中第三方的观点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二是要分析观点是否走样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比如在指代范围、程度、时序、肯定否定等词语方面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文本与选项的表述是否一致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三是还原说法时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能否与原文一致。有此三点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则可判定选项正误了。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18739408"/>
      </p:ext>
    </p:extLst>
  </p:cSld>
  <p:clrMapOvr>
    <a:masterClrMapping/>
  </p:clrMapOvr>
  <p:transition>
    <p:pull dir="lu"/>
  </p:transition>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矩形 13"/>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艺术文本即作品对于接受者来说具有什么意义呢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接受美学的创始人、德国的伊瑟尔说艺术文本是一个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召唤结构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因为文本有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三个要素。所谓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是说它有一些东西没有表达出来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作者有意不写或不明写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要接受者用自己的生活经验与想象去补充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是语言结构造成的各个图像间的空白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接受者在阅读文本时要把一个个句子表现的图像片断连接起来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整合成一个有机的图像系统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指文本对接受者生活的现实具有否定的功能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它能引导接受者对现实进行反思和批判。由此可见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文本的召唤性需要接受者呼应和配合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完成艺术品的第二次创作。正如中国古典美学中的含蓄与简洁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其有限的文字常常引发出读者脑海中的丰富意象。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31603839"/>
      </p:ext>
    </p:extLst>
  </p:cSld>
  <p:clrMapOvr>
    <a:masterClrMapping/>
  </p:clrMapOvr>
  <p:transition>
    <p:zoom/>
  </p:transition>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接受者作为主体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他对文本的接受不是被动的。海德格尔提出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即理解前的心理文化结构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这种结构影响着理解。理解不可能是文本意义的重现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而只能是文本与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的统一。这样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文本与接受就呈现出一种相互作用的关系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一方面文本在相当程度上规定了接受者理解的范围、方向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让理解朝它的本义靠拢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文本不可能将接受者完全制约住、规范住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接受者必然会按照自己的方式去理解作品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于是不可避免地就会出现误读或创造。从某种意义上说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理解就是误读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创造也是误读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不要希望所有的接受者都持同样的理解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也不要希望所有的理解都与艺术家的本旨一致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那样并不意味着艺术作品的成功。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3033102"/>
      </p:ext>
    </p:extLst>
  </p:cSld>
  <p:clrMapOvr>
    <a:masterClrMapping/>
  </p:clrMapOvr>
  <p:transition>
    <p:zoom/>
  </p:transition>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文本一经产生就成为历史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它所表达的思想感情、所反映的生活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都只能是过去的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而理解总是现在进行时。当我们接受历史上的艺术作品时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我们当然可以设身处地想象古人的生活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体验古人的思想感情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但我们毕竟是现代人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只能按照我们现在的心理文化结构去理解古人。当然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任何理解都只能是个体的理解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但个体毕竟是与群体相通的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所以个体的理解中也有普遍性。理解作为现实的行为具有通向实践的品格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艺术品正是通过理解走向现实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并在生活中发挥作用的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不是别的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正是理解擦亮了艺术品的生命之光。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摘编自陈望衡《艺术是什么》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03085381"/>
      </p:ext>
    </p:extLst>
  </p:cSld>
  <p:clrMapOvr>
    <a:masterClrMapping/>
  </p:clrMapOvr>
  <p:transition>
    <p:zoom/>
  </p:transition>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7"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8"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9"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10"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1"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982591"/>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本文节选摘编自陈望衡的《艺术是什么》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命题时做了较多的删改。选文围绕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接受美学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阐释了接受美学理论的观点、内容及影响。各段文意概括如下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接受美学理论成为艺术美学中的显学。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接受美学认为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接受者是创作主体之一。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接受美学认为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艺术文本存在着一个召唤结构。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第四段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接受美学认为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文本与接受呈现出一种相互作用的关系。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第五段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文本需要个体理解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理解赋予艺术品生命。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2374859846"/>
              </p:ext>
            </p:extLst>
          </p:nvPr>
        </p:nvGraphicFramePr>
        <p:xfrm>
          <a:off x="508000" y="4668096"/>
          <a:ext cx="8128000" cy="1774849"/>
        </p:xfrm>
        <a:graphic>
          <a:graphicData uri="http://schemas.openxmlformats.org/presentationml/2006/ole">
            <mc:AlternateContent xmlns:mc="http://schemas.openxmlformats.org/markup-compatibility/2006">
              <mc:Choice xmlns:v="urn:schemas-microsoft-com:vml" Requires="v">
                <p:oleObj spid="_x0000_s23561" name="文档" r:id="rId14" imgW="3839157" imgH="837869" progId="Word.Document.12">
                  <p:embed/>
                </p:oleObj>
              </mc:Choice>
              <mc:Fallback>
                <p:oleObj name="文档" r:id="rId14" imgW="3839157" imgH="837869" progId="Word.Document.12">
                  <p:embed/>
                  <p:pic>
                    <p:nvPicPr>
                      <p:cNvPr id="0" name=""/>
                      <p:cNvPicPr/>
                      <p:nvPr/>
                    </p:nvPicPr>
                    <p:blipFill>
                      <a:blip r:embed="rId15"/>
                      <a:stretch>
                        <a:fillRect/>
                      </a:stretch>
                    </p:blipFill>
                    <p:spPr>
                      <a:xfrm>
                        <a:off x="508000" y="4668096"/>
                        <a:ext cx="8128000" cy="1774849"/>
                      </a:xfrm>
                      <a:prstGeom prst="rect">
                        <a:avLst/>
                      </a:prstGeom>
                    </p:spPr>
                  </p:pic>
                </p:oleObj>
              </mc:Fallback>
            </mc:AlternateContent>
          </a:graphicData>
        </a:graphic>
      </p:graphicFrame>
    </p:spTree>
    <p:extLst>
      <p:ext uri="{BB962C8B-B14F-4D97-AF65-F5344CB8AC3E}">
        <p14:creationId xmlns:p14="http://schemas.microsoft.com/office/powerpoint/2010/main" val="437158865"/>
      </p:ext>
    </p:extLst>
  </p:cSld>
  <p:clrMapOvr>
    <a:masterClrMapping/>
  </p:clrMapOvr>
  <p:transition>
    <p:zoom/>
  </p:transition>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根据原文内容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下列理解和分析不正确的一项是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中国古典美学中强调的含蓄和简洁可以说是艺术作品召唤性的体现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含蓄的美在于从有限中表现无限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简洁的美在于以少胜多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以简驭繁。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理解就是误读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创造也是误读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理解距离艺术作品的本义越远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就越是具有创造性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正如《西厢记》之于《莺莺传》、《金瓶梅》之于《水浒传》。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文本在一定程度上规定了接受者理解的范围和方向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所以即使我们今天阅读历史上的艺术作品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也可以在相当程度上了解古人的生活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体验古人的思想感情。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作为接受者的个体毕竟生活在群体之中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其思维和观念与群体是相通的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因此接受者们对于同一文本的理解即使千姿百态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也不可能完全没有同一性。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03223016"/>
      </p:ext>
    </p:extLst>
  </p:cSld>
  <p:clrMapOvr>
    <a:masterClrMapping/>
  </p:clrMapOvr>
  <p:transition>
    <p:zoom/>
  </p:transition>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分析概括作者在文中的观点态度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三项表述均与文本内容相契合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项丢掉了基本前提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从某种意义上说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理解就是误读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创造也是误读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变得绝对化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同时无中生有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原文并没有说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理解距离艺术作品的本义越远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就越是具有创造性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6805976"/>
      </p:ext>
    </p:extLst>
  </p:cSld>
  <p:clrMapOvr>
    <a:masterClrMapping/>
  </p:clrMapOvr>
  <p:transition>
    <p:zoom/>
  </p:transition>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7"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8"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9"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11"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graphicFrame>
        <p:nvGraphicFramePr>
          <p:cNvPr id="9" name="对象 8"/>
          <p:cNvGraphicFramePr>
            <a:graphicFrameLocks noChangeAspect="1"/>
          </p:cNvGraphicFramePr>
          <p:nvPr>
            <p:extLst>
              <p:ext uri="{D42A27DB-BD31-4B8C-83A1-F6EECF244321}">
                <p14:modId xmlns:p14="http://schemas.microsoft.com/office/powerpoint/2010/main" val="1060341338"/>
              </p:ext>
            </p:extLst>
          </p:nvPr>
        </p:nvGraphicFramePr>
        <p:xfrm>
          <a:off x="508000" y="2154052"/>
          <a:ext cx="8128000" cy="2803896"/>
        </p:xfrm>
        <a:graphic>
          <a:graphicData uri="http://schemas.openxmlformats.org/presentationml/2006/ole">
            <mc:AlternateContent xmlns:mc="http://schemas.openxmlformats.org/markup-compatibility/2006">
              <mc:Choice xmlns:v="urn:schemas-microsoft-com:vml" Requires="v">
                <p:oleObj spid="_x0000_s24585" name="文档" r:id="rId14" imgW="3910819" imgH="1349161" progId="Word.Document.12">
                  <p:embed/>
                </p:oleObj>
              </mc:Choice>
              <mc:Fallback>
                <p:oleObj name="文档" r:id="rId14" imgW="3910819" imgH="1349161" progId="Word.Document.12">
                  <p:embed/>
                  <p:pic>
                    <p:nvPicPr>
                      <p:cNvPr id="0" name=""/>
                      <p:cNvPicPr/>
                      <p:nvPr/>
                    </p:nvPicPr>
                    <p:blipFill>
                      <a:blip r:embed="rId15"/>
                      <a:stretch>
                        <a:fillRect/>
                      </a:stretch>
                    </p:blipFill>
                    <p:spPr>
                      <a:xfrm>
                        <a:off x="508000" y="2154052"/>
                        <a:ext cx="8128000" cy="2803896"/>
                      </a:xfrm>
                      <a:prstGeom prst="rect">
                        <a:avLst/>
                      </a:prstGeom>
                    </p:spPr>
                  </p:pic>
                </p:oleObj>
              </mc:Fallback>
            </mc:AlternateContent>
          </a:graphicData>
        </a:graphic>
      </p:graphicFrame>
    </p:spTree>
    <p:extLst>
      <p:ext uri="{BB962C8B-B14F-4D97-AF65-F5344CB8AC3E}">
        <p14:creationId xmlns:p14="http://schemas.microsoft.com/office/powerpoint/2010/main" val="1226870378"/>
      </p:ext>
    </p:extLst>
  </p:cSld>
  <p:clrMapOvr>
    <a:masterClrMapping/>
  </p:clrMapOvr>
  <p:transition>
    <p:cover dir="r"/>
  </p:transition>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正确解答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分析概括作者在文中的观点态度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题要具备四种技能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一是梳理技能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即梳理文章结构、概括段落内容。聚焦三个问题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写了什么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怎样写的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效果如何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二是比对技能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即比对词语、比对语句、比对关系、比对结构、比对方法。三是标识技能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即要抓文本中典型的标志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如内容标志、结构标志、表达标志、思维标志等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详察细勘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方可得出正确结论。四是辨析技能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从体现作者思路的语言标志入手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如起始句、收束句、中心句、归结句等。借助正反对比、相近辨析等手段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辨析文本中段落之间、语句之间的相并、相承、相属等逻辑关系。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17273764"/>
      </p:ext>
    </p:extLst>
  </p:cSld>
  <p:clrMapOvr>
    <a:masterClrMapping/>
  </p:clrMapOvr>
  <p:transition/>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矩形 13"/>
          <p:cNvSpPr>
            <a:spLocks noChangeAspect="1"/>
          </p:cNvSpPr>
          <p:nvPr/>
        </p:nvSpPr>
        <p:spPr>
          <a:xfrm>
            <a:off x="508000" y="1302338"/>
            <a:ext cx="8128000" cy="450732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在科学传播理论中有一个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欠缺模型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大意是说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公众对某项科学活动不支持是因为公众对相关知识缺乏了解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一旦公众了解了专业细节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熟悉了这门科学及其技术的运作过程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就会相信专家的判断。这种科普活动叫作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公众理解科学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其实少了一个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科学家也有这个想法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在他们看来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公众对于转基因的担忧、怀疑、不信任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正是一种莫名其妙的非理性的恐慌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那就是愚昧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所以需要由他们来科普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来启蒙。这里我们可以看到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科普活动不是中性的而是有立场的。刘华杰教授最早发现了这一点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并指出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公众理解科学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的立场是科学共同体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目标受益者首先是科学共同体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而非公众。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7722647"/>
      </p:ext>
    </p:extLst>
  </p:cSld>
  <p:clrMapOvr>
    <a:masterClrMapping/>
  </p:clrMapOvr>
  <p:transition/>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遗憾的是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欠缺模型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本身是有欠缺的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科学家让公众理解了科学之后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公众并没有顺应他们的用意。德国科学传播学者汉斯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皮特斯研究公众对相关科学细节的了解程度与支持程度的关系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发现两者呈现了某种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U</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型关系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即最强烈支持的与最强烈反对的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都是对科学细节了解最多的。在转基因的论辩中也是这样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人士并非如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人士所贬斥的那样都是科盲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其中有些甚至是生物学家。还有些人虽然不是生物学家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但并不认为转基因科学有多么难懂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多么了不起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常常在专业细节层面上与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方辩论。从科学细节的层面上加以反驳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当然是非常重要的。但是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要求每一位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人士都掌握科学细节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一来不可能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二来不必要。在转基因问题上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普通公众不需要了解科学细节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也可以理直气壮地拒绝转基因。那就是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坚持我们作为公民最基本的权利。这个权利与我的性别、信仰、考试成绩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都没有关系。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你要把愚昧的大帽子压给我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那我就戴上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459719"/>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6" name="矩形 5"/>
          <p:cNvSpPr>
            <a:spLocks noChangeAspect="1"/>
          </p:cNvSpPr>
          <p:nvPr/>
        </p:nvSpPr>
        <p:spPr>
          <a:xfrm>
            <a:off x="508000" y="984076"/>
            <a:ext cx="8128000" cy="57261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殷墟甲骨文是商代晚期刻在龟甲兽骨上的文字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是商王室及其他贵族利用龟甲兽骨占卜吉凶时写刻的卜辞和与占卜有关的记事文字。殷墟甲骨文的发现对中国学术界产生了巨大而深远的影响。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甲骨文的发现证实了商王朝的存在。历史上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系统讲述商史的是司马迁的《史记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殷本纪》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但此书撰写的时代距商代较远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即使公认保留了较多商人语言的《尚书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盘庚》篇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其中亦多杂有西周时的词语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显然是被改造过的文章。因此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胡适曾主张古史作为研究对象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缩短二三千年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从诗三百篇做起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。甲骨文的发现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将商人亲手书写、契刻的文字展现在学者面前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使商史与传说时代分离而进入历史时代。特别是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年王国维写了《殷卜辞中所见先公先王考》及《续考》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证明《史记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殷本纪》与《世本》所载殷王世系几乎皆可由卜辞资料印证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是基本可靠的。论文无可辩驳地证明《殷本纪》所载的商王朝是确实存在的。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7572914"/>
      </p:ext>
    </p:extLst>
  </p:cSld>
  <p:clrMapOvr>
    <a:masterClrMapping/>
  </p:clrMapOvr>
  <p:transition>
    <p:pull dir="u"/>
  </p:transition>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科学知识并不是天上掉下来的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是科学共同体生产出来的。我在《警惕科学家》中论证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科学共同体首先是利益共同体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然后才是知识共同体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从来不是道德共同体。作为利益共同体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科学家倾向于生产对其有利的科学知识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也容易忽略、隐瞒甚至篡改对其不利的知识。由于信息不对等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如果科学家要用他生产的知识来愚弄公众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公众常常是难以分辨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难以反驳的。所以江晓原教授说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争论转基因作物是否安全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方设下的一个陷阱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一个误区。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13789706"/>
      </p:ext>
    </p:extLst>
  </p:cSld>
  <p:clrMapOvr>
    <a:masterClrMapping/>
  </p:clrMapOvr>
  <p:transition/>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愚昧的权利是权利的底线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如果不能坚持愚昧的权利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就会出现一种滑稽而可怕的景象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只有掌握了一定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知识的人才有权利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权利与知识成正比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要拥有权利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就必须学习知识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也要承认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专业人士有最高的权利。如果不敢坚持愚昧的权利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就只能老老实实地学习接受科普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才会有一点权利。事实上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这已经剥夺了部分人的权利。愚昧与文明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是一对意识形态概念。愚昧与否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要看话语权掌握在谁的手里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用何种理论去衡量。科学只是我们认知事物的一种方法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解释世界的一种方案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并不是唯一的方法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唯一的方案。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选自《读书》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7316973"/>
      </p:ext>
    </p:extLst>
  </p:cSld>
  <p:clrMapOvr>
    <a:masterClrMapping/>
  </p:clrMapOvr>
  <p:transition/>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下列说法符合原文意思的一项是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所谓愚昧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就是基于对转基因的担忧、怀疑、不信任的莫名其妙的非理性恐慌。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皮特斯的研究表明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公众对科学了解得越多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他们的反对却可能会越强烈。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人士都认为转基因科学并没有什么了不起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常常在细节上与对方辩论。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我们没有必要讨论转基因食品是否安全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否则就掉入了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挺转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派的论辩陷阱。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9067002"/>
      </p:ext>
    </p:extLst>
  </p:cSld>
  <p:clrMapOvr>
    <a:masterClrMapping/>
  </p:clrMapOvr>
  <p:transition/>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本题考查分析概括作者在文中的观点态度的能力。就本题而言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抓住文本中的轨迹句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是解题的关键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莫名其妙的非理性恐慌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是愚昧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但愚昧不止是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从原句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最强烈支持的与最强烈反对的都是对科学细节了解最多的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还有些人虽然不是生物学家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但并不认为转基因科学有多么难懂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多么了不起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可见有这种观点的只是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文中没有提及有没有必要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争论转基因作物是否安全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挺转</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方设下的一个陷阱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是就辩论而言。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449067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wipe(down)">
                                      <p:cBhvr>
                                        <p:cTn id="7"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矩形 12"/>
          <p:cNvSpPr>
            <a:spLocks noChangeAspect="1"/>
          </p:cNvSpPr>
          <p:nvPr/>
        </p:nvSpPr>
        <p:spPr>
          <a:xfrm>
            <a:off x="508000" y="2724265"/>
            <a:ext cx="8128000" cy="166346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梳理轨迹辨观点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抓轨迹句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即从作者思路体现的语言标志入手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如起始句、收束句、中心句、归结句等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体察逻辑关系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即辨析文本中段落之间、语句之间的相并、相承、相属等逻辑关系等。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2772261"/>
      </p:ext>
    </p:extLst>
  </p:cSld>
  <p:clrMapOvr>
    <a:masterClrMapping/>
  </p:clrMapOvr>
  <p:transition/>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矩形 12"/>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安徽江南十校一模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在中国历史上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从西周之初到春秋之末在精神文化领域居于主导地位的是贵族阶层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他们既是政治上的统治者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又是文化的领导者。贵族的精神旨趣是这一时期包括审美意识在内的整个贵族文化的主体心理依据。这个阶层鲜明的身份意识、强烈的荣誉感以及对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的高度重视贯穿于社会生活的方方面面。在这一时期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基本上就是贵族教养的别名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既包含着关于礼乐仪式的各种知识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又包含着道德观念系统及其话语形态。贵族之为贵族而不同于庶人之处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除了经济政治上的特权之外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主要就在于这个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之系统。这里的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虽然不同于后世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更不同于现代以来的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但从中国古代文学思想发展演变的历史来看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周代贵族对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的高度重视具有极为重要的意义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可以说是开了古代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之先河。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97520699"/>
      </p:ext>
    </p:extLst>
  </p:cSld>
  <p:clrMapOvr>
    <a:masterClrMapping/>
  </p:clrMapOvr>
  <p:transition>
    <p:split orient="vert"/>
  </p:transition>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矩形 12"/>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春秋之末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随着贵族等级制的瓦解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文化领导权亦逐渐从贵族阶层转移到一个新的知识阶层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士大夫手中。于是士大夫文化渐渐取代贵族文化而成为主流。士大夫文化也并非一个不变的整体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它也呈现为一个不断变化的过程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从春秋之末到战国时期可以说是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游士文化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其主体乃是那些或奔走游说或授徒讲学的布衣之士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其思想上的代表便是诸子百家。到了秦汉之后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才可以说真正进入了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士大夫文化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阶段。其主体是那些凭借读书而做官或可能做官的知识阶层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士大夫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。中国古代政治体制中存在一种特有的机制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可以简称为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读书做官机制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除了帝王及其宗亲、开国功臣及功臣之后、宦官、外戚、地方豪强等分享国家的权力之外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还有一个可以凭借读书而跻身于官僚队伍的社会阶层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这就是所谓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士大夫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。尚未做官时他们是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耕读传家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的庶民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做官以后他们是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诗书传家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仕族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43117823"/>
      </p:ext>
    </p:extLst>
  </p:cSld>
  <p:clrMapOvr>
    <a:masterClrMapping/>
  </p:clrMapOvr>
  <p:transition>
    <p:split orient="vert"/>
  </p:transition>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矩形 1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无论做官与否</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读书都是这个社会阶层安身立命之本</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而做官</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最高追求是治国平天下</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则是他们读书的目的。因此尽管他们实际上是分为</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官</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民</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两大类型</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具有巨大的社会差异</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但从精神旨趣与价值取向来看</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他们又是一个有着同一性的社会阶层。</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是与士大夫阶层相伴而生、亦相随而亡的终极价值范畴</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是这个社会阶层精神旨趣的标志。在西周贵族阶层的话语系统中最高价值范畴是</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德</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而不是</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。原因不难理解</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这一概念暗含着士大夫阶层的权力意识</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是他们抗衡君权之主体精神的象征。士大夫文化是相对独立于政治权力体系的</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因此需要一个</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终极价值范畴</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来作为标志和合法性依据</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其根本功能是用来规范和引导</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势</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即君权。</a:t>
            </a:r>
            <a:endParaRPr lang="zh-CN" altLang="zh-CN" sz="2200" dirty="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1968255"/>
      </p:ext>
    </p:extLst>
  </p:cSld>
  <p:clrMapOvr>
    <a:masterClrMapping/>
  </p:clrMapOvr>
  <p:transition>
    <p:split orient="vert"/>
  </p:transition>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矩形 12"/>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贵族阶层既掌握着政权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又掌控着文化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故而不需要创造一个与政治权力分庭抗礼的终极价值范畴出来。春秋战国之际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礼崩乐坏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原有价值秩序被打破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以诸子百家为思想代表的士大夫阶层试图通过话语建构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授徒讲学、著书立说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来为社会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从而实现政治变革的宏伟目标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这就需要一个至高无上的价值范畴来为自身确立合法性。于是对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的推崇与捍卫就构成了士大夫精神旨趣的基本维度。从孟子开始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士大夫阶层便有了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一直到明清之时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始终是这个古代知识阶层高扬的精神旗帜。与此相应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士大夫阶层的审美意识、文学艺术观念也主要是围绕这个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展开的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的关系也就成为中国文学思想史上的核心问题之一。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节选自李春青《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身份的历史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生成及其对文论观念之影响》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4554527"/>
      </p:ext>
    </p:extLst>
  </p:cSld>
  <p:clrMapOvr>
    <a:masterClrMapping/>
  </p:clrMapOvr>
  <p:transition>
    <p:split orient="vert"/>
  </p:transition>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矩形 1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下列关于原文内容的各种说法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士大夫阶层重视读书。著名的徽州古民居安徽宏村承志堂有楹联道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敦孝悌此乐何极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嚼诗书其味无穷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就鲜明体现了士大夫之风。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折射出中国古代社会形态和构成的巨大变迁。孟子所谓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彼一时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此一时也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可以描述这种历史发展的常见规律。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学而优则仕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是中国古代政治体制中的一种机制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也是中国古代士大夫文化的传统。隋唐开始推行的科举制对强化和发展这种传统发挥了重要作用。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在文与道的关系上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士大夫阶层的文学艺术观念也主要是围绕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展开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由此依附于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正如韩愈所言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贯道之器也。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56315672"/>
      </p:ext>
    </p:extLst>
  </p:cSld>
  <p:clrMapOvr>
    <a:masterClrMapping/>
  </p:clrMapOvr>
  <p:transition>
    <p:split orient="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甲骨文的发现也使《史记》之类的历史文献中有关中国古史记载的可信性增强。因为这一发现促使史学家们想到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既然《殷本纪》中的商王世系基本可信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司马迁的《史记》也确如刘向、扬雄所言是一部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那么司马迁在《史记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夏本纪》中所记录的夏王朝与夏王世系恐怕也不是向壁虚构。特别是在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年代疑古思潮流行时期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甲骨文资料证实了《殷本纪》与《世本》的可靠程度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也使历史学家开始摆脱困惑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对古典文献的可靠性恢复了信心。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2445638"/>
      </p:ext>
    </p:extLst>
  </p:cSld>
  <p:clrMapOvr>
    <a:masterClrMapping/>
  </p:clrMapOvr>
  <p:transition>
    <p:pull dir="u"/>
  </p:transition>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矩形 1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本题考查分析论点、论据和论证方法与分析作者在文中的观点态度的能力。本题侧重从观点角度分析。其中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三项均与文本分析理解相符合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由此依附于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原文相应表述为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士大夫阶层的审美意识、文学艺术观念也主要是围绕这个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展开的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的关系也就成为中国文学思想史上的核心问题之一。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6246848"/>
      </p:ext>
    </p:extLst>
  </p:cSld>
  <p:clrMapOvr>
    <a:masterClrMapping/>
  </p:clrMapOvr>
  <p:transition>
    <p:split orient="vert"/>
  </p:transition>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矩形 12"/>
          <p:cNvSpPr>
            <a:spLocks noChangeAspect="1"/>
          </p:cNvSpPr>
          <p:nvPr/>
        </p:nvSpPr>
        <p:spPr>
          <a:xfrm>
            <a:off x="508000" y="2291038"/>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河北石家庄一模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在中华传统文化中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占有重要地位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对古人生活的影响很直接。鸡为什么叫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明代李时珍《本草纲目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禽部》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条引南唐人徐铉的话称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鸡者稽也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能稽时也。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鸡守时且鸣叫准时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鸡鸣了天就快亮了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古人送给鸡不少美称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夜烛、司晨鸟、知时畜、长鸣都尉等</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86772450"/>
      </p:ext>
    </p:extLst>
  </p:cSld>
  <p:clrMapOvr>
    <a:masterClrMapping/>
  </p:clrMapOvr>
  <p:transition>
    <p:split orient="vert"/>
  </p:transition>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矩形 1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鸡能啼晨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古人称之为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。鸡这一习性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对农耕时代的古人具有重要意义。《诗经》中有这样的句子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女曰鸡鸣</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妻子说鸡打鸣了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赶紧起来干活吧。可见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先秦时人们已开始利用鸡鸣来安排作息了。国君也以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为时间节点安排作息。《诗经》中的《鸡鸣》就有贤妃提醒国君早朝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鸡既鸣矣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朝既盈矣。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周朝还专设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掌管供办鸡牲和报时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后来宫廷中负责打更报时的人被称为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。但古人认为母鸡打鸣是不祥之兆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。在古代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女人干政或主政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常被称作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牝鸡司晨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五行志》引《易传》的话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妇人专政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国不静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牝鸡雄鸣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主不荣。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古人还以鸡鸣励志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现在不少人书房里都喜欢挂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闻鸡起舞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字画。《晋书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祖逖传》记载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祖逖和刘琨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共被同寝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夜半听到鸡叫声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对刘琨说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此非恶声也。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便踢他起来一起舞剑健身。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56787127"/>
      </p:ext>
    </p:extLst>
  </p:cSld>
  <p:clrMapOvr>
    <a:masterClrMapping/>
  </p:clrMapOvr>
  <p:transition>
    <p:split orient="vert"/>
  </p:transition>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矩形 12"/>
          <p:cNvSpPr>
            <a:spLocks noChangeAspect="1"/>
          </p:cNvSpPr>
          <p:nvPr/>
        </p:nvSpPr>
        <p:spPr>
          <a:xfrm>
            <a:off x="508000" y="991119"/>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鸡在古人眼里还能辟邪。《山海经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中山经》中就多次提及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用一雄鸡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攘而勿杀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毛用一白鸡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祈而不粉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鸡是一种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主管日出。唐《艺文类聚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条的说法更清楚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鸡为积阳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南方之象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火阳精物。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鸡鸣带来光明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而鬼怪最不敢见光明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自然便怕鸡。还有一种说法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民间把鸡当辟邪物可能与中华人文始祖虞舜有关。东晋王嘉《拾遗记》记载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尧在位七十年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有国献重明之鸟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双睛在目。这里的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重明之鸟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就是一种鸡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隐指尧的接班人舜。重明之鸟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能搏逐猛兽虎狼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使妖灾群恶不能为害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民间过年时都期盼这种鸟能飞到自家门口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等不到它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或刻木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或铸金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为此鸟之状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置于门户之间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。王嘉认为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民间画鸡贴门上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就是由这种遗俗变化来的。古人认为鸡还是一种吉祥动物。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谐音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鸡年就是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吉祥之年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。古代有一种年画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上面是啼叫的公鸡和牡丹花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有读书人的人家过年时都会张贴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42538696"/>
      </p:ext>
    </p:extLst>
  </p:cSld>
  <p:clrMapOvr>
    <a:masterClrMapping/>
  </p:clrMapOvr>
  <p:transition>
    <p:split orient="vert"/>
  </p:transition>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矩形 1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还有一句十分喜庆的话叫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龙凤呈祥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龙的原型是蛇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凤的原型就是鸡。凤凰的别名是鸭鸡。传统的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龙凤呈祥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龙鸡呈祥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鸡在古人心目中的形象并不比凤凰差。古人称鸡为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西汉韩婴《韩诗外传》便有这样的说法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君独不见夫鸡乎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头戴冠者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足傅距者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敌在前敢斗者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见食相呼者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守夜不失时者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这些鸡的优秀品质可都是凤凰所没有的。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对古人生活的影响》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2661438"/>
      </p:ext>
    </p:extLst>
  </p:cSld>
  <p:clrMapOvr>
    <a:masterClrMapping/>
  </p:clrMapOvr>
  <p:transition>
    <p:split orient="vert"/>
  </p:transition>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7" name="圆角矩形 6">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8" action="ppaction://hlinksldjump"/>
          </p:cNvPr>
          <p:cNvSpPr/>
          <p:nvPr/>
        </p:nvSpPr>
        <p:spPr>
          <a:xfrm>
            <a:off x="4571656"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TextBox 3">
            <a:hlinkClick r:id="rId8"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矩形 1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根据原文内容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下列说法不正确的一项是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鸡被称为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还有夜烛、司晨鸟、知时畜、长鸣都尉等别称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都与鸡守时且鸣叫准时的特点有关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蕴含着古人对鸡的赞美。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农业在古代处于主导地位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又没有发达的计时工具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鸡文化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地位重要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对古人生活的影响很直接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对现代的影响就相对小了。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鸡被古人称为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古人根据鸡的特点赋予其文、武、勇、仁、信等优秀品质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鸡在古人心目中地位比凤凰高。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鸡和凤凰大体类似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而凤凰的别名是鸭鸡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凤的原型是鸡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龙凤呈祥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事实上是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龙鸡呈祥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本题考查分析作者在文中的观点态度与分析论点、论据和论证方法的能力。就本题而言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三项与文本说法相符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鸡在古人心目中地位比凤凰高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属于主观臆断。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65071902"/>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xEl>
                                              <p:pRg st="5" end="5"/>
                                            </p:txEl>
                                          </p:spTgt>
                                        </p:tgtEl>
                                        <p:attrNameLst>
                                          <p:attrName>style.visibility</p:attrName>
                                        </p:attrNameLst>
                                      </p:cBhvr>
                                      <p:to>
                                        <p:strVal val="visible"/>
                                      </p:to>
                                    </p:set>
                                    <p:animEffect transition="in" filter="wipe(down)">
                                      <p:cBhvr>
                                        <p:cTn id="7" dur="500"/>
                                        <p:tgtEl>
                                          <p:spTgt spid="1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甲骨文的发现同时引发了震撼中外学术界的殷墟发掘。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五四运动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促使中国的历史学界发生两大变化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一是提倡实事求是的科学态度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古史辨派对一切经不住史证的旧史学的无情批判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使人痛感中国古史上科学的考古资料的极端贫乏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二是历史唯物主义在史学界产生了巨大影响。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年王国维在清华国学研究院讲授《古史新证》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二重证据法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亦使中国历史学研究者开始注重地下出土的新材料。这些历史因素对近代考古学在中国的兴起具有催生作用。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当时的中央研究院历史语言研究所开始发掘殷墟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其最初的目的乃是继续寻找甲骨。而第二次发掘时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已从主要寻找甲骨变成了对整个遗址所有遗存的科学发掘。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23751201"/>
      </p:ext>
    </p:extLst>
  </p:cSld>
  <p:clrMapOvr>
    <a:masterClrMapping/>
  </p:clrMapOvr>
  <p:transition>
    <p:pull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7" name="矩形 6"/>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甲骨文的发现还大大加速了对传统的中国文字学的改造。汉代以后中国的文字学家崇尚许慎的《说文解字》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传统的文字学主要是《说文》学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但由于北宋以来金石学的发展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特别是对金文的研究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已不断地用商周古文字对《说文》的文字学进行补充。到了清代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对金石学的研究进一步深入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使《说文》的权威性受到了较大的冲击。甲骨文的发现提供了汉字的早期形式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其构成离小篆甚远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多有象形、会意文字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令当时学者眼界大开。《说文》以小篆为本解释字源的理论难以维持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从此中国文字学就进入了一个新的时期。</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摘编自朱凤瀚《近百年来的殷墟甲骨文研究》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19171882"/>
      </p:ext>
    </p:extLst>
  </p:cSld>
  <p:clrMapOvr>
    <a:masterClrMapping/>
  </p:clrMapOvr>
  <p:transition>
    <p:pull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本文节选自第一部分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命题时作了删节。选文共分五段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整体结构呈总分模式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阐释殷墟甲骨文定义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概述其对中国学术界巨大而深远的影响。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甲骨文的发现证实了商王朝的存在。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甲骨文的发现佐证了《史记》等中国古史记载的可信性。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第四段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甲骨文的发现引发了震撼中外学术界的殷墟发掘。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第五段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甲骨文的发现大大加速了对传统的中国文字学的改造。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57570191"/>
      </p:ext>
    </p:extLst>
  </p:cSld>
  <p:clrMapOvr>
    <a:masterClrMapping/>
  </p:clrMapOvr>
  <p:transition>
    <p:pull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249096"/>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一般论述类文章考题的答案都在原文中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还原至原文即可。首先是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怎么读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为了节省时间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不建议直接精读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建议先略读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弄清文章的大概意思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每段段意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将文章按内容分成几部分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这样便于之后的对照。略读完再去看题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然后把题目放回原文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根据题目关键词确定答案所在段落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确定范围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找到题干涉及的内容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再精读相关部分、提取答案。这里有一个小技巧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一般情况下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不同小题在不同段落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题号的顺序一般也是文章中的顺序。常见的挖坑的地方有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因果关系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为了</a:t>
            </a:r>
            <a:r>
              <a:rPr lang="en-US" altLang="zh-CN" sz="2200" dirty="0">
                <a:solidFill>
                  <a:srgbClr val="000000"/>
                </a:solidFill>
                <a:latin typeface="NEU-BZ-S92"/>
                <a:ea typeface="方正硬笔楷书简体"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、时间顺序、偷换主语、混淆程度、文中无据。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北京大学元培学院　张文瀚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93632431"/>
              </p:ext>
            </p:extLst>
          </p:nvPr>
        </p:nvGraphicFramePr>
        <p:xfrm>
          <a:off x="508000" y="732533"/>
          <a:ext cx="8128000" cy="1814257"/>
        </p:xfrm>
        <a:graphic>
          <a:graphicData uri="http://schemas.openxmlformats.org/presentationml/2006/ole">
            <mc:AlternateContent xmlns:mc="http://schemas.openxmlformats.org/markup-compatibility/2006">
              <mc:Choice xmlns:v="urn:schemas-microsoft-com:vml" Requires="v">
                <p:oleObj spid="_x0000_s1084" name="文档" r:id="rId4" imgW="4103479" imgH="915643" progId="Word.Document.12">
                  <p:embed/>
                </p:oleObj>
              </mc:Choice>
              <mc:Fallback>
                <p:oleObj name="文档" r:id="rId4" imgW="4103479" imgH="915643" progId="Word.Document.12">
                  <p:embed/>
                  <p:pic>
                    <p:nvPicPr>
                      <p:cNvPr id="0" name=""/>
                      <p:cNvPicPr/>
                      <p:nvPr/>
                    </p:nvPicPr>
                    <p:blipFill>
                      <a:blip r:embed="rId5"/>
                      <a:stretch>
                        <a:fillRect/>
                      </a:stretch>
                    </p:blipFill>
                    <p:spPr>
                      <a:xfrm>
                        <a:off x="508000" y="732533"/>
                        <a:ext cx="8128000" cy="1814257"/>
                      </a:xfrm>
                      <a:prstGeom prst="rect">
                        <a:avLst/>
                      </a:prstGeom>
                    </p:spPr>
                  </p:pic>
                </p:oleObj>
              </mc:Fallback>
            </mc:AlternateContent>
          </a:graphicData>
        </a:graphic>
      </p:graphicFrame>
    </p:spTree>
    <p:extLst>
      <p:ext uri="{BB962C8B-B14F-4D97-AF65-F5344CB8AC3E}">
        <p14:creationId xmlns:p14="http://schemas.microsoft.com/office/powerpoint/2010/main" val="4016390424"/>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9"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6"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1845065"/>
            <a:ext cx="228780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81498925"/>
              </p:ext>
            </p:extLst>
          </p:nvPr>
        </p:nvGraphicFramePr>
        <p:xfrm>
          <a:off x="508000" y="2565145"/>
          <a:ext cx="8128000" cy="2232007"/>
        </p:xfrm>
        <a:graphic>
          <a:graphicData uri="http://schemas.openxmlformats.org/presentationml/2006/ole">
            <mc:AlternateContent xmlns:mc="http://schemas.openxmlformats.org/markup-compatibility/2006">
              <mc:Choice xmlns:v="urn:schemas-microsoft-com:vml" Requires="v">
                <p:oleObj spid="_x0000_s6196" name="文档" r:id="rId14" imgW="3839157" imgH="1053548" progId="Word.Document.12">
                  <p:embed/>
                </p:oleObj>
              </mc:Choice>
              <mc:Fallback>
                <p:oleObj name="文档" r:id="rId14" imgW="3839157" imgH="1053548" progId="Word.Document.12">
                  <p:embed/>
                  <p:pic>
                    <p:nvPicPr>
                      <p:cNvPr id="0" name=""/>
                      <p:cNvPicPr/>
                      <p:nvPr/>
                    </p:nvPicPr>
                    <p:blipFill>
                      <a:blip r:embed="rId15"/>
                      <a:stretch>
                        <a:fillRect/>
                      </a:stretch>
                    </p:blipFill>
                    <p:spPr>
                      <a:xfrm>
                        <a:off x="508000" y="2565145"/>
                        <a:ext cx="8128000" cy="2232007"/>
                      </a:xfrm>
                      <a:prstGeom prst="rect">
                        <a:avLst/>
                      </a:prstGeom>
                    </p:spPr>
                  </p:pic>
                </p:oleObj>
              </mc:Fallback>
            </mc:AlternateContent>
          </a:graphicData>
        </a:graphic>
      </p:graphicFrame>
    </p:spTree>
    <p:extLst>
      <p:ext uri="{BB962C8B-B14F-4D97-AF65-F5344CB8AC3E}">
        <p14:creationId xmlns:p14="http://schemas.microsoft.com/office/powerpoint/2010/main" val="3594026646"/>
      </p:ext>
    </p:extLst>
  </p:cSld>
  <p:clrMapOvr>
    <a:masterClrMapping/>
  </p:clrMapOvr>
  <p:transition>
    <p:pull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6" name="矩形 5"/>
          <p:cNvSpPr>
            <a:spLocks noChangeAspect="1"/>
          </p:cNvSpPr>
          <p:nvPr/>
        </p:nvSpPr>
        <p:spPr>
          <a:xfrm>
            <a:off x="508000" y="147850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下列关于原文内容的表述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殷墟甲骨文是商代后期王公贵族占卜吉凶时写刻在龟甲或兽骨上的文字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它的发现对中国学术界产生了深远的影响。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在殷墟甲骨文发现之前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人们只能从有限的文献记载中了解到中国历史上存在过一个商王朝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然而这些文献却并非成于商代。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由于缺少成于商代的文字史料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因此从稳妥的角度出发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胡适认为古史研究大致可从西周时代开始进行。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1917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年王国维写的《殷卜辞中所见先公先王考》及《续考》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证明了《史记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殷本纪》所载内容的真实性。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90935160"/>
      </p:ext>
    </p:extLst>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animEffect transition="in" filter="wipe(down)">
                                      <p:cBhvr>
                                        <p:cTn id="7"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本题考查考生对文中重要语句的理解。从四个选项涉及的材料看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主要集中在文章的第一、二段。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证明了《史记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殷本纪》所载内容的真实性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信息的表述不正确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论文无可辩驳地证明《殷本纪》所载的商王朝是确实存在的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所载内容的真实性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商王朝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不能等同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属于偷换概念。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一是题文对照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将试题中的四个选项与文本对照比较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从而确定四个选项在文本中的相应位置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二是剖析论证层次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按并列、对照、总分、层进式切分文章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并梳理段落内部句与句之间的逻辑关系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三是切片分析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将选项逐个代入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比较异同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验明正身。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89580503"/>
      </p:ext>
    </p:extLst>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147850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下列理解和分析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不符合原文意思的一项是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年代疑古思潮流行时期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一些历史学家对《世本》的可靠性将信将疑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认为其中记载的一些内容恐怕是虚构的。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旧史学的研究既缺少实事求是的科学态度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又缺乏科学的考古资料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因而它受到古史辨派的无情批判。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王国维的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二重证据法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让中国历史学研究者认识到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在考证古史时不仅要注重历史文献的记载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也要重视地下出土的新材料。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许慎的《说文解字》没有利用汉字的早期形式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而主要依据小篆来研究古文字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这使它在解释字源方面存在着一定的不足。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04635199"/>
      </p:ext>
    </p:extLst>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wipe(down)">
                                      <p:cBhvr>
                                        <p:cTn id="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本题考查考生筛选、整合文中的信息及推断能力。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原文内容是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古史辨派对一切经不住史证的旧史学的无情批判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使人痛感中国古史上科学的考古资料的极端贫乏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这一语句陈述的重点是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经不住史证的旧史学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而不是所有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旧史学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一是对位语句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还原语境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找准信息点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二是对语句进行切片分析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梳理句子主干结构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明晰语句重点所在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三是反向思考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即选项中的所有结论都必须能从原文中找到根据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如果找不到依据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则该选项不正确。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56737755"/>
      </p:ext>
    </p:extLst>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6" name="矩形 5"/>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根据原文内容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下列说法不正确的一项是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《尚书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盘庚》明显是后人改造过的文章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尽管其中保留了许多商人语言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但是仅凭此篇仍不足以证实商王朝的存在。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若想证实司马迁在《史记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夏本纪》中记录的夏王朝与夏王世系的客观存在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还要依靠地下出土的新材料。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第二次殷墟发掘的目的发生了改变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是因为历史语言研究所认识到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除了甲骨之外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遗址的其他遗存也可以作为研究中国历史的材料。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直至殷墟甲骨文被发现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学者们探究先民的造字之法才有所凭依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从此中国的文字学就进入了一个新的时期。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02120157"/>
      </p:ext>
    </p:extLst>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animEffect transition="in" filter="wipe(down)">
                                      <p:cBhvr>
                                        <p:cTn id="7"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本题考查考生筛选、整合文中信息及推断能力。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直至殷墟甲骨文被发现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学者们探究先民的造字之法才有所凭依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北宋以来金石学的发展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特别是对金文的研究</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此前学者的研究并非全无凭依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只不过是甲骨文的发现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令当时学者眼界大开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必须从整体上把握文章结构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抓层次文意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抓阅读程序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逐段点化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先分后合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要题文对照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提取要点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抓标题、注释、文首、文尾等关键处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从中获得解题信息。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0706585"/>
      </p:ext>
    </p:extLst>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pic>
        <p:nvPicPr>
          <p:cNvPr id="5" name="图片 4"/>
          <p:cNvPicPr>
            <a:picLocks noChangeAspect="1"/>
          </p:cNvPicPr>
          <p:nvPr/>
        </p:nvPicPr>
        <p:blipFill>
          <a:blip r:embed="rId12"/>
          <a:stretch>
            <a:fillRect/>
          </a:stretch>
        </p:blipFill>
        <p:spPr>
          <a:xfrm>
            <a:off x="1001115" y="1032106"/>
            <a:ext cx="7141770" cy="5464677"/>
          </a:xfrm>
          <a:prstGeom prst="rect">
            <a:avLst/>
          </a:prstGeom>
        </p:spPr>
      </p:pic>
    </p:spTree>
    <p:extLst>
      <p:ext uri="{BB962C8B-B14F-4D97-AF65-F5344CB8AC3E}">
        <p14:creationId xmlns:p14="http://schemas.microsoft.com/office/powerpoint/2010/main" val="1692543443"/>
      </p:ext>
    </p:extLst>
  </p:cSld>
  <p:clrMapOvr>
    <a:masterClrMapping/>
  </p:clrMapOvr>
  <p:transition>
    <p:pull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6" name="矩形 5"/>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高考论述类文本阅读处于高考的首发阵营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有政论文、学术论文、时评、书评四大类。一是学术类论述文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以文化现象、民俗风尚、文化反思、国学美学理论等为主要内容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对其作阐释、解证、还原、推论等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从逻辑思维与内容呈现两个方面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呈现论述文本的思辨之美、论证之美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二是政论类、时评类论述文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内容涉及民生热点、现实困惑、大众关注、道德建设、民族心理等方面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具有时事性强、热点程度高等特点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并对其进行探源、评判、分析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发表见解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得出结论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三是书评类论述文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以最新出版或发表的具有思想代表性、学术引领性、理论探索性、形象丰盈性的各种书籍、文章为评论对象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解读其内容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概括其特点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归纳其影响意义等。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3700130"/>
      </p:ext>
    </p:extLst>
  </p:cSld>
  <p:clrMapOvr>
    <a:masterClrMapping/>
  </p:clrMapOvr>
  <p:transition>
    <p:wipe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选文严谨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逻辑关系清晰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段落层次明显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且一文一议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只论述一个问题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具有单一性与明确性。一般论述类文章的表达直白缜密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具有层次性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论述相对理性、客观、准确、简练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一般论述类文章本质上是一种环环相扣的链式结构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选文结构呈现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怎么办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的环状论证流程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在展示思维流程的同时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也彰显了人本、人文的思想之美、理性之美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一般论述类文章考查的重点有概念理解、信息筛选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概括文本内容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分析论点、论据、论证方法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分析作者在文中的观点态度等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尤其是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筛选并整合文中的信息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更为高频考点。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3839075"/>
      </p:ext>
    </p:extLst>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030665540"/>
              </p:ext>
            </p:extLst>
          </p:nvPr>
        </p:nvGraphicFramePr>
        <p:xfrm>
          <a:off x="508000" y="1083256"/>
          <a:ext cx="8128000" cy="4945488"/>
        </p:xfrm>
        <a:graphic>
          <a:graphicData uri="http://schemas.openxmlformats.org/presentationml/2006/ole">
            <mc:AlternateContent xmlns:mc="http://schemas.openxmlformats.org/markup-compatibility/2006">
              <mc:Choice xmlns:v="urn:schemas-microsoft-com:vml" Requires="v">
                <p:oleObj spid="_x0000_s2108" name="文档" r:id="rId4" imgW="3945030" imgH="2399828" progId="Word.Document.12">
                  <p:embed/>
                </p:oleObj>
              </mc:Choice>
              <mc:Fallback>
                <p:oleObj name="文档" r:id="rId4" imgW="3945030" imgH="2399828" progId="Word.Document.12">
                  <p:embed/>
                  <p:pic>
                    <p:nvPicPr>
                      <p:cNvPr id="0" name=""/>
                      <p:cNvPicPr/>
                      <p:nvPr/>
                    </p:nvPicPr>
                    <p:blipFill>
                      <a:blip r:embed="rId5"/>
                      <a:stretch>
                        <a:fillRect/>
                      </a:stretch>
                    </p:blipFill>
                    <p:spPr>
                      <a:xfrm>
                        <a:off x="508000" y="1083256"/>
                        <a:ext cx="8128000" cy="4945488"/>
                      </a:xfrm>
                      <a:prstGeom prst="rect">
                        <a:avLst/>
                      </a:prstGeom>
                    </p:spPr>
                  </p:pic>
                </p:oleObj>
              </mc:Fallback>
            </mc:AlternateContent>
          </a:graphicData>
        </a:graphic>
      </p:graphicFrame>
    </p:spTree>
    <p:extLst>
      <p:ext uri="{BB962C8B-B14F-4D97-AF65-F5344CB8AC3E}">
        <p14:creationId xmlns:p14="http://schemas.microsoft.com/office/powerpoint/2010/main" val="1706326583"/>
      </p:ext>
    </p:extLst>
  </p:cSld>
  <p:clrMapOvr>
    <a:masterClrMapping/>
  </p:clrMapOvr>
  <p:transition>
    <p:strips dir="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论述类文本的逻辑关系有三种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一是语段之间、语段与文本之间有衔接、照应、引述、拓展、归结等逻辑关系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二是语段内部语句之间具有相从、相并、相承等逻辑关系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三是语句与段落之间具有领起、提挈、过渡、铺垫、收束、勾连、伏笔等逻辑关系。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标识。题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指标题与题注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具有揭示背景、点明题意、明示观点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阐明主旨等作用。引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指引证与引用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具有佐证观点、宽厚背景、强化论证等作用。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00457797"/>
      </p:ext>
    </p:extLst>
  </p:cSld>
  <p:clrMapOvr>
    <a:masterClrMapping/>
  </p:clrMapOvr>
  <p:transition>
    <p:wipe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20"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6" name="矩形 5"/>
          <p:cNvSpPr>
            <a:spLocks noChangeAspect="1"/>
          </p:cNvSpPr>
          <p:nvPr/>
        </p:nvSpPr>
        <p:spPr>
          <a:xfrm>
            <a:off x="508000" y="1143857"/>
            <a:ext cx="8128000" cy="496751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总结段意。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赋予文献以</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生命</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自古以来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中国文人学者就有一种情怀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创造思想、担当道义。郑州大学刘志伟教授以发显中国思想文化精神为研究使命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以关涉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这两大中国核心文化概念关系的研究为统摄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体认、把握中国文化的心灵结构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最后写成《汉魏六朝文史论衡》一书。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此书分为上篇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国家意识形态与文化创造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不遇与志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《文选》与各体文选论考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。与一般文史论著相比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本书的特点是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有自觉的理论意识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注重对文献所蕴含的思想文化进行阐发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发掘意识形态对文化创造的支配作用。于是赋予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死文献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活生命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2673079"/>
      </p:ext>
    </p:extLst>
  </p:cSld>
  <p:clrMapOvr>
    <a:masterClrMapping/>
  </p:clrMapOvr>
  <p:transition>
    <p:split orient="vert" dir="in"/>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20"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5" name="矩形 4"/>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大视野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小文献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。中国传统文化本以整体性思维为特色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对中国古代的文史研究追求融通经子、出入文史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以整体视野和融通精神主导研究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将研究对象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到特定历史文化时空中作整体观照。下篇之《曹操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捉刀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叙事考论》就是以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大视野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小文献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的代表之作。《语林》与《世说新语》皆叙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曹操捉刀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不过数十字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但二者存在细微差别。刘志伟以敏锐的学术眼力发现了其间隐藏的文化精义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《世说新语》对《语林》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捉刀</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条的选择眼光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其实正体现了作者对由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崇拜转为文化审美这种魏晋文化思想变化的深刻把握和认知。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各篇之见解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均来自于对特定历史文化时空的整体观照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不仅融通了文史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了古今。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22427610"/>
      </p:ext>
    </p:extLst>
  </p:cSld>
  <p:clrMapOvr>
    <a:masterClrMapping/>
  </p:clrMapOvr>
  <p:transition>
    <p:split orient="vert" dir="in"/>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20"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5" name="矩形 4"/>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细微处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。有感于科学主义主导人文学术研究之弊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刘志伟坚持了这样一条研究道路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以坚实的文献整理与考据功夫发显中国文化思想精义。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他的研究显现出学术追求的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向上一路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由偏爱对文史的原初感悟到偏重理论思维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再到强化文献基础与小学功夫训练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再到以坚实的文献整理与考据功夫阐发中国文化思想精义。该书以思想统领文献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注重学理探寻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善于从文献细微之处揭示文化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。如《边让与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世说新语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》从《世说新语》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门首条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边让见袁阆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这一微小叙事的用意开始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揭示出汉末魏晋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时代的文化精神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进而发显了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言语门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首条叙事的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意义。没有扎实的文献学功夫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没有对士人在文化创造中的历史作用的深切体悟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是难以做到的。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84690993"/>
      </p:ext>
    </p:extLst>
  </p:cSld>
  <p:clrMapOvr>
    <a:masterClrMapping/>
  </p:clrMapOvr>
  <p:transition>
    <p:split orient="vert" dir="in"/>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20"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5" name="矩形 4"/>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主内证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辅外证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。《汉魏六朝文史论衡》提出了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内外证结合而以内证为主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的研究思路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是指文献本身所能提供的证据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是指与研究对象相关的历史文献资料。发掘文献内存的证据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比任何外证都更有说服力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是文献本身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内在理路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的客观展示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是直接证据。如《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文选集注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成书众说评议》综合评议了关于《文选集注》成书的各种观点及其论证方法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发现存在这样一个问题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由于直接证据缺失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间接证据有限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各说都无法让人完全信服。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该文比勘了《文选集注》所引李善注、陆善经注、《文选钞》等古注本之间的内在联系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文本内证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及相关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佐证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的角度提出问题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刊本中的李注是否曾经参校过《文选集注》或者这一系统的其他抄本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这对推进《文选集注》研究乃至《文选》研究不无方法论意义。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62036195"/>
      </p:ext>
    </p:extLst>
  </p:cSld>
  <p:clrMapOvr>
    <a:masterClrMapping/>
  </p:clrMapOvr>
  <p:transition>
    <p:split orient="vert" dir="in"/>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20"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5" name="矩形 4"/>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《汉魏六朝文史论衡》将坚实的文献考信与鲜活的时代文化结合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使得那些看似无关的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死文献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被赋予了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活生命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就像作者说的那样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接续学术元气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体悟学术生命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接续学术元气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体悟学术生命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的结论与前面五段之间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存在着由分到总的逻辑关系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阐释了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赋予文献以生命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的本质内涵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六个语段之间不仅有照应关系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引述关系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更有并列关系、归结关系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语段之间、语段与文本之间的层次关系便一目了然。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介绍《汉魏六朝文史论衡》的背景与缘由。第二段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总述《汉魏六朝文史论衡》的内容与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赋予文献以生命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的特点。第三段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大视野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小文献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。第四段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细微处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。第五段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主内证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辅外证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。第六段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总括《汉魏六朝文史论衡》的意义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接续学术元气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体悟学术生命。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0961537"/>
      </p:ext>
    </p:extLst>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20"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5" name="矩形 4"/>
          <p:cNvSpPr>
            <a:spLocks noChangeAspect="1"/>
          </p:cNvSpPr>
          <p:nvPr/>
        </p:nvSpPr>
        <p:spPr>
          <a:xfrm>
            <a:off x="508000" y="1294804"/>
            <a:ext cx="8128000" cy="452239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从逻辑关系角度问层次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分析结构层次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理清逻辑关系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是透析文本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读懂文章的不二之途。方法有三种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一是从语段结构的形式方面分析。二是从语段内容方面概括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归纳段意文意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提炼语段中心。如上文中解释《汉魏六朝文史论衡》的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背景与缘由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内容与特点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大视野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细微处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等关键词句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可准确概括出文段内容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三是从语段内部的语句关系入手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根据段落内句子之间联结的紧密程度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找寻体现文章思路的语句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如领起句、提挈句、过渡句等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或领起下文或收束上文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或承上启下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或勾连埋伏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或首尾照应。如上文中第四段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细微处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即为本段的提挈句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下面几句话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分别阐释了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举例阐释如何揭示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的独特作用等。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55763595"/>
      </p:ext>
    </p:extLst>
  </p:cSld>
  <p:clrMapOvr>
    <a:masterClrMapping/>
  </p:clrMapOvr>
  <p:transition>
    <p:split orient="vert" dir="in"/>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20"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5" name="矩形 4"/>
          <p:cNvSpPr>
            <a:spLocks noChangeAspect="1"/>
          </p:cNvSpPr>
          <p:nvPr/>
        </p:nvSpPr>
        <p:spPr>
          <a:xfrm>
            <a:off x="508000" y="1478508"/>
            <a:ext cx="8128000" cy="415498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新石器时代前期的母系氏族社会大概相对说来比较和平安定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其巫术礼仪、原始图腾及其图像化的符号形象也如此。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仰韶型和马家窑型的彩陶纹样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其特征恰好是这相对和平安定的社会氛围的反照。你看那各种形态的鱼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那奔驰的狗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那爬行的蜥蜴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那拙钝的鸟和蛙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特别是那陶盆里的人面含鱼的形象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它们虽明显具有巫术礼仪的图腾性质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具体含义已不可知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但从这些形象本身所直接传达出来的艺术风貌和审美意识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却可以清晰地使人感到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这里还没有沉重、恐怖、神秘和紧张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而是生动、活泼、纯朴和天真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是一派生气勃勃、健康成长的童年气派</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00141042"/>
      </p:ext>
    </p:extLst>
  </p:cSld>
  <p:clrMapOvr>
    <a:masterClrMapping/>
  </p:clrMapOvr>
  <p:transition>
    <p:split orient="vert" dir="in"/>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20"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5" name="矩形 4"/>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仰韶彩陶的特点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是动物形象和动物纹样多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其中尤以鱼纹最普遍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有十余种。据闻一多《说鱼》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鱼在中国语言中具有生殖繁盛的祝福含义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但闻一多最早也只说到《诗经》《周易》。那么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我们是否可以把它进一步追溯到这些仰韶彩陶呢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像仰韶期彩陶屡见的多种鱼纹和含鱼人面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它们的巫术礼仪含义是否就在对氏族子孙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瓜瓞绵绵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长久不绝的祝福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社会在发展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陶器造型和纹样也在继续变化。和全世界各民族完全一致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占居新石器时代陶器的纹饰走廊的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并非动物纹样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而是抽象的几何纹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即各式各样的曲线、直线、水纹、漩涡纹、三角形、锯齿纹种种。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694015"/>
      </p:ext>
    </p:extLst>
  </p:cSld>
  <p:clrMapOvr>
    <a:masterClrMapping/>
  </p:clrMapOvr>
  <p:transition>
    <p:split orient="vert" dir="in"/>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20"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5" name="矩形 4"/>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仰韶、马家窑的某些几何纹样已比较清晰地表明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它们是由动物形象的写实而逐渐变为抽象化、符号化的。由再现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抽象化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由写实到符号化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这正是一个由内容到形式的积淀过程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也正是美作为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有意味的形式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的原始形成过程。即是说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在后世看来似乎只是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而并无具体含义和内容的抽象几何纹样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其实在当年却是具有非常重要的内容和含义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即具有非常重要的原始巫术礼仪的图腾含义的。似乎是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形式的几何纹样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原始人们的感受却远不只是均衡对称的形式快感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而具有复杂的观念、想象的意义在内。巫术礼仪的图腾形象逐渐简化和抽象化成为纯形式的几何图案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它的原始图腾含义不但没有消失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并且由于几何纹饰经常比动物形象更多地布满器身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这种含义反而更加强了。可见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抽象几何纹饰并非某种形式美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而是抽象形式中有内容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感官感受中有观念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这正是美和审美在对象和主体两方面的共同特点</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2856759"/>
      </p:ext>
    </p:extLst>
  </p:cSld>
  <p:clrMapOvr>
    <a:masterClrMapping/>
  </p:clrMapOvr>
  <p:transition>
    <p:split orient="vert"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786380290"/>
              </p:ext>
            </p:extLst>
          </p:nvPr>
        </p:nvGraphicFramePr>
        <p:xfrm>
          <a:off x="508000" y="798080"/>
          <a:ext cx="8128000" cy="5655256"/>
        </p:xfrm>
        <a:graphic>
          <a:graphicData uri="http://schemas.openxmlformats.org/presentationml/2006/ole">
            <mc:AlternateContent xmlns:mc="http://schemas.openxmlformats.org/markup-compatibility/2006">
              <mc:Choice xmlns:v="urn:schemas-microsoft-com:vml" Requires="v">
                <p:oleObj spid="_x0000_s3132" name="文档" r:id="rId4" imgW="3945030" imgH="2745490" progId="Word.Document.12">
                  <p:embed/>
                </p:oleObj>
              </mc:Choice>
              <mc:Fallback>
                <p:oleObj name="文档" r:id="rId4" imgW="3945030" imgH="2745490" progId="Word.Document.12">
                  <p:embed/>
                  <p:pic>
                    <p:nvPicPr>
                      <p:cNvPr id="0" name=""/>
                      <p:cNvPicPr/>
                      <p:nvPr/>
                    </p:nvPicPr>
                    <p:blipFill>
                      <a:blip r:embed="rId5"/>
                      <a:stretch>
                        <a:fillRect/>
                      </a:stretch>
                    </p:blipFill>
                    <p:spPr>
                      <a:xfrm>
                        <a:off x="508000" y="798080"/>
                        <a:ext cx="8128000" cy="5655256"/>
                      </a:xfrm>
                      <a:prstGeom prst="rect">
                        <a:avLst/>
                      </a:prstGeom>
                    </p:spPr>
                  </p:pic>
                </p:oleObj>
              </mc:Fallback>
            </mc:AlternateContent>
          </a:graphicData>
        </a:graphic>
      </p:graphicFrame>
    </p:spTree>
    <p:extLst>
      <p:ext uri="{BB962C8B-B14F-4D97-AF65-F5344CB8AC3E}">
        <p14:creationId xmlns:p14="http://schemas.microsoft.com/office/powerpoint/2010/main" val="2279110745"/>
      </p:ext>
    </p:extLst>
  </p:cSld>
  <p:clrMapOvr>
    <a:masterClrMapping/>
  </p:clrMapOvr>
  <p:transition>
    <p:strips dir="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20"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5" name="矩形 4"/>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这个共同特点便是积淀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内容积淀为形式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想象、观念积淀为感受。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节选自李泽厚《美的历程》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20851294"/>
      </p:ext>
    </p:extLst>
  </p:cSld>
  <p:clrMapOvr>
    <a:masterClrMapping/>
  </p:clrMapOvr>
  <p:transition>
    <p:split orient="vert" dir="in"/>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20"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6" name="矩形 5"/>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从全文来看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下列表述符合作者观点的一项是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082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母系氏族社会的巫术礼仪、原始图腾及其图像化符号形象是相对和平安定的。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仰韶彩陶中的鱼纹多达十余种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鱼纹意味着先民对氏族子孙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瓜瓞绵绵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的祝福。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由图腾形象抽象化而来的几何纹饰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一般包含着形式、想象等观念内容。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新石器时期的仰韶彩陶上的动物形象呈现出生气勃勃、健康成长的童年气派。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8963426"/>
      </p:ext>
    </p:extLst>
  </p:cSld>
  <p:clrMapOvr>
    <a:masterClrMapping/>
  </p:clrMapOvr>
  <p:transition>
    <p:split orient="vert" dir="in"/>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20"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5" name="矩形 4"/>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本题考查分析论点、论据和论证方法的能力。就本题而言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形象是相对和平安定的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新石器时代前期的母系社会大概相对说来比较和平安定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曲解文意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鱼纹意味着先民对氏族子孙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瓜瓞绵绵</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的祝福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我们是否可以把它进一步追溯到这些仰韶彩陶呢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是否就在对氏族子孙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瓜瓞绵绵</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长久不绝的祝福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原文是启人思考的一个说法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不是肯定判断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一般包含着形式、想象等观念内容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具有复杂的观念、想象的意义在内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9364624"/>
      </p:ext>
    </p:extLst>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20"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5" name="矩形 4"/>
          <p:cNvSpPr>
            <a:spLocks noChangeAspect="1"/>
          </p:cNvSpPr>
          <p:nvPr/>
        </p:nvSpPr>
        <p:spPr>
          <a:xfrm>
            <a:off x="508000" y="991119"/>
            <a:ext cx="8128000" cy="549996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从特征句问论点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论述类文本的特征句有四种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一是位置句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如领起句、收束句、过渡句。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仰韶型和马家窑型的彩陶纹样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其特征恰好是这相对和平稳定的社会氛围的反照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就是典型的领起句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社会在发展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陶器造型和纹样也在继续变化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是过渡句。二是内容句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包括论点句、论据句、论证句、推理句等。如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内容积淀为形式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想象、观念积淀为感受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就是典型分论点句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似乎是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形式的几何纹样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则是推理句。三是表达句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包括陈述句、设问反问句、修辞句等。如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它们的巫术礼仪含义是否就在对氏族子孙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瓜瓞绵绵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长久不绝的祝福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就是一个反问句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四是标志句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即能够表明各种逻辑关系的语句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如前所说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这正是美和审美在对象和主体两方面的共同特点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仰韶、马家窑的某些几何纹样已比较清晰地表明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等。抓住这些语句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不仅明了所在语段的层次关系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更能对论点的确定与判断起重要的定向作用。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7924099"/>
      </p:ext>
    </p:extLst>
  </p:cSld>
  <p:clrMapOvr>
    <a:masterClrMapping/>
  </p:clrMapOvr>
  <p:transition>
    <p:split orient="vert" dir="in"/>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5" name="矩形 4"/>
          <p:cNvSpPr>
            <a:spLocks noChangeAspect="1"/>
          </p:cNvSpPr>
          <p:nvPr/>
        </p:nvSpPr>
        <p:spPr>
          <a:xfrm>
            <a:off x="508000" y="2056000"/>
            <a:ext cx="8128000" cy="293618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世纪后期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陕西凤雏村出土了刻有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字的甲骨四片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字的形体大致相同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均为头上带有象征神权或王权的抽象化了的毛角的短尾鸟。东汉许慎《说文解字》云</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神鸟也。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江中</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似凫而大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古代传说中鸣于岐山、兆示周王朝兴起的神鸟凤凰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其原型应该是一种形象普通、类似水鸭的短尾水鸟</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23" name="SQG204.eps" descr="id:2147488121;FounderCES"/>
          <p:cNvPicPr/>
          <p:nvPr/>
        </p:nvPicPr>
        <p:blipFill>
          <a:blip r:embed="rId12"/>
          <a:stretch>
            <a:fillRect/>
          </a:stretch>
        </p:blipFill>
        <p:spPr>
          <a:xfrm>
            <a:off x="5580112" y="3392979"/>
            <a:ext cx="236117" cy="275714"/>
          </a:xfrm>
          <a:prstGeom prst="rect">
            <a:avLst/>
          </a:prstGeom>
        </p:spPr>
      </p:pic>
      <p:pic>
        <p:nvPicPr>
          <p:cNvPr id="24" name="SQG205.eps" descr="id:2147488128;FounderCES"/>
          <p:cNvPicPr/>
          <p:nvPr/>
        </p:nvPicPr>
        <p:blipFill>
          <a:blip r:embed="rId13"/>
          <a:stretch>
            <a:fillRect/>
          </a:stretch>
        </p:blipFill>
        <p:spPr>
          <a:xfrm>
            <a:off x="5904838" y="3361806"/>
            <a:ext cx="275714" cy="275714"/>
          </a:xfrm>
          <a:prstGeom prst="rect">
            <a:avLst/>
          </a:prstGeom>
        </p:spPr>
      </p:pic>
      <p:pic>
        <p:nvPicPr>
          <p:cNvPr id="25" name="SQG204.eps" descr="id:2147488121;FounderCES"/>
          <p:cNvPicPr/>
          <p:nvPr/>
        </p:nvPicPr>
        <p:blipFill>
          <a:blip r:embed="rId12"/>
          <a:stretch>
            <a:fillRect/>
          </a:stretch>
        </p:blipFill>
        <p:spPr>
          <a:xfrm>
            <a:off x="1465994" y="3794583"/>
            <a:ext cx="236117" cy="275714"/>
          </a:xfrm>
          <a:prstGeom prst="rect">
            <a:avLst/>
          </a:prstGeom>
        </p:spPr>
      </p:pic>
      <p:pic>
        <p:nvPicPr>
          <p:cNvPr id="26" name="SQG205.eps" descr="id:2147488128;FounderCES"/>
          <p:cNvPicPr/>
          <p:nvPr/>
        </p:nvPicPr>
        <p:blipFill>
          <a:blip r:embed="rId13"/>
          <a:stretch>
            <a:fillRect/>
          </a:stretch>
        </p:blipFill>
        <p:spPr>
          <a:xfrm>
            <a:off x="1759547" y="3784192"/>
            <a:ext cx="275714" cy="275714"/>
          </a:xfrm>
          <a:prstGeom prst="rect">
            <a:avLst/>
          </a:prstGeom>
        </p:spPr>
      </p:pic>
      <p:sp>
        <p:nvSpPr>
          <p:cNvPr id="7" name="矩形 6"/>
          <p:cNvSpPr>
            <a:spLocks noChangeAspect="1"/>
          </p:cNvSpPr>
          <p:nvPr/>
        </p:nvSpPr>
        <p:spPr>
          <a:xfrm>
            <a:off x="2536026" y="1556792"/>
            <a:ext cx="4071948"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理解文中重要概念的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含义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8055205"/>
      </p:ext>
    </p:extLst>
  </p:cSld>
  <p:clrMapOvr>
    <a:masterClrMapping/>
  </p:clrMapOvr>
  <p:transition>
    <p:wipe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3843712"/>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《左传》记载郯子说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我高祖少皞挚之立也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凤鸟适至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故纪于鸟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为鸟师而鸟名。凤鸟氏历正也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九扈为九农正。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凤鸟氏成为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是由于它知天时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九扈成为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九农正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也是由于它们带来了耕种、耘田和收获的信息。殷人先祖之所以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鸟师而鸟名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应该是由于这些随着信风迁徙的鸟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给以少皞为首的商人的农业生产带来了四季节令的消息。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991119"/>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普通的短尾鸟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为何在周代变为华冠长尾、祥瑞美丽的神鸟了呢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我们看到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在商代早期和中期的青铜器纹饰中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只有鸟纹而没有凤纹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真正的凤形直到殷商晚期才出现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而且此时是华冠短尾鸟和华丽而饰有眼翎的长尾鸟同时出现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是由鸟演变而来的。综观甲骨文和商代青铜器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凤鸟的演变应该是鸟在先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凤在后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贯穿整个商代的不是凤而是鸟。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天命玄鸟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降而生商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在商人的历史中鸟始终扮演着图腾始祖的重要角色。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32222819"/>
      </p:ext>
    </p:extLst>
  </p:cSld>
  <p:clrMapOvr>
    <a:masterClrMapping/>
  </p:clrMapOvr>
  <p:transition>
    <p:wipe dir="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对凤鸟的崇拜起于商代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其鼎盛却在周代。正是在周代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完成了其发展程序中最后也是最重要的环节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变为神鸟凤凰。许多历史资料记载了周王室在克商前后对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的重视。《尚书》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十二篇中大量出现的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字多指天命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殷革夏命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也是常见的语句。武王在甲子日牧野之战结束后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紧接着就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不革服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格于庙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来不及换衣服就到神庙参拜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自然不可能是周庙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而是商人的神庙。这说明周王室急于把商人的正统接过来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成为中原合法的统治者。周人之所以宣扬天命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归根结底在于强调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周改殷命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是出自天的意志和抉择。那么有谁能给周人带来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上天之命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根据当时的社会共识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最合适的就应该是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天的使者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凤鸟。《国语》云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昔武王伐殷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岁在鹑火。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岁即岁星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鹑火即柳宿。古人把赤凤叫作鹑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看来周人选择克商的时间也是寓有深意的。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摘编自何丹《试论中国凤文化的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历史素地</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及其</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在文化类型学上的深层涵义》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6065147"/>
      </p:ext>
    </p:extLst>
  </p:cSld>
  <p:clrMapOvr>
    <a:masterClrMapping/>
  </p:clrMapOvr>
  <p:transition>
    <p:wipe dir="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4"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5"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9"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10"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11"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06499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本文为节选文章。选文共四段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各段大意、概括如下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神鸟凤凰的原型是一种形象普通的短尾水鸟。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是由鸟演变而来的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在商人的历史上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鸟始终扮演着图腾始祖的重要角色。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殷人先祖以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鸟师而鸟名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源于凤鸟氏带来了耕种、耘田和收获的信息。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第四段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在周代完成了其演变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变为凤凰神鸟。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38946214"/>
              </p:ext>
            </p:extLst>
          </p:nvPr>
        </p:nvGraphicFramePr>
        <p:xfrm>
          <a:off x="508000" y="4817972"/>
          <a:ext cx="8128000" cy="1368114"/>
        </p:xfrm>
        <a:graphic>
          <a:graphicData uri="http://schemas.openxmlformats.org/presentationml/2006/ole">
            <mc:AlternateContent xmlns:mc="http://schemas.openxmlformats.org/markup-compatibility/2006">
              <mc:Choice xmlns:v="urn:schemas-microsoft-com:vml" Requires="v">
                <p:oleObj spid="_x0000_s9260" name="文档" r:id="rId14" imgW="3839157" imgH="646675" progId="Word.Document.12">
                  <p:embed/>
                </p:oleObj>
              </mc:Choice>
              <mc:Fallback>
                <p:oleObj name="文档" r:id="rId14" imgW="3839157" imgH="646675" progId="Word.Document.12">
                  <p:embed/>
                  <p:pic>
                    <p:nvPicPr>
                      <p:cNvPr id="0" name=""/>
                      <p:cNvPicPr/>
                      <p:nvPr/>
                    </p:nvPicPr>
                    <p:blipFill>
                      <a:blip r:embed="rId15"/>
                      <a:stretch>
                        <a:fillRect/>
                      </a:stretch>
                    </p:blipFill>
                    <p:spPr>
                      <a:xfrm>
                        <a:off x="508000" y="4817972"/>
                        <a:ext cx="8128000" cy="1368114"/>
                      </a:xfrm>
                      <a:prstGeom prst="rect">
                        <a:avLst/>
                      </a:prstGeom>
                    </p:spPr>
                  </p:pic>
                </p:oleObj>
              </mc:Fallback>
            </mc:AlternateContent>
          </a:graphicData>
        </a:graphic>
      </p:graphicFrame>
    </p:spTree>
    <p:extLst>
      <p:ext uri="{BB962C8B-B14F-4D97-AF65-F5344CB8AC3E}">
        <p14:creationId xmlns:p14="http://schemas.microsoft.com/office/powerpoint/2010/main" val="658693116"/>
      </p:ext>
    </p:extLst>
  </p:cSld>
  <p:clrMapOvr>
    <a:masterClrMapping/>
  </p:clrMapOvr>
  <p:transition>
    <p:wipe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4" name="矩形 3"/>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下列关于凤的形象的表述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世纪后期在陕西凤雏村出土的甲骨文中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凤都表现为短尾鸟的形象。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在东汉许慎的《说文解字》中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作为凤属</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是跟</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凫一般大的红眼睛水鸟。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综合甲骨文和上古文献记载看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凤的原型是一种类似水鸭的普通短尾水鸟。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在周代文化中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凤已经从短尾水鸟变成一种华冠长尾、祥瑞美丽的神鸟。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本题考查理解文中重要概念的含义的能力。就本题而言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其信息均在文本的前两段中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稍加定位即可找到。而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跟凫一般大的红眼睛水鸟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原文第一段表述为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似凫而大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与原文不符。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8" name="SQG204.eps" descr="id:2147488121;FounderCES"/>
          <p:cNvPicPr/>
          <p:nvPr/>
        </p:nvPicPr>
        <p:blipFill>
          <a:blip r:embed="rId12"/>
          <a:stretch>
            <a:fillRect/>
          </a:stretch>
        </p:blipFill>
        <p:spPr>
          <a:xfrm>
            <a:off x="6272927" y="2287263"/>
            <a:ext cx="236117" cy="275714"/>
          </a:xfrm>
          <a:prstGeom prst="rect">
            <a:avLst/>
          </a:prstGeom>
        </p:spPr>
      </p:pic>
      <p:pic>
        <p:nvPicPr>
          <p:cNvPr id="23" name="SQG205.eps" descr="id:2147488128;FounderCES"/>
          <p:cNvPicPr/>
          <p:nvPr/>
        </p:nvPicPr>
        <p:blipFill>
          <a:blip r:embed="rId13"/>
          <a:stretch>
            <a:fillRect/>
          </a:stretch>
        </p:blipFill>
        <p:spPr>
          <a:xfrm>
            <a:off x="6545698" y="2276872"/>
            <a:ext cx="275714" cy="275714"/>
          </a:xfrm>
          <a:prstGeom prst="rect">
            <a:avLst/>
          </a:prstGeom>
        </p:spPr>
      </p:pic>
    </p:spTree>
    <p:extLst>
      <p:ext uri="{BB962C8B-B14F-4D97-AF65-F5344CB8AC3E}">
        <p14:creationId xmlns:p14="http://schemas.microsoft.com/office/powerpoint/2010/main" val="259037303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Effect transition="in" filter="wipe(down)">
                                      <p:cBhvr>
                                        <p:cTn id="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9"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91119"/>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论述文本的概念本质上是一个主词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是文本着力阐释的核心名词。概念常以名词或名词性短语的形式出现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常以定义的形式出现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则是对概念的本质阐释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概念常有指代词作为语言标志。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概念内涵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它是指论述文本中的学术概念、专业术语、理论观点等。它有两个层面的内涵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一是概念能够体现文本的观点、结论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二是概念能阐释文本中的新思想、新观念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作者的倾向与态度。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概念外延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有五层内涵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一是区域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即概念在文中的关涉区域、段落、语句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明确概念在文中的存在方式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词语、短语、句子等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概念的周围常有支撑句与诠释句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二是范围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包括概念的中心词、概念的上下文、辐射的段落、指代词的前后左右等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三是程度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包括限定性词语、表示概念轻重、语气、判断的词语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四是时序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指概念的时间性、阶段性等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五是所属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即要分辨出概念是属于哪一类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概念的语境是什么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概念所在文章、所属段落的外部语境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包括情调、语体、对象等。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9606047"/>
      </p:ext>
    </p:extLst>
  </p:cSld>
  <p:clrMapOvr>
    <a:masterClrMapping/>
  </p:clrMapOvr>
  <p:transition>
    <p:cover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991119"/>
            <a:ext cx="8128000" cy="57261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气候正义是环境正义在气候变化领域的具体发展和体现。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一些非政府组织承袭环境正义运动的精神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开始对气候变化的影响进行伦理审视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气候正义便应运而生。气候正义关注的核心主要是在气候容量有限的前提下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如何界定各方的权利和义务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主要表现为一种社会正义或法律正义。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从空间维度来看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气候正义涉及不同国家和地区之间公平享有气候容量的问题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也涉及一国内部不同区域之间公平享有气候容量的问题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因而存在气候变化的国际公平和国内公平问题。公平原则应以满足人的基本需求作为首要目标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每个人都有义务将自己的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碳足迹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控制在合理范围之内。比如说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鉴于全球排放空间有限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而发达国家已实现工业化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在分配排放空间时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就应首先满足发展中国家在衣食住行和公共基础设施建设等方面的基本发展需求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同时遏制在满足基本需求之上的奢侈排放。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3026669"/>
      </p:ext>
    </p:extLst>
  </p:cSld>
  <p:clrMapOvr>
    <a:masterClrMapping/>
  </p:clrMapOvr>
  <p:transition>
    <p:pull dir="lu"/>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099206"/>
            <a:ext cx="8128000" cy="491358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民间书法永远是一个相对的概念。世界上没有绝对的民间书法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也没有绝对的官方书法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二者都是相对而言的。它们不光具有阶层色彩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还带有主流与非主流的区隔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比如官方书法常常相当于主流书法。因而人们使用主流书法这个概念或提法要大大多于所谓官方书法的概念或提法。有时候民间书法或非主流书法的概念使用带有贬义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暗指太随意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太土气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不入流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野路子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不雅观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缺少传统规范和法度。也有时候官方书法或主流书法的概念使用带有贬义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暗指机械刻板模仿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缺乏个人风格或艺术个性的典雅工丽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风格华靡萎弱。简单地说真正的书法在民间或者说在官方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其实都是错误的、偏颇的。民间书法和官方书法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虽有先后、源流之别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然往往于排斥对立中互补共存、相互依赖。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2032326"/>
      </p:ext>
    </p:extLst>
  </p:cSld>
  <p:clrMapOvr>
    <a:masterClrMapping/>
  </p:clrMapOvr>
  <p:transition>
    <p:wipe dir="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民间书法也是一个历史范畴。在书法历史上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有些书法类型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有些书法家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或书法体式或书法写法或书法技艺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是受到官方或朝廷支持、提倡甚至号召推广的。比如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欧阳询、颜真卿、柳公权、三希堂法帖和馆阁体等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都属于官方书法范畴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它们几乎都是由文人书法演变而成官方书法甚至贵族书法或宫廷书法。而大量的汉简、敦煌抄经和汉砖瓦当文字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以及大量至今尚未收藏发掘完结的碑帖等等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都属于民间书法范畴。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原载《中国文艺报》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71960413"/>
      </p:ext>
    </p:extLst>
  </p:cSld>
  <p:clrMapOvr>
    <a:masterClrMapping/>
  </p:clrMapOvr>
  <p:transition>
    <p:wipe dir="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民间书法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民间书法永远是一个相对的概念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没有绝对的民间书法与官方书法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民间书法具有阶层性。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民间书法具有主流与非主流的区隔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民间书法常是随意、土气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缺少规范法度的贬义词。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官方书法是主流书法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它典雅工丽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华靡规整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有明显的褒义色彩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与民间书法相互对立。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民间书法是真正的书法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且民间书法与官方书法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有先后源流之别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两者关系为对立统一。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8768541"/>
      </p:ext>
    </p:extLst>
  </p:cSld>
  <p:clrMapOvr>
    <a:masterClrMapping/>
  </p:clrMapOvr>
  <p:transition>
    <p:wipe dir="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本题考查理解文中重要概念的含义的能力。解答本题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必须还原语境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定位区域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在文本中找出与选项对应的语段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仔细比对两者之间差异。就本题而言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民间书法常是随意、土气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缺少规范法度的贬义词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淆乱时序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有时候民间书法或非主流书法的概念使用带有贬义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它典雅工丽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华靡规整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有明显的褒义色彩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与民间书法相互对立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有时候官方书法或主流书法的概念使用带有贬义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机械刻板模仿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缺乏个人风格或艺术个性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民间书法是真正的书法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简单地说真正的书法在民间或者说在官方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其实都是错误的、偏颇的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597941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锁定范围明限制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定位类属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延伸提问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立足概念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拓展延伸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向纵深提问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为下面解题做铺垫。其次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定位区域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体察语境。划定答题区域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用透析结构的方法去体察段落之间、句与句之间的逻辑关系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进而做出正确选择。再次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定位词语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验明正身。概念词语有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限制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判定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三个层面。限制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是指对文本概念的范围、程度进行的解说与阐释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判定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是指对概念的时序、阶段、属性进行的阐释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是指概念的可能与必然、主观武断或客观理性等进行的阐发。如上文中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民间书法永远是一个相对的概念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民间书法也是一个历史范畴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判定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限制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两个角度进行阐释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使得概念的外延非常清晰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民间书法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概念内涵的理解。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83173699"/>
      </p:ext>
    </p:extLst>
  </p:cSld>
  <p:clrMapOvr>
    <a:masterClrMapping/>
  </p:clrMapOvr>
  <p:transition>
    <p:wipe dir="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91119"/>
            <a:ext cx="8128000" cy="572611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在古代中国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字的含义是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。从字形上可以看出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一个邦国是以都城为中心而与四域的农村结合在一起的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中央之城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中央之邦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河南偃师的二里头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在麦田覆盖的地下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掩藏着最早的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。二里头遗址是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年在探索夏墟时发现的。此前河南安阳殷墟的发掘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在考古学上确立了殷商文明的存在。中国的考古学家认为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殷墟的甲骨文非常成熟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而文字从形成期步入成熟期至少需要千年的历史。殷墟精湛的青铜器制作工艺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不会从天而降。在商之前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必然有更早的文明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二里头文化就是更早的文明。学者认为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二里头无论从哪个角度都展现了成熟的文明。它至少有五个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迄今可以确认的中国最早的王朝都城遗址、中国最早的大型宫殿群、最早的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紫禁城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、最早的青铜礼器群和青铜作坊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还有最早的城市主干道网。这些都表明了王朝文化已经形成。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31162997"/>
      </p:ext>
    </p:extLst>
  </p:cSld>
  <p:clrMapOvr>
    <a:masterClrMapping/>
  </p:clrMapOvr>
  <p:transition>
    <p:wipe dir="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更为重要的是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我们所熟知的各种儒家礼制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都可以在二里头找到源头。二里头出土的三足酒爵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与商朝出土的酒爵造型大致相同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贵族墓葬里出土的青铜器、乐器、玉礼器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构成了独具特色的礼乐文明。而这正是华夏早期文明的特质。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迄今为止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二里头的王朝归属问题仍是待解之谜。二里头无论是夏晚期还是商早期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都不妨碍它是最早的中国的雏形。在考古界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就是最保守的人也承认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在二里头文化时期中国已经进入了文明时代。但二里头所呈现的也是相当成熟的文明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应该也是经过一个相当漫长的发展过程才可以抵达的。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选自《新华文摘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中华文明探源工程》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68090979"/>
      </p:ext>
    </p:extLst>
  </p:cSld>
  <p:clrMapOvr>
    <a:masterClrMapping/>
  </p:clrMapOvr>
  <p:transition>
    <p:wipe dir="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矩形 14"/>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二里头文化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二里头文化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在考古学上确立了殷商文明的存在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说明了殷朝的文字已经进入成熟期。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二里头文化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已经呈现了我国古代相当成熟的文明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表明了王朝文化在当时已经形成。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二里头文化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带有我国早期文明的特质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人们熟知的各种儒家礼制都可以从中找到源头。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二里头文化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形成的确切时间目前还难以确定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但这并不影响它的发现所产生的意义。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61715099"/>
      </p:ext>
    </p:extLst>
  </p:cSld>
  <p:clrMapOvr>
    <a:masterClrMapping/>
  </p:clrMapOvr>
  <p:transition>
    <p:wipe dir="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6" name="矩形 15"/>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首先要将各个选项回归文本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还原语境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迅速定位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在文本中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四项归位对照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二里头文化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概念的周围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看看有没有表示范围、时间、阶段、类别等词语。经过比对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三项表述均与文本一致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二里头文化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在考古学上确立了殷商文明的存在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属于张冠李戴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河南安阳殷墟的发掘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在考古学上确立了殷商文明的存在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殷朝文明并不属于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二里头文化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3890724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xEl>
                                              <p:pRg st="1" end="1"/>
                                            </p:txEl>
                                          </p:spTgt>
                                        </p:tgtEl>
                                        <p:attrNameLst>
                                          <p:attrName>style.visibility</p:attrName>
                                        </p:attrNameLst>
                                      </p:cBhvr>
                                      <p:to>
                                        <p:strVal val="visible"/>
                                      </p:to>
                                    </p:set>
                                    <p:animEffect transition="in" filter="wipe(down)">
                                      <p:cBhvr>
                                        <p:cTn id="7" dur="5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矩形 14"/>
          <p:cNvSpPr>
            <a:spLocks noChangeAspect="1"/>
          </p:cNvSpPr>
          <p:nvPr/>
        </p:nvSpPr>
        <p:spPr>
          <a:xfrm>
            <a:off x="508000" y="1911735"/>
            <a:ext cx="8128000" cy="328852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善定位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巧对照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抓标志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即能够迅速确定相关概念所在区域、所在语段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并准确锁定试题选项所在段落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二里头文化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的概念主要集中于第</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即将题肢各个选项与所选定的文段区域仔细比照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尤其是注意概念主词的前后区域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文本中要特别注意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二里头文化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的前后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抓住其周围的诠释句与支撑句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即可准确辨析概念的内涵与外延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即要高度重视文本中指代词、范围词、类别词、关联词等标志性词语。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3378340"/>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6" name="矩形 5"/>
          <p:cNvSpPr>
            <a:spLocks noChangeAspect="1"/>
          </p:cNvSpPr>
          <p:nvPr/>
        </p:nvSpPr>
        <p:spPr>
          <a:xfrm>
            <a:off x="508000" y="989790"/>
            <a:ext cx="8128000" cy="5444952"/>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从时间维度来看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气候正义涉及当代人与后代之间公平享有气候容量的问题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因而存在代际权利义务关系问题。这一权利义务关系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从消极方面看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体现为当代人如何约束自己的行为来保护地球气候系统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以将同等质量的气候系统交给后代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从积极方面看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体现为当代人为自己及后代设定义务。就代际公平而言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地球上的自然资源在代际分配问题上应实现代际共享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生态赤字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地球这个行星上的自然资源包括气候资源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是人类所有成员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包括上一代、这一代和下一代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共同享有和掌管的。我们这一代既是受益人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有权使用并受益于地球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又是受托人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为下一代掌管地球。我们作为地球的受托管理人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对子孙后代负有道德义务。实际上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气候变化公约或协定把长期目标设定为保护气候系统免受人为原因引起的温室气体排放导致的干扰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其目的正是为了保护地球气候系统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这是符合后代利益的。至少从我们当代人已有的科学认识来看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气候正义的本质是为了保护后代的利益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而非为其设定义务。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3438831"/>
      </p:ext>
    </p:extLst>
  </p:cSld>
  <p:clrMapOvr>
    <a:masterClrMapping/>
  </p:clrMapOvr>
  <p:transition>
    <p:pull dir="lu"/>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2494171"/>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湖北武汉二模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曹丕的一个时代可以说是文学的自觉时代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或如近代所说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是为艺术而艺术的一派。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为艺术而艺术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是相对于两汉文艺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厚人伦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美教化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的功利艺术而言。以曹丕为最早标志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它确乎是魏晋新风</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49195555"/>
      </p:ext>
    </p:extLst>
  </p:cSld>
  <p:clrMapOvr>
    <a:masterClrMapping/>
  </p:clrMapOvr>
  <p:transition>
    <p:strips/>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汉文慢慢壮大是时代使然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非专靠曹氏父子之功的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但华丽好看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却是曹丕提倡的功劳。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曹丕地位甚高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后来又做了皇帝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极人世之崇荣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应该是实现了人生的最高理想了吧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然而并不。他依然感到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年寿有时而尽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荣乐止乎其身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两者必至之常期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未若文章之无穷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。帝王将相、富贵功名可能很快便是白骨荒丘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真正不朽、能够世代流传的却是精神生产的东西。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不假良史之辞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不托飞驰之势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而声名自传于后。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曹丕《典论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显赫一时的皇帝可以湮没无闻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华丽优美的词章并不依附什么却被人们长久传诵。可见曹丕所以讲求和提倡文章华美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是与他这种对人生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的追求相联系的。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99971162"/>
      </p:ext>
    </p:extLst>
  </p:cSld>
  <p:clrMapOvr>
    <a:masterClrMapping/>
  </p:clrMapOvr>
  <p:transition>
    <p:strips/>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文学及其形式本身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其价值和地位便大不同于两汉。在当时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文学实际总是宫廷玩物。司马相如、东方朔这些专门的语言大师乃是皇帝弄臣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俳优畜之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的地位。那些堂哉皇也的皇皇大赋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不过是歌功颂德、点缀升平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再加上一点所谓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讽喻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之类的尾巴以娱乐皇帝而已。至于绘画、书法等等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更不必说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这些艺术部类在奴隶制时代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魏晋封建说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认为我国秦汉时期仍处于奴隶制社会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封建社会自魏晋开始。更没有独立的地位。在两汉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文学与经术没有分家。《盐铁论》里的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指的是儒生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贾谊、班固、张衡等人也不是作为文学家而是因具有政治家、大臣、史官等身份而有其地位的和名声的。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64032507"/>
      </p:ext>
    </p:extLst>
  </p:cSld>
  <p:clrMapOvr>
    <a:masterClrMapping/>
  </p:clrMapOvr>
  <p:transition>
    <p:strips/>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在两汉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门阀大族累世经学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家法师传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是当时的文化保护者、垄断者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当他们取得不受皇权任意支配的独立地位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即建立起封建前期的门阀统治后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这些世代沿袭着富贵荣华、什么也不缺少的贵族们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认为真正有价值有意义能传之久远以至不朽的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只有由文学表达出来的他们个人的思想、情感、精神、品格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从而刻意作文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为艺术而艺术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确认诗文具有自身的价值意义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不只是功利附庸和政治工具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便也是很自然的了。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40628726"/>
      </p:ext>
    </p:extLst>
  </p:cSld>
  <p:clrMapOvr>
    <a:masterClrMapping/>
  </p:clrMapOvr>
  <p:transition>
    <p:strips/>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由曹丕提倡的这一新观念极为迅速地得到了广泛响应和长久的发展。曹植在当时之所以具有那么高的地位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钟嵘比之为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譬人伦之有周孔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重要的原因之一就是从他开始讲究诗的炼词造句。所谓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起调多工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高台多悲风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朝日照北林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精心练字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惊风飘白日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朱华冒绿池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音调谐协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孤魂翔故域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灵柩寄京师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都表明他是在有意识地讲究作诗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大不同于以前了。自魏晋到南朝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讲求文词的华美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文体的划分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文笔的区别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文思的过程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文作的评议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文理的探求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以及文集的汇篆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都是前所未有的现象。它们成为这一历史时期意识形态的突出特征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都鲜明地表示了文的自觉。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选自李泽厚《美的历程》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51036830"/>
      </p:ext>
    </p:extLst>
  </p:cSld>
  <p:clrMapOvr>
    <a:masterClrMapping/>
  </p:clrMapOvr>
  <p:transition>
    <p:strips/>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7656" y="99111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下列各项所述现象中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不属于对文章所述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文的自觉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的体现的一项是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钟嵘的《诗品》强调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若乃经国文符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应资博古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至乎吟咏情性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亦何贵于用事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把吟咏情性的诗和经事致用的经学儒术从创作特征上强调区别开。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司马迁就是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为艺术而艺术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创作动机是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凡百三十篇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亦欲以究天人之际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通古今之变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成一家之言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鲁迅称赞《史记》是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无韵之离骚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充分肯定了其文学成就。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魏晋南北朝时期的骈文讲究声律的和谐、用字的绮丽、辞汇的对偶和用典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体现了对文章形式美的刻意追求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甚至因此使文章在思想内容的表达上受到限制。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陆机在《文赋》中说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诗缘情而绮靡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赋体物而浏亮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碑披文以相质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诔缠绵而凄怆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区分了诗、赋、碑、诔等不同文体的文体特征。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0616627"/>
      </p:ext>
    </p:extLst>
  </p:cSld>
  <p:clrMapOvr>
    <a:masterClrMapping/>
  </p:clrMapOvr>
  <p:transition>
    <p:strips/>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本题考查理解文中重要概念的含义的能力。就本题而言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三项对概念的理解均与文本内容契合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为艺术而艺术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司马迁的《史记》虽然具有极高的文学成就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但是从其创作动机来看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为艺术而艺术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的刻意为文。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57068668"/>
      </p:ext>
    </p:extLst>
  </p:cSld>
  <p:clrMapOvr>
    <a:masterClrMapping/>
  </p:clrMapOvr>
  <p:transition>
    <p:strips/>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河北保定一模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古龟兹地区是西域文化的重要摇篮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乐舞的圣地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而龟兹壁画不仅是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佛教故事的海洋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也是一部流淌着灵动音符和美妙旋律的乐舞史诗。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乐舞场景与佛教故事相伴出现在龟兹壁画中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是佛教文化内涵的一种反映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宗教仪轨往往与一定的艺术形式相结合。在命名为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音乐家窟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的克孜尔石窟第三十八窟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各壁满绘的精美佛教故事壁画中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可见大量的乐舞场面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尤以两侧壁上方的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天宫伎乐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闻名天下。二十八身伎乐天人的乐舞场面热烈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气势宏大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与主室正壁塑绘结合在一起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表现了佛教发展中开启佛陀说法因缘的重大事件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梵天劝请。龟兹壁画中的乐舞场面出现之多、规模之大、内容之独特和丰富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是其他地区所罕见的。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8163842"/>
      </p:ext>
    </p:extLst>
  </p:cSld>
  <p:clrMapOvr>
    <a:masterClrMapping/>
  </p:clrMapOvr>
  <p:transition>
    <p:strips/>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特别是其中出现的大量乐舞场面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很多在印度本土佛经中并没有记载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但在由龟兹高僧鸠摩罗什翻译的许多佛经中却有生动的描绘。龟兹壁画中出现了多达二十七种乐器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大致分为拨弦、吹奏和打击三种类型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其中尤以五弦琵琶、阮咸、箜篌、筚篥和羯鼓等乐器为代表。龟兹壁画中的乐器既有本土固有乐器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如五弦琵琶、羯鼓等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也有来自中原的乐器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如排箫和鼗鼓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还有来自西亚、印度的乐器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如竖箜篌和贝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既体现着多种文化在龟兹地区的交汇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也体现了其独特的乐器体系。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4949112"/>
      </p:ext>
    </p:extLst>
  </p:cSld>
  <p:clrMapOvr>
    <a:masterClrMapping/>
  </p:clrMapOvr>
  <p:transition>
    <p:strips/>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99111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有乐就有舞。龟兹壁画中的舞蹈类型也多种多样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有持具舞、健舞、软舞、动物模拟舞等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其表演形式可分为单人舞、四人舞、多人舞、双人歌舞等。在这些形象中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持纱巾和彩带舞蹈的伎乐图很多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反映出中原善舞绸帛对龟兹的影响。同时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舞蹈与乐器结合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边演奏边舞蹈的也比较多见。那些小型、非卧弹的乐器便于拿在手上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既用于演奏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又用来作为舞蹈道具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成为龟兹乐舞的突出特点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与现在维吾尔族的歌舞形式如出一辙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不难看出两者之间的渊源。双人舞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是龟兹乐舞中最有表现力的舞蹈类型。在龟兹石窟的多幅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天宫伎乐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壁画中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龟兹乐舞的表演形式就采取了这种双人歌舞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即一人奏乐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一人舞蹈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或者边奏边舞。这种组合形式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在龟兹石窟以外的其他地区石窟壁画中尚属少见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这很可能与龟兹民间流行的双人歌舞有关。每两人就能组成一支小乐队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若是整个天宫乐队同时演奏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当鼓乐齐鸣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声势浩大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不同凡响。优美的旋律和丰富的舞蹈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正庄严了宁静、和谐的龟兹佛国。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70851250"/>
      </p:ext>
    </p:extLst>
  </p:cSld>
  <p:clrMapOvr>
    <a:masterClrMapping/>
  </p:clrMapOvr>
  <p:transition>
    <p:strips/>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气候正义既有空间的维度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也有时间的维度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既涉及国际公平和国内公平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也涉及代际公平和代内公平。因此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气候正义的内涵是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所有国家、地区和个人都有平等地使用、享受气候容量的权利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也应公平地分担稳定气候系统的义务和成本。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摘编自曹明德《中国参与国际气候治理的法律立场和策略</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气候正义为视角》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83977579"/>
      </p:ext>
    </p:extLst>
  </p:cSld>
  <p:clrMapOvr>
    <a:masterClrMapping/>
  </p:clrMapOvr>
  <p:transition>
    <p:pull dir="lu"/>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众多的乐舞形象构成了龟兹石窟壁画的独特魅力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无声的石窟壁画也演奏出了华丽的丝路乐舞篇章。龟兹乐舞自汉时即入乐府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以其绚丽多姿的舞蹈、声势浩大的吹奏场面影响着中原及其周边少数民族的音乐文化。隋唐时期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龟兹乐是中央王朝厘定的宫廷音乐的主要部分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对我国优秀传统音乐文化的形成发挥了重要作用。它不仅东传中原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极大地促进了汉地佛教艺术的发展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也对朝鲜、日本、东南亚等产生了广泛且深远的影响。梵音律动的龟兹壁画艺术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可谓充分见证了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丝绸之路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上东西方乐舞艺术的碰撞与融合。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摘编自清风《梵音律动的龟兹壁画》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4373550"/>
      </p:ext>
    </p:extLst>
  </p:cSld>
  <p:clrMapOvr>
    <a:masterClrMapping/>
  </p:clrMapOvr>
  <p:transition>
    <p:strips/>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龟兹壁画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龟兹壁画中有众多佛教故事和乐舞场景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因此成了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佛教故事的海洋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和流淌着灵动音符和美妙旋律的乐舞史诗。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龟兹壁画中出现了二十七种乐器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大致有五弦琵琶和箜篌代表的拨弦、筚篥代表的吹奏和羯鼓代表的打击三种类型。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龟兹壁画中有持具舞、软舞、动物模拟舞等多种舞蹈类型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还有单人舞、四人舞、多人舞、双人歌舞等多种表演现实。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龟兹壁画艺术见证了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丝绸之路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上东方和西方乐舞艺术的碰撞与融合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是我国西域文化的重要摇篮和乐舞圣地。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本题考查理解文中重要概念的含义的能力。就本题而言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可借用对照、定位等方法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将选项带入文本比对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三项均与文本内容契合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是我国西域文化的重要摇篮和乐舞圣地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属于偷换概念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西域文化的重要摇篮和乐舞圣地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古龟兹地区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龟兹壁画艺术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75429119"/>
      </p:ext>
    </p:extLst>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理解文中重要句子的含意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视觉文化在现代引起了很多学科领域的学者的重视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艺术家、社会学家、美学家、哲学家都从不同的角度尝试理解这一文化现象。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从事某一艺术领域创作与研究的艺术家和学者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较早地关注视觉文化。虽然他们从事艺术创作与研究的领域不一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但是他们都认为视觉观看不是一个被动的过程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而是主动发现的过程。英国著名的美术理论家、艺术家贡布里希认为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看就是图式的透射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一个艺术家决不会用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纯真之眼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去观察世界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否则他的眼睛不是被物象所刺伤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就是无法理解世界。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2590143"/>
      </p:ext>
    </p:extLst>
  </p:cSld>
  <p:clrMapOvr>
    <a:masterClrMapping/>
  </p:clrMapOvr>
  <p:transition>
    <p:split orient="vert" dir="in"/>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9111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事件发生后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上海同济大学从事艺术设计的一位教授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看到世贸大楼被袭击而倒下的画面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他感觉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双子大楼象征着男人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它的倒塌就像一个男人被摧毁了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这将是美国永远的痛。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这是多么独特敏锐的视觉感受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关于视觉文化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对世界产生相当影响的美国学者阿尔温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托夫勒在他的成名作《第三次浪潮》中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三种文盲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的概念给予了最好的解释。他说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随着社会的演进和科技的发展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人类将产生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文字文化文盲、计算机文化文盲和影像文化文盲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。文字文化文盲是农业社会的产物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而计算机文化文盲、影像文化文盲则是工业社会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特别是后工业社会的产物。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文艺美学家对视觉文化的论述更为系统。在这方面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英国的文艺美学家伊格尔顿大声疾呼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我们正面临着一个视觉文化时代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文化符号趋于图像霸权已是不争的事实。图像的生产深刻地涉及现代社会的政治、科技、商业、美学四大主题。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91766560"/>
      </p:ext>
    </p:extLst>
  </p:cSld>
  <p:clrMapOvr>
    <a:masterClrMapping/>
  </p:clrMapOvr>
  <p:transition>
    <p:split orient="vert" dir="in"/>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中央电视台某年度全年的广告收入近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而世界著名的传媒集团维亚康姆的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MTV</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一个频道当年的广告收入就接近这个数字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这让许多人不解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为什么一个仅是播放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MTV</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的频道会受到这么多人的关注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这就是视觉文化社会带来的必然结果。它所反映的深层问题是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在视觉文化时代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人们需要一种视觉快感。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MTV</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从时间转向空间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从深度转向平面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从整体转向碎片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这一切正好契合了视觉快感的要求。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哲学家们在这方面的论述就可以称得上有些振聋发聩了。当然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这种振聋发聩效应的获得绝非学术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呐喊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而是学术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海德格尔在上世纪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年代就曾说过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我们正在进入一个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世界图像时代</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世界图像并非意指一幅关于世界的图像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而是指世界被把握为图像了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551483"/>
      </p:ext>
    </p:extLst>
  </p:cSld>
  <p:clrMapOvr>
    <a:masterClrMapping/>
  </p:clrMapOvr>
  <p:transition>
    <p:split orient="vert" dir="in"/>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5"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9"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10"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11"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1506648561"/>
              </p:ext>
            </p:extLst>
          </p:nvPr>
        </p:nvGraphicFramePr>
        <p:xfrm>
          <a:off x="599682" y="2204864"/>
          <a:ext cx="8128000" cy="2013513"/>
        </p:xfrm>
        <a:graphic>
          <a:graphicData uri="http://schemas.openxmlformats.org/presentationml/2006/ole">
            <mc:AlternateContent xmlns:mc="http://schemas.openxmlformats.org/markup-compatibility/2006">
              <mc:Choice xmlns:v="urn:schemas-microsoft-com:vml" Requires="v">
                <p:oleObj spid="_x0000_s10277" name="文档" r:id="rId14" imgW="3839157" imgH="951290" progId="Word.Document.12">
                  <p:embed/>
                </p:oleObj>
              </mc:Choice>
              <mc:Fallback>
                <p:oleObj name="文档" r:id="rId14" imgW="3839157" imgH="951290" progId="Word.Document.12">
                  <p:embed/>
                  <p:pic>
                    <p:nvPicPr>
                      <p:cNvPr id="0" name=""/>
                      <p:cNvPicPr/>
                      <p:nvPr/>
                    </p:nvPicPr>
                    <p:blipFill>
                      <a:blip r:embed="rId15"/>
                      <a:stretch>
                        <a:fillRect/>
                      </a:stretch>
                    </p:blipFill>
                    <p:spPr>
                      <a:xfrm>
                        <a:off x="599682" y="2204864"/>
                        <a:ext cx="8128000" cy="2013513"/>
                      </a:xfrm>
                      <a:prstGeom prst="rect">
                        <a:avLst/>
                      </a:prstGeom>
                    </p:spPr>
                  </p:pic>
                </p:oleObj>
              </mc:Fallback>
            </mc:AlternateContent>
          </a:graphicData>
        </a:graphic>
      </p:graphicFrame>
      <p:sp>
        <p:nvSpPr>
          <p:cNvPr id="3" name="矩形 2"/>
          <p:cNvSpPr>
            <a:spLocks noChangeAspect="1"/>
          </p:cNvSpPr>
          <p:nvPr/>
        </p:nvSpPr>
        <p:spPr>
          <a:xfrm>
            <a:off x="3607059" y="4218377"/>
            <a:ext cx="5028941" cy="498598"/>
          </a:xfrm>
          <a:prstGeom prst="rect">
            <a:avLst/>
          </a:prstGeom>
        </p:spPr>
        <p:txBody>
          <a:bodyPr wrap="none">
            <a:spAutoFit/>
          </a:bodyPr>
          <a:lstStyle/>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选自孟建《让眼睛学会思考》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28988060"/>
      </p:ext>
    </p:extLst>
  </p:cSld>
  <p:clrMapOvr>
    <a:masterClrMapping/>
  </p:clrMapOvr>
  <p:transition>
    <p:split orient="vert" dir="in"/>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本文是复旦大学新闻学院教授孟建于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日在浙江人文大讲堂所做的演讲的文稿。演讲共分三部分内容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图沟通中西方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多维视野的视觉文化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视觉文化的社会动因。选文选取了第二、第三部分内容。各段文意概括如下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视觉文化引发各领域学者高度重视。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艺术家对视觉有着独特的理解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视觉是主动的发现过程。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举例说明艺术家对视觉的敏锐独特的感受。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第四段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视觉文化是后工业时代的产物。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第五段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文艺美术家认为文化符号趋于图像的视觉文化时代深刻影响政治、科技、商业美学。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第六段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以央视与维亚康姆的广告收入为例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诠释视觉文化带来的必然结果。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第七段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哲学家的论述振聋发聩。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8753516"/>
      </p:ext>
    </p:extLst>
  </p:cSld>
  <p:clrMapOvr>
    <a:masterClrMapping/>
  </p:clrMapOvr>
  <p:transition>
    <p:split orient="vert" dir="in"/>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5"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9"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10"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11"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340768"/>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第八段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海德格尔指出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人类正进入一个图像时代。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第九段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德波指出景象社会中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视觉具有优先性与至上性。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889913475"/>
              </p:ext>
            </p:extLst>
          </p:nvPr>
        </p:nvGraphicFramePr>
        <p:xfrm>
          <a:off x="508000" y="2688303"/>
          <a:ext cx="8128000" cy="2900937"/>
        </p:xfrm>
        <a:graphic>
          <a:graphicData uri="http://schemas.openxmlformats.org/presentationml/2006/ole">
            <mc:AlternateContent xmlns:mc="http://schemas.openxmlformats.org/markup-compatibility/2006">
              <mc:Choice xmlns:v="urn:schemas-microsoft-com:vml" Requires="v">
                <p:oleObj spid="_x0000_s11301" name="文档" r:id="rId14" imgW="3839157" imgH="1370405" progId="Word.Document.12">
                  <p:embed/>
                </p:oleObj>
              </mc:Choice>
              <mc:Fallback>
                <p:oleObj name="文档" r:id="rId14" imgW="3839157" imgH="1370405" progId="Word.Document.12">
                  <p:embed/>
                  <p:pic>
                    <p:nvPicPr>
                      <p:cNvPr id="0" name=""/>
                      <p:cNvPicPr/>
                      <p:nvPr/>
                    </p:nvPicPr>
                    <p:blipFill>
                      <a:blip r:embed="rId15"/>
                      <a:stretch>
                        <a:fillRect/>
                      </a:stretch>
                    </p:blipFill>
                    <p:spPr>
                      <a:xfrm>
                        <a:off x="508000" y="2688303"/>
                        <a:ext cx="8128000" cy="2900937"/>
                      </a:xfrm>
                      <a:prstGeom prst="rect">
                        <a:avLst/>
                      </a:prstGeom>
                    </p:spPr>
                  </p:pic>
                </p:oleObj>
              </mc:Fallback>
            </mc:AlternateContent>
          </a:graphicData>
        </a:graphic>
      </p:graphicFrame>
    </p:spTree>
    <p:extLst>
      <p:ext uri="{BB962C8B-B14F-4D97-AF65-F5344CB8AC3E}">
        <p14:creationId xmlns:p14="http://schemas.microsoft.com/office/powerpoint/2010/main" val="3055321487"/>
      </p:ext>
    </p:extLst>
  </p:cSld>
  <p:clrMapOvr>
    <a:masterClrMapping/>
  </p:clrMapOvr>
  <p:transition>
    <p:split orient="vert" dir="in"/>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下列对同济大学这位教授的视觉感受的理解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不恰当的一项是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这种视觉感受是观看者的专业的敏锐视觉来感受世界的结果。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双子大楼被袭击而倒下的画面深深地刺伤了这位教授的双眼。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世贸大楼的标志意义是这位艺术设计教授理解美国疼痛的关键。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这种视觉感受现象可以看作是贡布里希所指的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图式的透射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本题考查筛选文中信息和理解文中重要句子含义的能力。就本题而言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三项与文本内容契合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对同济大学这位教授的视觉感受的理解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首先要锁定句子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双子大楼象征着男人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它的倒塌就像一个男人被摧毁了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这将是美国永远的痛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通过比对选项与原文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词句的句意是说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双子楼的倒塌对美国的痛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双子大楼被袭击而倒下的画面深深地刺伤了这位教授的双眼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这是典型的张冠李戴。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2734248"/>
      </p:ext>
    </p:extLst>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5"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9"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11"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1593798712"/>
              </p:ext>
            </p:extLst>
          </p:nvPr>
        </p:nvGraphicFramePr>
        <p:xfrm>
          <a:off x="508000" y="1204057"/>
          <a:ext cx="8128000" cy="4961247"/>
        </p:xfrm>
        <a:graphic>
          <a:graphicData uri="http://schemas.openxmlformats.org/presentationml/2006/ole">
            <mc:AlternateContent xmlns:mc="http://schemas.openxmlformats.org/markup-compatibility/2006">
              <mc:Choice xmlns:v="urn:schemas-microsoft-com:vml" Requires="v">
                <p:oleObj spid="_x0000_s12323" name="文档" r:id="rId14" imgW="3910819" imgH="2386866" progId="Word.Document.12">
                  <p:embed/>
                </p:oleObj>
              </mc:Choice>
              <mc:Fallback>
                <p:oleObj name="文档" r:id="rId14" imgW="3910819" imgH="2386866" progId="Word.Document.12">
                  <p:embed/>
                  <p:pic>
                    <p:nvPicPr>
                      <p:cNvPr id="0" name=""/>
                      <p:cNvPicPr/>
                      <p:nvPr/>
                    </p:nvPicPr>
                    <p:blipFill>
                      <a:blip r:embed="rId15"/>
                      <a:stretch>
                        <a:fillRect/>
                      </a:stretch>
                    </p:blipFill>
                    <p:spPr>
                      <a:xfrm>
                        <a:off x="508000" y="1204057"/>
                        <a:ext cx="8128000" cy="4961247"/>
                      </a:xfrm>
                      <a:prstGeom prst="rect">
                        <a:avLst/>
                      </a:prstGeom>
                    </p:spPr>
                  </p:pic>
                </p:oleObj>
              </mc:Fallback>
            </mc:AlternateContent>
          </a:graphicData>
        </a:graphic>
      </p:graphicFrame>
    </p:spTree>
    <p:extLst>
      <p:ext uri="{BB962C8B-B14F-4D97-AF65-F5344CB8AC3E}">
        <p14:creationId xmlns:p14="http://schemas.microsoft.com/office/powerpoint/2010/main" val="385319375"/>
      </p:ext>
    </p:extLst>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6595"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squar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5" name="矩形 4"/>
          <p:cNvSpPr>
            <a:spLocks noChangeAspect="1"/>
          </p:cNvSpPr>
          <p:nvPr/>
        </p:nvSpPr>
        <p:spPr>
          <a:xfrm>
            <a:off x="508000" y="1681641"/>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下列关于原文内容的理解和分析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为了应对气候变化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非政府组织承袭环境正义运动的精神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提出了气候正义。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与气候变化有关的国际公平和国内公平问题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实际上就是限制排放的问题。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气候正义中的义务问题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是指我们对后代负有义务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而且要为后代设定义务。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已有的科学认识和对利益分配的认识都会影响我们对气候正义内涵的理解</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3431045"/>
      </p:ext>
    </p:extLst>
  </p:cSld>
  <p:clrMapOvr>
    <a:masterClrMapping/>
  </p:clrMapOvr>
  <p:transition>
    <p:pull dir="lu"/>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89790"/>
            <a:ext cx="8128000" cy="574118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儒学大致可分为以礼为基础的伦理规范和以仁为基础的德性原则这两个层面。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在孔子仁体礼用的儒学体系中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为人格完成的德性理想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则为涵养德性的伦理秩序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二者构成了一个君子型的伦理道德体系。儒学这一寓仁于礼的伦理体系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自始即难免其人文性和宗法性的内在紧张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它表现为仁学之人道原则与礼律之尊卑秩序的冲突。先秦儒学之人道与反人道的张力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贯穿于其后两千年儒学发展史中。随着汉后儒学的制度化和意识形态化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儒家礼教的宗法封建性伦理得以强化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逐渐演变为以三纲五伦为主轴的威权主义的封建伦理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儒家仁学之人文性的君子理想和礼教之封建性的臣民伦理的紧张亦更趋深化。宋明理学进而将礼教的尊卑等级秩序神圣化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存天理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灭人欲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的伦理原则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集中彰显了理学之反人道的本质。至此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仁者爱人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的人道原则遂为反人道的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吃人的礼教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所扼杀。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4531538"/>
      </p:ext>
    </p:extLst>
  </p:cSld>
  <p:clrMapOvr>
    <a:masterClrMapping/>
  </p:clrMapOvr>
  <p:transition>
    <p:fade thruBlk="1"/>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晚清以来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以儒学为典范的中国文化在西方文化冲击下深陷危机。儒学文化所附丽的农业经济、家族社会和专制政体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在西方市场经济、民主政治和公民文化的侵蚀下渐次解体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儒教亦随之陷入失堕的困境。儒教的危机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首先是其宗法封建性礼教伦理的危机。现代化是一个由人格依附的臣民社会向自由平等的公民社会转型的过程。儒家礼教之义务本位、人格附从、等级尊卑的宗法封建伦理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与现代性公民伦理具有根本性的价值紧张。戊戌以后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随着西方文化向中国文化核心的侵蚀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儒教的危机日渐凸显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中国进入思想文化转型的时代。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53116497"/>
      </p:ext>
    </p:extLst>
  </p:cSld>
  <p:clrMapOvr>
    <a:masterClrMapping/>
  </p:clrMapOvr>
  <p:transition>
    <p:fade thruBlk="1"/>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13513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如前所述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支撑古典中国意义世界的儒家文化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其仁礼合一的价值结构内蕴着人文性和宗法性的深刻紧张。因而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如何对待儒家传统的宗法伦理和普泛德性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成为中国文化转型的一个基本难题。戊戌以来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儒家伦理规范受到维新思潮的正面挑战。康有为、梁启超、谭嗣同都对礼教核心的三纲之说进行批判。然而维新派的传统批判大致保持在儒学改革的范式之内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其对儒教基本上持弃礼存仁的文化改良主义方针。康有为对儒家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的精神超越性伦理与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的社会约束性伦理臧否有别。在其儒学宗教化计划中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康氏主张立孔教为国教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并改革其礼律中不契于公民社会的宗族伦理。而在其大同乌托邦中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则被归为人类社会超越据乱世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之等级秩序的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的最终实现。综而言之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维新时代思想家虽已向礼教纲伦提出正面挑战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但其仍维护孔子的精神权威和儒家仁学的德性价值</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9846330"/>
      </p:ext>
    </p:extLst>
  </p:cSld>
  <p:clrMapOvr>
    <a:masterClrMapping/>
  </p:clrMapOvr>
  <p:transition>
    <p:fade thruBlk="1"/>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他们虽然观点各有特点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其要旨皆在于改革制度化儒学之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从中剥离并开发德性儒学之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的有生命力的人文价值资源。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节选自高力克《五四伦理革命与儒家德性传统》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05223134"/>
      </p:ext>
    </p:extLst>
  </p:cSld>
  <p:clrMapOvr>
    <a:masterClrMapping/>
  </p:clrMapOvr>
  <p:transition>
    <p:fade thruBlk="1"/>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681641"/>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下列对第一段画线句理解不正确的一项是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在儒学的两个层面中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这一德性理想和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这一伦理秩序的配合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构成了伦理道德体系。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在儒学的两个层面中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的强化直接导致富有人文性的君子理想屈从于封建性的臣民伦理。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在儒学的两个层面中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体现德性原则的人道精神被宋明理学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存天理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灭人欲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礼教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扼杀。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在儒学的两个层面中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所具有的内在紧张与冲突因宗法封建伦理的强化更趋深化</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0544107"/>
      </p:ext>
    </p:extLst>
  </p:cSld>
  <p:clrMapOvr>
    <a:masterClrMapping/>
  </p:clrMapOvr>
  <p:transition>
    <p:fade thruBlk="1"/>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11"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本题考查理解文中重要句子的含意的能力。就本题而言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首先要定位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即划定区域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如本题四个选项均源于文本首段文字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三项均有相对应的语句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项则属于无限夸大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儒家仁学之人文性的君子理想和礼教之封建性的臣民伦理的紧张亦更趋深化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相较之下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正误立显。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551264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5"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9"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10"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207143"/>
            <a:ext cx="8128000" cy="249106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两看</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透析解句意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看位置</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即从句子的位置入手去理解</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看清句子在文中的位置</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确定上下文对语句解释的区域往往因为句子所在的位置不同</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理解其含意需要搜索的信息点的位置也不同。如</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儒学大致可分为以礼为基础的伦理规范和以仁为基础的德性原则这两个层面</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就属于起始句</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对语段甚至全篇均有领起、统率作用。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127852472"/>
              </p:ext>
            </p:extLst>
          </p:nvPr>
        </p:nvGraphicFramePr>
        <p:xfrm>
          <a:off x="508000" y="3731042"/>
          <a:ext cx="8128000" cy="2506270"/>
        </p:xfrm>
        <a:graphic>
          <a:graphicData uri="http://schemas.openxmlformats.org/presentationml/2006/ole">
            <mc:AlternateContent xmlns:mc="http://schemas.openxmlformats.org/markup-compatibility/2006">
              <mc:Choice xmlns:v="urn:schemas-microsoft-com:vml" Requires="v">
                <p:oleObj spid="_x0000_s13347" name="文档" r:id="rId14" imgW="3896774" imgH="1201534" progId="Word.Document.12">
                  <p:embed/>
                </p:oleObj>
              </mc:Choice>
              <mc:Fallback>
                <p:oleObj name="文档" r:id="rId14" imgW="3896774" imgH="1201534" progId="Word.Document.12">
                  <p:embed/>
                  <p:pic>
                    <p:nvPicPr>
                      <p:cNvPr id="0" name=""/>
                      <p:cNvPicPr/>
                      <p:nvPr/>
                    </p:nvPicPr>
                    <p:blipFill>
                      <a:blip r:embed="rId15"/>
                      <a:stretch>
                        <a:fillRect/>
                      </a:stretch>
                    </p:blipFill>
                    <p:spPr>
                      <a:xfrm>
                        <a:off x="508000" y="3731042"/>
                        <a:ext cx="8128000" cy="2506270"/>
                      </a:xfrm>
                      <a:prstGeom prst="rect">
                        <a:avLst/>
                      </a:prstGeom>
                    </p:spPr>
                  </p:pic>
                </p:oleObj>
              </mc:Fallback>
            </mc:AlternateContent>
          </a:graphicData>
        </a:graphic>
      </p:graphicFrame>
    </p:spTree>
    <p:extLst>
      <p:ext uri="{BB962C8B-B14F-4D97-AF65-F5344CB8AC3E}">
        <p14:creationId xmlns:p14="http://schemas.microsoft.com/office/powerpoint/2010/main" val="402618828"/>
      </p:ext>
    </p:extLst>
  </p:cSld>
  <p:clrMapOvr>
    <a:masterClrMapping/>
  </p:clrMapOvr>
  <p:transition>
    <p:fade thruBlk="1"/>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4"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5"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9"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10"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165579"/>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看结构。即从分析句子结构切入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通过梳理结构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明确句意。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211620501"/>
              </p:ext>
            </p:extLst>
          </p:nvPr>
        </p:nvGraphicFramePr>
        <p:xfrm>
          <a:off x="508000" y="1670850"/>
          <a:ext cx="8128000" cy="4628079"/>
        </p:xfrm>
        <a:graphic>
          <a:graphicData uri="http://schemas.openxmlformats.org/presentationml/2006/ole">
            <mc:AlternateContent xmlns:mc="http://schemas.openxmlformats.org/markup-compatibility/2006">
              <mc:Choice xmlns:v="urn:schemas-microsoft-com:vml" Requires="v">
                <p:oleObj spid="_x0000_s14370" name="文档" r:id="rId14" imgW="3910819" imgH="2226637" progId="Word.Document.12">
                  <p:embed/>
                </p:oleObj>
              </mc:Choice>
              <mc:Fallback>
                <p:oleObj name="文档" r:id="rId14" imgW="3910819" imgH="2226637" progId="Word.Document.12">
                  <p:embed/>
                  <p:pic>
                    <p:nvPicPr>
                      <p:cNvPr id="0" name=""/>
                      <p:cNvPicPr/>
                      <p:nvPr/>
                    </p:nvPicPr>
                    <p:blipFill>
                      <a:blip r:embed="rId15"/>
                      <a:stretch>
                        <a:fillRect/>
                      </a:stretch>
                    </p:blipFill>
                    <p:spPr>
                      <a:xfrm>
                        <a:off x="508000" y="1670850"/>
                        <a:ext cx="8128000" cy="4628079"/>
                      </a:xfrm>
                      <a:prstGeom prst="rect">
                        <a:avLst/>
                      </a:prstGeom>
                    </p:spPr>
                  </p:pic>
                </p:oleObj>
              </mc:Fallback>
            </mc:AlternateContent>
          </a:graphicData>
        </a:graphic>
      </p:graphicFrame>
    </p:spTree>
    <p:extLst>
      <p:ext uri="{BB962C8B-B14F-4D97-AF65-F5344CB8AC3E}">
        <p14:creationId xmlns:p14="http://schemas.microsoft.com/office/powerpoint/2010/main" val="3387684834"/>
      </p:ext>
    </p:extLst>
  </p:cSld>
  <p:clrMapOvr>
    <a:masterClrMapping/>
  </p:clrMapOvr>
  <p:transition>
    <p:fade thruBlk="1"/>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豫南九校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自古以来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英雄都是一个民族共同体最耀眼的旗手和战士。北宋哲学家张载有言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为天地立心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为生民立命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为往圣继绝学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为万世开太平。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这说的是文化统序中的英雄。唐代诗人王昌龄诗曰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黄沙百战穿金甲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不破楼兰终不还。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这说的是刀光剑影中的英雄。前不久总书记在五年一度的文代会、作代会开幕式上的讲话仍声声在耳。他对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一词的诠释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既让文艺创作者为之振奋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也让文艺创作者反思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当代文艺中英雄的身影何以落寞了呢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9666383"/>
      </p:ext>
    </p:extLst>
  </p:cSld>
  <p:clrMapOvr>
    <a:masterClrMapping/>
  </p:clrMapOvr>
  <p:transition>
    <p:strips/>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圆角矩形 8">
            <a:hlinkClick r:id="rId3" action="ppaction://hlinksldjump"/>
          </p:cNvPr>
          <p:cNvSpPr/>
          <p:nvPr/>
        </p:nvSpPr>
        <p:spPr>
          <a:xfrm>
            <a:off x="1115876"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1806595" y="698502"/>
            <a:ext cx="660809"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2497314"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6" action="ppaction://hlinksldjump"/>
          </p:cNvPr>
          <p:cNvSpPr/>
          <p:nvPr/>
        </p:nvSpPr>
        <p:spPr>
          <a:xfrm>
            <a:off x="3188033" y="698502"/>
            <a:ext cx="660809"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7" action="ppaction://hlinksldjump"/>
          </p:cNvPr>
          <p:cNvSpPr/>
          <p:nvPr/>
        </p:nvSpPr>
        <p:spPr>
          <a:xfrm>
            <a:off x="3878752"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4571656"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9"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10"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纵观古今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英雄的形象实则并不罕见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甚至备受文艺家的青睐。帝王有神农、伏羲与三皇五帝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将相从廉颇、蔺相如至魏征、秦琼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乃至专诸、荆轲等刺客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药王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孙思邈、女杰穆桂英等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哪一位不是英雄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在世界范围内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英雄也是经久不衰的主题。从古希腊的《荷马史诗》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到中世纪西欧的骑士文学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从文艺复兴的绘画雕塑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到好莱坞的动作电影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英雄的源流可以上溯至茹毛饮血的蛮荒时代。对英雄的向往和崇敬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几乎流淌在每一个民族的血液里</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55034799"/>
      </p:ext>
    </p:extLst>
  </p:cSld>
  <p:clrMapOvr>
    <a:masterClrMapping/>
  </p:clrMapOvr>
  <p:transition>
    <p:strips/>
  </p:transition>
  <p:timing>
    <p:tnLst>
      <p:par>
        <p:cTn id="1" dur="indefinite" restart="never" nodeType="tmRoot"/>
      </p:par>
    </p:tnLst>
  </p:timing>
</p:sld>
</file>

<file path=ppt/theme/theme1.xml><?xml version="1.0" encoding="utf-8"?>
<a:theme xmlns:a="http://schemas.openxmlformats.org/drawingml/2006/main" name="总复习全优设计模板">
  <a:themeElements>
    <a:clrScheme name="行云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高考高手模板.potx" id="{6EC66CC6-40A1-4B4F-8447-5A80EDE77EB4}" vid="{AD94AD44-D5C9-417C-AFBB-ED38CDD4294B}"/>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高考高手模板</Template>
  <TotalTime>164</TotalTime>
  <Words>39689</Words>
  <Application>Microsoft Office PowerPoint</Application>
  <PresentationFormat>全屏显示(4:3)</PresentationFormat>
  <Paragraphs>3499</Paragraphs>
  <Slides>265</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265</vt:i4>
      </vt:variant>
    </vt:vector>
  </HeadingPairs>
  <TitlesOfParts>
    <vt:vector size="278" baseType="lpstr">
      <vt:lpstr>Adobe 黑体 Std R</vt:lpstr>
      <vt:lpstr>NEU-BZ-S92</vt:lpstr>
      <vt:lpstr>方正书宋_GBK</vt:lpstr>
      <vt:lpstr>方正宋黑_GBK</vt:lpstr>
      <vt:lpstr>方正硬笔楷书简体</vt:lpstr>
      <vt:lpstr>黑体</vt:lpstr>
      <vt:lpstr>楷体</vt:lpstr>
      <vt:lpstr>宋体</vt:lpstr>
      <vt:lpstr>Arial</vt:lpstr>
      <vt:lpstr>Calibri</vt:lpstr>
      <vt:lpstr>Times New Roman</vt:lpstr>
      <vt:lpstr>总复习全优设计模板</vt:lpstr>
      <vt:lpstr>文档</vt:lpstr>
      <vt:lpstr>第一部分　现代文阅读</vt:lpstr>
      <vt:lpstr>专题一  论述类文本阅读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2017-06-15T06:40:16Z</dcterms:created>
  <dcterms:modified xsi:type="dcterms:W3CDTF">2017-06-17T06:07:35Z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