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269" r:id="rId3"/>
    <p:sldId id="285" r:id="rId4"/>
    <p:sldId id="302" r:id="rId5"/>
    <p:sldId id="287" r:id="rId6"/>
    <p:sldId id="288" r:id="rId7"/>
    <p:sldId id="289" r:id="rId8"/>
    <p:sldId id="290" r:id="rId9"/>
    <p:sldId id="291" r:id="rId10"/>
    <p:sldId id="292" r:id="rId11"/>
    <p:sldId id="294" r:id="rId12"/>
    <p:sldId id="295" r:id="rId13"/>
    <p:sldId id="296" r:id="rId14"/>
    <p:sldId id="297" r:id="rId15"/>
    <p:sldId id="298" r:id="rId16"/>
    <p:sldId id="299" r:id="rId17"/>
    <p:sldId id="30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D40CB"/>
    <a:srgbClr val="7F3D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4" autoAdjust="0"/>
    <p:restoredTop sz="94588"/>
  </p:normalViewPr>
  <p:slideViewPr>
    <p:cSldViewPr snapToGrid="0" snapToObjects="1">
      <p:cViewPr>
        <p:scale>
          <a:sx n="100" d="100"/>
          <a:sy n="100" d="100"/>
        </p:scale>
        <p:origin x="-348" y="-1014"/>
      </p:cViewPr>
      <p:guideLst>
        <p:guide orient="horz" pos="2124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4" d="100"/>
          <a:sy n="54" d="100"/>
        </p:scale>
        <p:origin x="-2928" y="-84"/>
      </p:cViewPr>
      <p:guideLst>
        <p:guide orient="horz" pos="2831"/>
        <p:guide pos="218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C09B8-0BF0-4B97-942B-3C53F7D09DB3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DCB54-E427-4A00-8675-F026C3E0B1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169C1-DBAF-614D-A9AF-E94E2EE7D66B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B92D4-2B3C-0A46-B690-385042EBC6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pPr/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pPr/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031CA-5AE1-E142-9265-85E0261CB70E}" type="datetimeFigureOut">
              <a:rPr kumimoji="1" lang="zh-CN" altLang="en-US" smtClean="0"/>
              <a:pPr/>
              <a:t>2020/9/7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600"/>
          <a:stretch>
            <a:fillRect/>
          </a:stretch>
        </p:blipFill>
        <p:spPr>
          <a:xfrm>
            <a:off x="0" y="2002626"/>
            <a:ext cx="12192000" cy="48553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60481" y="1991213"/>
            <a:ext cx="9144000" cy="1367155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习作：有你，真好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4674" y="203130"/>
            <a:ext cx="434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姚体" panose="02010601030101010101" charset="-122"/>
                <a:ea typeface="方正姚体" panose="02010601030101010101" charset="-122"/>
              </a:rPr>
              <a:t>统编</a:t>
            </a:r>
            <a:r>
              <a:rPr lang="zh-CN" altLang="en-US" sz="2400" dirty="0" smtClean="0">
                <a:latin typeface="方正姚体" panose="02010601030101010101" charset="-122"/>
                <a:ea typeface="方正姚体" panose="02010601030101010101" charset="-122"/>
              </a:rPr>
              <a:t>教材六年级</a:t>
            </a:r>
            <a:r>
              <a:rPr lang="zh-CN" altLang="en-US" sz="2400" dirty="0">
                <a:latin typeface="方正姚体" panose="02010601030101010101" charset="-122"/>
                <a:ea typeface="方正姚体" panose="02010601030101010101" charset="-122"/>
              </a:rPr>
              <a:t>上册</a:t>
            </a:r>
            <a:r>
              <a:rPr lang="zh-CN" altLang="en-US" sz="2400" dirty="0" smtClean="0">
                <a:latin typeface="方正姚体" panose="02010601030101010101" charset="-122"/>
                <a:ea typeface="方正姚体" panose="02010601030101010101" charset="-122"/>
              </a:rPr>
              <a:t>第八单元</a:t>
            </a:r>
            <a:endParaRPr lang="zh-CN" altLang="en-US" sz="2400" dirty="0"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2067" y="3661911"/>
            <a:ext cx="3347918" cy="260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537030" y="1654629"/>
            <a:ext cx="7518399" cy="4615544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联系生活，尝试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片段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练笔（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四选一）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参加比赛或考试失利时，妈妈（或者谁？）鼓励我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沮丧或快乐时，同桌（或者谁？）安慰我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了，陌生的叔叔（或者谁？）给了我一把伞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可以自己选择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9" name="矩形 8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18465" y="284798"/>
            <a:ext cx="43059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（四）写一写，升华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565253" y="2298705"/>
            <a:ext cx="9075204" cy="3348372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）要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抓住动作、语言、神态、心理、环境描写等细节描写。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）叙述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要具体，能展现人物的精神风貌。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）句子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要通顺。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746" y="3067559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418465" y="284798"/>
            <a:ext cx="43059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（四）写一写，升华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0" name="矩形 9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99847" y="1282914"/>
            <a:ext cx="9897513" cy="1460286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根据思路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完成思维导图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，厘清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写作思路，以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有你，真好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为题，写一篇作文。</a:t>
            </a:r>
            <a:endParaRPr kumimoji="1" lang="zh-CN" altLang="en-US" dirty="0"/>
          </a:p>
        </p:txBody>
      </p:sp>
      <p:sp>
        <p:nvSpPr>
          <p:cNvPr id="32" name="Text Placeholder 3"/>
          <p:cNvSpPr txBox="1"/>
          <p:nvPr/>
        </p:nvSpPr>
        <p:spPr>
          <a:xfrm>
            <a:off x="6479337" y="4998596"/>
            <a:ext cx="1329128" cy="36933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事：什么事？</a:t>
            </a:r>
            <a:endParaRPr lang="en-US" altLang="zh-CN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4788150" y="4358106"/>
            <a:ext cx="1920906" cy="756405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有你，真好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3941331" y="4129465"/>
            <a:ext cx="169929" cy="1178498"/>
          </a:xfrm>
          <a:prstGeom prst="triangl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16200000" flipH="1" flipV="1">
            <a:off x="7418701" y="4129466"/>
            <a:ext cx="169929" cy="1178498"/>
          </a:xfrm>
          <a:prstGeom prst="triangl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06380" y="4318383"/>
            <a:ext cx="1447016" cy="756405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419569" y="4242192"/>
            <a:ext cx="1551745" cy="872319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什么事？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866722" y="3826085"/>
            <a:ext cx="595085" cy="1785257"/>
          </a:xfrm>
          <a:prstGeom prst="leftBrac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左大括号 51"/>
          <p:cNvSpPr/>
          <p:nvPr/>
        </p:nvSpPr>
        <p:spPr>
          <a:xfrm>
            <a:off x="10348684" y="3785722"/>
            <a:ext cx="595085" cy="1785257"/>
          </a:xfrm>
          <a:prstGeom prst="leftBrac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418465" y="284798"/>
            <a:ext cx="43059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（四）写一写，升华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  <p:bldP spid="48" grpId="0" animBg="1"/>
      <p:bldP spid="7" grpId="0" animBg="1"/>
      <p:bldP spid="51" grpId="0" animBg="1"/>
      <p:bldP spid="8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19315" y="1790913"/>
            <a:ext cx="6270171" cy="3434229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四人一组，小组成员根据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，以及印象深刻的内容进行习作互评，每一小组选出一名中心发言人，评改后进行总结性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发言。</a:t>
            </a:r>
            <a:endParaRPr kumimoji="1" lang="zh-CN" altLang="en-US" dirty="0"/>
          </a:p>
        </p:txBody>
      </p:sp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8286" y="285931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523875" y="342583"/>
            <a:ext cx="458914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（五）评一评，分享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9" name="矩形 8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4467545" y="196562"/>
            <a:ext cx="32553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（五）评一评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44650" y="1752600"/>
          <a:ext cx="11223789" cy="4287520"/>
        </p:xfrm>
        <a:graphic>
          <a:graphicData uri="http://schemas.openxmlformats.org/drawingml/2006/table">
            <a:tbl>
              <a:tblPr/>
              <a:tblGrid>
                <a:gridCol w="7704000"/>
                <a:gridCol w="3519789"/>
              </a:tblGrid>
              <a:tr h="49783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评价表</a:t>
                      </a:r>
                      <a:endParaRPr lang="zh-CN" sz="22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978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评价要点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星级评价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习作选材抓典型事例，“你”的好能在文中明确地展现出来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42240" marR="142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68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能抓住人物的外貌、语言、行动、神态、心理活动、环境描写等展现人物的的特点和品质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42240" marR="142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语言形象生动，能把事情写清楚，表达真情实感。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42240" marR="142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人称要相符，人称“你”要贯穿全文，前后一致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42240" marR="142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标点规范，字迹工整</a:t>
                      </a:r>
                      <a:endParaRPr lang="zh-CN" sz="22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42240" marR="1422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42240" marR="142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21" name="矩形 20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523875" y="342583"/>
            <a:ext cx="458914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（五）评一评，分享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54204" y="3247983"/>
            <a:ext cx="9732936" cy="108488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37"/>
          <p:cNvSpPr txBox="1"/>
          <p:nvPr/>
        </p:nvSpPr>
        <p:spPr>
          <a:xfrm>
            <a:off x="1494748" y="3402966"/>
            <a:ext cx="888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学生优秀作品展示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0" name="矩形 9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523875" y="342583"/>
            <a:ext cx="458914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（五）评一评，分享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4467545" y="196562"/>
            <a:ext cx="32553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（五）评一评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54204" y="2586263"/>
            <a:ext cx="9732936" cy="108488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37"/>
          <p:cNvSpPr txBox="1"/>
          <p:nvPr/>
        </p:nvSpPr>
        <p:spPr>
          <a:xfrm>
            <a:off x="1592880" y="2774760"/>
            <a:ext cx="888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小组互评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和老师点评要点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修改作文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0" name="矩形 9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523875" y="342583"/>
            <a:ext cx="458914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（五）改一改，分享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68126" y="196516"/>
            <a:ext cx="3255749" cy="648126"/>
            <a:chOff x="4797734" y="1140282"/>
            <a:chExt cx="2311401" cy="648276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4797735" y="1140282"/>
              <a:ext cx="23114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加入标题描述</a:t>
              </a: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4797734" y="1619281"/>
              <a:ext cx="23114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0619" y="1175657"/>
            <a:ext cx="3827242" cy="4905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圆角矩形 50"/>
          <p:cNvSpPr/>
          <p:nvPr/>
        </p:nvSpPr>
        <p:spPr>
          <a:xfrm>
            <a:off x="3120571" y="2675673"/>
            <a:ext cx="8302172" cy="1446384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有你，真好”中的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可以是</a:t>
            </a:r>
            <a:r>
              <a:rPr lang="zh-CN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kumimoji="1" lang="zh-CN" altLang="en-US" dirty="0"/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746" y="3067559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Box 8"/>
          <p:cNvSpPr txBox="1">
            <a:spLocks noChangeArrowheads="1"/>
          </p:cNvSpPr>
          <p:nvPr/>
        </p:nvSpPr>
        <p:spPr bwMode="auto">
          <a:xfrm>
            <a:off x="605790" y="195898"/>
            <a:ext cx="446214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（一）谈一谈，难忘有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2" name="矩形 11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">
        <p14:prism isInverted="1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099" y="1659800"/>
            <a:ext cx="2708275" cy="1911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2125" y="3005060"/>
            <a:ext cx="1875992" cy="250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3495" y="1192407"/>
            <a:ext cx="1533936" cy="21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985" y="3370820"/>
            <a:ext cx="2131060" cy="2136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1" name="矩形 10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8"/>
          <p:cNvSpPr txBox="1">
            <a:spLocks noChangeArrowheads="1"/>
          </p:cNvSpPr>
          <p:nvPr/>
        </p:nvSpPr>
        <p:spPr bwMode="auto">
          <a:xfrm>
            <a:off x="605790" y="195898"/>
            <a:ext cx="446214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（一）谈一谈，难忘有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  <p:pic>
        <p:nvPicPr>
          <p:cNvPr id="13" name="图片 12" descr="C:\Users\LSB\Desktop\IMG_2883.JPGIMG_288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300223" y="2046904"/>
            <a:ext cx="1524000" cy="152424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68126" y="196516"/>
            <a:ext cx="3255749" cy="648126"/>
            <a:chOff x="4797734" y="1140282"/>
            <a:chExt cx="2311401" cy="648276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4797735" y="1140282"/>
              <a:ext cx="23114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加入标题描述</a:t>
              </a: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4797734" y="1619281"/>
              <a:ext cx="23114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6829" y="1248228"/>
            <a:ext cx="3861212" cy="494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3529035" y="2307316"/>
            <a:ext cx="7416800" cy="2579518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觉得有他“真好”？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件事或哪几件事让你感触比较深？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当时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的场景是怎样的？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746" y="3067559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66725" y="322263"/>
            <a:ext cx="450088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（二）议一议，交流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6" name="矩形 15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006"/>
          <a:stretch>
            <a:fillRect/>
          </a:stretch>
        </p:blipFill>
        <p:spPr bwMode="auto">
          <a:xfrm>
            <a:off x="3783488" y="1757337"/>
            <a:ext cx="4843106" cy="451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1393371" y="1407884"/>
            <a:ext cx="9732936" cy="1549782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26956" y="1347762"/>
            <a:ext cx="9299351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小组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内互相交流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结合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自身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的经历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，将感触较深的一件或几件事说清楚，展现有你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真好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2" name="矩形 11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66725" y="322263"/>
            <a:ext cx="450088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（二）议一议，交流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4838" y="2362200"/>
            <a:ext cx="3362325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3865" y="2433638"/>
            <a:ext cx="337185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7052" y="3992562"/>
            <a:ext cx="317182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7775" y="1962150"/>
            <a:ext cx="360045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2562" y="3436937"/>
            <a:ext cx="319087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716462"/>
            <a:ext cx="31432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42900" y="254953"/>
            <a:ext cx="465772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（三）学一学，表达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3" name="矩形 12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430655" y="1174115"/>
            <a:ext cx="83940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通过思维导图回顾课文片段，明确《我的伯父鲁迅先生》是如何抓住典型的事例并通过人物外貌、语言、行动、神态以及环境的刻画把事情写具体、写生动，表达真情实感。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8864" y="2995613"/>
            <a:ext cx="47625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886601" y="1282914"/>
            <a:ext cx="9897513" cy="2631514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通过人物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以及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</a:t>
            </a:r>
            <a:r>
              <a:rPr lang="zh-CN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的刻画把事情写具体、写生动，表达真情实感。</a:t>
            </a:r>
          </a:p>
          <a:p>
            <a:pPr algn="ctr"/>
            <a:endParaRPr kumimoji="1"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9" name="矩形 8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42900" y="254953"/>
            <a:ext cx="465772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（三）学一学，表达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850" y="1460500"/>
            <a:ext cx="10343356" cy="46462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有你，真好（节选）</a:t>
            </a: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自从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换了工作之后，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我爸爸经常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亲自接我上学、放学，陪我写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作业。遇难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题，他总是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耐心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地给我分析题目，给出答题思路，对我也更加了解与信任了。记得有一次，我的语文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破天荒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地只考了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分，“糟糕，我该怎样跟爸爸解释呢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他会批评我吗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怎么对得起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他？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....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不敢往下想，拖着似有千斤重的脚步迈进了家门。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他见我垂头丧气，一副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心事重重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样子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轻声问道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你怎么啦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?”“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没什么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...”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我怎么能开得口呢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可知子莫若父，在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一再追问下，我终于说出了实情。他只回答一句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:“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把考卷给我看看。”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只见他仔细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阅读了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卷子，用黑色水笔在考卷上圈圈画画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接着用平静而坚定的语气，告诉我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:“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这次试卷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难度，望你吸取教训，在阅读与写作方面勤加上练习，掌握方法，我相信你会取得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好成绩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的。”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我心里的石头总算落了地了。说实话，这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一句“我相信”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胜过千言万语，我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暗暗下决心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，不能辜负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了爸爸的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信任。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于是我就跟打了鸡血似的，读书、思考、练习，后来，在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下一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次的月考中取得了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97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分的好成绩。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此时，我只想说</a:t>
            </a:r>
            <a:r>
              <a:rPr lang="en-US" altLang="zh-CN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 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谢谢您的信任，让我有勇气和</a:t>
            </a:r>
            <a:r>
              <a:rPr lang="zh-CN" altLang="en-US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力量战胜</a:t>
            </a: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困难，这成绩就是对您最好的回报了。谢谢您，有你，真好</a:t>
            </a:r>
            <a:r>
              <a:rPr lang="en-US" altLang="zh-CN" sz="20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</a:p>
          <a:p>
            <a:endParaRPr lang="en-US" altLang="zh-CN" sz="20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习作者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钱塘小学教育集团湖前校区 六年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班 林陈邦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5601720" y="1958975"/>
            <a:ext cx="1105694" cy="628650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7895884" y="2657475"/>
            <a:ext cx="1105694" cy="628650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</a:p>
        </p:txBody>
      </p:sp>
      <p:sp>
        <p:nvSpPr>
          <p:cNvPr id="9" name="椭圆形标注 8"/>
          <p:cNvSpPr/>
          <p:nvPr/>
        </p:nvSpPr>
        <p:spPr>
          <a:xfrm>
            <a:off x="10161757" y="3286125"/>
            <a:ext cx="1105694" cy="628650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心理活动</a:t>
            </a:r>
          </a:p>
        </p:txBody>
      </p:sp>
      <p:sp>
        <p:nvSpPr>
          <p:cNvPr id="10" name="椭圆形标注 9"/>
          <p:cNvSpPr/>
          <p:nvPr/>
        </p:nvSpPr>
        <p:spPr>
          <a:xfrm>
            <a:off x="2894543" y="4160093"/>
            <a:ext cx="1105694" cy="628650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13" name="矩形 12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342900" y="254953"/>
            <a:ext cx="465772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（三）学一学，表达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145" y="3398837"/>
            <a:ext cx="3933825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484425" y="1600200"/>
            <a:ext cx="8476888" cy="2914650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除了从动作、语言（对话）、神态、动作描写人物，还可以通过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人物的心理活动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刻画人物形象，表达自己对习作中“你”的情感态度，在字里行间凸显“有你，真好”。</a:t>
            </a:r>
            <a:endParaRPr kumimoji="1"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43099" y="948457"/>
            <a:ext cx="11848901" cy="140134"/>
            <a:chOff x="6902871" y="944172"/>
            <a:chExt cx="9288954" cy="103239"/>
          </a:xfrm>
          <a:solidFill>
            <a:schemeClr val="accent1"/>
          </a:solidFill>
        </p:grpSpPr>
        <p:sp>
          <p:nvSpPr>
            <p:cNvPr id="9" name="矩形 8"/>
            <p:cNvSpPr/>
            <p:nvPr/>
          </p:nvSpPr>
          <p:spPr>
            <a:xfrm>
              <a:off x="6902871" y="944172"/>
              <a:ext cx="1983307" cy="10323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8617206" y="1020655"/>
              <a:ext cx="7574619" cy="1"/>
            </a:xfrm>
            <a:prstGeom prst="line">
              <a:avLst/>
            </a:prstGeom>
            <a:grpFill/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42900" y="254953"/>
            <a:ext cx="465772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（三）学一学，表达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真好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1009</Words>
  <Application>Microsoft Office PowerPoint</Application>
  <PresentationFormat>自定义</PresentationFormat>
  <Paragraphs>65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Office Theme</vt:lpstr>
      <vt:lpstr>习作：有你，真好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老百晓在线</cp:lastModifiedBy>
  <cp:revision>85</cp:revision>
  <dcterms:created xsi:type="dcterms:W3CDTF">2018-06-12T04:49:00Z</dcterms:created>
  <dcterms:modified xsi:type="dcterms:W3CDTF">2020-09-06T18:51:44Z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