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74" r:id="rId2"/>
    <p:sldId id="397" r:id="rId3"/>
    <p:sldId id="265" r:id="rId4"/>
    <p:sldId id="379" r:id="rId5"/>
    <p:sldId id="376" r:id="rId6"/>
    <p:sldId id="377" r:id="rId7"/>
    <p:sldId id="378" r:id="rId8"/>
    <p:sldId id="366" r:id="rId9"/>
    <p:sldId id="380" r:id="rId10"/>
    <p:sldId id="381" r:id="rId11"/>
    <p:sldId id="382" r:id="rId12"/>
    <p:sldId id="375" r:id="rId13"/>
    <p:sldId id="383" r:id="rId14"/>
    <p:sldId id="384" r:id="rId15"/>
    <p:sldId id="385" r:id="rId16"/>
    <p:sldId id="275" r:id="rId17"/>
    <p:sldId id="386" r:id="rId18"/>
    <p:sldId id="387" r:id="rId19"/>
    <p:sldId id="388" r:id="rId20"/>
    <p:sldId id="389" r:id="rId21"/>
    <p:sldId id="390" r:id="rId22"/>
    <p:sldId id="361" r:id="rId23"/>
    <p:sldId id="391" r:id="rId24"/>
    <p:sldId id="362" r:id="rId25"/>
    <p:sldId id="392" r:id="rId26"/>
    <p:sldId id="393" r:id="rId27"/>
    <p:sldId id="270" r:id="rId28"/>
    <p:sldId id="394" r:id="rId29"/>
    <p:sldId id="395" r:id="rId30"/>
    <p:sldId id="277" r:id="rId31"/>
    <p:sldId id="396"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46" d="100"/>
          <a:sy n="46" d="100"/>
        </p:scale>
        <p:origin x="-90" y="-594"/>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 Target="../slides/slide16.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slide" Target="../slides/slide16.xml"/><Relationship Id="rId4" Type="http://schemas.openxmlformats.org/officeDocument/2006/relationships/slide" Target="../slides/slide27.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6.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6.xml"/><Relationship Id="rId4" Type="http://schemas.openxmlformats.org/officeDocument/2006/relationships/slide" Target="../slides/slide2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076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 OUJINXINKE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3" cy="584775"/>
            <a:chOff x="29482" y="2927145"/>
            <a:chExt cx="1463620" cy="487312"/>
          </a:xfrm>
        </p:grpSpPr>
        <p:sp>
          <p:nvSpPr>
            <p:cNvPr id="38" name="TextBox 37"/>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53554" y="39693"/>
            <a:ext cx="1330814" cy="584775"/>
            <a:chOff x="29482" y="2927145"/>
            <a:chExt cx="1640088" cy="487312"/>
          </a:xfrm>
        </p:grpSpPr>
        <p:sp>
          <p:nvSpPr>
            <p:cNvPr id="41" name="TextBox 40"/>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004816" y="-1"/>
            <a:ext cx="1369432" cy="841477"/>
            <a:chOff x="4191706" y="-1"/>
            <a:chExt cx="1369432"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191706" y="-1"/>
              <a:ext cx="1369432" cy="841477"/>
            </a:xfrm>
            <a:prstGeom prst="rect">
              <a:avLst/>
            </a:prstGeom>
          </p:spPr>
        </p:pic>
        <p:sp>
          <p:nvSpPr>
            <p:cNvPr id="18" name="TextBox 17">
              <a:hlinkClick r:id="rId2"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83252" y="1"/>
            <a:ext cx="1391868" cy="836712"/>
            <a:chOff x="5283252" y="1"/>
            <a:chExt cx="1391868"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83252" y="1"/>
              <a:ext cx="1391868"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OUJINXINKE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3" cy="584775"/>
            <a:chOff x="29482" y="2927145"/>
            <a:chExt cx="1463620" cy="487312"/>
          </a:xfrm>
        </p:grpSpPr>
        <p:sp>
          <p:nvSpPr>
            <p:cNvPr id="40" name="TextBox 39"/>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53554" y="39693"/>
            <a:ext cx="1330814" cy="584775"/>
            <a:chOff x="29482" y="2927145"/>
            <a:chExt cx="1640088" cy="487312"/>
          </a:xfrm>
        </p:grpSpPr>
        <p:sp>
          <p:nvSpPr>
            <p:cNvPr id="43" name="TextBox 42"/>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OUJINXINKE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88224" y="-4216"/>
            <a:ext cx="1367056" cy="851494"/>
            <a:chOff x="6588224" y="-4216"/>
            <a:chExt cx="1367056"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93840" y="-4216"/>
              <a:ext cx="1361440" cy="851494"/>
            </a:xfrm>
            <a:prstGeom prst="rect">
              <a:avLst/>
            </a:prstGeom>
          </p:spPr>
        </p:pic>
        <p:grpSp>
          <p:nvGrpSpPr>
            <p:cNvPr id="41" name="组合 40"/>
            <p:cNvGrpSpPr/>
            <p:nvPr userDrawn="1"/>
          </p:nvGrpSpPr>
          <p:grpSpPr>
            <a:xfrm>
              <a:off x="6588224" y="39693"/>
              <a:ext cx="1330814" cy="584775"/>
              <a:chOff x="93726" y="2927145"/>
              <a:chExt cx="1640089" cy="487312"/>
            </a:xfrm>
          </p:grpSpPr>
          <p:sp>
            <p:nvSpPr>
              <p:cNvPr id="42" name="TextBox 41"/>
              <p:cNvSpPr txBox="1"/>
              <p:nvPr userDrawn="1"/>
            </p:nvSpPr>
            <p:spPr>
              <a:xfrm>
                <a:off x="93726" y="2927145"/>
                <a:ext cx="1640089"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UEDUJIANSHANG</a:t>
                </a:r>
                <a:endParaRPr lang="zh-CN" altLang="en-US" sz="1000" dirty="0">
                  <a:solidFill>
                    <a:schemeClr val="bg1"/>
                  </a:solidFill>
                </a:endParaRPr>
              </a:p>
            </p:txBody>
          </p:sp>
          <p:sp>
            <p:nvSpPr>
              <p:cNvPr id="43" name="TextBox 42">
                <a:hlinkClick r:id="rId5" action="ppaction://hlinksldjump"/>
              </p:cNvPr>
              <p:cNvSpPr txBox="1"/>
              <p:nvPr userDrawn="1"/>
            </p:nvSpPr>
            <p:spPr>
              <a:xfrm>
                <a:off x="339662" y="3030391"/>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OUJINXINKE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89524" cy="855375"/>
            <a:chOff x="7956376" y="-8427"/>
            <a:chExt cx="138952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6" y="-8427"/>
              <a:ext cx="1389524" cy="855375"/>
            </a:xfrm>
            <a:prstGeom prst="rect">
              <a:avLst/>
            </a:prstGeom>
          </p:spPr>
        </p:pic>
        <p:grpSp>
          <p:nvGrpSpPr>
            <p:cNvPr id="38" name="组合 37"/>
            <p:cNvGrpSpPr/>
            <p:nvPr userDrawn="1"/>
          </p:nvGrpSpPr>
          <p:grpSpPr>
            <a:xfrm>
              <a:off x="7956376"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K</a:t>
                </a:r>
                <a:r>
                  <a:rPr lang="en-US" altLang="zh-CN" sz="1000" dirty="0" smtClean="0">
                    <a:solidFill>
                      <a:schemeClr val="bg1"/>
                    </a:solidFill>
                    <a:latin typeface="+mn-lt"/>
                    <a:ea typeface="+mn-ea"/>
                  </a:rPr>
                  <a:t>EWAIQIUZHI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课外求知</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53554" y="39693"/>
            <a:ext cx="1330814" cy="584775"/>
            <a:chOff x="29482" y="2927145"/>
            <a:chExt cx="1640088" cy="487312"/>
          </a:xfrm>
        </p:grpSpPr>
        <p:sp>
          <p:nvSpPr>
            <p:cNvPr id="42" name="TextBox 41"/>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6422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60368"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63248" y="169738"/>
            <a:ext cx="408468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dirty="0" smtClean="0"/>
              <a:t>咏怀八十二首</a:t>
            </a:r>
            <a:r>
              <a:rPr lang="en-US" altLang="zh-CN" sz="1400" dirty="0" smtClean="0"/>
              <a:t>(</a:t>
            </a:r>
            <a:r>
              <a:rPr lang="zh-CN" altLang="en-US" sz="1400" dirty="0" smtClean="0"/>
              <a:t>其一</a:t>
            </a:r>
            <a:r>
              <a:rPr lang="en-US" altLang="zh-CN" sz="1400" dirty="0" smtClean="0"/>
              <a:t>)</a:t>
            </a:r>
            <a:r>
              <a:rPr lang="zh-CN" altLang="en-US" sz="1400" dirty="0" smtClean="0"/>
              <a:t>　杂诗十二首</a:t>
            </a:r>
            <a:r>
              <a:rPr lang="en-US" altLang="zh-CN" sz="1400" dirty="0" smtClean="0"/>
              <a:t>(</a:t>
            </a:r>
            <a:r>
              <a:rPr lang="zh-CN" altLang="en-US" sz="1400" dirty="0" smtClean="0"/>
              <a:t>其二</a:t>
            </a:r>
            <a:r>
              <a:rPr lang="en-US" altLang="zh-CN" sz="1400" dirty="0" smtClean="0"/>
              <a:t>)</a:t>
            </a:r>
          </a:p>
          <a:p>
            <a:pPr algn="l"/>
            <a:r>
              <a:rPr lang="zh-CN" altLang="en-US" sz="1400" dirty="0" smtClean="0"/>
              <a:t>越中览古　一剪梅　今别离</a:t>
            </a:r>
            <a:r>
              <a:rPr lang="en-US" altLang="zh-CN" sz="1400" dirty="0" smtClean="0"/>
              <a:t>(</a:t>
            </a:r>
            <a:r>
              <a:rPr lang="zh-CN" altLang="en-US" sz="1400" dirty="0" smtClean="0"/>
              <a:t>其一</a:t>
            </a:r>
            <a:r>
              <a:rPr lang="en-US" altLang="zh-CN" sz="1400" dirty="0" smtClean="0"/>
              <a:t>)</a:t>
            </a: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70" r:id="rId4"/>
    <p:sldLayoutId id="2147483669"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Office_Word___9.docx"/><Relationship Id="rId5" Type="http://schemas.openxmlformats.org/officeDocument/2006/relationships/slide" Target="slide12.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package" Target="../embeddings/Microsoft_Office_Word___10.docx"/><Relationship Id="rId5" Type="http://schemas.openxmlformats.org/officeDocument/2006/relationships/slide" Target="slide12.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2.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2.xml"/><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2.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2.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2.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2.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8.docx"/><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2.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52936"/>
            <a:ext cx="8360748" cy="576064"/>
          </a:xfrm>
        </p:spPr>
        <p:txBody>
          <a:bodyPr/>
          <a:lstStyle/>
          <a:p>
            <a:r>
              <a:rPr lang="zh-CN" altLang="zh-CN" sz="3200" dirty="0"/>
              <a:t>推荐作品</a:t>
            </a:r>
          </a:p>
        </p:txBody>
      </p:sp>
    </p:spTree>
    <p:extLst>
      <p:ext uri="{BB962C8B-B14F-4D97-AF65-F5344CB8AC3E}">
        <p14:creationId xmlns:p14="http://schemas.microsoft.com/office/powerpoint/2010/main" xmlns="" val="1357693611"/>
      </p:ext>
    </p:extLst>
  </p:cSld>
  <p:clrMapOvr>
    <a:masterClrMapping/>
  </p:clrMapOvr>
  <p:transition spd="slow">
    <p:cut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3"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7" name="矩形 6"/>
          <p:cNvSpPr>
            <a:spLocks noChangeAspect="1"/>
          </p:cNvSpPr>
          <p:nvPr/>
        </p:nvSpPr>
        <p:spPr>
          <a:xfrm>
            <a:off x="508000" y="1701069"/>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孤鸿号外野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翔鸟鸣北林</a:t>
            </a:r>
            <a:r>
              <a:rPr lang="zh-CN" altLang="zh-CN" sz="2200" dirty="0">
                <a:solidFill>
                  <a:srgbClr val="000000"/>
                </a:solidFill>
                <a:latin typeface="Times New Roman" panose="02020603050405020304" pitchFamily="18" charset="0"/>
                <a:cs typeface="Times New Roman" panose="02020603050405020304" pitchFamily="18" charset="0"/>
              </a:rPr>
              <a:t>。徘徊将何见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忧思独伤心</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阮籍《咏怀八十二首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越王勾践破吴归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义士还家尽锦衣。宫女如花满春殿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只今惟有鹧鸪飞</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李白《越中览古》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花自飘零水自流。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一种相思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两处闲愁</a:t>
            </a:r>
            <a:r>
              <a:rPr lang="zh-CN" altLang="zh-CN" sz="2200" dirty="0">
                <a:solidFill>
                  <a:srgbClr val="000000"/>
                </a:solidFill>
                <a:latin typeface="Times New Roman" panose="02020603050405020304" pitchFamily="18" charset="0"/>
                <a:cs typeface="Times New Roman" panose="02020603050405020304" pitchFamily="18" charset="0"/>
              </a:rPr>
              <a:t>。此情无计可消除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才下眉头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却上心头</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李清照《一剪梅》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羁鸟恋旧林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池鱼思故渊。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陶渊明《归园田居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667512" y="2193140"/>
            <a:ext cx="1400432"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96136" y="2193140"/>
            <a:ext cx="1400432"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492054" y="2995986"/>
            <a:ext cx="1400432"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3528" y="3395364"/>
            <a:ext cx="1400432"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01654" y="3802035"/>
            <a:ext cx="115212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00791" y="3812793"/>
            <a:ext cx="115212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033511" y="3812793"/>
            <a:ext cx="30850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02012" y="4201904"/>
            <a:ext cx="115212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493984" y="4201904"/>
            <a:ext cx="115212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91235" y="4612436"/>
            <a:ext cx="142975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22268339"/>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4" presetClass="exit" presetSubtype="10" fill="hold" grpId="0" nodeType="withEffect">
                                  <p:stCondLst>
                                    <p:cond delay="0"/>
                                  </p:stCondLst>
                                  <p:childTnLst>
                                    <p:animEffect transition="out" filter="randombar(horizontal)">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grpId="0" nodeType="clickEffect">
                                  <p:stCondLst>
                                    <p:cond delay="0"/>
                                  </p:stCondLst>
                                  <p:childTnLst>
                                    <p:animEffect transition="out" filter="randombar(horizontal)">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grpId="0" nodeType="clickEffect">
                                  <p:stCondLst>
                                    <p:cond delay="0"/>
                                  </p:stCondLst>
                                  <p:childTnLst>
                                    <p:animEffect transition="out" filter="randombar(horizontal)">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par>
                                <p:cTn id="36" presetID="14" presetClass="exit" presetSubtype="10" fill="hold" grpId="0" nodeType="withEffect">
                                  <p:stCondLst>
                                    <p:cond delay="0"/>
                                  </p:stCondLst>
                                  <p:childTnLst>
                                    <p:animEffect transition="out" filter="randombar(horizontal)">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4" presetClass="exit" presetSubtype="10" fill="hold" grpId="0" nodeType="clickEffect">
                                  <p:stCondLst>
                                    <p:cond delay="0"/>
                                  </p:stCondLst>
                                  <p:childTnLst>
                                    <p:animEffect transition="out" filter="randombar(horizontal)">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4" presetClass="exit" presetSubtype="10" fill="hold" grpId="0" nodeType="clickEffect">
                                  <p:stCondLst>
                                    <p:cond delay="0"/>
                                  </p:stCondLst>
                                  <p:childTnLst>
                                    <p:animEffect transition="out" filter="randombar(horizontal)">
                                      <p:cBhvr>
                                        <p:cTn id="47" dur="500"/>
                                        <p:tgtEl>
                                          <p:spTgt spid="17"/>
                                        </p:tgtEl>
                                      </p:cBhvr>
                                    </p:animEffect>
                                    <p:set>
                                      <p:cBhvr>
                                        <p:cTn id="48"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3"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7" name="矩形 6"/>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梧桐更兼细雨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到黄昏、点点滴滴。这次第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怎一个愁字了得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李清照《声声慢》</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狗吠深巷中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鸡鸣桑树颠</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陶渊明《归园田居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湖北高考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满地黄花堆积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憔悴损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如今有谁堪摘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李清照《声声慢》</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问君何能尔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心远地自偏。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陶渊明《饮酒》</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守着窗儿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独自怎生得黑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梧桐更兼细雨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到黄昏、点点滴滴。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李清照《声声慢》</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198382" y="1793366"/>
            <a:ext cx="165618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72200" y="1793366"/>
            <a:ext cx="165618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3282" y="2185419"/>
            <a:ext cx="35631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49300" y="2595940"/>
            <a:ext cx="141864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62678" y="3406518"/>
            <a:ext cx="164542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98382" y="4201904"/>
            <a:ext cx="141864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81963" y="4609173"/>
            <a:ext cx="167274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34148" y="4609173"/>
            <a:ext cx="167274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25858993"/>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grpId="0" nodeType="clickEffect">
                                  <p:stCondLst>
                                    <p:cond delay="0"/>
                                  </p:stCondLst>
                                  <p:childTnLst>
                                    <p:animEffect transition="out" filter="randombar(horizontal)">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grpId="0" nodeType="clickEffect">
                                  <p:stCondLst>
                                    <p:cond delay="0"/>
                                  </p:stCondLst>
                                  <p:childTnLst>
                                    <p:animEffect transition="out" filter="randombar(horizontal)">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4" presetClass="exit" presetSubtype="10" fill="hold" grpId="0" nodeType="clickEffect">
                                  <p:stCondLst>
                                    <p:cond delay="0"/>
                                  </p:stCondLst>
                                  <p:childTnLst>
                                    <p:animEffect transition="out" filter="randombar(horizontal)">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194048"/>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图解</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489838493"/>
              </p:ext>
            </p:extLst>
          </p:nvPr>
        </p:nvGraphicFramePr>
        <p:xfrm>
          <a:off x="508000" y="1692646"/>
          <a:ext cx="8128000" cy="4232074"/>
        </p:xfrm>
        <a:graphic>
          <a:graphicData uri="http://schemas.openxmlformats.org/presentationml/2006/ole">
            <p:oleObj spid="_x0000_s8199" name="文档" r:id="rId6" imgW="3838050" imgH="1998093" progId="Word.Document.12">
              <p:embed/>
            </p:oleObj>
          </a:graphicData>
        </a:graphic>
      </p:graphicFrame>
    </p:spTree>
    <p:extLst>
      <p:ext uri="{BB962C8B-B14F-4D97-AF65-F5344CB8AC3E}">
        <p14:creationId xmlns:p14="http://schemas.microsoft.com/office/powerpoint/2010/main" xmlns="" val="2697712981"/>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227201020"/>
              </p:ext>
            </p:extLst>
          </p:nvPr>
        </p:nvGraphicFramePr>
        <p:xfrm>
          <a:off x="508000" y="2070236"/>
          <a:ext cx="8128000" cy="2971527"/>
        </p:xfrm>
        <a:graphic>
          <a:graphicData uri="http://schemas.openxmlformats.org/presentationml/2006/ole">
            <p:oleObj spid="_x0000_s9223" name="文档" r:id="rId6" imgW="3838050" imgH="1402601" progId="Word.Document.12">
              <p:embed/>
            </p:oleObj>
          </a:graphicData>
        </a:graphic>
      </p:graphicFrame>
    </p:spTree>
    <p:extLst>
      <p:ext uri="{BB962C8B-B14F-4D97-AF65-F5344CB8AC3E}">
        <p14:creationId xmlns:p14="http://schemas.microsoft.com/office/powerpoint/2010/main" xmlns="" val="1366629007"/>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《咏怀八十二首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翔鸟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映衬了自己不寐而弹琴的孤影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写出了诗人的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徘徊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。它表现了诗人生活在黑暗现实中的内心苦闷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反映了诗人看不见希望和出路的忧思。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《杂诗十二首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陶渊明共有《杂诗》十二首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系组诗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约作于义熙十年</a:t>
            </a:r>
            <a:r>
              <a:rPr lang="en-US" altLang="zh-CN" sz="2200" dirty="0">
                <a:solidFill>
                  <a:srgbClr val="000000"/>
                </a:solidFill>
                <a:latin typeface="Times New Roman" panose="02020603050405020304" pitchFamily="18" charset="0"/>
                <a:cs typeface="Times New Roman" panose="02020603050405020304" pitchFamily="18" charset="0"/>
              </a:rPr>
              <a:t>(414),</a:t>
            </a:r>
            <a:r>
              <a:rPr lang="zh-CN" altLang="zh-CN" sz="2200" dirty="0">
                <a:solidFill>
                  <a:srgbClr val="000000"/>
                </a:solidFill>
                <a:latin typeface="Times New Roman" panose="02020603050405020304" pitchFamily="18" charset="0"/>
                <a:cs typeface="Times New Roman" panose="02020603050405020304" pitchFamily="18" charset="0"/>
              </a:rPr>
              <a:t>大都感慨时光流逝、壮志难酬。此诗为其中第二首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写长夜难眠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抒发了时光流逝、有志难酬的悲哀和世无知音的寂寞。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0683658"/>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《越中览古》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诗篇将昔时的繁盛和今日的凄凉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通过具体的景物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使读者感受特别深切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表现人事变化和盛衰无常的主题。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《一剪梅》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此词作于词人与丈夫赵明诚离别之后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上片主要写女词人的独居生活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下片抒情。全词抒发了词人独居生活的寂寞和对丈夫浓浓的思念之情。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《今别离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这首诗采用今古对比的手法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写出了新式交通工具轮船带给人们的离别之苦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表现了近代人在别离观上的认识。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8182820"/>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理清《咏怀八十二首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其一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赏析其抒情的表达技巧。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诗人在诗中是如何层层表现其忧思的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开头两句通过动作描写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夜晚失眠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起来弹琴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婉约表达了诗人心中的隐忧。三、四、五、六句通过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明月、清风、孤鸿、翔鸟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以动写静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渲染出一种凄清的意境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以清冷的自然景色为衬托来抒写内心的孤独和忧思。最后两句直抒胸臆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点破忧思、伤心。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这首诗还采用动静结合的手法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起坐弹鸣琴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、月光徜徉、清风吹拂衬托如磐黑夜的死寂、深重。茫茫夜色笼罩一切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象征政治形势的险恶和诗人心灵上承受的重压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凸显诗人的忧伤和痛苦之沉重。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品味《杂诗十二首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其二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揣摩对诗人思想感情的表达的作用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这首诗选用了哪些意象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对于表现诗人的感情起到了怎样的作用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这首诗先描写日月更迭、万里辉煌的景象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荡荡空中景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为全诗定下了悲凉的感情基调。然后诗人又用晚风、冷席的意象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写出了因为时节的变换而觉察出四时更替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的凄寒心境。接下来的两句写出了孤独文人常有的一种景象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对影独酌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备显诗人之孤独。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25632663"/>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【任务三】</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品味《越中览古》的语言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赏析诗歌的表达技巧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试说说《越中览古》一诗中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尽锦衣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满春殿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这两个短语的表达作用。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尽锦衣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就把越王及其将士得意归来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充满了胜利者的喜悦的骄傲神情烘托了出来。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满春殿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描摹了美好的时光和景象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不一定指春天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却十分形象地刻画出越王当时骄奢淫逸的心理状态。只写这一点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就把越王将过去卧薪尝胆的往事丢得干干净净的情态表达得非常充分了。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73527513"/>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【任务四】</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品味《一剪梅》精美的语言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体会词作婉约的艺术风格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轻解罗裳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独上兰舟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是词人在孤寂中所想到的排遣寂寞的方法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她排遣掉寂寞了吗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从哪里可以看出来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没有。从一个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字可看出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词人想借泛舟来消愁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愁更愁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。过去和夫君双双击楫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充满诗情画意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今天却独自击楫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眼前的情景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只能勾起往事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怎能排遣得了愁呢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背面敷粉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其实她想说的是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如果丈夫在家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夫妻一起去划船该多快乐啊。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72395534"/>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636912"/>
            <a:ext cx="8360748" cy="576064"/>
          </a:xfrm>
        </p:spPr>
        <p:txBody>
          <a:bodyPr/>
          <a:lstStyle/>
          <a:p>
            <a:r>
              <a:rPr lang="zh-CN" altLang="zh-CN" sz="3200" b="1" dirty="0"/>
              <a:t>咏怀八十二首</a:t>
            </a:r>
            <a:r>
              <a:rPr lang="en-US" altLang="zh-CN" sz="3200" dirty="0"/>
              <a:t>(</a:t>
            </a:r>
            <a:r>
              <a:rPr lang="zh-CN" altLang="zh-CN" sz="3200" b="1" dirty="0"/>
              <a:t>其一</a:t>
            </a:r>
            <a:r>
              <a:rPr lang="en-US" altLang="zh-CN" sz="3200" dirty="0"/>
              <a:t>)</a:t>
            </a:r>
            <a:r>
              <a:rPr lang="zh-CN" altLang="zh-CN" sz="3200" dirty="0"/>
              <a:t>　</a:t>
            </a:r>
            <a:r>
              <a:rPr lang="zh-CN" altLang="zh-CN" sz="3200" b="1" dirty="0"/>
              <a:t>杂诗十二首</a:t>
            </a:r>
            <a:r>
              <a:rPr lang="en-US" altLang="zh-CN" sz="3200" dirty="0"/>
              <a:t>(</a:t>
            </a:r>
            <a:r>
              <a:rPr lang="zh-CN" altLang="zh-CN" sz="3200" b="1" dirty="0"/>
              <a:t>其二</a:t>
            </a:r>
            <a:r>
              <a:rPr lang="en-US" altLang="zh-CN" sz="3200" dirty="0"/>
              <a:t>)</a:t>
            </a:r>
            <a:r>
              <a:rPr lang="zh-CN" altLang="zh-CN" sz="3200" dirty="0"/>
              <a:t/>
            </a:r>
            <a:br>
              <a:rPr lang="zh-CN" altLang="zh-CN" sz="3200" dirty="0"/>
            </a:br>
            <a:r>
              <a:rPr lang="zh-CN" altLang="zh-CN" sz="3200" b="1" dirty="0"/>
              <a:t>越中览古</a:t>
            </a:r>
            <a:r>
              <a:rPr lang="zh-CN" altLang="zh-CN" sz="3200" dirty="0"/>
              <a:t>　</a:t>
            </a:r>
            <a:r>
              <a:rPr lang="zh-CN" altLang="zh-CN" sz="3200" b="1" dirty="0"/>
              <a:t>一剪梅</a:t>
            </a:r>
            <a:r>
              <a:rPr lang="zh-CN" altLang="zh-CN" sz="3200" dirty="0"/>
              <a:t>　</a:t>
            </a:r>
            <a:r>
              <a:rPr lang="zh-CN" altLang="zh-CN" sz="3200" b="1" dirty="0"/>
              <a:t>今别离</a:t>
            </a:r>
            <a:r>
              <a:rPr lang="en-US" altLang="zh-CN" sz="3200" dirty="0"/>
              <a:t>(</a:t>
            </a:r>
            <a:r>
              <a:rPr lang="zh-CN" altLang="zh-CN" sz="3200" b="1" dirty="0"/>
              <a:t>其一</a:t>
            </a:r>
            <a:r>
              <a:rPr lang="en-US" altLang="zh-CN" sz="3200" dirty="0"/>
              <a:t>)</a:t>
            </a:r>
            <a:endParaRPr lang="zh-CN" altLang="zh-CN" sz="3200" dirty="0"/>
          </a:p>
        </p:txBody>
      </p:sp>
    </p:spTree>
    <p:extLst>
      <p:ext uri="{BB962C8B-B14F-4D97-AF65-F5344CB8AC3E}">
        <p14:creationId xmlns:p14="http://schemas.microsoft.com/office/powerpoint/2010/main" xmlns="" val="3096164781"/>
      </p:ext>
    </p:extLst>
  </p:cSld>
  <p:clrMapOvr>
    <a:masterClrMapping/>
  </p:clrMapOvr>
  <p:transition spd="slow">
    <p:cut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此情无计可消除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才下眉头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却上心头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历来为人所称道。请分析一下其妙在何处。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词人对愁的描写极其形象。人在愁苦中总是皱着眉头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愁眉苦脸的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词人正是抓住这一点才写出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才下眉头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却上心头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使人若见其眉头刚舒展又紧蹙的样子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从而体会到她内心的绵绵痛苦。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的句式表现了愁的运动之速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而愁从可见的眉间藏到心头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更使人领略到女词人的万千愁绪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给人以无止境的遐想。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5453662"/>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11237"/>
            <a:ext cx="8128000" cy="531985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【任务五】</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赏析《今别离》的艺术表现手法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《今别离》是一首近代诗歌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在表现离情别绪方面与古代诗歌有什么不同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古人写离别常用极哀的景来渲染极凄清的意境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像柳永的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今宵酒醒何处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杨柳岸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晓风残月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。而这首诗却选用轮船和火车为意象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给人新奇的感觉。而且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里面有大量的篇幅赞赏新式交通工具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虽有万钧柁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动如绕指柔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岂无打头风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亦不畏石尤。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去矣一何速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归定留滞不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所愿君归时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快乘轻气球。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这也使离别的情愁显得不那么浓、悲。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对离别时的描写也不一样。古人喜欢对离别时的场面进行精雕细刻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对那一短暂时刻的景、情进行充分表现。而《今别离》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明知须臾景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不许稍绸缪。钟声一及时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顷刻不少留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写出的是一种离别的匆匆之感。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1712880"/>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结合阮籍生平以及他所处的时代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谈谈你对诗人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阮籍所处政治现实极其残酷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司马氏与曹魏统治者夺权斗争激烈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他们大量杀戮异己分子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政治气氛极为恐怖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竭力提倡儒家礼法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道德虚伪现象严重。知识阶层的精神痛苦尤为尖锐、深刻。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阮籍本人处境亦十分艰难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曹魏、司马氏两种势力都极力拉拢他。他对司马氏高压统治十分不满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又不能公开反对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只能醉酒佯狂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躲避矛盾。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咏怀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诗表现了诗人在黑暗现实里的苦闷心情、看不到希望的忧思。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相对于一般的七言绝句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《越中览古》在结构上有何特点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诗作首先从胜利者班师落笔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先说越王破吴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次说战士还家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尽锦衣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有力地写出了破吴后越国充满的欢乐气氛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三句则从越王宫殿遗址联想到当年充满后宫的如花宫女。整首诗的前三句写昔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最后一句写今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结构十分特殊。一般的七言绝句若要前后对比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一般要在第三句转折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第四句作结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两两相对。然而此诗却用三句写昔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一气直下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极力渲染越国昔日的繁盛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末句突然转折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跌入今日之荒凉冷落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昔盛今衰之感极为强烈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故而极得后世称道。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7981160"/>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映衬烘托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工巧别致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《一剪梅》是李清照的一首倾诉相思、别愁之苦的词。作者通过女性特有的敏感捕捉稍纵即逝的真切感受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将抽象的思想感情映衬烘托得具体可感、耐人寻味</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67808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1237"/>
            <a:ext cx="8128000" cy="5298886"/>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上片首句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红藕香残玉簟秋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写荷花凋谢、竹席浸凉的秋天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空灵蕴藉。这一句不仅点明了萧疏秋意的时节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而且渲染了环境气氛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暗含青春易逝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红颜易老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人去席冷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对作者的孤独闲愁起了衬托作用。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轻解罗裳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独上兰舟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是写其白天泛舟水上之事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词人解开绫罗裙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换上便装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独自划着小船去游玩。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细腻地描摹出她的神态、举动。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写手脚动作的轻捷灵敏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表现出生怕惊动别人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小心而又有几分害羞的少妇心情。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字回应上句的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点明了下片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字的症结。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云中谁寄锦书来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使人想见惦念丈夫、望眼欲穿的情景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家书抵万金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雁字回时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月满西楼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是她思夫的迫切心情突然自现的外在表现。在这里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作者渲染了一个月光照满楼头的美好夜景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然而在喜悦的背后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蕴藏着相思的泪水。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月满西楼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写月夜思妇凭栏眺望。月已西斜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足见她站立楼头已久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这就表明了她思夫之情更深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愁更极。盼望音讯的她仰头叹望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竟产生了雁足回书的遐想。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585058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花自飘零水自流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含有两个意思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既是说自己的青春像花那样空自凋残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又指丈夫远行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如悠悠江水空自流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复杂而微妙的感情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字中表现出来。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一种相思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两处闲愁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由己及人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独特的构思体现了李清照与赵明诚夫妇二人心心相印、情笃爱深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相思却又不能相见的无奈思绪。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此情无计可消除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才下眉头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却上心头。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相思之情笼罩心头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无法排遣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蹙着的愁眉方才舒展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而思绪又涌上心头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其内心的绵绵愁苦挥之不去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遣之不走。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两个词用得很好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把真挚的感情由外露转向内向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迅疾的情绪变化打破了故作平静的心态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把相思之苦表现得极其真实形象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表达了绵绵无尽的相思与愁情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独守空房的孤独与寂寞充满字里行间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感人至深。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692247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2198"/>
            <a:ext cx="8128000" cy="5170646"/>
          </a:xfrm>
          <a:prstGeom prst="rect">
            <a:avLst/>
          </a:prstGeom>
        </p:spPr>
        <p:txBody>
          <a:bodyPr>
            <a:spAutoFit/>
          </a:bodyPr>
          <a:lstStyle/>
          <a:p>
            <a:pPr algn="ctr">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李清照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心中的美神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每个人都有自己爱恋的美神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我心中的美神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从没人见过你的照片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那个年代的你没有留下一张照片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但在我心中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你却美于沉鱼落雁的西施与昭君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美于闭月羞花的貂蝉与贵妃。你的美独一无二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无人替代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令我陶醉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是我永远的追求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伴着晨曦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越过千年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我走近了你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惜春春去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几点催花雨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露浓花瘦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薄汗轻衣透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的青涩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绣面芙蓉一笑开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斜飞宝鸭衬香腮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的风情万种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寒日萧萧上琐窗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梧桐应恨夜来霜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的孤独惆怅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不如随分尊前醉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莫负东篱菊蕊黄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的清冷无奈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维纳斯因断臂而美丽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贝多芬因失聪而伟大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你却因才气而孤独。你学富五车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词动京华却情无所托、学无所传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你无疑是枝头的一朵奇花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凛冽的秋风摧残着你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你却不甘落在地上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依然倔强地挺立枝头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尽情绽放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溢出特有的清香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不曾萎靡凋谢。你的才气、倔强铸就了你的孤独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你那绝世的孤独又成就了你冰冷凝绝的美丽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你乘一叶扁舟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载着浓浓的愁绪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人比黄花瘦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向我们走来。千年的风雨淡退了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琉璃繁华沉淀了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你的泪光柔弱中带着忧伤。家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已不能回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已无处归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夜太漫长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凝成霜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惨白的弯月勾住了过往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使得这孤独融入了淡酒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令你最难将息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冷冷清清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凄凄惨惨戚戚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。你的一生被这漫天的愁绪包围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闺愁、家愁、情愁、国愁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字了得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面对着物是人非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面对着断香残酒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面对着绿肥红瘦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没有同道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没有相知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只有一杯浊酒洗清愁。那愁情深深深几许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蚱蜢舟也无能为力。既然载不动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那就和着孤独化作咸咸的泪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滴在对赵明诚的追忆里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滴在对国仇家恨的绵绵思绪里。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1896801"/>
      </p:ext>
    </p:extLst>
  </p:cSld>
  <p:clrMapOvr>
    <a:masterClrMapping/>
  </p:clrMapOvr>
  <p:transition spd="slow">
    <p:strips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4884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我心中的美神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心中永远的追求。你站在山顶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吮天地之锐气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吸日月之精华。你不会孤独。你带着周身的光芒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向我们走来。我坚信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在新的时代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仍有在你的精神感召下的蕙质兰心的女子。爱玲继承了你的坚定与毅然决然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三毛继承了你的豪放与洒脱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张小娴继承了你的锐利与透彻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舒婷继承了你的甜蜜而独立的爱情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我心中的美神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我永远的追求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你擎起了一盏孤独的灯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照亮了一段孤独的历程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用那绝世的孤独跳了一曲完美的独舞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如一朵摇曳的花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守护着中华史上那一座盛世空城。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文章把李清照作为自己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心中的美神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含蓄地表明了自己的人生追求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立意独到而高远。表达上采用第二人称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巧妙拉近了两者之间的距离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便于情感倾诉。而引用、排比的运用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使得文章文采斐然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无形中提升了文章的品位。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5536775"/>
      </p:ext>
    </p:extLst>
  </p:cSld>
  <p:clrMapOvr>
    <a:masterClrMapping/>
  </p:clrMapOvr>
  <p:transition spd="slow">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169034291"/>
              </p:ext>
            </p:extLst>
          </p:nvPr>
        </p:nvGraphicFramePr>
        <p:xfrm>
          <a:off x="508000" y="1556792"/>
          <a:ext cx="8128000" cy="1710980"/>
        </p:xfrm>
        <a:graphic>
          <a:graphicData uri="http://schemas.openxmlformats.org/presentationml/2006/ole">
            <p:oleObj spid="_x0000_s1031" name="文档" r:id="rId6" imgW="3838050" imgH="808187" progId="Word.Document.12">
              <p:embed/>
            </p:oleObj>
          </a:graphicData>
        </a:graphic>
      </p:graphicFrame>
      <p:sp>
        <p:nvSpPr>
          <p:cNvPr id="6" name="矩形 5"/>
          <p:cNvSpPr>
            <a:spLocks noChangeAspect="1"/>
          </p:cNvSpPr>
          <p:nvPr/>
        </p:nvSpPr>
        <p:spPr>
          <a:xfrm>
            <a:off x="508000" y="3356992"/>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阮籍</a:t>
            </a:r>
            <a:r>
              <a:rPr lang="en-US" altLang="zh-CN" sz="2200" dirty="0">
                <a:solidFill>
                  <a:srgbClr val="000000"/>
                </a:solidFill>
                <a:latin typeface="Times New Roman" panose="02020603050405020304" pitchFamily="18" charset="0"/>
                <a:cs typeface="Times New Roman" panose="02020603050405020304" pitchFamily="18" charset="0"/>
              </a:rPr>
              <a:t>(210—263),</a:t>
            </a:r>
            <a:r>
              <a:rPr lang="zh-CN" altLang="zh-CN" sz="2200" dirty="0">
                <a:solidFill>
                  <a:srgbClr val="000000"/>
                </a:solidFill>
                <a:latin typeface="Times New Roman" panose="02020603050405020304" pitchFamily="18" charset="0"/>
                <a:cs typeface="Times New Roman" panose="02020603050405020304" pitchFamily="18" charset="0"/>
              </a:rPr>
              <a:t>字嗣宗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三国魏陈留尉氏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今河南尉氏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人。他的诗大量运用比兴象征、以景寓情、借古讽今等表现手法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曲折隐晦地抒写愤世嫉俗、感慨郁闷的内心世界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形成了言近旨远的艺术风格。《咏怀八十二首》是其代表作。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东晋文学家。他从</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岁时开始出仕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任江州祭酒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不久就归隐。后陆续做过镇军、参军、建威参军等职位不高的官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过着时隐时仕的生活。</a:t>
            </a:r>
            <a:r>
              <a:rPr lang="en-US" altLang="zh-CN" sz="2200" dirty="0">
                <a:solidFill>
                  <a:srgbClr val="000000"/>
                </a:solidFill>
                <a:latin typeface="Times New Roman" panose="02020603050405020304" pitchFamily="18" charset="0"/>
                <a:cs typeface="Times New Roman" panose="02020603050405020304" pitchFamily="18" charset="0"/>
              </a:rPr>
              <a:t>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岁再出为彭泽令</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多天后便弃官而去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从此归隐田园。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他是田园诗的开创者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被后世称为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田园诗人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。田园被陶渊明用诗的手段高度纯化、美化了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变成了痛苦世界中的一座精神避难所。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陶渊明善于将深刻的哲理融入诗歌的形象中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诗的语言朴素自然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表情含蓄委婉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陶诗中的珠玉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。如《归园田居》组诗久享盛名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有着类似的特点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写田园生活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写体力劳动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咏歌自己的理想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显示出理想得以实现的愉快。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6458"/>
            <a:ext cx="8128000" cy="5298886"/>
          </a:xfrm>
          <a:prstGeom prst="rect">
            <a:avLst/>
          </a:prstGeom>
        </p:spPr>
        <p:txBody>
          <a:bodyPr>
            <a:spAutoFit/>
          </a:bodyPr>
          <a:lstStyle/>
          <a:p>
            <a:pPr indent="267970">
              <a:lnSpc>
                <a:spcPts val="29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运用方向</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这则材料可用于以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荣辱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生命的色彩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精神家园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等为主题的作文中。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李清照少女时期的生活是快乐的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1127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宋高宗赵构弃都南逃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一大批文人墨客随之逃亡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李清照便在其中。此时的李清照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丈夫已死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居无定所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四处流亡。国家的半壁江山已失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国君被撵得抱头鼠窜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百姓颠沛流离。作为一个学富五车的才女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一个处于社会思想制高点的知识分子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面对此情此景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她怎能不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与她同时期的岳飞、陆游及稍后的辛弃疾亦有。但他们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这些须眉男子上可入朝议政、驰骋疆场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下可使酒骂座、痛饮拍案。上溯数千年的历史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她却始终无法找到一位知音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怎一个愁字了得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一个纤弱女子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只好借用豪放的诗句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生当作人杰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死亦为鬼雄。至今思项羽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不肯过江东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来抒发具有须眉般悲壮的爱国情怀。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运用方向</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这则材料可用于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雕刻心中的天使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专一与忘情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纪念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等主题的作文中。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1721057"/>
      </p:ext>
    </p:extLst>
  </p:cSld>
  <p:clrMapOvr>
    <a:masterClrMapping/>
  </p:clrMapOvr>
  <p:transition spd="slow">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5" name="对象 4"/>
          <p:cNvGraphicFramePr>
            <a:graphicFrameLocks noChangeAspect="1"/>
          </p:cNvGraphicFramePr>
          <p:nvPr>
            <p:extLst>
              <p:ext uri="{D42A27DB-BD31-4B8C-83A1-F6EECF244321}">
                <p14:modId xmlns:p14="http://schemas.microsoft.com/office/powerpoint/2010/main" xmlns="" val="3711847662"/>
              </p:ext>
            </p:extLst>
          </p:nvPr>
        </p:nvGraphicFramePr>
        <p:xfrm>
          <a:off x="508000" y="1484784"/>
          <a:ext cx="8128000" cy="1936199"/>
        </p:xfrm>
        <a:graphic>
          <a:graphicData uri="http://schemas.openxmlformats.org/presentationml/2006/ole">
            <p:oleObj spid="_x0000_s2055" name="文档" r:id="rId6" imgW="3838050" imgH="914400" progId="Word.Document.12">
              <p:embed/>
            </p:oleObj>
          </a:graphicData>
        </a:graphic>
      </p:graphicFrame>
      <p:sp>
        <p:nvSpPr>
          <p:cNvPr id="6" name="矩形 5"/>
          <p:cNvSpPr>
            <a:spLocks noChangeAspect="1"/>
          </p:cNvSpPr>
          <p:nvPr/>
        </p:nvSpPr>
        <p:spPr>
          <a:xfrm>
            <a:off x="508000" y="3420983"/>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a:t>
            </a:r>
            <a:r>
              <a:rPr lang="en-US" altLang="zh-CN" sz="2200" dirty="0">
                <a:solidFill>
                  <a:srgbClr val="000000"/>
                </a:solidFill>
                <a:latin typeface="Times New Roman" panose="02020603050405020304" pitchFamily="18" charset="0"/>
                <a:cs typeface="Times New Roman" panose="02020603050405020304" pitchFamily="18" charset="0"/>
              </a:rPr>
              <a:t>(365—427),</a:t>
            </a:r>
            <a:r>
              <a:rPr lang="zh-CN" altLang="zh-CN" sz="2200" dirty="0">
                <a:solidFill>
                  <a:srgbClr val="000000"/>
                </a:solidFill>
                <a:latin typeface="Times New Roman" panose="02020603050405020304" pitchFamily="18" charset="0"/>
                <a:cs typeface="Times New Roman" panose="02020603050405020304" pitchFamily="18" charset="0"/>
              </a:rPr>
              <a:t>字元亮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一说名潜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字渊明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自号五柳先生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东晋浔阳柴桑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今江西九江西南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人。他出身于没落仕宦家庭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受儒家思想的影响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年轻时曾对统治阶级抱有幻想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希望通过出仕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实现大济苍生的宏愿。但他所处的东晋社会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正是门阀制度的全盛时期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高门士族垄断了高官要职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寒门庶族则遭到无理的压制。在这样的政治局面下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他的理想根本无法实现。《杂诗十二首》即创作于此时。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5356715"/>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160222138"/>
              </p:ext>
            </p:extLst>
          </p:nvPr>
        </p:nvGraphicFramePr>
        <p:xfrm>
          <a:off x="508000" y="1628800"/>
          <a:ext cx="8128000" cy="1882415"/>
        </p:xfrm>
        <a:graphic>
          <a:graphicData uri="http://schemas.openxmlformats.org/presentationml/2006/ole">
            <p:oleObj spid="_x0000_s3079" name="文档" r:id="rId6" imgW="3838050" imgH="888521" progId="Word.Document.12">
              <p:embed/>
            </p:oleObj>
          </a:graphicData>
        </a:graphic>
      </p:graphicFrame>
      <p:sp>
        <p:nvSpPr>
          <p:cNvPr id="3" name="矩形 2"/>
          <p:cNvSpPr>
            <a:spLocks noChangeAspect="1"/>
          </p:cNvSpPr>
          <p:nvPr/>
        </p:nvSpPr>
        <p:spPr>
          <a:xfrm>
            <a:off x="508000" y="344735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a:t>
            </a:r>
            <a:r>
              <a:rPr lang="en-US" altLang="zh-CN" sz="2200" dirty="0">
                <a:solidFill>
                  <a:srgbClr val="000000"/>
                </a:solidFill>
                <a:latin typeface="Times New Roman" panose="02020603050405020304" pitchFamily="18" charset="0"/>
                <a:cs typeface="Times New Roman" panose="02020603050405020304" pitchFamily="18" charset="0"/>
              </a:rPr>
              <a:t>(701—762),</a:t>
            </a:r>
            <a:r>
              <a:rPr lang="zh-CN" altLang="zh-CN" sz="2200" dirty="0">
                <a:solidFill>
                  <a:srgbClr val="000000"/>
                </a:solidFill>
                <a:latin typeface="Times New Roman" panose="02020603050405020304" pitchFamily="18" charset="0"/>
                <a:cs typeface="Times New Roman" panose="02020603050405020304" pitchFamily="18" charset="0"/>
              </a:rPr>
              <a:t>字太白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号青莲居士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唐代伟大的浪漫主义诗人。春秋时期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吴、越两国争霸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成为世仇。越王勾践于公元前</a:t>
            </a:r>
            <a:r>
              <a:rPr lang="en-US" altLang="zh-CN" sz="2200" dirty="0">
                <a:solidFill>
                  <a:srgbClr val="000000"/>
                </a:solidFill>
                <a:latin typeface="Times New Roman" panose="02020603050405020304" pitchFamily="18" charset="0"/>
                <a:cs typeface="Times New Roman" panose="02020603050405020304" pitchFamily="18" charset="0"/>
              </a:rPr>
              <a:t>494</a:t>
            </a:r>
            <a:r>
              <a:rPr lang="zh-CN" altLang="zh-CN" sz="2200" dirty="0">
                <a:solidFill>
                  <a:srgbClr val="000000"/>
                </a:solidFill>
                <a:latin typeface="Times New Roman" panose="02020603050405020304" pitchFamily="18" charset="0"/>
                <a:cs typeface="Times New Roman" panose="02020603050405020304" pitchFamily="18" charset="0"/>
              </a:rPr>
              <a:t>年被吴王夫差打败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此后他卧薪尝胆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于公元前</a:t>
            </a:r>
            <a:r>
              <a:rPr lang="en-US" altLang="zh-CN" sz="2200" dirty="0">
                <a:solidFill>
                  <a:srgbClr val="000000"/>
                </a:solidFill>
                <a:latin typeface="Times New Roman" panose="02020603050405020304" pitchFamily="18" charset="0"/>
                <a:cs typeface="Times New Roman" panose="02020603050405020304" pitchFamily="18" charset="0"/>
              </a:rPr>
              <a:t>473</a:t>
            </a:r>
            <a:r>
              <a:rPr lang="zh-CN" altLang="zh-CN" sz="2200" dirty="0">
                <a:solidFill>
                  <a:srgbClr val="000000"/>
                </a:solidFill>
                <a:latin typeface="Times New Roman" panose="02020603050405020304" pitchFamily="18" charset="0"/>
                <a:cs typeface="Times New Roman" panose="02020603050405020304" pitchFamily="18" charset="0"/>
              </a:rPr>
              <a:t>年灭吴。后来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诗人李白游览越中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有感于此事而作《越中览古》。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3345048"/>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56583925"/>
              </p:ext>
            </p:extLst>
          </p:nvPr>
        </p:nvGraphicFramePr>
        <p:xfrm>
          <a:off x="508000" y="1916832"/>
          <a:ext cx="8128000" cy="1731151"/>
        </p:xfrm>
        <a:graphic>
          <a:graphicData uri="http://schemas.openxmlformats.org/presentationml/2006/ole">
            <p:oleObj spid="_x0000_s4103" name="文档" r:id="rId6" imgW="3838050" imgH="817892" progId="Word.Document.12">
              <p:embed/>
            </p:oleObj>
          </a:graphicData>
        </a:graphic>
      </p:graphicFrame>
      <p:sp>
        <p:nvSpPr>
          <p:cNvPr id="3" name="矩形 2"/>
          <p:cNvSpPr>
            <a:spLocks noChangeAspect="1"/>
          </p:cNvSpPr>
          <p:nvPr/>
        </p:nvSpPr>
        <p:spPr>
          <a:xfrm>
            <a:off x="508000" y="3647983"/>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a:t>
            </a:r>
            <a:r>
              <a:rPr lang="en-US" altLang="zh-CN" sz="2200" dirty="0">
                <a:solidFill>
                  <a:srgbClr val="000000"/>
                </a:solidFill>
                <a:latin typeface="Times New Roman" panose="02020603050405020304" pitchFamily="18" charset="0"/>
                <a:cs typeface="Times New Roman" panose="02020603050405020304" pitchFamily="18" charset="0"/>
              </a:rPr>
              <a:t>(1084—1155),</a:t>
            </a:r>
            <a:r>
              <a:rPr lang="zh-CN" altLang="zh-CN" sz="2200" dirty="0">
                <a:solidFill>
                  <a:srgbClr val="000000"/>
                </a:solidFill>
                <a:latin typeface="Times New Roman" panose="02020603050405020304" pitchFamily="18" charset="0"/>
                <a:cs typeface="Times New Roman" panose="02020603050405020304" pitchFamily="18" charset="0"/>
              </a:rPr>
              <a:t>号易安居士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宋代著名女词人。李清照和赵明诚结婚后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夫妻感情甚好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家庭生活充满了学术和艺术的气氛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十分美满。后来赵明诚因官外出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李清照对他无限思念而作了《一剪梅》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极言自己独居生活的寂寞和相思之苦。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8357373"/>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987835350"/>
              </p:ext>
            </p:extLst>
          </p:nvPr>
        </p:nvGraphicFramePr>
        <p:xfrm>
          <a:off x="508000" y="1772816"/>
          <a:ext cx="8128000" cy="1855524"/>
        </p:xfrm>
        <a:graphic>
          <a:graphicData uri="http://schemas.openxmlformats.org/presentationml/2006/ole">
            <p:oleObj spid="_x0000_s5127" name="文档" r:id="rId6" imgW="3838050" imgH="875581" progId="Word.Document.12">
              <p:embed/>
            </p:oleObj>
          </a:graphicData>
        </a:graphic>
      </p:graphicFrame>
      <p:sp>
        <p:nvSpPr>
          <p:cNvPr id="3" name="矩形 2"/>
          <p:cNvSpPr>
            <a:spLocks noChangeAspect="1"/>
          </p:cNvSpPr>
          <p:nvPr/>
        </p:nvSpPr>
        <p:spPr>
          <a:xfrm>
            <a:off x="508000" y="3628340"/>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黄遵宪</a:t>
            </a:r>
            <a:r>
              <a:rPr lang="en-US" altLang="zh-CN" sz="2200" dirty="0">
                <a:solidFill>
                  <a:srgbClr val="000000"/>
                </a:solidFill>
                <a:latin typeface="Times New Roman" panose="02020603050405020304" pitchFamily="18" charset="0"/>
                <a:cs typeface="Times New Roman" panose="02020603050405020304" pitchFamily="18" charset="0"/>
              </a:rPr>
              <a:t>(1848—1905),</a:t>
            </a:r>
            <a:r>
              <a:rPr lang="zh-CN" altLang="zh-CN" sz="2200" dirty="0">
                <a:solidFill>
                  <a:srgbClr val="000000"/>
                </a:solidFill>
                <a:latin typeface="Times New Roman" panose="02020603050405020304" pitchFamily="18" charset="0"/>
                <a:cs typeface="Times New Roman" panose="02020603050405020304" pitchFamily="18" charset="0"/>
              </a:rPr>
              <a:t>字公度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号人境庐主人。近代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戊戌变法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的重要人物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著名文学家。黄遵宪倡导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诗界革命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我手写我口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古人未有之物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未辟之境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。《今别离》即这种诗歌主张下的实践。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6981957"/>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730524" y="1562250"/>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91686516"/>
              </p:ext>
            </p:extLst>
          </p:nvPr>
        </p:nvGraphicFramePr>
        <p:xfrm>
          <a:off x="508000" y="2204864"/>
          <a:ext cx="8128000" cy="2937872"/>
        </p:xfrm>
        <a:graphic>
          <a:graphicData uri="http://schemas.openxmlformats.org/presentationml/2006/ole">
            <p:oleObj spid="_x0000_s6151" name="文档" r:id="rId6" imgW="3895290" imgH="1408262" progId="Word.Document.12">
              <p:embed/>
            </p:oleObj>
          </a:graphicData>
        </a:graphic>
      </p:graphicFrame>
    </p:spTree>
    <p:extLst>
      <p:ext uri="{BB962C8B-B14F-4D97-AF65-F5344CB8AC3E}">
        <p14:creationId xmlns:p14="http://schemas.microsoft.com/office/powerpoint/2010/main" xmlns="" val="224821322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21742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93973155"/>
              </p:ext>
            </p:extLst>
          </p:nvPr>
        </p:nvGraphicFramePr>
        <p:xfrm>
          <a:off x="508000" y="1723906"/>
          <a:ext cx="8128000" cy="3110104"/>
        </p:xfrm>
        <a:graphic>
          <a:graphicData uri="http://schemas.openxmlformats.org/presentationml/2006/ole">
            <p:oleObj spid="_x0000_s7180" name="文档" r:id="rId6" imgW="3895290" imgH="1490483"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3951959836"/>
              </p:ext>
            </p:extLst>
          </p:nvPr>
        </p:nvGraphicFramePr>
        <p:xfrm>
          <a:off x="508000" y="4388202"/>
          <a:ext cx="8128000" cy="2198392"/>
        </p:xfrm>
        <a:graphic>
          <a:graphicData uri="http://schemas.openxmlformats.org/presentationml/2006/ole">
            <p:oleObj spid="_x0000_s7181" name="文档" r:id="rId7" imgW="3839157" imgH="1037705" progId="Word.Document.12">
              <p:embed/>
            </p:oleObj>
          </a:graphicData>
        </a:graphic>
      </p:graphicFrame>
      <p:sp>
        <p:nvSpPr>
          <p:cNvPr id="8" name="矩形 7"/>
          <p:cNvSpPr/>
          <p:nvPr/>
        </p:nvSpPr>
        <p:spPr>
          <a:xfrm>
            <a:off x="3995936" y="4808200"/>
            <a:ext cx="288032" cy="266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44992" y="5250716"/>
            <a:ext cx="62509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44992" y="5720244"/>
            <a:ext cx="263532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44992" y="6174321"/>
            <a:ext cx="126716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30020643"/>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348</TotalTime>
  <Words>4150</Words>
  <Application>Microsoft Office PowerPoint</Application>
  <PresentationFormat>全屏显示(4:3)</PresentationFormat>
  <Paragraphs>158</Paragraphs>
  <Slides>31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33" baseType="lpstr">
      <vt:lpstr>测控设计模板14新</vt:lpstr>
      <vt:lpstr>文档</vt:lpstr>
      <vt:lpstr>推荐作品</vt:lpstr>
      <vt:lpstr>咏怀八十二首(其一)　杂诗十二首(其二) 越中览古　一剪梅　今别离(其一)</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2014-04-23T05:53:17Z</dcterms:created>
  <dcterms:modified xsi:type="dcterms:W3CDTF">2017-11-07T08:01:33Z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