
<file path=[Content_Types].xml><?xml version="1.0" encoding="utf-8"?>
<Types xmlns="http://schemas.openxmlformats.org/package/2006/content-types">
  <Override PartName="/ppt/slides/slide6.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74" r:id="rId2"/>
    <p:sldId id="265" r:id="rId3"/>
    <p:sldId id="317" r:id="rId4"/>
    <p:sldId id="318" r:id="rId5"/>
    <p:sldId id="331" r:id="rId6"/>
    <p:sldId id="332" r:id="rId7"/>
    <p:sldId id="266" r:id="rId8"/>
    <p:sldId id="319" r:id="rId9"/>
    <p:sldId id="320" r:id="rId10"/>
    <p:sldId id="333" r:id="rId11"/>
    <p:sldId id="334" r:id="rId12"/>
    <p:sldId id="335" r:id="rId13"/>
    <p:sldId id="336" r:id="rId14"/>
    <p:sldId id="337" r:id="rId15"/>
    <p:sldId id="338" r:id="rId16"/>
    <p:sldId id="339" r:id="rId17"/>
    <p:sldId id="340" r:id="rId18"/>
    <p:sldId id="316" r:id="rId19"/>
    <p:sldId id="321" r:id="rId20"/>
    <p:sldId id="322" r:id="rId21"/>
    <p:sldId id="323" r:id="rId22"/>
    <p:sldId id="324" r:id="rId23"/>
    <p:sldId id="325" r:id="rId24"/>
    <p:sldId id="326" r:id="rId25"/>
    <p:sldId id="327" r:id="rId26"/>
    <p:sldId id="328" r:id="rId27"/>
    <p:sldId id="329" r:id="rId2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50" d="100"/>
          <a:sy n="50" d="100"/>
        </p:scale>
        <p:origin x="-90" y="-46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2016-10-19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s/slide2.xml"/><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93641901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63732607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61640339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grpSp>
        <p:nvGrpSpPr>
          <p:cNvPr id="34" name="组合 33"/>
          <p:cNvGrpSpPr/>
          <p:nvPr userDrawn="1"/>
        </p:nvGrpSpPr>
        <p:grpSpPr>
          <a:xfrm>
            <a:off x="4947050" y="29753"/>
            <a:ext cx="1154483" cy="584775"/>
            <a:chOff x="29482" y="1624652"/>
            <a:chExt cx="1154483" cy="487312"/>
          </a:xfrm>
        </p:grpSpPr>
        <p:sp>
          <p:nvSpPr>
            <p:cNvPr id="35" name="TextBox 34"/>
            <p:cNvSpPr txBox="1"/>
            <p:nvPr userDrawn="1"/>
          </p:nvSpPr>
          <p:spPr>
            <a:xfrm>
              <a:off x="29482" y="1624652"/>
              <a:ext cx="115448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rPr>
                <a:t>INZHI DAOXUE</a:t>
              </a:r>
              <a:endParaRPr lang="zh-CN" altLang="en-US" sz="1000" dirty="0">
                <a:solidFill>
                  <a:srgbClr val="333333"/>
                </a:solidFill>
              </a:endParaRPr>
            </a:p>
          </p:txBody>
        </p:sp>
        <p:sp>
          <p:nvSpPr>
            <p:cNvPr id="36" name="TextBox 35">
              <a:hlinkClick r:id="rId4" action="ppaction://hlinksldjump"/>
            </p:cNvPr>
            <p:cNvSpPr txBox="1"/>
            <p:nvPr userDrawn="1"/>
          </p:nvSpPr>
          <p:spPr>
            <a:xfrm>
              <a:off x="275416" y="1728180"/>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4" name="组合 43"/>
          <p:cNvGrpSpPr/>
          <p:nvPr userDrawn="1"/>
        </p:nvGrpSpPr>
        <p:grpSpPr>
          <a:xfrm>
            <a:off x="6167395" y="29755"/>
            <a:ext cx="1261884" cy="584775"/>
            <a:chOff x="29482" y="2276803"/>
            <a:chExt cx="1261884" cy="487312"/>
          </a:xfrm>
        </p:grpSpPr>
        <p:sp>
          <p:nvSpPr>
            <p:cNvPr id="45" name="TextBox 44"/>
            <p:cNvSpPr txBox="1"/>
            <p:nvPr userDrawn="1"/>
          </p:nvSpPr>
          <p:spPr>
            <a:xfrm>
              <a:off x="29482" y="2276803"/>
              <a:ext cx="126188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HONGNAN TANJIU</a:t>
              </a:r>
              <a:endParaRPr lang="zh-CN" altLang="en-US" sz="900" dirty="0">
                <a:solidFill>
                  <a:srgbClr val="333333"/>
                </a:solidFill>
              </a:endParaRPr>
            </a:p>
          </p:txBody>
        </p:sp>
        <p:sp>
          <p:nvSpPr>
            <p:cNvPr id="46" name="TextBox 45">
              <a:hlinkClick r:id="rId2"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7" name="组合 46"/>
          <p:cNvGrpSpPr/>
          <p:nvPr userDrawn="1"/>
        </p:nvGrpSpPr>
        <p:grpSpPr>
          <a:xfrm>
            <a:off x="7543337" y="-27384"/>
            <a:ext cx="1443037" cy="880109"/>
            <a:chOff x="11613" y="2907777"/>
            <a:chExt cx="1443037" cy="733424"/>
          </a:xfrm>
        </p:grpSpPr>
        <p:pic>
          <p:nvPicPr>
            <p:cNvPr id="48" name="图片 47"/>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11613" y="2907777"/>
              <a:ext cx="1443037" cy="733424"/>
            </a:xfrm>
            <a:prstGeom prst="rect">
              <a:avLst/>
            </a:prstGeom>
          </p:spPr>
        </p:pic>
        <p:sp>
          <p:nvSpPr>
            <p:cNvPr id="49" name="TextBox 48"/>
            <p:cNvSpPr txBox="1"/>
            <p:nvPr userDrawn="1"/>
          </p:nvSpPr>
          <p:spPr>
            <a:xfrm>
              <a:off x="29482" y="2918863"/>
              <a:ext cx="1188146"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UXIE TUOZHAN</a:t>
              </a:r>
              <a:endParaRPr lang="zh-CN" altLang="en-US" sz="1000" dirty="0">
                <a:solidFill>
                  <a:schemeClr val="bg1"/>
                </a:solidFill>
              </a:endParaRPr>
            </a:p>
          </p:txBody>
        </p:sp>
        <p:sp>
          <p:nvSpPr>
            <p:cNvPr id="50" name="TextBox 49">
              <a:hlinkClick r:id="" action="ppaction://noaction"/>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读写拓展</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nodeType="afterEffect">
                                  <p:stCondLst>
                                    <p:cond delay="25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par>
                                <p:cTn id="16" presetID="53" presetClass="entr" presetSubtype="16" fill="hold" nodeType="withEffect">
                                  <p:stCondLst>
                                    <p:cond delay="500"/>
                                  </p:stCondLst>
                                  <p:childTnLst>
                                    <p:set>
                                      <p:cBhvr>
                                        <p:cTn id="17" dur="1" fill="hold">
                                          <p:stCondLst>
                                            <p:cond delay="0"/>
                                          </p:stCondLst>
                                        </p:cTn>
                                        <p:tgtEl>
                                          <p:spTgt spid="44"/>
                                        </p:tgtEl>
                                        <p:attrNameLst>
                                          <p:attrName>style.visibility</p:attrName>
                                        </p:attrNameLst>
                                      </p:cBhvr>
                                      <p:to>
                                        <p:strVal val="visible"/>
                                      </p:to>
                                    </p:set>
                                    <p:anim calcmode="lin" valueType="num">
                                      <p:cBhvr>
                                        <p:cTn id="18" dur="500" fill="hold"/>
                                        <p:tgtEl>
                                          <p:spTgt spid="44"/>
                                        </p:tgtEl>
                                        <p:attrNameLst>
                                          <p:attrName>ppt_w</p:attrName>
                                        </p:attrNameLst>
                                      </p:cBhvr>
                                      <p:tavLst>
                                        <p:tav tm="0">
                                          <p:val>
                                            <p:fltVal val="0"/>
                                          </p:val>
                                        </p:tav>
                                        <p:tav tm="100000">
                                          <p:val>
                                            <p:strVal val="#ppt_w"/>
                                          </p:val>
                                        </p:tav>
                                      </p:tavLst>
                                    </p:anim>
                                    <p:anim calcmode="lin" valueType="num">
                                      <p:cBhvr>
                                        <p:cTn id="19" dur="500" fill="hold"/>
                                        <p:tgtEl>
                                          <p:spTgt spid="44"/>
                                        </p:tgtEl>
                                        <p:attrNameLst>
                                          <p:attrName>ppt_h</p:attrName>
                                        </p:attrNameLst>
                                      </p:cBhvr>
                                      <p:tavLst>
                                        <p:tav tm="0">
                                          <p:val>
                                            <p:fltVal val="0"/>
                                          </p:val>
                                        </p:tav>
                                        <p:tav tm="100000">
                                          <p:val>
                                            <p:strVal val="#ppt_h"/>
                                          </p:val>
                                        </p:tav>
                                      </p:tavLst>
                                    </p:anim>
                                    <p:animEffect transition="in" filter="fade">
                                      <p:cBhvr>
                                        <p:cTn id="20" dur="500"/>
                                        <p:tgtEl>
                                          <p:spTgt spid="44"/>
                                        </p:tgtEl>
                                      </p:cBhvr>
                                    </p:animEffect>
                                  </p:childTnLst>
                                </p:cTn>
                              </p:par>
                              <p:par>
                                <p:cTn id="21" presetID="12" presetClass="entr" presetSubtype="1" fill="hold" nodeType="withEffect">
                                  <p:stCondLst>
                                    <p:cond delay="50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500"/>
                                        <p:tgtEl>
                                          <p:spTgt spid="47"/>
                                        </p:tgtEl>
                                        <p:attrNameLst>
                                          <p:attrName>ppt_y</p:attrName>
                                        </p:attrNameLst>
                                      </p:cBhvr>
                                      <p:tavLst>
                                        <p:tav tm="0">
                                          <p:val>
                                            <p:strVal val="#ppt_y-#ppt_h*1.125000"/>
                                          </p:val>
                                        </p:tav>
                                        <p:tav tm="100000">
                                          <p:val>
                                            <p:strVal val="#ppt_y"/>
                                          </p:val>
                                        </p:tav>
                                      </p:tavLst>
                                    </p:anim>
                                    <p:animEffect transition="in" filter="wipe(down)">
                                      <p:cBhvr>
                                        <p:cTn id="2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dirty="0" smtClean="0"/>
              <a:t>单元整合</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8.xml"/></Relationships>
</file>

<file path=ppt/slides/_rels/slide1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8.xml"/></Relationships>
</file>

<file path=ppt/slides/_rels/slide1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8.xml"/></Relationships>
</file>

<file path=ppt/slides/_rels/slide1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8.xml"/></Relationships>
</file>

<file path=ppt/slides/_rels/slide1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8.xml"/></Relationships>
</file>

<file path=ppt/slides/_rels/slide1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8.xml"/></Relationships>
</file>

<file path=ppt/slides/_rels/slide1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8.xml"/></Relationships>
</file>

<file path=ppt/slides/_rels/slide1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8.xml"/></Relationships>
</file>

<file path=ppt/slides/_rels/slide18.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8.xml"/></Relationships>
</file>

<file path=ppt/slides/_rels/slide1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8.xml"/></Relationships>
</file>

<file path=ppt/slides/_rels/slide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8.xml"/></Relationships>
</file>

<file path=ppt/slides/_rels/slide2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8.xml"/></Relationships>
</file>

<file path=ppt/slides/_rels/slide2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8.xml"/></Relationships>
</file>

<file path=ppt/slides/_rels/slide2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8.xml"/></Relationships>
</file>

<file path=ppt/slides/_rels/slide2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8.xml"/></Relationships>
</file>

<file path=ppt/slides/_rels/slide2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8.xml"/></Relationships>
</file>

<file path=ppt/slides/_rels/slide2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8.xml"/></Relationships>
</file>

<file path=ppt/slides/_rels/slide2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8.xml"/></Relationships>
</file>

<file path=ppt/slides/_rels/slide2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8.xml"/></Relationships>
</file>

<file path=ppt/slides/_rels/slide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8.xml"/></Relationships>
</file>

<file path=ppt/slides/_rels/slide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8.xml"/></Relationships>
</file>

<file path=ppt/slides/_rels/slide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8.xml"/></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8.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package" Target="../embeddings/Microsoft_Office_Word___1.docx"/><Relationship Id="rId5" Type="http://schemas.openxmlformats.org/officeDocument/2006/relationships/slide" Target="slide18.xml"/><Relationship Id="rId4" Type="http://schemas.openxmlformats.org/officeDocument/2006/relationships/slide" Target="slide7.xml"/></Relationships>
</file>

<file path=ppt/slides/_rels/slide8.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8.xml"/></Relationships>
</file>

<file path=ppt/slides/_rels/slide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单元整合</a:t>
            </a:r>
            <a:endParaRPr lang="zh-CN" altLang="zh-CN" dirty="0"/>
          </a:p>
        </p:txBody>
      </p:sp>
    </p:spTree>
    <p:extLst>
      <p:ext uri="{BB962C8B-B14F-4D97-AF65-F5344CB8AC3E}">
        <p14:creationId xmlns:p14="http://schemas.microsoft.com/office/powerpoint/2010/main" xmlns="" val="591445002"/>
      </p:ext>
    </p:extLst>
  </p:cSld>
  <p:clrMapOvr>
    <a:masterClrMapping/>
  </p:clrMapOvr>
  <p:transition spd="slow">
    <p:zoom dir="in"/>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解答文言文断句题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要在通读原文的基础上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注意两个方面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一是句首发语词、句间停顿词和句末语气词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一是句中充当谓语的动词和形容词。如本题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通过通读可知整个句子大意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一是少时常见战争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立有功名之志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一是平陈之役有功。其次根据虚词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护儿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宇文忻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淮南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白土村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疆埸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等就基本可以判断断句所在。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47127304"/>
      </p:ext>
    </p:extLst>
  </p:cSld>
  <p:clrMapOvr>
    <a:masterClrMapping/>
  </p:clrMapOvr>
  <mc:AlternateContent xmlns:mc="http://schemas.openxmlformats.org/markup-compatibility/2006">
    <mc:Choice xmlns:p14="http://schemas.microsoft.com/office/powerpoint/2010/main" xmlns="" Requires="p14">
      <p:transition spd="slow" p14:dur="1600">
        <p:pull dir="d"/>
      </p:transition>
    </mc:Choice>
    <mc:Fallback>
      <p:transition spd="slow">
        <p:pull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下列对文中加点词语的相关内容的解说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古代男子有名有字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名是出生后不久父亲起的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字是二十岁举行冠礼后才起的。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谥号是古代帝王、大臣等死后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据其生平事迹评定的称号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如武帝、哀帝、炀帝。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嗣位指继承君位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我囯封建王朝通常实行长子继承制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君位由最年长的儿子继承。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阙是宫门两侧的高台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又可借指宫廷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诣阙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既可指赴朝廷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又可指赴京都。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55657890"/>
      </p:ext>
    </p:extLst>
  </p:cSld>
  <p:clrMapOvr>
    <a:masterClrMapping/>
  </p:clrMapOvr>
  <mc:AlternateContent xmlns:mc="http://schemas.openxmlformats.org/markup-compatibility/2006">
    <mc:Choice xmlns:p14="http://schemas.microsoft.com/office/powerpoint/2010/main" xmlns="" Requires="p14">
      <p:transition spd="slow" p14:dur="1600">
        <p:strips dir="ru"/>
      </p:transition>
    </mc:Choice>
    <mc:Fallback>
      <p:transition spd="slow">
        <p:strips dir="ru"/>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古代男子成人</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不便直呼其名。故另取一与本名含义相关的别名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称之为字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以表其德。凡人相敬而呼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必称其表德之字。后因称字为表字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谥号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是古代君主、诸侯、大臣、后妃等具有一定地位的人死去之后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根据他们的生平事迹与品德修养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评定褒贬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而给予一个寓含善意评价、带有评判性质的称号。所以</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本义是诸侯传位给嫡长子。嫡长子与最年长的儿子有时候并不是一致的。所以</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项说法错误。</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指皇宫门前两边供瞭望的楼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也指皇帝居处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借指朝廷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也可代指京城、宫殿。所以</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4130707"/>
      </p:ext>
    </p:extLst>
  </p:cSld>
  <p:clrMapOvr>
    <a:masterClrMapping/>
  </p:clrMapOvr>
  <mc:AlternateContent xmlns:mc="http://schemas.openxmlformats.org/markup-compatibility/2006">
    <mc:Choice xmlns:p14="http://schemas.microsoft.com/office/powerpoint/2010/main" xmlns="" Requires="p14">
      <p:transition spd="slow" p14:dur="1600">
        <p:fade thruBlk="1"/>
      </p:transition>
    </mc:Choice>
    <mc:Fallback>
      <p:transition spd="slow">
        <p:fade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99282"/>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下列对原文有关内容的概括和分析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来护儿少有大志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成年后秀拔于群。他自幼而孤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得到吴氏教诲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立下为国杀敌、求取功名的志向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长大以后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更是雄略超群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志气英发。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来护儿推行善政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深受百姓拥戴。在瀛州刺史任上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他声名远闻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屡受嘉奖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炀帝时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百姓舍不得他回朝廷任职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上书请愿者达数百人。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来护儿直言劝谏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后被奸人杀害。他谏请炀帝停驾洛阳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不再远游江都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引发炀帝大怒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以致宇文化及杀害他时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炀帝也没有设法保护。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来护儿廉于财利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用兵极有谋略。他信守承诺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注重友情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轻视钱财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不置产业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善待士卒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处事严明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谋略多合兵法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部属争相尽力。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以致宇文化及杀害他时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炀帝也没有设法保护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说法错误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宇文化及杀害来护儿时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炀帝已经怒气消解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之所以没有设法保护他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是因为炀帝自己也已经被抓。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07901632"/>
      </p:ext>
    </p:extLst>
  </p:cSld>
  <p:clrMapOvr>
    <a:masterClrMapping/>
  </p:clrMapOvr>
  <mc:AlternateContent xmlns:mc="http://schemas.openxmlformats.org/markup-compatibility/2006">
    <mc:Choice xmlns:p14="http://schemas.microsoft.com/office/powerpoint/2010/main" xmlns="" Requires="p14">
      <p:transition spd="slow" p14:dur="16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把文中画横线的句子翻译成现代汉语。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陛下兴军旅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百姓易咨怨。车驾游幸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深恐非宜。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不能肃清凶逆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遂令王室至此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抱恨泉壤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知复何言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咨怨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叹息怨恨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外出巡游。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凶逆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凶恶悖逆之人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泉壤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陛下兴起战事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易于引起百姓叹息怨恨。如今又要外出巡游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我很担心不合适。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不能清除凶恶悖逆之人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终致朝廷落到如此地步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我只能抱憾于黄泉之下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还能再说什么呢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95299199"/>
      </p:ext>
    </p:extLst>
  </p:cSld>
  <p:clrMapOvr>
    <a:masterClrMapping/>
  </p:clrMapOvr>
  <mc:AlternateContent xmlns:mc="http://schemas.openxmlformats.org/markup-compatibility/2006">
    <mc:Choice xmlns:p14="http://schemas.microsoft.com/office/powerpoint/2010/main" xmlns="" Requires="p14">
      <p:transition spd="slow" p14:dur="1600">
        <p:pull dir="rd"/>
      </p:transition>
    </mc:Choice>
    <mc:Fallback>
      <p:transition spd="slow">
        <p:pull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wipe(down)">
                                      <p:cBhvr>
                                        <p:cTn id="15" dur="500"/>
                                        <p:tgtEl>
                                          <p:spTgt spid="2">
                                            <p:txEl>
                                              <p:pRg st="5" end="5"/>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2">
                                            <p:txEl>
                                              <p:pRg st="6" end="6"/>
                                            </p:txEl>
                                          </p:spTgt>
                                        </p:tgtEl>
                                        <p:attrNameLst>
                                          <p:attrName>style.visibility</p:attrName>
                                        </p:attrNameLst>
                                      </p:cBhvr>
                                      <p:to>
                                        <p:strVal val="visible"/>
                                      </p:to>
                                    </p:set>
                                    <p:animEffect transition="in" filter="wipe(down)">
                                      <p:cBhvr>
                                        <p:cTn id="1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2975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参考译文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来护儿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字崇善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还未记事的时候就成了孤儿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由伯母吴氏抚养。吴氏照顾抚养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给予他许多慈母般的训诲。来护儿年纪虽小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但聪明出众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刚开始读《诗经》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放下书感叹道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大丈夫在世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为国家消灭贼寇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以取得功名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众人对他的话感到惊奇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认为他志向豪壮。等到长大成人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雄才大略超乎常人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志气英伟高远。恰逢周朝的军队平定淮南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来护儿所住的白土村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正处于两国交兵的战场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经常见到军队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来护儿常常慨叹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有建立功名的志向。到了隋文帝开皇初年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宇文忻等人镇守广陵。平定陈国之战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来护儿立有战功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晋官位上开府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赏赐缣帛一千段。仁寿初年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来护儿改任瀛州刺史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因善于治政而闻名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多次受到文帝的勉励。炀帝继位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来护儿被召入朝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当地百姓拽住他的车恋恋不舍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以致许多日仍不能出境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到朝中上书请求将来护儿留下来的人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前后有几百人。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06965835"/>
      </p:ext>
    </p:extLst>
  </p:cSld>
  <p:clrMapOvr>
    <a:masterClrMapping/>
  </p:clrMapOvr>
  <mc:AlternateContent xmlns:mc="http://schemas.openxmlformats.org/markup-compatibility/2006">
    <mc:Choice xmlns:p14="http://schemas.microsoft.com/office/powerpoint/2010/main" xmlns="" Requires="p14">
      <p:transition spd="slow" p14:dur="1600">
        <p:strips dir="rd"/>
      </p:transition>
    </mc:Choice>
    <mc:Fallback>
      <p:transition spd="slow">
        <p:strips dir="rd"/>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51413"/>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炀帝对他说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当初国家没安定的时候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卿是有名的将领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如今天下安定了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卿又成为很好的刺史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可以说是双美兼而有之了。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大业六年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炀帝车驾巡幸江都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对来护儿说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穿着华丽的衣服白天巡游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是古人看重的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卿如今就是这样。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就赏赐给来护儿缣二千段以及牛和酒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让他去拜谒先人之墓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宴请乡里的父老乡亲。让三品以上的官员都聚集到他的宅院中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畅饮一日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朝野人士都为来护儿感到荣耀。大业十二年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炀帝巡幸江都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来护儿劝谏说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陛下兴起战事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易于引起百姓叹息怨恨。如今又要外出巡游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我很担心不合适。希望陛下驻圣驾于洛阳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根据时节休养生息。陛下如今巡幸江都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那里是我衣锦还乡之地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我深受恩宠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不敢只为自己打算。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炀帝听后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神色严厉地站了起来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好多日子不让来护儿晋见。后来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炀帝怒气消解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才令人领来护儿入见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公竟然有这样的意思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朕还有什么指望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来护儿于是不敢再说话。当宇文化及发动叛乱时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十分忌恨来护儿。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83967187"/>
      </p:ext>
    </p:extLst>
  </p:cSld>
  <p:clrMapOvr>
    <a:masterClrMapping/>
  </p:clrMapOvr>
  <mc:AlternateContent xmlns:mc="http://schemas.openxmlformats.org/markup-compatibility/2006">
    <mc:Choice xmlns:p14="http://schemas.microsoft.com/office/powerpoint/2010/main" xmlns="" Requires="p14">
      <p:transition spd="slow" p14:dur="1600">
        <p:cover dir="rd"/>
      </p:transition>
    </mc:Choice>
    <mc:Fallback>
      <p:transition spd="slow">
        <p:cover dir="rd"/>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这一天早晨来护儿将要去上朝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被抓了起来。来护儿问道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陛下如今在哪里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身边的人回答说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今天被抓了起来。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来护儿叹息说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我身为大臣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担负着国家的重任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不能清除凶恶悖逆之人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终致朝廷落到如此地步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我只能抱憾于黄泉之下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还能再说什么呢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于是就被杀害了。来护儿重信用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讲交情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淡泊财利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不经营产业。至于行军用兵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谋略特别多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每次观览兵法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这难道也是异于他人的想法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善于安抚士兵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赏罚处置严明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所以都能够为他效死尽力。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22985069"/>
      </p:ext>
    </p:extLst>
  </p:cSld>
  <p:clrMapOvr>
    <a:masterClrMapping/>
  </p:clrMapOvr>
  <mc:AlternateContent xmlns:mc="http://schemas.openxmlformats.org/markup-compatibility/2006">
    <mc:Choice xmlns:p14="http://schemas.microsoft.com/office/powerpoint/2010/main" xmlns="" Requires="p14">
      <p:transition spd="slow" p14:dur="1600">
        <p:randomBar dir="vert"/>
      </p:transition>
    </mc:Choice>
    <mc:Fallback>
      <p:transition spd="slow">
        <p:randomBar dir="ver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2" name="矩形 1"/>
          <p:cNvSpPr>
            <a:spLocks noChangeAspect="1"/>
          </p:cNvSpPr>
          <p:nvPr/>
        </p:nvSpPr>
        <p:spPr>
          <a:xfrm>
            <a:off x="508000" y="1708603"/>
            <a:ext cx="8128000" cy="369479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技法点拨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本单元写作训练对应的是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表达交流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部分《园丁赞歌　记叙要选好角度》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主要学习文章的表现手法。记叙就是把人物的经历、言行和事情发展的过程交代出来。这是一种最常用的表达方式。任何事情都是在一定的时间和地点等条件下发生和发展的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我们可以按时间先后的次序写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可以按地点变换的次序写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也可以按事情发展的过程写。如果再能注意一下记叙的角度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所写的记叙文也许能更生动感人、波澜起伏。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记叙角度可以有以下两种理解。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89187987"/>
      </p:ext>
    </p:extLst>
  </p:cSld>
  <p:clrMapOvr>
    <a:masterClrMapping/>
  </p:clrMapOvr>
  <mc:AlternateContent xmlns:mc="http://schemas.openxmlformats.org/markup-compatibility/2006">
    <mc:Choice xmlns:p14="http://schemas.microsoft.com/office/powerpoint/2010/main" xmlns="" Requires="p14">
      <p:transition spd="slow" p14:dur="1600">
        <p:fade thruBlk="1"/>
      </p:transition>
    </mc:Choice>
    <mc:Fallback>
      <p:transition spd="slow">
        <p:fade thruBlk="1"/>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3" name="矩形 2"/>
          <p:cNvSpPr>
            <a:spLocks noChangeAspect="1"/>
          </p:cNvSpPr>
          <p:nvPr/>
        </p:nvSpPr>
        <p:spPr>
          <a:xfrm>
            <a:off x="508000" y="1911735"/>
            <a:ext cx="8128000" cy="328852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一、记叙视角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即记叙者站在什么位置来看记叙对象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以当事人的口吻来记叙的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叫第一人称记叙。作者在文章里以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的身份直接出现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所记叙的都是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的所见、所闻、所做、所感。第一人称的记叙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便于作者直接充分地表达自己的思想感情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读起来使人感到真实、亲切、自然。但美中不足的是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这种记叙只限于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的所见所闻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所亲身经历的人和事就无法直接记叙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在反映生活的广度和记叙人物的深度上受到一定的限制。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56938509"/>
      </p:ext>
    </p:extLst>
  </p:cSld>
  <p:clrMapOvr>
    <a:masterClrMapping/>
  </p:clrMapOvr>
  <mc:AlternateContent xmlns:mc="http://schemas.openxmlformats.org/markup-compatibility/2006">
    <mc:Choice xmlns:p14="http://schemas.microsoft.com/office/powerpoint/2010/main" xmlns="" Requires="p14">
      <p:transition spd="slow" p14:dur="1600">
        <p:split orient="vert" dir="in"/>
      </p:transition>
    </mc:Choice>
    <mc:Fallback>
      <p:transition spd="slow">
        <p:split orient="vert" dir="in"/>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考点对接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从近几年的高考语文试卷可以看出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高考文言文阅读的材料仍然集中在传记类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而且考查的主要题型基本上趋于稳定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对文言实词、文中信息的筛选归纳概括等以客观题形式考查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文言语句翻译以主观题形式考查。全国课标卷</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年增加了断句的考查</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年增加了古代文化常识的考查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且都为客观题。从试卷的命题规律和趋势上来看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命题大多有以下几个方面的特点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pull dir="r"/>
      </p:transition>
    </mc:Choice>
    <mc:Fallback>
      <p:transition spd="slow">
        <p:pull dir="r"/>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2" name="矩形 1"/>
          <p:cNvSpPr>
            <a:spLocks noChangeAspect="1"/>
          </p:cNvSpPr>
          <p:nvPr/>
        </p:nvSpPr>
        <p:spPr>
          <a:xfrm>
            <a:off x="508000" y="1198222"/>
            <a:ext cx="8128000" cy="57261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所谓第二人称叙述就是文章中频频出现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的称呼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作者采用这种称呼叙述有两种情况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一是把读者称作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二是把被叙述对象称作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《壮哉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荆轲》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你是一名剑客。剑道曾经是你毕生的追求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游侠天下曾经是你唯一的夙愿。一袭青衫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三尺长剑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涉过了吴越的水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翻过了齐鲁的山。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第二人称叙述可以站在人物的对立面说话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便于与描写对象进行感情的交流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使得情感和事件更加集中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便于对人物进行赞美或批评。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以局外人的身份来记叙的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通常叫第三人称的记叙。这种记叙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作者站在旁观者的立场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第三者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的口吻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的经历和事情的变化过程告诉读者。从被记叙者的角度来讲述故事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第三人称的对象既是事件的表现中心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也是串联事件的线索人物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不受时间限制、空间限制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写作比较自由、灵活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能够把人和事直接展现在读者面前。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98915162"/>
      </p:ext>
    </p:extLst>
  </p:cSld>
  <p:clrMapOvr>
    <a:masterClrMapping/>
  </p:clrMapOvr>
  <mc:AlternateContent xmlns:mc="http://schemas.openxmlformats.org/markup-compatibility/2006">
    <mc:Choice xmlns:p14="http://schemas.microsoft.com/office/powerpoint/2010/main" xmlns="" Requires="p14">
      <p:transition spd="slow" p14:dur="16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3" name="矩形 2"/>
          <p:cNvSpPr>
            <a:spLocks noChangeAspect="1"/>
          </p:cNvSpPr>
          <p:nvPr/>
        </p:nvSpPr>
        <p:spPr>
          <a:xfrm>
            <a:off x="508000" y="1323723"/>
            <a:ext cx="8128000" cy="491358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二、切入点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切入点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即狭义的角度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写作任何文体的文章都有个角度的选择问题。就记叙类文章而言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切入点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即作者选择和处理写作素材的着眼点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其目的是更好地表现人物的特点或凸显事件的启发意义。就像摄影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可正面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可侧面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可俯拍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可仰拍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选准了恰当的角度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就能拍出最佳艺术效果的照片。记叙描写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抒情议论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切入的角度得当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就能收到事半功倍之效。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视角的选择更多地体现了写作技巧方面的要求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但绝不能忽略内容表达与情感抒发方面的制约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而切入点的确定则更多地体现了观察、思考方面的深度与敏锐度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其中也有技巧方面的影子。写文章只有做到内容与形式的完美统一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才能写出美文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才能出精品。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98107983"/>
      </p:ext>
    </p:extLst>
  </p:cSld>
  <p:clrMapOvr>
    <a:masterClrMapping/>
  </p:clrMapOvr>
  <mc:AlternateContent xmlns:mc="http://schemas.openxmlformats.org/markup-compatibility/2006">
    <mc:Choice xmlns:p14="http://schemas.microsoft.com/office/powerpoint/2010/main" xmlns="" Requires="p14">
      <p:transition spd="slow" p14:dur="1600">
        <p:split orient="vert" dir="in"/>
      </p:transition>
    </mc:Choice>
    <mc:Fallback>
      <p:transition spd="slow">
        <p:split orient="vert" dir="in"/>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2" name="矩形 1"/>
          <p:cNvSpPr>
            <a:spLocks noChangeAspect="1"/>
          </p:cNvSpPr>
          <p:nvPr/>
        </p:nvSpPr>
        <p:spPr>
          <a:xfrm>
            <a:off x="508000" y="1308655"/>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范文赏析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在你的学习生活中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你一定遇到过让你铭记的老师。试选取合适的记叙角度写写这些老师。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我的老师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贾平凹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我的老师孙涵泊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是朋友的孩子。今年三岁半。他不漂亮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也少言语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平时不准父母杀鸡剖鱼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很有些良善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但对家里的所有来客却不瞅不睬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表情木然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显得傲慢。开始我见他只逗着取乐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到后来便不敢放肆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认了他做老师。许多人都笑我认三岁半的小孩为师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是我疯了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或耍矫情。我说这就是你们的错了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谁规定老师只能是以小认大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孙涵泊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孙老师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他是该做我的老师的。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41279693"/>
      </p:ext>
    </p:extLst>
  </p:cSld>
  <p:clrMapOvr>
    <a:masterClrMapping/>
  </p:clrMapOvr>
  <mc:AlternateContent xmlns:mc="http://schemas.openxmlformats.org/markup-compatibility/2006">
    <mc:Choice xmlns:p14="http://schemas.microsoft.com/office/powerpoint/2010/main" xmlns="" Requires="p14">
      <p:transition spd="slow" p14:dur="1600">
        <p:wipe dir="u"/>
      </p:transition>
    </mc:Choice>
    <mc:Fallback>
      <p:transition spd="slow">
        <p:wipe dir="u"/>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3" name="矩形 2"/>
          <p:cNvSpPr>
            <a:spLocks noChangeAspect="1"/>
          </p:cNvSpPr>
          <p:nvPr/>
        </p:nvSpPr>
        <p:spPr>
          <a:xfrm>
            <a:off x="508000" y="1245507"/>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幼儿园的阿姨领了孩子们去郊游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他也在其中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阿姨摘了一抱花分给大家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轮到他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小眼睛翻着白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鼻翼一翕一翕的。阿姨问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花疼不疼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对于美好的东西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因为美好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我也常常就不觉得了它的美好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不爱惜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不保卫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有时是觉出了它的美好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因为自己没有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生嫉恨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多诽谤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甚至参与加害和摧残。孙涵泊却慈悲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视一切都有生命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都应尊重和和平相处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他真该做我的老师。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晚上看电视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七点钟中央电视台开始播放国歌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他就要站在椅子上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不管在座的是大人还是小孩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是惊讶还是嗤笑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他目不旁视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双手打起节拍。我是没有这种大气派的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为了自己的身家平安和一点事业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时时小心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事事怯场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挑了鸡蛋挑子过闹市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不敢挤人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唯恐人挤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应忍的忍了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不应忍的也忍了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最多只写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转毁为缘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默雷止谤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结果失了许多志气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误了许多正事。孙涵泊却无所畏惧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竟敢指挥国歌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他真该做我的老师。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99662509"/>
      </p:ext>
    </p:extLst>
  </p:cSld>
  <p:clrMapOvr>
    <a:masterClrMapping/>
  </p:clrMapOvr>
  <mc:AlternateContent xmlns:mc="http://schemas.openxmlformats.org/markup-compatibility/2006">
    <mc:Choice xmlns:p14="http://schemas.microsoft.com/office/powerpoint/2010/main" xmlns="" Requires="p14">
      <p:transition spd="slow" p14:dur="1600">
        <p:cover dir="u"/>
      </p:transition>
    </mc:Choice>
    <mc:Fallback>
      <p:transition spd="slow">
        <p:cover dir="u"/>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我在他家书写条幅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许多人围着看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一片叫好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他也挤了过来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头歪着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一手掏耳屎。他爹问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你来看什么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写的什么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我的文章和书法本不高明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却向来有人恭维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我也是恭维过别人的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比如听别人说过某某的文章好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拿来看了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怎么也看不出好在哪里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但我要在文坛上混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又要证明我的鉴赏水平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或者某某是权威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是著名的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我得表示谦虚和尊敬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我需要提拔加获奖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我也就说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当然是好呀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他写的这副联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孙涵泊不管形势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不瞧脸色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不斟句酌字、拐弯抹角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直奔事物根本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他真该做我的老师。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4825409"/>
      </p:ext>
    </p:extLst>
  </p:cSld>
  <p:clrMapOvr>
    <a:masterClrMapping/>
  </p:clrMapOvr>
  <mc:AlternateContent xmlns:mc="http://schemas.openxmlformats.org/markup-compatibility/2006">
    <mc:Choice xmlns:p14="http://schemas.microsoft.com/office/powerpoint/2010/main" xmlns="" Requires="p14">
      <p:transition spd="slow" p14:dur="1600">
        <p:strips/>
      </p:transition>
    </mc:Choice>
    <mc:Fallback>
      <p:transition spd="slow">
        <p:strip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4" name="矩形 3"/>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街上两人争执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先是对骂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再是拳脚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一个脸上就流下血来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遂抓起了旁边肉店案上的砍刀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围观的人轰然走散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他爹牵他正好经过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他便跑过去立于两人之间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不许打架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打架不是好孩子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不许打架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现在的人很烦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似乎吃了炸药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鸡毛蒜皮的事也要闹出个流血事件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但街头上的斗殴发生了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却没有几个前去制止的。我也是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怕偏护了弱者挨强者的刀子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怕去制伏强者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弱者悄然遁去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警察来了脱离不了干系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多一事不如少一事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还是一走了之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事后连个证明也不肯做。孙涵泊安危度外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大义凛然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有徐洪刚的英勇精神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他真该做我的老师。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91608261"/>
      </p:ext>
    </p:extLst>
  </p:cSld>
  <p:clrMapOvr>
    <a:masterClrMapping/>
  </p:clrMapOvr>
  <mc:AlternateContent xmlns:mc="http://schemas.openxmlformats.org/markup-compatibility/2006">
    <mc:Choice xmlns:p14="http://schemas.microsoft.com/office/powerpoint/2010/main" xmlns="" Requires="p14">
      <p:transition spd="slow" p14:dur="1600">
        <p:cover dir="lu"/>
      </p:transition>
    </mc:Choice>
    <mc:Fallback>
      <p:transition spd="slow">
        <p:cover dir="lu"/>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4" name="矩形 3"/>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我的老师话少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对我没有悬河般的教导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不布置作业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他从未以有我这么个学生而得意过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却始终表情木然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样子傲慢。我琢磨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或许他这样正是要我明白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口锐者天钝之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目空者鬼障之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的道理。我是诚惶诚恐地待我的老师的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他使我不断地发现着我的卑劣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知道了羞耻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我相信有许许多多的人接触了我的老师都要羞耻的。所以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我没有理由不称他是老师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我的老师也将不会只有我一个学生吧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10591023"/>
      </p:ext>
    </p:extLst>
  </p:cSld>
  <p:clrMapOvr>
    <a:masterClrMapping/>
  </p:clrMapOvr>
  <mc:AlternateContent xmlns:mc="http://schemas.openxmlformats.org/markup-compatibility/2006">
    <mc:Choice xmlns:p14="http://schemas.microsoft.com/office/powerpoint/2010/main" xmlns="" Requires="p14">
      <p:transition spd="slow" p14:dur="1600">
        <p:strips/>
      </p:transition>
    </mc:Choice>
    <mc:Fallback>
      <p:transition spd="slow">
        <p:strip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以三岁孩子为师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构思可谓新矣。作者意在突出孙涵泊身上所具有的美好品质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因此记叙时选择的切入点恰到好处。所选择的素材无不表现孩子正直、勇敢、善良、真诚、无所畏惧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不虚伪、不看人脸色行事、慈悲为怀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这些我们一直以来追求的美好品质。文章并没有浓墨重彩去刻画人物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只寥寥几笔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就使人物形象跃然纸上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文字有很强的表现力。文章主体部分这四件事先叙后议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拿自己的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卑劣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和老师的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崇高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使人物形象更加鲜明。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39566942"/>
      </p:ext>
    </p:extLst>
  </p:cSld>
  <p:clrMapOvr>
    <a:masterClrMapping/>
  </p:clrMapOvr>
  <mc:AlternateContent xmlns:mc="http://schemas.openxmlformats.org/markup-compatibility/2006">
    <mc:Choice xmlns:p14="http://schemas.microsoft.com/office/powerpoint/2010/main" xmlns="" Requires="p14">
      <p:transition spd="slow" p14:dur="1600">
        <p:strips dir="ru"/>
      </p:transition>
    </mc:Choice>
    <mc:Fallback>
      <p:transition spd="slow">
        <p:strips dir="ru"/>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考点对接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911735"/>
            <a:ext cx="8128000" cy="328852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一、客观题部分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文言实词考查的主要形式是理解加点的文言实词在所给句子中的含义。从所选择的文言实词来看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大多数实词属于古今异义、一词多义、词类活用等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从近几年高考试题来看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对文言实词的考查大多数是在课本涉及的实词范围之内。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文化常识类试题是一种新题型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要求选择解说不正确的一项。我国古代文化常识内容丰富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涉及面广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要想做好此类题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应在平时注意积累。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17949462"/>
      </p:ext>
    </p:extLst>
  </p:cSld>
  <p:clrMapOvr>
    <a:masterClrMapping/>
  </p:clrMapOvr>
  <mc:AlternateContent xmlns:mc="http://schemas.openxmlformats.org/markup-compatibility/2006">
    <mc:Choice xmlns:p14="http://schemas.microsoft.com/office/powerpoint/2010/main" xmlns="" Requires="p14">
      <p:transition spd="slow" p14:dur="2000">
        <p:strips dir="rd"/>
      </p:transition>
    </mc:Choice>
    <mc:Fallback>
      <p:transition spd="slow">
        <p:strips dir="r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考点对接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文言文断句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传统上称之为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。明辨句读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是阅读古文最基本的能力。文言文断句的基础在于对通篇文章的领会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因此诵读就显得尤为重要。碰到断句题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不要急于答题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应当先诵读整个文章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通过诵读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力求对全文的内容有个大体的了解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凭语感将能断开的先断开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逐步缩小范围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然后再集中精力分析难断处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遵循先易后难的原则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并可借助句中的关键实词、虚词帮助断句。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筛选文中信息的题目的设题技巧相对较多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从近几年高考来看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常用的设题技巧有断章取义、张冠李戴、无中生有等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从试题考查内容来看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大多数试卷注重对原文的人物才智品行的分析归纳与内容分析理解概括的考查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这也是近几年高考文言文考查的重点。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69700978"/>
      </p:ext>
    </p:extLst>
  </p:cSld>
  <p:clrMapOvr>
    <a:masterClrMapping/>
  </p:clrMapOvr>
  <mc:AlternateContent xmlns:mc="http://schemas.openxmlformats.org/markup-compatibility/2006">
    <mc:Choice xmlns:p14="http://schemas.microsoft.com/office/powerpoint/2010/main" xmlns="" Requires="p14">
      <p:transition spd="slow" p14:dur="2000">
        <p:cover dir="ld"/>
      </p:transition>
    </mc:Choice>
    <mc:Fallback>
      <p:transition spd="slow">
        <p:cover dir="ld"/>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考点对接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441956"/>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文言文概括与分析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其选项似是而非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常令考生难以判断。从概括的角度看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必须准确、全面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从分析的角度看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要整体地分析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历史地评价。我们在复习备考的时候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应该注意对文言文材料的整体阅读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总体把握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依据文体特点抓重点词语、抓关键语句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理清文章的层次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在把握要点和中心的基础上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分析判断细节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充分利用各种信息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加深对文章内容及主旨的理解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通过理解作者对人物的描写、人物的主次关系、对事件的叙述、详略的安排等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了解作者的思想感情是爱是憎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写作的意图是赞扬还是讽刺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文章的主旨是要读者吸取什么教训还是获得什么启示。对议论文也要通过论点、论据和论证的分析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联系作者的身世和所处的时代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重点弄清作者的观点态度。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60725836"/>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考点对接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380663"/>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二、主观题部分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这部分表面上只是考查文言语句的翻译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实际上是对文言文综合能力的考查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因为要做好这类题目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首先要对文言实词、虚词、句式以及语言表达技巧方面有较充分的理解。要做好文言语句翻译题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首先要注意把握文言文翻译原则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忠实原文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文意通达流畅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语言富有文采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。其次要注意翻译时以直译为主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意译为辅。直译是指按原文逐字逐句对照翻译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保持原文遣词造句的特点和表达方式。意译是指按原文的大意翻译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即允许在意思不变的前提下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用合适的语言和表达方式表述。凡是遇到古今异义词、通假字、词序颠倒的句子、句式特殊的句子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直译后语意不通顺、表达欠准确的句子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则可联系上下文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适当用意译。当然还需要熟练掌握一些常见的翻译技巧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留、换、补、删、调、贯等。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80715988"/>
      </p:ext>
    </p:extLst>
  </p:cSld>
  <p:clrMapOvr>
    <a:masterClrMapping/>
  </p:clrMapOvr>
  <mc:AlternateContent xmlns:mc="http://schemas.openxmlformats.org/markup-compatibility/2006">
    <mc:Choice xmlns:p14="http://schemas.microsoft.com/office/powerpoint/2010/main" xmlns="" Requires="p14">
      <p:transition spd="slow" p14:dur="2000">
        <p:split orient="vert" dir="in"/>
      </p:transition>
    </mc:Choice>
    <mc:Fallback>
      <p:transition spd="slow">
        <p:split orient="vert" dir="in"/>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4"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5"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356679793"/>
              </p:ext>
            </p:extLst>
          </p:nvPr>
        </p:nvGraphicFramePr>
        <p:xfrm>
          <a:off x="508000" y="1572828"/>
          <a:ext cx="8128000" cy="4304444"/>
        </p:xfrm>
        <a:graphic>
          <a:graphicData uri="http://schemas.openxmlformats.org/presentationml/2006/ole">
            <p:oleObj spid="_x0000_s1027" name="文档" r:id="rId6" imgW="3837032" imgH="2032128" progId="Word.Document.12">
              <p:embed/>
            </p:oleObj>
          </a:graphicData>
        </a:graphic>
      </p:graphicFrame>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strips/>
      </p:transition>
    </mc:Choice>
    <mc:Fallback>
      <p:transition spd="slow">
        <p:strip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8478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仍令三品已上并集其宅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酣饮尽日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朝野荣之。十二年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驾幸江都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护儿谏曰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陛下兴军旅</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百姓易咨怨。车驾游幸</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深恐非宜。</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伏愿驻驾洛阳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与时休息。陛下今幸江都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是臣衣锦之地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臣荷恩深重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不敢专为身谋。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帝闻之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厉色而起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数日不得见。后怒解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方被引入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谓曰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公意乃尔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朕复何望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护儿因不敢言。及宇文化及构逆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深忌之。是日旦将朝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见执。护儿曰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陛下今何在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左右曰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今被执矣。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护儿叹曰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吾备位大臣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荷国重任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不能肃清凶逆</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遂令王室至此</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抱恨泉壤</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知复何言</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乃遇害。护儿重然诺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敦交契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廉于财利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不事产业。至于行军用兵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特多谋算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每览兵法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此亦岂异人意也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善抚士卒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部分严明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故咸得其死力。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节选自《北史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来护儿传》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86912424"/>
      </p:ext>
    </p:extLst>
  </p:cSld>
  <p:clrMapOvr>
    <a:masterClrMapping/>
  </p:clrMapOvr>
  <mc:AlternateContent xmlns:mc="http://schemas.openxmlformats.org/markup-compatibility/2006">
    <mc:Choice xmlns:p14="http://schemas.microsoft.com/office/powerpoint/2010/main" xmlns="" Requires="p14">
      <p:transition spd="slow" p14:dur="1600">
        <p:strips dir="ru"/>
      </p:transition>
    </mc:Choice>
    <mc:Fallback>
      <p:transition spd="slow">
        <p:strips dir="ru"/>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下列对文中画波浪线部分的断句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会周师定淮南所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住白土村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地居疆埸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数见军旅护儿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常慨然有立功名之志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及开皇初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宇文忻等镇广陵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平陈之役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护儿有功焉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会周师定淮南所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住白土村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地居疆埸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数见军旅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护儿常慨然有立功名之志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及开皇初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宇文忻等镇广陵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平陈之役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护儿有功焉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会周师定淮南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所住白土村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地居疆埸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数见军旅护儿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常慨然有立功名之志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及开皇初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宇文忻等镇广陵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平陈之役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护儿有功焉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会周师定淮南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所住白土村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地居疆埸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数见军旅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护儿常慨然有立功名之志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及开皇初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宇文忻等镇广陵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平陈之役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护儿有功焉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52711447"/>
      </p:ext>
    </p:extLst>
  </p:cSld>
  <p:clrMapOvr>
    <a:masterClrMapping/>
  </p:clrMapOvr>
  <mc:AlternateContent xmlns:mc="http://schemas.openxmlformats.org/markup-compatibility/2006">
    <mc:Choice xmlns:p14="http://schemas.microsoft.com/office/powerpoint/2010/main" xmlns="" Requires="p14">
      <p:transition spd="slow" p14:dur="1600">
        <p:pull dir="u"/>
      </p:transition>
    </mc:Choice>
    <mc:Fallback>
      <p:transition spd="slow">
        <p:pull dir="u"/>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92</TotalTime>
  <Words>4045</Words>
  <Application>Microsoft Office PowerPoint</Application>
  <PresentationFormat>全屏显示(4:3)</PresentationFormat>
  <Paragraphs>145</Paragraphs>
  <Slides>27</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27</vt:i4>
      </vt:variant>
    </vt:vector>
  </HeadingPairs>
  <TitlesOfParts>
    <vt:vector size="29" baseType="lpstr">
      <vt:lpstr>测控设计模板14新</vt:lpstr>
      <vt:lpstr>文档</vt:lpstr>
      <vt:lpstr>单元整合</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Administrator</cp:lastModifiedBy>
  <cp:revision>语文备课大师【全免费】</cp:revision>
  <dcterms:created xsi:type="dcterms:W3CDTF">2015-04-23T00:36:31Z</dcterms:created>
  <dcterms:modified xsi:type="dcterms:W3CDTF">2016-10-19T06:47:00Z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