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80" r:id="rId5"/>
    <p:sldId id="266" r:id="rId6"/>
    <p:sldId id="281" r:id="rId7"/>
    <p:sldId id="261" r:id="rId8"/>
    <p:sldId id="268" r:id="rId9"/>
    <p:sldId id="263" r:id="rId10"/>
    <p:sldId id="267" r:id="rId11"/>
    <p:sldId id="283" r:id="rId12"/>
    <p:sldId id="262" r:id="rId13"/>
    <p:sldId id="291" r:id="rId14"/>
    <p:sldId id="292" r:id="rId15"/>
    <p:sldId id="284" r:id="rId16"/>
    <p:sldId id="288" r:id="rId17"/>
    <p:sldId id="289" r:id="rId18"/>
    <p:sldId id="270" r:id="rId19"/>
    <p:sldId id="277" r:id="rId20"/>
    <p:sldId id="278" r:id="rId21"/>
    <p:sldId id="275" r:id="rId22"/>
    <p:sldId id="274" r:id="rId23"/>
    <p:sldId id="27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30E2BCA-23FB-4FB3-8A80-7EF311D184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82BD55-0DEE-423B-885A-63394B57096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0E2BCA-23FB-4FB3-8A80-7EF311D1848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82BD55-0DEE-423B-885A-63394B57096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2613660" y="1094422"/>
            <a:ext cx="6964680" cy="1264603"/>
          </a:xfrm>
        </p:spPr>
        <p:txBody>
          <a:bodyPr>
            <a:noAutofit/>
          </a:bodyPr>
          <a:lstStyle/>
          <a:p>
            <a:pPr algn="l"/>
            <a:r>
              <a:rPr lang="zh-CN" altLang="en-US" sz="6600" dirty="0">
                <a:solidFill>
                  <a:srgbClr val="FF0000"/>
                </a:solidFill>
                <a:latin typeface="方正粗黑宋简体" panose="02000000000000000000" pitchFamily="2" charset="-122"/>
                <a:ea typeface="方正粗黑宋简体" panose="02000000000000000000" pitchFamily="2" charset="-122"/>
              </a:rPr>
              <a:t>革命精神伴我行</a:t>
            </a:r>
            <a:br>
              <a:rPr lang="zh-CN" altLang="en-US" sz="6600" dirty="0">
                <a:solidFill>
                  <a:srgbClr val="FF0000"/>
                </a:solidFill>
                <a:latin typeface="方正粗黑宋简体" panose="02000000000000000000" pitchFamily="2" charset="-122"/>
                <a:ea typeface="方正粗黑宋简体" panose="02000000000000000000" pitchFamily="2" charset="-122"/>
              </a:rPr>
            </a:br>
            <a:endParaRPr lang="en-US" altLang="zh-CN" sz="3600" dirty="0">
              <a:solidFill>
                <a:srgbClr val="FF0000"/>
              </a:solidFill>
              <a:latin typeface="微软雅黑" panose="020B0503020204020204" pitchFamily="34" charset="-122"/>
              <a:ea typeface="微软雅黑" panose="020B0503020204020204" pitchFamily="34" charset="-122"/>
              <a:sym typeface="+mn-ea"/>
            </a:endParaRPr>
          </a:p>
        </p:txBody>
      </p:sp>
      <p:sp>
        <p:nvSpPr>
          <p:cNvPr id="3" name="副标题 2"/>
          <p:cNvSpPr>
            <a:spLocks noGrp="1"/>
          </p:cNvSpPr>
          <p:nvPr>
            <p:ph type="subTitle" idx="1"/>
          </p:nvPr>
        </p:nvSpPr>
        <p:spPr>
          <a:xfrm>
            <a:off x="3327400" y="4038918"/>
            <a:ext cx="5237480" cy="502602"/>
          </a:xfrm>
        </p:spPr>
        <p:txBody>
          <a:bodyPr>
            <a:noAutofit/>
          </a:bodyPr>
          <a:lstStyle/>
          <a:p>
            <a:r>
              <a:rPr lang="zh-CN" altLang="en-US" sz="3600" dirty="0">
                <a:latin typeface="方正粗黑宋简体" panose="02000000000000000000" pitchFamily="2" charset="-122"/>
                <a:ea typeface="方正粗黑宋简体" panose="02000000000000000000" pitchFamily="2" charset="-122"/>
              </a:rPr>
              <a:t>授课人：勒流中学 姚媛</a:t>
            </a:r>
            <a:endParaRPr lang="en-US" altLang="zh-CN" sz="3600" dirty="0">
              <a:latin typeface="方正粗黑宋简体" panose="02000000000000000000" pitchFamily="2" charset="-122"/>
              <a:ea typeface="方正粗黑宋简体" panose="02000000000000000000" pitchFamily="2" charset="-122"/>
            </a:endParaRPr>
          </a:p>
          <a:p>
            <a:endParaRPr lang="zh-CN" altLang="en-US" sz="3600" dirty="0">
              <a:latin typeface="方正粗黑宋简体" panose="02000000000000000000" pitchFamily="2" charset="-122"/>
              <a:ea typeface="方正粗黑宋简体" panose="02000000000000000000" pitchFamily="2" charset="-122"/>
            </a:endParaRPr>
          </a:p>
        </p:txBody>
      </p:sp>
      <p:sp>
        <p:nvSpPr>
          <p:cNvPr id="4" name="文本框 3"/>
          <p:cNvSpPr txBox="1"/>
          <p:nvPr/>
        </p:nvSpPr>
        <p:spPr>
          <a:xfrm>
            <a:off x="2818130" y="2012950"/>
            <a:ext cx="5872480" cy="521970"/>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sym typeface="+mn-ea"/>
              </a:rPr>
              <a:t>长征胜利万岁</a:t>
            </a:r>
            <a:r>
              <a:rPr lang="en-US" altLang="zh-CN" sz="2800" dirty="0">
                <a:latin typeface="微软雅黑" panose="020B0503020204020204" pitchFamily="34" charset="-122"/>
                <a:ea typeface="微软雅黑" panose="020B0503020204020204" pitchFamily="34" charset="-122"/>
                <a:sym typeface="+mn-ea"/>
              </a:rPr>
              <a:t>》《</a:t>
            </a:r>
            <a:r>
              <a:rPr lang="zh-CN" altLang="en-US" sz="2800" dirty="0">
                <a:latin typeface="微软雅黑" panose="020B0503020204020204" pitchFamily="34" charset="-122"/>
                <a:ea typeface="微软雅黑" panose="020B0503020204020204" pitchFamily="34" charset="-122"/>
                <a:sym typeface="+mn-ea"/>
              </a:rPr>
              <a:t>大战中的插曲</a:t>
            </a:r>
            <a:r>
              <a:rPr lang="en-US" altLang="zh-CN" sz="2800" dirty="0">
                <a:latin typeface="微软雅黑" panose="020B0503020204020204" pitchFamily="34" charset="-122"/>
                <a:ea typeface="微软雅黑" panose="020B0503020204020204" pitchFamily="34" charset="-122"/>
                <a:sym typeface="+mn-ea"/>
              </a:rPr>
              <a:t>》</a:t>
            </a:r>
            <a:endParaRPr lang="en-US" altLang="zh-CN" sz="28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5209540" y="547468"/>
            <a:ext cx="1772920" cy="854075"/>
          </a:xfrm>
        </p:spPr>
        <p:txBody>
          <a:bodyPr>
            <a:noAutofit/>
          </a:bodyPr>
          <a:lstStyle/>
          <a:p>
            <a:r>
              <a:rPr lang="zh-CN" altLang="en-US" sz="5400" dirty="0">
                <a:solidFill>
                  <a:srgbClr val="FF0000"/>
                </a:solidFill>
                <a:latin typeface="方正粗黑宋简体" panose="02000000000000000000" pitchFamily="2" charset="-122"/>
                <a:ea typeface="方正粗黑宋简体" panose="02000000000000000000" pitchFamily="2" charset="-122"/>
              </a:rPr>
              <a:t>朗读</a:t>
            </a:r>
            <a:endParaRPr lang="zh-CN" altLang="en-US" sz="5400" dirty="0">
              <a:solidFill>
                <a:srgbClr val="FF0000"/>
              </a:solidFill>
              <a:latin typeface="方正粗黑宋简体" panose="02000000000000000000" pitchFamily="2" charset="-122"/>
              <a:ea typeface="方正粗黑宋简体" panose="02000000000000000000" pitchFamily="2" charset="-122"/>
            </a:endParaRPr>
          </a:p>
        </p:txBody>
      </p:sp>
      <p:sp>
        <p:nvSpPr>
          <p:cNvPr id="3" name="文本框 2"/>
          <p:cNvSpPr txBox="1"/>
          <p:nvPr/>
        </p:nvSpPr>
        <p:spPr>
          <a:xfrm>
            <a:off x="833120" y="1401543"/>
            <a:ext cx="10840720" cy="4600234"/>
          </a:xfrm>
          <a:prstGeom prst="rect">
            <a:avLst/>
          </a:prstGeom>
          <a:noFill/>
        </p:spPr>
        <p:txBody>
          <a:bodyPr wrap="square" rtlCol="0">
            <a:spAutoFit/>
          </a:bodyPr>
          <a:lstStyle/>
          <a:p>
            <a:pPr>
              <a:lnSpc>
                <a:spcPct val="150000"/>
              </a:lnSpc>
            </a:pPr>
            <a:r>
              <a:rPr lang="zh-CN" altLang="en-US" sz="4000" b="1" dirty="0">
                <a:latin typeface="微软雅黑" panose="020B0503020204020204" pitchFamily="34" charset="-122"/>
                <a:ea typeface="微软雅黑" panose="020B0503020204020204" pitchFamily="34" charset="-122"/>
              </a:rPr>
              <a:t>第</a:t>
            </a:r>
            <a:r>
              <a:rPr lang="en-US" altLang="zh-CN" sz="4000" b="1" dirty="0">
                <a:latin typeface="微软雅黑" panose="020B0503020204020204" pitchFamily="34" charset="-122"/>
                <a:ea typeface="微软雅黑" panose="020B0503020204020204" pitchFamily="34" charset="-122"/>
              </a:rPr>
              <a:t>10</a:t>
            </a:r>
            <a:r>
              <a:rPr lang="zh-CN" altLang="en-US" sz="4000" b="1" dirty="0">
                <a:latin typeface="微软雅黑" panose="020B0503020204020204" pitchFamily="34" charset="-122"/>
                <a:ea typeface="微软雅黑" panose="020B0503020204020204" pitchFamily="34" charset="-122"/>
              </a:rPr>
              <a:t>页“长征是历史记录上</a:t>
            </a:r>
            <a:r>
              <a:rPr lang="en-US" altLang="zh-CN" sz="4000" b="1" dirty="0">
                <a:latin typeface="微软雅黑" panose="020B0503020204020204" pitchFamily="34" charset="-122"/>
                <a:ea typeface="微软雅黑" panose="020B0503020204020204" pitchFamily="34" charset="-122"/>
              </a:rPr>
              <a:t>……</a:t>
            </a:r>
            <a:r>
              <a:rPr lang="zh-CN" altLang="en-US" sz="4000" b="1" dirty="0">
                <a:latin typeface="微软雅黑" panose="020B0503020204020204" pitchFamily="34" charset="-122"/>
                <a:ea typeface="微软雅黑" panose="020B0503020204020204" pitchFamily="34" charset="-122"/>
              </a:rPr>
              <a:t>总而言之，长征是以我们胜利、敌人失败的结果而告结束。”</a:t>
            </a:r>
            <a:endParaRPr lang="en-US" altLang="zh-CN" sz="4000" b="1" dirty="0">
              <a:latin typeface="微软雅黑" panose="020B0503020204020204" pitchFamily="34" charset="-122"/>
              <a:ea typeface="微软雅黑" panose="020B0503020204020204" pitchFamily="34" charset="-122"/>
            </a:endParaRPr>
          </a:p>
          <a:p>
            <a:pPr>
              <a:lnSpc>
                <a:spcPct val="150000"/>
              </a:lnSpc>
            </a:pPr>
            <a:endParaRPr lang="en-US" altLang="zh-CN" sz="4000" b="1" dirty="0">
              <a:latin typeface="微软雅黑" panose="020B0503020204020204" pitchFamily="34" charset="-122"/>
              <a:ea typeface="微软雅黑" panose="020B0503020204020204" pitchFamily="34" charset="-122"/>
            </a:endParaRPr>
          </a:p>
          <a:p>
            <a:pPr>
              <a:lnSpc>
                <a:spcPct val="150000"/>
              </a:lnSpc>
            </a:pPr>
            <a:r>
              <a:rPr lang="zh-CN" altLang="en-US" sz="4000" b="1" dirty="0">
                <a:latin typeface="微软雅黑" panose="020B0503020204020204" pitchFamily="34" charset="-122"/>
                <a:ea typeface="微软雅黑" panose="020B0503020204020204" pitchFamily="34" charset="-122"/>
              </a:rPr>
              <a:t>第</a:t>
            </a:r>
            <a:r>
              <a:rPr lang="en-US" altLang="zh-CN" sz="4000" b="1" dirty="0">
                <a:latin typeface="微软雅黑" panose="020B0503020204020204" pitchFamily="34" charset="-122"/>
                <a:ea typeface="微软雅黑" panose="020B0503020204020204" pitchFamily="34" charset="-122"/>
              </a:rPr>
              <a:t>12—13</a:t>
            </a:r>
            <a:r>
              <a:rPr lang="zh-CN" altLang="en-US" sz="4000" b="1" dirty="0">
                <a:latin typeface="微软雅黑" panose="020B0503020204020204" pitchFamily="34" charset="-122"/>
                <a:ea typeface="微软雅黑" panose="020B0503020204020204" pitchFamily="34" charset="-122"/>
              </a:rPr>
              <a:t>页聂荣臻的信第一段、第三段、第五段内容。</a:t>
            </a:r>
            <a:endParaRPr lang="zh-CN" altLang="en-US" sz="40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838200" y="335280"/>
            <a:ext cx="10515600" cy="5770880"/>
          </a:xfrm>
        </p:spPr>
        <p:txBody>
          <a:bodyPr>
            <a:normAutofit/>
          </a:bodyPr>
          <a:lstStyle/>
          <a:p>
            <a:r>
              <a:rPr lang="zh-CN" altLang="en-US" dirty="0">
                <a:latin typeface="方正粗黑宋简体" panose="02000000000000000000" pitchFamily="2" charset="-122"/>
                <a:ea typeface="方正粗黑宋简体" panose="02000000000000000000" pitchFamily="2" charset="-122"/>
              </a:rPr>
              <a:t>探究一：</a:t>
            </a:r>
            <a:r>
              <a:rPr lang="zh-CN" altLang="zh-CN" dirty="0">
                <a:latin typeface="方正粗黑宋简体" panose="02000000000000000000" pitchFamily="2" charset="-122"/>
                <a:ea typeface="方正粗黑宋简体" panose="02000000000000000000" pitchFamily="2" charset="-122"/>
              </a:rPr>
              <a:t>综合阅读两篇文章，体会作品中洋溢的革命豪情，谈谈是怎样的革命精神促使中国革命取得胜利？</a:t>
            </a:r>
            <a:br>
              <a:rPr lang="en-US" altLang="zh-CN" dirty="0">
                <a:latin typeface="方正粗黑宋简体" panose="02000000000000000000" pitchFamily="2" charset="-122"/>
                <a:ea typeface="方正粗黑宋简体" panose="02000000000000000000" pitchFamily="2" charset="-122"/>
              </a:rPr>
            </a:br>
            <a:br>
              <a:rPr lang="en-US" altLang="zh-CN" dirty="0">
                <a:latin typeface="方正粗黑宋简体" panose="02000000000000000000" pitchFamily="2" charset="-122"/>
                <a:ea typeface="方正粗黑宋简体" panose="02000000000000000000" pitchFamily="2" charset="-122"/>
              </a:rPr>
            </a:br>
            <a:r>
              <a:rPr lang="zh-CN" altLang="en-US" dirty="0">
                <a:latin typeface="方正粗黑宋简体" panose="02000000000000000000" pitchFamily="2" charset="-122"/>
                <a:ea typeface="方正粗黑宋简体" panose="02000000000000000000" pitchFamily="2" charset="-122"/>
              </a:rPr>
              <a:t>探究二：结合实际，</a:t>
            </a:r>
            <a:r>
              <a:rPr lang="zh-CN" altLang="zh-CN" dirty="0">
                <a:latin typeface="方正粗黑宋简体" panose="02000000000000000000" pitchFamily="2" charset="-122"/>
                <a:ea typeface="方正粗黑宋简体" panose="02000000000000000000" pitchFamily="2" charset="-122"/>
              </a:rPr>
              <a:t>分析下面材料，</a:t>
            </a:r>
            <a:r>
              <a:rPr lang="zh-CN" altLang="en-US" dirty="0">
                <a:latin typeface="方正粗黑宋简体" panose="02000000000000000000" pitchFamily="2" charset="-122"/>
                <a:ea typeface="方正粗黑宋简体" panose="02000000000000000000" pitchFamily="2" charset="-122"/>
              </a:rPr>
              <a:t>谈谈这两个文本对当代有什么指导意义？</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579120" y="1757681"/>
            <a:ext cx="11033760" cy="2072639"/>
          </a:xfrm>
        </p:spPr>
        <p:txBody>
          <a:bodyPr>
            <a:normAutofit/>
          </a:bodyPr>
          <a:lstStyle/>
          <a:p>
            <a:r>
              <a:rPr lang="zh-CN" altLang="en-US" sz="3600" dirty="0">
                <a:latin typeface="方正粗黑宋简体" panose="02000000000000000000" pitchFamily="2" charset="-122"/>
                <a:ea typeface="方正粗黑宋简体" panose="02000000000000000000" pitchFamily="2" charset="-122"/>
              </a:rPr>
              <a:t>探究一：</a:t>
            </a:r>
            <a:r>
              <a:rPr lang="zh-CN" altLang="zh-CN" sz="3600" dirty="0">
                <a:latin typeface="方正粗黑宋简体" panose="02000000000000000000" pitchFamily="2" charset="-122"/>
                <a:ea typeface="方正粗黑宋简体" panose="02000000000000000000" pitchFamily="2" charset="-122"/>
              </a:rPr>
              <a:t>综合阅读两篇文章，体会作品中洋溢的革命豪情，谈谈是怎样的革命精神促使中国革命取得胜利？</a:t>
            </a:r>
            <a:endParaRPr lang="zh-CN" alt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5708"/>
            <a:ext cx="12192000" cy="6858000"/>
          </a:xfrm>
          <a:prstGeom prst="rect">
            <a:avLst/>
          </a:prstGeom>
          <a:solidFill>
            <a:srgbClr val="FF0000"/>
          </a:solidFill>
        </p:spPr>
      </p:pic>
      <p:sp>
        <p:nvSpPr>
          <p:cNvPr id="3" name="矩形 2"/>
          <p:cNvSpPr/>
          <p:nvPr/>
        </p:nvSpPr>
        <p:spPr>
          <a:xfrm>
            <a:off x="243840" y="1361283"/>
            <a:ext cx="894080" cy="35175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t>革</a:t>
            </a:r>
            <a:endParaRPr lang="en-US" altLang="zh-CN" sz="2800" b="1" dirty="0"/>
          </a:p>
          <a:p>
            <a:pPr algn="ctr"/>
            <a:r>
              <a:rPr lang="zh-CN" altLang="en-US" sz="2800" b="1" dirty="0"/>
              <a:t>命</a:t>
            </a:r>
            <a:endParaRPr lang="en-US" altLang="zh-CN" sz="2800" b="1" dirty="0"/>
          </a:p>
          <a:p>
            <a:pPr algn="ctr"/>
            <a:r>
              <a:rPr lang="zh-CN" altLang="en-US" sz="2800" b="1" dirty="0"/>
              <a:t>精</a:t>
            </a:r>
            <a:endParaRPr lang="en-US" altLang="zh-CN" sz="2800" b="1" dirty="0"/>
          </a:p>
          <a:p>
            <a:pPr algn="ctr"/>
            <a:r>
              <a:rPr lang="zh-CN" altLang="en-US" sz="2800" b="1" dirty="0"/>
              <a:t>神</a:t>
            </a:r>
            <a:endParaRPr lang="zh-CN" altLang="en-US" sz="2800" b="1" dirty="0"/>
          </a:p>
        </p:txBody>
      </p:sp>
      <p:cxnSp>
        <p:nvCxnSpPr>
          <p:cNvPr id="6" name="直接连接符 5"/>
          <p:cNvCxnSpPr>
            <a:stCxn id="3" idx="3"/>
          </p:cNvCxnSpPr>
          <p:nvPr/>
        </p:nvCxnSpPr>
        <p:spPr>
          <a:xfrm>
            <a:off x="1137920" y="3120075"/>
            <a:ext cx="31496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153920" y="99060"/>
            <a:ext cx="2519680" cy="368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不怕牺牲</a:t>
            </a:r>
            <a:endParaRPr lang="zh-CN" altLang="en-US" sz="2400" b="1" dirty="0"/>
          </a:p>
        </p:txBody>
      </p:sp>
      <p:sp>
        <p:nvSpPr>
          <p:cNvPr id="19" name="矩形 18"/>
          <p:cNvSpPr/>
          <p:nvPr/>
        </p:nvSpPr>
        <p:spPr>
          <a:xfrm>
            <a:off x="2153920" y="697551"/>
            <a:ext cx="2519680" cy="368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艰苦奋斗</a:t>
            </a:r>
            <a:endParaRPr lang="zh-CN" altLang="en-US" sz="2400" b="1" dirty="0"/>
          </a:p>
        </p:txBody>
      </p:sp>
      <p:sp>
        <p:nvSpPr>
          <p:cNvPr id="20" name="矩形 19"/>
          <p:cNvSpPr/>
          <p:nvPr/>
        </p:nvSpPr>
        <p:spPr>
          <a:xfrm>
            <a:off x="2153920" y="1335411"/>
            <a:ext cx="2519680" cy="3683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大胆创新</a:t>
            </a:r>
            <a:endParaRPr lang="zh-CN" altLang="en-US" sz="2400" b="1" dirty="0"/>
          </a:p>
        </p:txBody>
      </p:sp>
      <p:sp>
        <p:nvSpPr>
          <p:cNvPr id="21" name="矩形 20"/>
          <p:cNvSpPr/>
          <p:nvPr/>
        </p:nvSpPr>
        <p:spPr>
          <a:xfrm>
            <a:off x="2153920" y="1940880"/>
            <a:ext cx="2519680" cy="3683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坚定信念</a:t>
            </a:r>
            <a:endParaRPr lang="zh-CN" altLang="en-US" sz="2400" b="1" dirty="0"/>
          </a:p>
        </p:txBody>
      </p:sp>
      <p:sp>
        <p:nvSpPr>
          <p:cNvPr id="22" name="矩形 21"/>
          <p:cNvSpPr/>
          <p:nvPr/>
        </p:nvSpPr>
        <p:spPr>
          <a:xfrm>
            <a:off x="2153920" y="2618108"/>
            <a:ext cx="2519680" cy="3683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顾全大局</a:t>
            </a:r>
            <a:endParaRPr lang="zh-CN" altLang="en-US" sz="2400" b="1" dirty="0"/>
          </a:p>
        </p:txBody>
      </p:sp>
      <p:sp>
        <p:nvSpPr>
          <p:cNvPr id="23" name="矩形 22"/>
          <p:cNvSpPr/>
          <p:nvPr/>
        </p:nvSpPr>
        <p:spPr>
          <a:xfrm>
            <a:off x="2153920" y="3263111"/>
            <a:ext cx="2519680" cy="3683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善于团结</a:t>
            </a:r>
            <a:endParaRPr lang="zh-CN" altLang="en-US" sz="2400" b="1" dirty="0"/>
          </a:p>
        </p:txBody>
      </p:sp>
      <p:sp>
        <p:nvSpPr>
          <p:cNvPr id="24" name="矩形 23"/>
          <p:cNvSpPr/>
          <p:nvPr/>
        </p:nvSpPr>
        <p:spPr>
          <a:xfrm>
            <a:off x="2153920" y="3964309"/>
            <a:ext cx="2519680" cy="3683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严守纪律</a:t>
            </a:r>
            <a:endParaRPr lang="zh-CN" altLang="en-US" sz="2400" b="1" dirty="0"/>
          </a:p>
        </p:txBody>
      </p:sp>
      <p:sp>
        <p:nvSpPr>
          <p:cNvPr id="25" name="矩形 24"/>
          <p:cNvSpPr/>
          <p:nvPr/>
        </p:nvSpPr>
        <p:spPr>
          <a:xfrm>
            <a:off x="2153920" y="4665507"/>
            <a:ext cx="2519680" cy="3683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以人为本</a:t>
            </a:r>
            <a:endParaRPr lang="zh-CN" altLang="en-US" sz="2400" b="1" dirty="0"/>
          </a:p>
        </p:txBody>
      </p:sp>
      <p:sp>
        <p:nvSpPr>
          <p:cNvPr id="26" name="矩形 25"/>
          <p:cNvSpPr/>
          <p:nvPr/>
        </p:nvSpPr>
        <p:spPr>
          <a:xfrm>
            <a:off x="2153920" y="5366705"/>
            <a:ext cx="2519680" cy="414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无私</a:t>
            </a:r>
            <a:endParaRPr lang="zh-CN" altLang="en-US" sz="2400" b="1" dirty="0"/>
          </a:p>
        </p:txBody>
      </p:sp>
      <p:sp>
        <p:nvSpPr>
          <p:cNvPr id="27" name="矩形 26"/>
          <p:cNvSpPr/>
          <p:nvPr/>
        </p:nvSpPr>
        <p:spPr>
          <a:xfrm>
            <a:off x="2153920" y="6078857"/>
            <a:ext cx="2519680" cy="39306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敌我分明</a:t>
            </a:r>
            <a:endParaRPr lang="zh-CN" altLang="en-US" sz="2400" b="1" dirty="0"/>
          </a:p>
        </p:txBody>
      </p:sp>
      <p:cxnSp>
        <p:nvCxnSpPr>
          <p:cNvPr id="29" name="直接连接符 28"/>
          <p:cNvCxnSpPr/>
          <p:nvPr/>
        </p:nvCxnSpPr>
        <p:spPr>
          <a:xfrm>
            <a:off x="1432560" y="273050"/>
            <a:ext cx="20320" cy="603631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32560" y="273050"/>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432560" y="870271"/>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432560" y="1519561"/>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432560" y="2115190"/>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52880" y="2811148"/>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442720" y="3456151"/>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52880" y="4116709"/>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52880" y="4878867"/>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52880" y="5562603"/>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52880" y="6275388"/>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673600" y="273050"/>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673600" y="879161"/>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673600" y="1528451"/>
            <a:ext cx="7213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673600" y="2115190"/>
            <a:ext cx="72136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56" name="直接连接符 55"/>
          <p:cNvCxnSpPr/>
          <p:nvPr/>
        </p:nvCxnSpPr>
        <p:spPr>
          <a:xfrm>
            <a:off x="4673600" y="2811148"/>
            <a:ext cx="1229360" cy="12540"/>
          </a:xfrm>
          <a:prstGeom prst="line">
            <a:avLst/>
          </a:prstGeom>
        </p:spPr>
        <p:style>
          <a:lnRef idx="1">
            <a:schemeClr val="accent2"/>
          </a:lnRef>
          <a:fillRef idx="0">
            <a:schemeClr val="accent2"/>
          </a:fillRef>
          <a:effectRef idx="0">
            <a:schemeClr val="accent2"/>
          </a:effectRef>
          <a:fontRef idx="minor">
            <a:schemeClr val="tx1"/>
          </a:fontRef>
        </p:style>
      </p:cxnSp>
      <p:cxnSp>
        <p:nvCxnSpPr>
          <p:cNvPr id="57" name="直接连接符 56"/>
          <p:cNvCxnSpPr/>
          <p:nvPr/>
        </p:nvCxnSpPr>
        <p:spPr>
          <a:xfrm>
            <a:off x="4673600" y="3456151"/>
            <a:ext cx="119888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58" name="直接连接符 57"/>
          <p:cNvCxnSpPr/>
          <p:nvPr/>
        </p:nvCxnSpPr>
        <p:spPr>
          <a:xfrm>
            <a:off x="4673600" y="4116709"/>
            <a:ext cx="119888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59" name="直接连接符 58"/>
          <p:cNvCxnSpPr/>
          <p:nvPr/>
        </p:nvCxnSpPr>
        <p:spPr>
          <a:xfrm>
            <a:off x="4673600" y="4847117"/>
            <a:ext cx="119888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0" name="直接连接符 59"/>
          <p:cNvCxnSpPr/>
          <p:nvPr/>
        </p:nvCxnSpPr>
        <p:spPr>
          <a:xfrm>
            <a:off x="4673600" y="5562603"/>
            <a:ext cx="119888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1" name="直接连接符 60"/>
          <p:cNvCxnSpPr/>
          <p:nvPr/>
        </p:nvCxnSpPr>
        <p:spPr>
          <a:xfrm>
            <a:off x="4673600" y="6275388"/>
            <a:ext cx="127000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3" name="直接连接符 62"/>
          <p:cNvCxnSpPr/>
          <p:nvPr/>
        </p:nvCxnSpPr>
        <p:spPr>
          <a:xfrm>
            <a:off x="5394960" y="273050"/>
            <a:ext cx="0" cy="3875409"/>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394960" y="2115190"/>
            <a:ext cx="477520" cy="0"/>
          </a:xfrm>
          <a:prstGeom prst="line">
            <a:avLst/>
          </a:prstGeom>
        </p:spPr>
        <p:style>
          <a:lnRef idx="1">
            <a:schemeClr val="accent2"/>
          </a:lnRef>
          <a:fillRef idx="0">
            <a:schemeClr val="accent2"/>
          </a:fillRef>
          <a:effectRef idx="0">
            <a:schemeClr val="accent2"/>
          </a:effectRef>
          <a:fontRef idx="minor">
            <a:schemeClr val="tx1"/>
          </a:fontRef>
        </p:style>
      </p:cxnSp>
      <p:sp>
        <p:nvSpPr>
          <p:cNvPr id="66" name="矩形 65"/>
          <p:cNvSpPr/>
          <p:nvPr/>
        </p:nvSpPr>
        <p:spPr>
          <a:xfrm>
            <a:off x="5872480" y="980294"/>
            <a:ext cx="828040" cy="24129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长</a:t>
            </a:r>
            <a:endParaRPr lang="en-US" altLang="zh-CN" sz="2400" b="1" dirty="0"/>
          </a:p>
          <a:p>
            <a:pPr algn="ctr"/>
            <a:r>
              <a:rPr lang="zh-CN" altLang="en-US" sz="2400" b="1" dirty="0"/>
              <a:t>征</a:t>
            </a:r>
            <a:endParaRPr lang="en-US" altLang="zh-CN" sz="2400" b="1" dirty="0"/>
          </a:p>
          <a:p>
            <a:pPr algn="ctr"/>
            <a:r>
              <a:rPr lang="zh-CN" altLang="en-US" sz="2400" b="1" dirty="0"/>
              <a:t>精</a:t>
            </a:r>
            <a:endParaRPr lang="en-US" altLang="zh-CN" sz="2400" b="1" dirty="0"/>
          </a:p>
          <a:p>
            <a:pPr algn="ctr"/>
            <a:r>
              <a:rPr lang="zh-CN" altLang="en-US" sz="2400" b="1" dirty="0"/>
              <a:t>神</a:t>
            </a:r>
            <a:endParaRPr lang="zh-CN" altLang="en-US" sz="2400" b="1" dirty="0"/>
          </a:p>
        </p:txBody>
      </p:sp>
      <p:cxnSp>
        <p:nvCxnSpPr>
          <p:cNvPr id="68" name="直接连接符 67"/>
          <p:cNvCxnSpPr>
            <a:stCxn id="66" idx="3"/>
            <a:endCxn id="69" idx="1"/>
          </p:cNvCxnSpPr>
          <p:nvPr/>
        </p:nvCxnSpPr>
        <p:spPr>
          <a:xfrm>
            <a:off x="6700520" y="2186793"/>
            <a:ext cx="360680" cy="11902"/>
          </a:xfrm>
          <a:prstGeom prst="line">
            <a:avLst/>
          </a:prstGeom>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7061200" y="992196"/>
            <a:ext cx="828040" cy="24129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长</a:t>
            </a:r>
            <a:endParaRPr lang="en-US" altLang="zh-CN" sz="2400" b="1" dirty="0"/>
          </a:p>
          <a:p>
            <a:pPr algn="ctr"/>
            <a:r>
              <a:rPr lang="zh-CN" altLang="en-US" sz="2400" b="1" dirty="0"/>
              <a:t>征</a:t>
            </a:r>
            <a:endParaRPr lang="en-US" altLang="zh-CN" sz="2400" b="1" dirty="0"/>
          </a:p>
          <a:p>
            <a:pPr algn="ctr"/>
            <a:r>
              <a:rPr lang="zh-CN" altLang="en-US" sz="2400" b="1" dirty="0"/>
              <a:t>胜</a:t>
            </a:r>
            <a:endParaRPr lang="en-US" altLang="zh-CN" sz="2400" b="1" dirty="0"/>
          </a:p>
          <a:p>
            <a:pPr algn="ctr"/>
            <a:r>
              <a:rPr lang="zh-CN" altLang="en-US" sz="2400" b="1" dirty="0"/>
              <a:t>利</a:t>
            </a:r>
            <a:endParaRPr lang="en-US" altLang="zh-CN" sz="2400" b="1" dirty="0"/>
          </a:p>
        </p:txBody>
      </p:sp>
      <p:cxnSp>
        <p:nvCxnSpPr>
          <p:cNvPr id="75" name="直接连接符 74"/>
          <p:cNvCxnSpPr>
            <a:stCxn id="66" idx="1"/>
          </p:cNvCxnSpPr>
          <p:nvPr/>
        </p:nvCxnSpPr>
        <p:spPr>
          <a:xfrm>
            <a:off x="5872480" y="2186793"/>
            <a:ext cx="0" cy="4122567"/>
          </a:xfrm>
          <a:prstGeom prst="line">
            <a:avLst/>
          </a:prstGeom>
        </p:spPr>
        <p:style>
          <a:lnRef idx="1">
            <a:schemeClr val="accent2"/>
          </a:lnRef>
          <a:fillRef idx="0">
            <a:schemeClr val="accent2"/>
          </a:fillRef>
          <a:effectRef idx="0">
            <a:schemeClr val="accent2"/>
          </a:effectRef>
          <a:fontRef idx="minor">
            <a:schemeClr val="tx1"/>
          </a:fontRef>
        </p:style>
      </p:cxnSp>
      <p:cxnSp>
        <p:nvCxnSpPr>
          <p:cNvPr id="82" name="直接连接符 81"/>
          <p:cNvCxnSpPr/>
          <p:nvPr/>
        </p:nvCxnSpPr>
        <p:spPr>
          <a:xfrm flipV="1">
            <a:off x="5872478" y="4844381"/>
            <a:ext cx="370842" cy="8175"/>
          </a:xfrm>
          <a:prstGeom prst="line">
            <a:avLst/>
          </a:prstGeom>
        </p:spPr>
        <p:style>
          <a:lnRef idx="1">
            <a:schemeClr val="accent2"/>
          </a:lnRef>
          <a:fillRef idx="0">
            <a:schemeClr val="accent2"/>
          </a:fillRef>
          <a:effectRef idx="0">
            <a:schemeClr val="accent2"/>
          </a:effectRef>
          <a:fontRef idx="minor">
            <a:schemeClr val="tx1"/>
          </a:fontRef>
        </p:style>
      </p:cxnSp>
      <p:sp>
        <p:nvSpPr>
          <p:cNvPr id="83" name="矩形 82"/>
          <p:cNvSpPr/>
          <p:nvPr/>
        </p:nvSpPr>
        <p:spPr>
          <a:xfrm>
            <a:off x="6243320" y="3600212"/>
            <a:ext cx="828040" cy="241299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dirty="0"/>
              <a:t>革命人道主义精神</a:t>
            </a:r>
            <a:endParaRPr lang="zh-CN" altLang="en-US" sz="2400" b="1" dirty="0"/>
          </a:p>
        </p:txBody>
      </p:sp>
      <p:cxnSp>
        <p:nvCxnSpPr>
          <p:cNvPr id="84" name="直接连接符 83"/>
          <p:cNvCxnSpPr/>
          <p:nvPr/>
        </p:nvCxnSpPr>
        <p:spPr>
          <a:xfrm>
            <a:off x="7071358" y="4840458"/>
            <a:ext cx="370840" cy="0"/>
          </a:xfrm>
          <a:prstGeom prst="line">
            <a:avLst/>
          </a:prstGeom>
        </p:spPr>
        <p:style>
          <a:lnRef idx="1">
            <a:schemeClr val="accent2"/>
          </a:lnRef>
          <a:fillRef idx="0">
            <a:schemeClr val="accent2"/>
          </a:fillRef>
          <a:effectRef idx="0">
            <a:schemeClr val="accent2"/>
          </a:effectRef>
          <a:fontRef idx="minor">
            <a:schemeClr val="tx1"/>
          </a:fontRef>
        </p:style>
      </p:cxnSp>
      <p:sp>
        <p:nvSpPr>
          <p:cNvPr id="86" name="矩形 85"/>
          <p:cNvSpPr/>
          <p:nvPr/>
        </p:nvSpPr>
        <p:spPr>
          <a:xfrm>
            <a:off x="7475220" y="3600212"/>
            <a:ext cx="828040" cy="241299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抗日战争胜利</a:t>
            </a:r>
            <a:endParaRPr lang="zh-CN" altLang="en-US" sz="2400" b="1" dirty="0"/>
          </a:p>
        </p:txBody>
      </p:sp>
      <p:cxnSp>
        <p:nvCxnSpPr>
          <p:cNvPr id="88" name="直接连接符 87"/>
          <p:cNvCxnSpPr>
            <a:stCxn id="69" idx="3"/>
          </p:cNvCxnSpPr>
          <p:nvPr/>
        </p:nvCxnSpPr>
        <p:spPr>
          <a:xfrm>
            <a:off x="7889240" y="2198695"/>
            <a:ext cx="1925320" cy="0"/>
          </a:xfrm>
          <a:prstGeom prst="line">
            <a:avLst/>
          </a:prstGeom>
        </p:spPr>
        <p:style>
          <a:lnRef idx="1">
            <a:schemeClr val="dk1"/>
          </a:lnRef>
          <a:fillRef idx="0">
            <a:schemeClr val="dk1"/>
          </a:fillRef>
          <a:effectRef idx="0">
            <a:schemeClr val="dk1"/>
          </a:effectRef>
          <a:fontRef idx="minor">
            <a:schemeClr val="tx1"/>
          </a:fontRef>
        </p:style>
      </p:cxnSp>
      <p:cxnSp>
        <p:nvCxnSpPr>
          <p:cNvPr id="90" name="直接连接符 89"/>
          <p:cNvCxnSpPr>
            <a:stCxn id="86" idx="3"/>
          </p:cNvCxnSpPr>
          <p:nvPr/>
        </p:nvCxnSpPr>
        <p:spPr>
          <a:xfrm>
            <a:off x="8303260" y="4806711"/>
            <a:ext cx="1450340" cy="0"/>
          </a:xfrm>
          <a:prstGeom prst="line">
            <a:avLst/>
          </a:prstGeom>
        </p:spPr>
        <p:style>
          <a:lnRef idx="1">
            <a:schemeClr val="dk1"/>
          </a:lnRef>
          <a:fillRef idx="0">
            <a:schemeClr val="dk1"/>
          </a:fillRef>
          <a:effectRef idx="0">
            <a:schemeClr val="dk1"/>
          </a:effectRef>
          <a:fontRef idx="minor">
            <a:schemeClr val="tx1"/>
          </a:fontRef>
        </p:style>
      </p:cxnSp>
      <p:cxnSp>
        <p:nvCxnSpPr>
          <p:cNvPr id="92" name="直接连接符 91"/>
          <p:cNvCxnSpPr/>
          <p:nvPr/>
        </p:nvCxnSpPr>
        <p:spPr>
          <a:xfrm>
            <a:off x="9814560" y="2210754"/>
            <a:ext cx="0" cy="2595957"/>
          </a:xfrm>
          <a:prstGeom prst="line">
            <a:avLst/>
          </a:prstGeom>
        </p:spPr>
        <p:style>
          <a:lnRef idx="1">
            <a:schemeClr val="dk1"/>
          </a:lnRef>
          <a:fillRef idx="0">
            <a:schemeClr val="dk1"/>
          </a:fillRef>
          <a:effectRef idx="0">
            <a:schemeClr val="dk1"/>
          </a:effectRef>
          <a:fontRef idx="minor">
            <a:schemeClr val="tx1"/>
          </a:fontRef>
        </p:style>
      </p:cxnSp>
      <p:cxnSp>
        <p:nvCxnSpPr>
          <p:cNvPr id="95" name="直接连接符 94"/>
          <p:cNvCxnSpPr/>
          <p:nvPr/>
        </p:nvCxnSpPr>
        <p:spPr>
          <a:xfrm>
            <a:off x="9814560" y="3456151"/>
            <a:ext cx="970280" cy="0"/>
          </a:xfrm>
          <a:prstGeom prst="line">
            <a:avLst/>
          </a:prstGeom>
        </p:spPr>
        <p:style>
          <a:lnRef idx="1">
            <a:schemeClr val="dk1"/>
          </a:lnRef>
          <a:fillRef idx="0">
            <a:schemeClr val="dk1"/>
          </a:fillRef>
          <a:effectRef idx="0">
            <a:schemeClr val="dk1"/>
          </a:effectRef>
          <a:fontRef idx="minor">
            <a:schemeClr val="tx1"/>
          </a:fontRef>
        </p:style>
      </p:cxnSp>
      <p:sp>
        <p:nvSpPr>
          <p:cNvPr id="96" name="矩形 95"/>
          <p:cNvSpPr/>
          <p:nvPr/>
        </p:nvSpPr>
        <p:spPr>
          <a:xfrm>
            <a:off x="10784840" y="1634500"/>
            <a:ext cx="894080" cy="35175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t>革</a:t>
            </a:r>
            <a:endParaRPr lang="en-US" altLang="zh-CN" sz="2800" b="1" dirty="0"/>
          </a:p>
          <a:p>
            <a:pPr algn="ctr"/>
            <a:r>
              <a:rPr lang="zh-CN" altLang="en-US" sz="2800" b="1" dirty="0"/>
              <a:t>命</a:t>
            </a:r>
            <a:endParaRPr lang="en-US" altLang="zh-CN" sz="2800" b="1" dirty="0"/>
          </a:p>
          <a:p>
            <a:pPr algn="ctr"/>
            <a:r>
              <a:rPr lang="zh-CN" altLang="en-US" sz="2800" b="1" dirty="0"/>
              <a:t>胜</a:t>
            </a:r>
            <a:endParaRPr lang="en-US" altLang="zh-CN" sz="2800" b="1" dirty="0"/>
          </a:p>
          <a:p>
            <a:pPr algn="ctr"/>
            <a:r>
              <a:rPr lang="zh-CN" altLang="en-US" sz="2800" b="1" dirty="0"/>
              <a:t>利</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500"/>
                                        <p:tgtEl>
                                          <p:spTgt spid="6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500"/>
                                        <p:tgtEl>
                                          <p:spTgt spid="69"/>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mph" presetSubtype="2" fill="hold" nodeType="clickEffect">
                                  <p:stCondLst>
                                    <p:cond delay="0"/>
                                  </p:stCondLst>
                                  <p:childTnLst>
                                    <p:animClr clrSpc="rgb" dir="cw">
                                      <p:cBhvr>
                                        <p:cTn id="76" dur="2000" fill="hold"/>
                                        <p:tgtEl>
                                          <p:spTgt spid="21"/>
                                        </p:tgtEl>
                                        <p:attrNameLst>
                                          <p:attrName>fillcolor</p:attrName>
                                        </p:attrNameLst>
                                      </p:cBhvr>
                                      <p:to>
                                        <a:schemeClr val="accent2"/>
                                      </p:to>
                                    </p:animClr>
                                    <p:set>
                                      <p:cBhvr>
                                        <p:cTn id="77" dur="2000" fill="hold"/>
                                        <p:tgtEl>
                                          <p:spTgt spid="21"/>
                                        </p:tgtEl>
                                        <p:attrNameLst>
                                          <p:attrName>fill.type</p:attrName>
                                        </p:attrNameLst>
                                      </p:cBhvr>
                                      <p:to>
                                        <p:strVal val="solid"/>
                                      </p:to>
                                    </p:set>
                                    <p:set>
                                      <p:cBhvr>
                                        <p:cTn id="78" dur="2000" fill="hold"/>
                                        <p:tgtEl>
                                          <p:spTgt spid="21"/>
                                        </p:tgtEl>
                                        <p:attrNameLst>
                                          <p:attrName>fill.on</p:attrName>
                                        </p:attrNameLst>
                                      </p:cBhvr>
                                      <p:to>
                                        <p:strVal val="true"/>
                                      </p:to>
                                    </p:set>
                                  </p:childTnLst>
                                </p:cTn>
                              </p:par>
                            </p:childTnLst>
                          </p:cTn>
                        </p:par>
                      </p:childTnLst>
                    </p:cTn>
                  </p:par>
                  <p:par>
                    <p:cTn id="79" fill="hold">
                      <p:stCondLst>
                        <p:cond delay="indefinite"/>
                      </p:stCondLst>
                      <p:childTnLst>
                        <p:par>
                          <p:cTn id="80" fill="hold">
                            <p:stCondLst>
                              <p:cond delay="0"/>
                            </p:stCondLst>
                            <p:childTnLst>
                              <p:par>
                                <p:cTn id="81" presetID="1" presetClass="emph" presetSubtype="2" fill="hold" nodeType="clickEffect">
                                  <p:stCondLst>
                                    <p:cond delay="0"/>
                                  </p:stCondLst>
                                  <p:childTnLst>
                                    <p:animClr clrSpc="rgb" dir="cw">
                                      <p:cBhvr>
                                        <p:cTn id="82" dur="2000" fill="hold"/>
                                        <p:tgtEl>
                                          <p:spTgt spid="22"/>
                                        </p:tgtEl>
                                        <p:attrNameLst>
                                          <p:attrName>fillcolor</p:attrName>
                                        </p:attrNameLst>
                                      </p:cBhvr>
                                      <p:to>
                                        <a:schemeClr val="accent2"/>
                                      </p:to>
                                    </p:animClr>
                                    <p:set>
                                      <p:cBhvr>
                                        <p:cTn id="83" dur="2000" fill="hold"/>
                                        <p:tgtEl>
                                          <p:spTgt spid="22"/>
                                        </p:tgtEl>
                                        <p:attrNameLst>
                                          <p:attrName>fill.type</p:attrName>
                                        </p:attrNameLst>
                                      </p:cBhvr>
                                      <p:to>
                                        <p:strVal val="solid"/>
                                      </p:to>
                                    </p:set>
                                    <p:set>
                                      <p:cBhvr>
                                        <p:cTn id="84" dur="2000" fill="hold"/>
                                        <p:tgtEl>
                                          <p:spTgt spid="22"/>
                                        </p:tgtEl>
                                        <p:attrNameLst>
                                          <p:attrName>fill.on</p:attrName>
                                        </p:attrNameLst>
                                      </p:cBhvr>
                                      <p:to>
                                        <p:strVal val="true"/>
                                      </p:to>
                                    </p:set>
                                  </p:childTnLst>
                                </p:cTn>
                              </p:par>
                            </p:childTnLst>
                          </p:cTn>
                        </p:par>
                      </p:childTnLst>
                    </p:cTn>
                  </p:par>
                  <p:par>
                    <p:cTn id="85" fill="hold">
                      <p:stCondLst>
                        <p:cond delay="indefinite"/>
                      </p:stCondLst>
                      <p:childTnLst>
                        <p:par>
                          <p:cTn id="86" fill="hold">
                            <p:stCondLst>
                              <p:cond delay="0"/>
                            </p:stCondLst>
                            <p:childTnLst>
                              <p:par>
                                <p:cTn id="87" presetID="1" presetClass="emph" presetSubtype="2" fill="hold" nodeType="clickEffect">
                                  <p:stCondLst>
                                    <p:cond delay="0"/>
                                  </p:stCondLst>
                                  <p:childTnLst>
                                    <p:animClr clrSpc="rgb" dir="cw">
                                      <p:cBhvr>
                                        <p:cTn id="88" dur="2000" fill="hold"/>
                                        <p:tgtEl>
                                          <p:spTgt spid="23"/>
                                        </p:tgtEl>
                                        <p:attrNameLst>
                                          <p:attrName>fillcolor</p:attrName>
                                        </p:attrNameLst>
                                      </p:cBhvr>
                                      <p:to>
                                        <a:schemeClr val="accent2"/>
                                      </p:to>
                                    </p:animClr>
                                    <p:set>
                                      <p:cBhvr>
                                        <p:cTn id="89" dur="2000" fill="hold"/>
                                        <p:tgtEl>
                                          <p:spTgt spid="23"/>
                                        </p:tgtEl>
                                        <p:attrNameLst>
                                          <p:attrName>fill.type</p:attrName>
                                        </p:attrNameLst>
                                      </p:cBhvr>
                                      <p:to>
                                        <p:strVal val="solid"/>
                                      </p:to>
                                    </p:set>
                                    <p:set>
                                      <p:cBhvr>
                                        <p:cTn id="90" dur="2000" fill="hold"/>
                                        <p:tgtEl>
                                          <p:spTgt spid="23"/>
                                        </p:tgtEl>
                                        <p:attrNameLst>
                                          <p:attrName>fill.on</p:attrName>
                                        </p:attrNameLst>
                                      </p:cBhvr>
                                      <p:to>
                                        <p:strVal val="true"/>
                                      </p:to>
                                    </p:set>
                                  </p:childTnLst>
                                </p:cTn>
                              </p:par>
                            </p:childTnLst>
                          </p:cTn>
                        </p:par>
                      </p:childTnLst>
                    </p:cTn>
                  </p:par>
                  <p:par>
                    <p:cTn id="91" fill="hold">
                      <p:stCondLst>
                        <p:cond delay="indefinite"/>
                      </p:stCondLst>
                      <p:childTnLst>
                        <p:par>
                          <p:cTn id="92" fill="hold">
                            <p:stCondLst>
                              <p:cond delay="0"/>
                            </p:stCondLst>
                            <p:childTnLst>
                              <p:par>
                                <p:cTn id="93" presetID="1" presetClass="emph" presetSubtype="2" fill="hold" nodeType="clickEffect">
                                  <p:stCondLst>
                                    <p:cond delay="0"/>
                                  </p:stCondLst>
                                  <p:childTnLst>
                                    <p:animClr clrSpc="rgb" dir="cw">
                                      <p:cBhvr>
                                        <p:cTn id="94" dur="2000" fill="hold"/>
                                        <p:tgtEl>
                                          <p:spTgt spid="24"/>
                                        </p:tgtEl>
                                        <p:attrNameLst>
                                          <p:attrName>fillcolor</p:attrName>
                                        </p:attrNameLst>
                                      </p:cBhvr>
                                      <p:to>
                                        <a:schemeClr val="accent2"/>
                                      </p:to>
                                    </p:animClr>
                                    <p:set>
                                      <p:cBhvr>
                                        <p:cTn id="95" dur="2000" fill="hold"/>
                                        <p:tgtEl>
                                          <p:spTgt spid="24"/>
                                        </p:tgtEl>
                                        <p:attrNameLst>
                                          <p:attrName>fill.type</p:attrName>
                                        </p:attrNameLst>
                                      </p:cBhvr>
                                      <p:to>
                                        <p:strVal val="solid"/>
                                      </p:to>
                                    </p:set>
                                    <p:set>
                                      <p:cBhvr>
                                        <p:cTn id="96" dur="2000" fill="hold"/>
                                        <p:tgtEl>
                                          <p:spTgt spid="24"/>
                                        </p:tgtEl>
                                        <p:attrNameLst>
                                          <p:attrName>fill.on</p:attrName>
                                        </p:attrNameLst>
                                      </p:cBhvr>
                                      <p:to>
                                        <p:strVal val="true"/>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75"/>
                                        </p:tgtEl>
                                        <p:attrNameLst>
                                          <p:attrName>style.visibility</p:attrName>
                                        </p:attrNameLst>
                                      </p:cBhvr>
                                      <p:to>
                                        <p:strVal val="visible"/>
                                      </p:to>
                                    </p:set>
                                    <p:animEffect transition="in" filter="fade">
                                      <p:cBhvr>
                                        <p:cTn id="101" dur="500"/>
                                        <p:tgtEl>
                                          <p:spTgt spid="75"/>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500"/>
                                        <p:tgtEl>
                                          <p:spTgt spid="27"/>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83"/>
                                        </p:tgtEl>
                                        <p:attrNameLst>
                                          <p:attrName>style.visibility</p:attrName>
                                        </p:attrNameLst>
                                      </p:cBhvr>
                                      <p:to>
                                        <p:strVal val="visible"/>
                                      </p:to>
                                    </p:set>
                                    <p:animEffect transition="in" filter="fade">
                                      <p:cBhvr>
                                        <p:cTn id="121" dur="500"/>
                                        <p:tgtEl>
                                          <p:spTgt spid="83"/>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84"/>
                                        </p:tgtEl>
                                        <p:attrNameLst>
                                          <p:attrName>style.visibility</p:attrName>
                                        </p:attrNameLst>
                                      </p:cBhvr>
                                      <p:to>
                                        <p:strVal val="visible"/>
                                      </p:to>
                                    </p:set>
                                    <p:animEffect transition="in" filter="fade">
                                      <p:cBhvr>
                                        <p:cTn id="126" dur="500"/>
                                        <p:tgtEl>
                                          <p:spTgt spid="84"/>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86"/>
                                        </p:tgtEl>
                                        <p:attrNameLst>
                                          <p:attrName>style.visibility</p:attrName>
                                        </p:attrNameLst>
                                      </p:cBhvr>
                                      <p:to>
                                        <p:strVal val="visible"/>
                                      </p:to>
                                    </p:set>
                                    <p:animEffect transition="in" filter="fade">
                                      <p:cBhvr>
                                        <p:cTn id="131" dur="500"/>
                                        <p:tgtEl>
                                          <p:spTgt spid="86"/>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nodeType="clickEffect">
                                  <p:stCondLst>
                                    <p:cond delay="0"/>
                                  </p:stCondLst>
                                  <p:childTnLst>
                                    <p:set>
                                      <p:cBhvr>
                                        <p:cTn id="135" dur="1" fill="hold">
                                          <p:stCondLst>
                                            <p:cond delay="0"/>
                                          </p:stCondLst>
                                        </p:cTn>
                                        <p:tgtEl>
                                          <p:spTgt spid="88"/>
                                        </p:tgtEl>
                                        <p:attrNameLst>
                                          <p:attrName>style.visibility</p:attrName>
                                        </p:attrNameLst>
                                      </p:cBhvr>
                                      <p:to>
                                        <p:strVal val="visible"/>
                                      </p:to>
                                    </p:set>
                                    <p:animEffect transition="in" filter="fade">
                                      <p:cBhvr>
                                        <p:cTn id="136" dur="500"/>
                                        <p:tgtEl>
                                          <p:spTgt spid="88"/>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90"/>
                                        </p:tgtEl>
                                        <p:attrNameLst>
                                          <p:attrName>style.visibility</p:attrName>
                                        </p:attrNameLst>
                                      </p:cBhvr>
                                      <p:to>
                                        <p:strVal val="visible"/>
                                      </p:to>
                                    </p:set>
                                    <p:animEffect transition="in" filter="fade">
                                      <p:cBhvr>
                                        <p:cTn id="141" dur="500"/>
                                        <p:tgtEl>
                                          <p:spTgt spid="90"/>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92"/>
                                        </p:tgtEl>
                                        <p:attrNameLst>
                                          <p:attrName>style.visibility</p:attrName>
                                        </p:attrNameLst>
                                      </p:cBhvr>
                                      <p:to>
                                        <p:strVal val="visible"/>
                                      </p:to>
                                    </p:set>
                                    <p:animEffect transition="in" filter="fade">
                                      <p:cBhvr>
                                        <p:cTn id="146" dur="500"/>
                                        <p:tgtEl>
                                          <p:spTgt spid="92"/>
                                        </p:tgtEl>
                                      </p:cBhvr>
                                    </p:animEffec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nodeType="clickEffect">
                                  <p:stCondLst>
                                    <p:cond delay="0"/>
                                  </p:stCondLst>
                                  <p:childTnLst>
                                    <p:set>
                                      <p:cBhvr>
                                        <p:cTn id="150" dur="1" fill="hold">
                                          <p:stCondLst>
                                            <p:cond delay="0"/>
                                          </p:stCondLst>
                                        </p:cTn>
                                        <p:tgtEl>
                                          <p:spTgt spid="95"/>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0" presetClass="entr" presetSubtype="0" fill="hold" grpId="0" nodeType="clickEffect">
                                  <p:stCondLst>
                                    <p:cond delay="0"/>
                                  </p:stCondLst>
                                  <p:childTnLst>
                                    <p:set>
                                      <p:cBhvr>
                                        <p:cTn id="154" dur="1" fill="hold">
                                          <p:stCondLst>
                                            <p:cond delay="0"/>
                                          </p:stCondLst>
                                        </p:cTn>
                                        <p:tgtEl>
                                          <p:spTgt spid="96"/>
                                        </p:tgtEl>
                                        <p:attrNameLst>
                                          <p:attrName>style.visibility</p:attrName>
                                        </p:attrNameLst>
                                      </p:cBhvr>
                                      <p:to>
                                        <p:strVal val="visible"/>
                                      </p:to>
                                    </p:set>
                                    <p:animEffect transition="in" filter="fade">
                                      <p:cBhvr>
                                        <p:cTn id="1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9" grpId="0" animBg="1"/>
      <p:bldP spid="20" grpId="0" animBg="1"/>
      <p:bldP spid="21" grpId="0" animBg="1"/>
      <p:bldP spid="22" grpId="0" animBg="1"/>
      <p:bldP spid="23" grpId="0" animBg="1"/>
      <p:bldP spid="24" grpId="0" animBg="1"/>
      <p:bldP spid="25" grpId="0" animBg="1"/>
      <p:bldP spid="26" grpId="0" animBg="1"/>
      <p:bldP spid="27" grpId="0" animBg="1"/>
      <p:bldP spid="66" grpId="0" animBg="1"/>
      <p:bldP spid="69" grpId="0" animBg="1"/>
      <p:bldP spid="83" grpId="0" animBg="1"/>
      <p:bldP spid="86" grpId="0" animBg="1"/>
      <p:bldP spid="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772160" y="321182"/>
            <a:ext cx="11125200" cy="1036320"/>
          </a:xfrm>
        </p:spPr>
        <p:txBody>
          <a:bodyPr>
            <a:normAutofit fontScale="90000"/>
          </a:bodyPr>
          <a:lstStyle/>
          <a:p>
            <a:r>
              <a:rPr lang="zh-CN" altLang="en-US" sz="3600" dirty="0">
                <a:latin typeface="方正粗黑宋简体" panose="02000000000000000000" pitchFamily="2" charset="-122"/>
                <a:ea typeface="方正粗黑宋简体" panose="02000000000000000000" pitchFamily="2" charset="-122"/>
              </a:rPr>
              <a:t>探究二：结合实际，</a:t>
            </a:r>
            <a:r>
              <a:rPr lang="zh-CN" altLang="zh-CN" sz="3600" dirty="0">
                <a:latin typeface="方正粗黑宋简体" panose="02000000000000000000" pitchFamily="2" charset="-122"/>
                <a:ea typeface="方正粗黑宋简体" panose="02000000000000000000" pitchFamily="2" charset="-122"/>
              </a:rPr>
              <a:t>分析下面材料，</a:t>
            </a:r>
            <a:r>
              <a:rPr lang="zh-CN" altLang="en-US" sz="3600" dirty="0">
                <a:latin typeface="方正粗黑宋简体" panose="02000000000000000000" pitchFamily="2" charset="-122"/>
                <a:ea typeface="方正粗黑宋简体" panose="02000000000000000000" pitchFamily="2" charset="-122"/>
              </a:rPr>
              <a:t>谈谈这两个文本对当代有什么指导意义？</a:t>
            </a:r>
            <a:endParaRPr lang="zh-CN" altLang="en-US" sz="3600" dirty="0"/>
          </a:p>
        </p:txBody>
      </p:sp>
      <p:sp>
        <p:nvSpPr>
          <p:cNvPr id="5" name="文本框 4"/>
          <p:cNvSpPr txBox="1"/>
          <p:nvPr/>
        </p:nvSpPr>
        <p:spPr>
          <a:xfrm>
            <a:off x="873760" y="1774061"/>
            <a:ext cx="10668000" cy="4031873"/>
          </a:xfrm>
          <a:prstGeom prst="rect">
            <a:avLst/>
          </a:prstGeom>
          <a:noFill/>
        </p:spPr>
        <p:txBody>
          <a:bodyPr wrap="square">
            <a:spAutoFit/>
          </a:bodyPr>
          <a:lstStyle/>
          <a:p>
            <a:r>
              <a:rPr lang="zh-CN" altLang="zh-CN" sz="3200" dirty="0">
                <a:latin typeface="方正粗黑宋简体" panose="02000000000000000000" pitchFamily="2" charset="-122"/>
                <a:ea typeface="方正粗黑宋简体" panose="02000000000000000000" pitchFamily="2" charset="-122"/>
                <a:cs typeface="+mj-cs"/>
              </a:rPr>
              <a:t>材料一：“让党旗在防控疫情斗争第一线高高飘扬</a:t>
            </a:r>
            <a:r>
              <a:rPr lang="en-US" altLang="zh-CN" sz="3200" dirty="0">
                <a:latin typeface="方正粗黑宋简体" panose="02000000000000000000" pitchFamily="2" charset="-122"/>
                <a:ea typeface="方正粗黑宋简体" panose="02000000000000000000" pitchFamily="2" charset="-122"/>
                <a:cs typeface="+mj-cs"/>
              </a:rPr>
              <a:t>!”</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党中央一声令下</a:t>
            </a:r>
            <a:r>
              <a:rPr lang="zh-CN" altLang="zh-CN" sz="3200" dirty="0">
                <a:latin typeface="方正粗黑宋简体" panose="02000000000000000000" pitchFamily="2" charset="-122"/>
                <a:ea typeface="方正粗黑宋简体" panose="02000000000000000000" pitchFamily="2" charset="-122"/>
                <a:cs typeface="+mj-cs"/>
              </a:rPr>
              <a:t>，</a:t>
            </a:r>
            <a:r>
              <a:rPr lang="en-US" altLang="zh-CN" sz="3200" dirty="0">
                <a:latin typeface="方正粗黑宋简体" panose="02000000000000000000" pitchFamily="2" charset="-122"/>
                <a:ea typeface="方正粗黑宋简体" panose="02000000000000000000" pitchFamily="2" charset="-122"/>
                <a:cs typeface="+mj-cs"/>
              </a:rPr>
              <a:t>460</a:t>
            </a:r>
            <a:r>
              <a:rPr lang="zh-CN" altLang="zh-CN" sz="3200" dirty="0">
                <a:latin typeface="方正粗黑宋简体" panose="02000000000000000000" pitchFamily="2" charset="-122"/>
                <a:ea typeface="方正粗黑宋简体" panose="02000000000000000000" pitchFamily="2" charset="-122"/>
                <a:cs typeface="+mj-cs"/>
              </a:rPr>
              <a:t>多万个基层党组织、</a:t>
            </a:r>
            <a:r>
              <a:rPr lang="en-US" altLang="zh-CN" sz="3200" dirty="0">
                <a:latin typeface="方正粗黑宋简体" panose="02000000000000000000" pitchFamily="2" charset="-122"/>
                <a:ea typeface="方正粗黑宋简体" panose="02000000000000000000" pitchFamily="2" charset="-122"/>
                <a:cs typeface="+mj-cs"/>
              </a:rPr>
              <a:t>9000</a:t>
            </a:r>
            <a:r>
              <a:rPr lang="zh-CN" altLang="zh-CN" sz="3200" dirty="0">
                <a:latin typeface="方正粗黑宋简体" panose="02000000000000000000" pitchFamily="2" charset="-122"/>
                <a:ea typeface="方正粗黑宋简体" panose="02000000000000000000" pitchFamily="2" charset="-122"/>
                <a:cs typeface="+mj-cs"/>
              </a:rPr>
              <a:t>多万名</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党员迅速行动</a:t>
            </a:r>
            <a:r>
              <a:rPr lang="zh-CN" altLang="zh-CN" sz="3200" dirty="0">
                <a:latin typeface="方正粗黑宋简体" panose="02000000000000000000" pitchFamily="2" charset="-122"/>
                <a:ea typeface="方正粗黑宋简体" panose="02000000000000000000" pitchFamily="2" charset="-122"/>
                <a:cs typeface="+mj-cs"/>
              </a:rPr>
              <a:t>起来，成为抗疫中坚力量。从重症病房，到城乡社区，从工厂车间，到科研院所，到处都有共产党员</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冲锋陷阵</a:t>
            </a:r>
            <a:r>
              <a:rPr lang="zh-CN" altLang="zh-CN" sz="3200" dirty="0">
                <a:latin typeface="方正粗黑宋简体" panose="02000000000000000000" pitchFamily="2" charset="-122"/>
                <a:ea typeface="方正粗黑宋简体" panose="02000000000000000000" pitchFamily="2" charset="-122"/>
                <a:cs typeface="+mj-cs"/>
              </a:rPr>
              <a:t>的身影。人民解放军、公安民警、基层干部、社区工作者、志愿者，</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方方面面的力量汇集</a:t>
            </a:r>
            <a:r>
              <a:rPr lang="zh-CN" altLang="zh-CN" sz="3200" dirty="0">
                <a:latin typeface="方正粗黑宋简体" panose="02000000000000000000" pitchFamily="2" charset="-122"/>
                <a:ea typeface="方正粗黑宋简体" panose="02000000000000000000" pitchFamily="2" charset="-122"/>
                <a:cs typeface="+mj-cs"/>
              </a:rPr>
              <a:t>起来，共同铸就联防联控的</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钢铁长城</a:t>
            </a:r>
            <a:r>
              <a:rPr lang="zh-CN" altLang="zh-CN" sz="3200" dirty="0">
                <a:latin typeface="方正粗黑宋简体" panose="02000000000000000000" pitchFamily="2" charset="-122"/>
                <a:ea typeface="方正粗黑宋简体" panose="02000000000000000000" pitchFamily="2" charset="-122"/>
                <a:cs typeface="+mj-cs"/>
              </a:rPr>
              <a:t>。</a:t>
            </a:r>
            <a:endParaRPr lang="zh-CN" altLang="zh-CN" sz="3200" dirty="0">
              <a:latin typeface="方正粗黑宋简体" panose="02000000000000000000" pitchFamily="2" charset="-122"/>
              <a:ea typeface="方正粗黑宋简体" panose="02000000000000000000" pitchFamily="2" charset="-122"/>
              <a:cs typeface="+mj-cs"/>
            </a:endParaRPr>
          </a:p>
          <a:p>
            <a:pPr algn="r"/>
            <a:r>
              <a:rPr lang="zh-CN" altLang="zh-CN" sz="3200" dirty="0">
                <a:latin typeface="方正粗黑宋简体" panose="02000000000000000000" pitchFamily="2" charset="-122"/>
                <a:ea typeface="方正粗黑宋简体" panose="02000000000000000000" pitchFamily="2" charset="-122"/>
                <a:cs typeface="+mj-cs"/>
              </a:rPr>
              <a:t>——《在民族复兴的历史丰碑上——</a:t>
            </a:r>
            <a:r>
              <a:rPr lang="en-US" altLang="zh-CN" sz="3200" dirty="0">
                <a:latin typeface="方正粗黑宋简体" panose="02000000000000000000" pitchFamily="2" charset="-122"/>
                <a:ea typeface="方正粗黑宋简体" panose="02000000000000000000" pitchFamily="2" charset="-122"/>
                <a:cs typeface="+mj-cs"/>
              </a:rPr>
              <a:t>2020</a:t>
            </a:r>
            <a:r>
              <a:rPr lang="zh-CN" altLang="zh-CN" sz="3200" dirty="0">
                <a:latin typeface="方正粗黑宋简体" panose="02000000000000000000" pitchFamily="2" charset="-122"/>
                <a:ea typeface="方正粗黑宋简体" panose="02000000000000000000" pitchFamily="2" charset="-122"/>
                <a:cs typeface="+mj-cs"/>
              </a:rPr>
              <a:t>中国抗疫记》</a:t>
            </a:r>
            <a:endParaRPr lang="zh-CN" altLang="zh-CN" sz="3200" dirty="0">
              <a:latin typeface="方正粗黑宋简体" panose="02000000000000000000" pitchFamily="2" charset="-122"/>
              <a:ea typeface="方正粗黑宋简体" panose="02000000000000000000" pitchFamily="2" charset="-122"/>
              <a:cs typeface="+mj-cs"/>
            </a:endParaRPr>
          </a:p>
        </p:txBody>
      </p:sp>
      <p:sp>
        <p:nvSpPr>
          <p:cNvPr id="3" name="对话气泡: 椭圆形 2"/>
          <p:cNvSpPr/>
          <p:nvPr/>
        </p:nvSpPr>
        <p:spPr>
          <a:xfrm>
            <a:off x="223520" y="1535299"/>
            <a:ext cx="2032000" cy="680720"/>
          </a:xfrm>
          <a:prstGeom prst="wedgeEllipseCallout">
            <a:avLst>
              <a:gd name="adj1" fmla="val 28004"/>
              <a:gd name="adj2" fmla="val 6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严守纪律</a:t>
            </a:r>
            <a:endParaRPr lang="zh-CN" altLang="en-US" sz="2400" b="1" dirty="0"/>
          </a:p>
        </p:txBody>
      </p:sp>
      <p:sp>
        <p:nvSpPr>
          <p:cNvPr id="6" name="对话气泡: 椭圆形 5"/>
          <p:cNvSpPr/>
          <p:nvPr/>
        </p:nvSpPr>
        <p:spPr>
          <a:xfrm>
            <a:off x="10160000" y="2510659"/>
            <a:ext cx="2032000" cy="680720"/>
          </a:xfrm>
          <a:prstGeom prst="wedgeEllipseCallout">
            <a:avLst>
              <a:gd name="adj1" fmla="val -21496"/>
              <a:gd name="adj2" fmla="val 848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不怕牺牲</a:t>
            </a:r>
            <a:endParaRPr lang="zh-CN" altLang="en-US" sz="2400" b="1" dirty="0"/>
          </a:p>
        </p:txBody>
      </p:sp>
      <p:sp>
        <p:nvSpPr>
          <p:cNvPr id="7" name="对话气泡: 椭圆形 6"/>
          <p:cNvSpPr/>
          <p:nvPr/>
        </p:nvSpPr>
        <p:spPr>
          <a:xfrm>
            <a:off x="4175760" y="4867779"/>
            <a:ext cx="2032000" cy="680720"/>
          </a:xfrm>
          <a:prstGeom prst="wedgeEllipseCallout">
            <a:avLst>
              <a:gd name="adj1" fmla="val -6996"/>
              <a:gd name="adj2" fmla="val -852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善于团结</a:t>
            </a:r>
            <a:endParaRPr lang="zh-CN" altLang="en-US" sz="2400" b="1" dirty="0"/>
          </a:p>
        </p:txBody>
      </p:sp>
      <p:sp>
        <p:nvSpPr>
          <p:cNvPr id="8" name="对话气泡: 椭圆形 7"/>
          <p:cNvSpPr/>
          <p:nvPr/>
        </p:nvSpPr>
        <p:spPr>
          <a:xfrm>
            <a:off x="1239520" y="5363976"/>
            <a:ext cx="2032000" cy="680720"/>
          </a:xfrm>
          <a:prstGeom prst="wedgeEllipseCallout">
            <a:avLst>
              <a:gd name="adj1" fmla="val -6996"/>
              <a:gd name="adj2" fmla="val -852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坚定信念</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6"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772160" y="321182"/>
            <a:ext cx="11125200" cy="1036320"/>
          </a:xfrm>
        </p:spPr>
        <p:txBody>
          <a:bodyPr>
            <a:normAutofit fontScale="90000"/>
          </a:bodyPr>
          <a:lstStyle/>
          <a:p>
            <a:r>
              <a:rPr lang="zh-CN" altLang="en-US" sz="3600" dirty="0">
                <a:latin typeface="方正粗黑宋简体" panose="02000000000000000000" pitchFamily="2" charset="-122"/>
                <a:ea typeface="方正粗黑宋简体" panose="02000000000000000000" pitchFamily="2" charset="-122"/>
              </a:rPr>
              <a:t>探究二：结合实际，</a:t>
            </a:r>
            <a:r>
              <a:rPr lang="zh-CN" altLang="zh-CN" sz="3600" dirty="0">
                <a:latin typeface="方正粗黑宋简体" panose="02000000000000000000" pitchFamily="2" charset="-122"/>
                <a:ea typeface="方正粗黑宋简体" panose="02000000000000000000" pitchFamily="2" charset="-122"/>
              </a:rPr>
              <a:t>分析下面材料，</a:t>
            </a:r>
            <a:r>
              <a:rPr lang="zh-CN" altLang="en-US" sz="3600" dirty="0">
                <a:latin typeface="方正粗黑宋简体" panose="02000000000000000000" pitchFamily="2" charset="-122"/>
                <a:ea typeface="方正粗黑宋简体" panose="02000000000000000000" pitchFamily="2" charset="-122"/>
              </a:rPr>
              <a:t>谈谈这两个文本对当代有什么指导意义？</a:t>
            </a:r>
            <a:endParaRPr lang="zh-CN" altLang="en-US" sz="3600" dirty="0"/>
          </a:p>
        </p:txBody>
      </p:sp>
      <p:sp>
        <p:nvSpPr>
          <p:cNvPr id="5" name="文本框 4"/>
          <p:cNvSpPr txBox="1"/>
          <p:nvPr/>
        </p:nvSpPr>
        <p:spPr>
          <a:xfrm>
            <a:off x="873760" y="1774061"/>
            <a:ext cx="10668000" cy="3046988"/>
          </a:xfrm>
          <a:prstGeom prst="rect">
            <a:avLst/>
          </a:prstGeom>
          <a:noFill/>
        </p:spPr>
        <p:txBody>
          <a:bodyPr wrap="square">
            <a:spAutoFit/>
          </a:bodyPr>
          <a:lstStyle/>
          <a:p>
            <a:r>
              <a:rPr lang="zh-CN" altLang="zh-CN" sz="3200" dirty="0">
                <a:latin typeface="方正粗黑宋简体" panose="02000000000000000000" pitchFamily="2" charset="-122"/>
                <a:ea typeface="方正粗黑宋简体" panose="02000000000000000000" pitchFamily="2" charset="-122"/>
                <a:cs typeface="+mj-cs"/>
              </a:rPr>
              <a:t>材料</a:t>
            </a:r>
            <a:r>
              <a:rPr lang="zh-CN" altLang="en-US" sz="3200" dirty="0">
                <a:latin typeface="方正粗黑宋简体" panose="02000000000000000000" pitchFamily="2" charset="-122"/>
                <a:ea typeface="方正粗黑宋简体" panose="02000000000000000000" pitchFamily="2" charset="-122"/>
                <a:cs typeface="+mj-cs"/>
              </a:rPr>
              <a:t>二</a:t>
            </a:r>
            <a:r>
              <a:rPr lang="zh-CN" altLang="zh-CN" sz="3200" dirty="0">
                <a:latin typeface="方正粗黑宋简体" panose="02000000000000000000" pitchFamily="2" charset="-122"/>
                <a:ea typeface="方正粗黑宋简体" panose="02000000000000000000" pitchFamily="2" charset="-122"/>
                <a:cs typeface="+mj-cs"/>
              </a:rPr>
              <a:t>：谁也不曾想到，河南的灾情，竟然带火了一个国货品牌，鸿星尔克。灾难面前，</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各大企业慷慨解囊</a:t>
            </a:r>
            <a:r>
              <a:rPr lang="zh-CN" altLang="zh-CN" sz="3200" dirty="0">
                <a:latin typeface="方正粗黑宋简体" panose="02000000000000000000" pitchFamily="2" charset="-122"/>
                <a:ea typeface="方正粗黑宋简体" panose="02000000000000000000" pitchFamily="2" charset="-122"/>
                <a:cs typeface="+mj-cs"/>
              </a:rPr>
              <a:t>。鸿星尔克为灾区捐款</a:t>
            </a:r>
            <a:r>
              <a:rPr lang="en-US" altLang="zh-CN" sz="3200" dirty="0">
                <a:latin typeface="方正粗黑宋简体" panose="02000000000000000000" pitchFamily="2" charset="-122"/>
                <a:ea typeface="方正粗黑宋简体" panose="02000000000000000000" pitchFamily="2" charset="-122"/>
                <a:cs typeface="+mj-cs"/>
              </a:rPr>
              <a:t>5000</a:t>
            </a:r>
            <a:r>
              <a:rPr lang="zh-CN" altLang="zh-CN" sz="3200" dirty="0">
                <a:latin typeface="方正粗黑宋简体" panose="02000000000000000000" pitchFamily="2" charset="-122"/>
                <a:ea typeface="方正粗黑宋简体" panose="02000000000000000000" pitchFamily="2" charset="-122"/>
                <a:cs typeface="+mj-cs"/>
              </a:rPr>
              <a:t>万，成为了众多企业当中的佼佼者。为什么鸿星尔克捐了</a:t>
            </a:r>
            <a:r>
              <a:rPr lang="en-US" altLang="zh-CN" sz="3200" dirty="0">
                <a:latin typeface="方正粗黑宋简体" panose="02000000000000000000" pitchFamily="2" charset="-122"/>
                <a:ea typeface="方正粗黑宋简体" panose="02000000000000000000" pitchFamily="2" charset="-122"/>
                <a:cs typeface="+mj-cs"/>
              </a:rPr>
              <a:t>5000</a:t>
            </a:r>
            <a:r>
              <a:rPr lang="zh-CN" altLang="zh-CN" sz="3200" dirty="0">
                <a:latin typeface="方正粗黑宋简体" panose="02000000000000000000" pitchFamily="2" charset="-122"/>
                <a:ea typeface="方正粗黑宋简体" panose="02000000000000000000" pitchFamily="2" charset="-122"/>
                <a:cs typeface="+mj-cs"/>
              </a:rPr>
              <a:t>万就一夜之间爆红了呢？这是因为鸿星尔克早已经营不利，</a:t>
            </a:r>
            <a:r>
              <a:rPr lang="en-US" altLang="zh-CN" sz="3200" dirty="0">
                <a:latin typeface="方正粗黑宋简体" panose="02000000000000000000" pitchFamily="2" charset="-122"/>
                <a:ea typeface="方正粗黑宋简体" panose="02000000000000000000" pitchFamily="2" charset="-122"/>
                <a:cs typeface="+mj-cs"/>
              </a:rPr>
              <a:t>2020</a:t>
            </a:r>
            <a:r>
              <a:rPr lang="zh-CN" altLang="zh-CN" sz="3200" dirty="0">
                <a:latin typeface="方正粗黑宋简体" panose="02000000000000000000" pitchFamily="2" charset="-122"/>
                <a:ea typeface="方正粗黑宋简体" panose="02000000000000000000" pitchFamily="2" charset="-122"/>
                <a:cs typeface="+mj-cs"/>
              </a:rPr>
              <a:t>年品牌已经</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亏损</a:t>
            </a:r>
            <a:r>
              <a:rPr lang="en-US" altLang="zh-CN" sz="3200" dirty="0">
                <a:solidFill>
                  <a:srgbClr val="FF0000"/>
                </a:solidFill>
                <a:latin typeface="方正粗黑宋简体" panose="02000000000000000000" pitchFamily="2" charset="-122"/>
                <a:ea typeface="方正粗黑宋简体" panose="02000000000000000000" pitchFamily="2" charset="-122"/>
                <a:cs typeface="+mj-cs"/>
              </a:rPr>
              <a:t>2.2</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亿</a:t>
            </a:r>
            <a:r>
              <a:rPr lang="zh-CN" altLang="zh-CN" sz="3200" dirty="0">
                <a:latin typeface="方正粗黑宋简体" panose="02000000000000000000" pitchFamily="2" charset="-122"/>
                <a:ea typeface="方正粗黑宋简体" panose="02000000000000000000" pitchFamily="2" charset="-122"/>
                <a:cs typeface="+mj-cs"/>
              </a:rPr>
              <a:t>，可是在这种情况下，依然为灾区</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捐款</a:t>
            </a:r>
            <a:r>
              <a:rPr lang="en-US" altLang="zh-CN" sz="3200" dirty="0">
                <a:solidFill>
                  <a:srgbClr val="FF0000"/>
                </a:solidFill>
                <a:latin typeface="方正粗黑宋简体" panose="02000000000000000000" pitchFamily="2" charset="-122"/>
                <a:ea typeface="方正粗黑宋简体" panose="02000000000000000000" pitchFamily="2" charset="-122"/>
                <a:cs typeface="+mj-cs"/>
              </a:rPr>
              <a:t>5000</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万</a:t>
            </a:r>
            <a:r>
              <a:rPr lang="zh-CN" altLang="zh-CN" sz="3200" dirty="0">
                <a:latin typeface="方正粗黑宋简体" panose="02000000000000000000" pitchFamily="2" charset="-122"/>
                <a:ea typeface="方正粗黑宋简体" panose="02000000000000000000" pitchFamily="2" charset="-122"/>
                <a:cs typeface="+mj-cs"/>
              </a:rPr>
              <a:t>。</a:t>
            </a:r>
            <a:endParaRPr lang="zh-CN" altLang="zh-CN" sz="3200" dirty="0">
              <a:latin typeface="方正粗黑宋简体" panose="02000000000000000000" pitchFamily="2" charset="-122"/>
              <a:ea typeface="方正粗黑宋简体" panose="02000000000000000000" pitchFamily="2" charset="-122"/>
              <a:cs typeface="+mj-cs"/>
            </a:endParaRPr>
          </a:p>
        </p:txBody>
      </p:sp>
      <p:sp>
        <p:nvSpPr>
          <p:cNvPr id="3" name="对话气泡: 椭圆形 2"/>
          <p:cNvSpPr/>
          <p:nvPr/>
        </p:nvSpPr>
        <p:spPr>
          <a:xfrm>
            <a:off x="6837680" y="1534666"/>
            <a:ext cx="2032000" cy="680720"/>
          </a:xfrm>
          <a:prstGeom prst="wedgeEllipseCallout">
            <a:avLst>
              <a:gd name="adj1" fmla="val 28004"/>
              <a:gd name="adj2" fmla="val 6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无私</a:t>
            </a:r>
            <a:endParaRPr lang="zh-CN" altLang="en-US" sz="2400" b="1" dirty="0"/>
          </a:p>
        </p:txBody>
      </p:sp>
      <p:sp>
        <p:nvSpPr>
          <p:cNvPr id="6" name="对话气泡: 椭圆形 5"/>
          <p:cNvSpPr/>
          <p:nvPr/>
        </p:nvSpPr>
        <p:spPr>
          <a:xfrm>
            <a:off x="8869680" y="4379724"/>
            <a:ext cx="2032000" cy="680720"/>
          </a:xfrm>
          <a:prstGeom prst="wedgeEllipseCallout">
            <a:avLst>
              <a:gd name="adj1" fmla="val -54496"/>
              <a:gd name="adj2" fmla="val -628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顾全大局</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772160" y="321182"/>
            <a:ext cx="11125200" cy="1036320"/>
          </a:xfrm>
        </p:spPr>
        <p:txBody>
          <a:bodyPr>
            <a:normAutofit fontScale="90000"/>
          </a:bodyPr>
          <a:lstStyle/>
          <a:p>
            <a:r>
              <a:rPr lang="zh-CN" altLang="en-US" sz="3600" dirty="0">
                <a:latin typeface="方正粗黑宋简体" panose="02000000000000000000" pitchFamily="2" charset="-122"/>
                <a:ea typeface="方正粗黑宋简体" panose="02000000000000000000" pitchFamily="2" charset="-122"/>
              </a:rPr>
              <a:t>探究二：结合实际，</a:t>
            </a:r>
            <a:r>
              <a:rPr lang="zh-CN" altLang="zh-CN" sz="3600" dirty="0">
                <a:latin typeface="方正粗黑宋简体" panose="02000000000000000000" pitchFamily="2" charset="-122"/>
                <a:ea typeface="方正粗黑宋简体" panose="02000000000000000000" pitchFamily="2" charset="-122"/>
              </a:rPr>
              <a:t>分析下面材料，</a:t>
            </a:r>
            <a:r>
              <a:rPr lang="zh-CN" altLang="en-US" sz="3600" dirty="0">
                <a:latin typeface="方正粗黑宋简体" panose="02000000000000000000" pitchFamily="2" charset="-122"/>
                <a:ea typeface="方正粗黑宋简体" panose="02000000000000000000" pitchFamily="2" charset="-122"/>
              </a:rPr>
              <a:t>谈谈这两个文本对当代有什么指导意义？</a:t>
            </a:r>
            <a:endParaRPr lang="zh-CN" altLang="en-US" sz="3600" dirty="0"/>
          </a:p>
        </p:txBody>
      </p:sp>
      <p:sp>
        <p:nvSpPr>
          <p:cNvPr id="5" name="文本框 4"/>
          <p:cNvSpPr txBox="1"/>
          <p:nvPr/>
        </p:nvSpPr>
        <p:spPr>
          <a:xfrm>
            <a:off x="873760" y="1774061"/>
            <a:ext cx="10668000" cy="3046988"/>
          </a:xfrm>
          <a:prstGeom prst="rect">
            <a:avLst/>
          </a:prstGeom>
          <a:noFill/>
        </p:spPr>
        <p:txBody>
          <a:bodyPr wrap="square">
            <a:spAutoFit/>
          </a:bodyPr>
          <a:lstStyle/>
          <a:p>
            <a:r>
              <a:rPr lang="zh-CN" altLang="zh-CN" sz="3200" dirty="0">
                <a:latin typeface="方正粗黑宋简体" panose="02000000000000000000" pitchFamily="2" charset="-122"/>
                <a:ea typeface="方正粗黑宋简体" panose="02000000000000000000" pitchFamily="2" charset="-122"/>
                <a:cs typeface="+mj-cs"/>
              </a:rPr>
              <a:t>材料三：新学期开学，</a:t>
            </a:r>
            <a:r>
              <a:rPr lang="en-US" altLang="zh-CN" sz="3200" dirty="0">
                <a:latin typeface="方正粗黑宋简体" panose="02000000000000000000" pitchFamily="2" charset="-122"/>
                <a:ea typeface="方正粗黑宋简体" panose="02000000000000000000" pitchFamily="2" charset="-122"/>
                <a:cs typeface="+mj-cs"/>
              </a:rPr>
              <a:t>XX</a:t>
            </a:r>
            <a:r>
              <a:rPr lang="zh-CN" altLang="zh-CN" sz="3200" dirty="0">
                <a:latin typeface="方正粗黑宋简体" panose="02000000000000000000" pitchFamily="2" charset="-122"/>
                <a:ea typeface="方正粗黑宋简体" panose="02000000000000000000" pitchFamily="2" charset="-122"/>
                <a:cs typeface="+mj-cs"/>
              </a:rPr>
              <a:t>大学的一间宿舍里呈现着“热闹非常”的场面。有的人因为</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不想收拾卫生，专门请了清洁阿姨</a:t>
            </a:r>
            <a:r>
              <a:rPr lang="zh-CN" altLang="zh-CN" sz="3200" dirty="0">
                <a:latin typeface="方正粗黑宋简体" panose="02000000000000000000" pitchFamily="2" charset="-122"/>
                <a:ea typeface="方正粗黑宋简体" panose="02000000000000000000" pitchFamily="2" charset="-122"/>
                <a:cs typeface="+mj-cs"/>
              </a:rPr>
              <a:t>；有的人因为</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不愿意互相迁就时间</a:t>
            </a:r>
            <a:r>
              <a:rPr lang="zh-CN" altLang="zh-CN" sz="3200" dirty="0">
                <a:latin typeface="方正粗黑宋简体" panose="02000000000000000000" pitchFamily="2" charset="-122"/>
                <a:ea typeface="方正粗黑宋简体" panose="02000000000000000000" pitchFamily="2" charset="-122"/>
                <a:cs typeface="+mj-cs"/>
              </a:rPr>
              <a:t>争论不休；有的人已经开始盘算</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怎么占用别人的学习时间实现自己的“偷偷”夺魁</a:t>
            </a:r>
            <a:r>
              <a:rPr lang="zh-CN" altLang="zh-CN" sz="3200" dirty="0">
                <a:latin typeface="方正粗黑宋简体" panose="02000000000000000000" pitchFamily="2" charset="-122"/>
                <a:ea typeface="方正粗黑宋简体" panose="02000000000000000000" pitchFamily="2" charset="-122"/>
                <a:cs typeface="+mj-cs"/>
              </a:rPr>
              <a:t>；有的人已经开始计划选修哪些</a:t>
            </a:r>
            <a:r>
              <a:rPr lang="zh-CN" altLang="zh-CN" sz="3200" dirty="0">
                <a:solidFill>
                  <a:srgbClr val="FF0000"/>
                </a:solidFill>
                <a:latin typeface="方正粗黑宋简体" panose="02000000000000000000" pitchFamily="2" charset="-122"/>
                <a:ea typeface="方正粗黑宋简体" panose="02000000000000000000" pitchFamily="2" charset="-122"/>
                <a:cs typeface="+mj-cs"/>
              </a:rPr>
              <a:t>课时少、难度小</a:t>
            </a:r>
            <a:r>
              <a:rPr lang="zh-CN" altLang="zh-CN" sz="3200" dirty="0">
                <a:latin typeface="方正粗黑宋简体" panose="02000000000000000000" pitchFamily="2" charset="-122"/>
                <a:ea typeface="方正粗黑宋简体" panose="02000000000000000000" pitchFamily="2" charset="-122"/>
                <a:cs typeface="+mj-cs"/>
              </a:rPr>
              <a:t>的课程……</a:t>
            </a:r>
            <a:endParaRPr lang="zh-CN" altLang="zh-CN" sz="3200" dirty="0">
              <a:latin typeface="方正粗黑宋简体" panose="02000000000000000000" pitchFamily="2" charset="-122"/>
              <a:ea typeface="方正粗黑宋简体" panose="02000000000000000000" pitchFamily="2" charset="-122"/>
              <a:cs typeface="+mj-cs"/>
            </a:endParaRPr>
          </a:p>
        </p:txBody>
      </p:sp>
      <p:sp>
        <p:nvSpPr>
          <p:cNvPr id="3" name="对话气泡: 椭圆形 2"/>
          <p:cNvSpPr/>
          <p:nvPr/>
        </p:nvSpPr>
        <p:spPr>
          <a:xfrm>
            <a:off x="4886960" y="1499873"/>
            <a:ext cx="2032000" cy="680720"/>
          </a:xfrm>
          <a:prstGeom prst="wedgeEllipseCallout">
            <a:avLst>
              <a:gd name="adj1" fmla="val 28004"/>
              <a:gd name="adj2" fmla="val 6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娇气</a:t>
            </a:r>
            <a:endParaRPr lang="zh-CN" altLang="en-US" sz="2400" b="1" dirty="0"/>
          </a:p>
        </p:txBody>
      </p:sp>
      <p:sp>
        <p:nvSpPr>
          <p:cNvPr id="6" name="对话气泡: 椭圆形 5"/>
          <p:cNvSpPr/>
          <p:nvPr/>
        </p:nvSpPr>
        <p:spPr>
          <a:xfrm>
            <a:off x="1452880" y="4414517"/>
            <a:ext cx="2032000" cy="680720"/>
          </a:xfrm>
          <a:prstGeom prst="wedgeEllipseCallout">
            <a:avLst>
              <a:gd name="adj1" fmla="val -43996"/>
              <a:gd name="adj2" fmla="val -748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个人主义</a:t>
            </a:r>
            <a:endParaRPr lang="zh-CN" altLang="en-US" sz="2400" b="1" dirty="0"/>
          </a:p>
        </p:txBody>
      </p:sp>
      <p:sp>
        <p:nvSpPr>
          <p:cNvPr id="7" name="对话气泡: 椭圆形 6"/>
          <p:cNvSpPr/>
          <p:nvPr/>
        </p:nvSpPr>
        <p:spPr>
          <a:xfrm>
            <a:off x="2387600" y="1969400"/>
            <a:ext cx="2499360" cy="680720"/>
          </a:xfrm>
          <a:prstGeom prst="wedgeEllipseCallout">
            <a:avLst>
              <a:gd name="adj1" fmla="val 35280"/>
              <a:gd name="adj2" fmla="val 78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无集体意识</a:t>
            </a:r>
            <a:endParaRPr lang="zh-CN" altLang="en-US" sz="2400" b="1" dirty="0"/>
          </a:p>
        </p:txBody>
      </p:sp>
      <p:sp>
        <p:nvSpPr>
          <p:cNvPr id="8" name="对话气泡: 椭圆形 7"/>
          <p:cNvSpPr/>
          <p:nvPr/>
        </p:nvSpPr>
        <p:spPr>
          <a:xfrm>
            <a:off x="8585200" y="4414517"/>
            <a:ext cx="2032000" cy="680720"/>
          </a:xfrm>
          <a:prstGeom prst="wedgeEllipseCallout">
            <a:avLst>
              <a:gd name="adj1" fmla="val -43996"/>
              <a:gd name="adj2" fmla="val -748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畏难情绪</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11760" y="209421"/>
            <a:ext cx="12192000" cy="1036320"/>
          </a:xfrm>
        </p:spPr>
        <p:txBody>
          <a:bodyPr>
            <a:normAutofit fontScale="90000"/>
          </a:bodyPr>
          <a:lstStyle/>
          <a:p>
            <a:r>
              <a:rPr lang="zh-CN" altLang="en-US" sz="3600" dirty="0">
                <a:latin typeface="方正粗黑宋简体" panose="02000000000000000000" pitchFamily="2" charset="-122"/>
                <a:ea typeface="方正粗黑宋简体" panose="02000000000000000000" pitchFamily="2" charset="-122"/>
              </a:rPr>
              <a:t>探究二：结合实际，</a:t>
            </a:r>
            <a:r>
              <a:rPr lang="zh-CN" altLang="zh-CN" sz="3600" dirty="0">
                <a:latin typeface="方正粗黑宋简体" panose="02000000000000000000" pitchFamily="2" charset="-122"/>
                <a:ea typeface="方正粗黑宋简体" panose="02000000000000000000" pitchFamily="2" charset="-122"/>
              </a:rPr>
              <a:t>分析下面材料，</a:t>
            </a:r>
            <a:r>
              <a:rPr lang="zh-CN" altLang="en-US" sz="3600" dirty="0">
                <a:latin typeface="方正粗黑宋简体" panose="02000000000000000000" pitchFamily="2" charset="-122"/>
                <a:ea typeface="方正粗黑宋简体" panose="02000000000000000000" pitchFamily="2" charset="-122"/>
              </a:rPr>
              <a:t>谈谈这两个文本对当代有什么指导意义？（以长征精神为例）</a:t>
            </a:r>
            <a:endParaRPr lang="zh-CN" altLang="en-US" sz="3600" dirty="0"/>
          </a:p>
        </p:txBody>
      </p:sp>
      <p:sp>
        <p:nvSpPr>
          <p:cNvPr id="5" name="文本框 4"/>
          <p:cNvSpPr txBox="1"/>
          <p:nvPr/>
        </p:nvSpPr>
        <p:spPr>
          <a:xfrm>
            <a:off x="873760" y="1245741"/>
            <a:ext cx="10668000" cy="5016758"/>
          </a:xfrm>
          <a:prstGeom prst="rect">
            <a:avLst/>
          </a:prstGeom>
          <a:noFill/>
        </p:spPr>
        <p:txBody>
          <a:bodyPr wrap="square">
            <a:spAutoFit/>
          </a:bodyPr>
          <a:lstStyle/>
          <a:p>
            <a:pPr algn="l"/>
            <a:r>
              <a:rPr lang="en-US" altLang="zh-CN" sz="3200" b="1" dirty="0">
                <a:solidFill>
                  <a:srgbClr val="333333"/>
                </a:solidFill>
                <a:latin typeface="华文楷体" panose="02010600040101010101" pitchFamily="2" charset="-122"/>
                <a:ea typeface="华文楷体" panose="02010600040101010101" pitchFamily="2" charset="-122"/>
              </a:rPr>
              <a:t>1. </a:t>
            </a:r>
            <a:r>
              <a:rPr lang="zh-CN" altLang="en-US" sz="3200" b="1" i="0" dirty="0">
                <a:solidFill>
                  <a:srgbClr val="333333"/>
                </a:solidFill>
                <a:effectLst/>
                <a:latin typeface="华文楷体" panose="02010600040101010101" pitchFamily="2" charset="-122"/>
                <a:ea typeface="华文楷体" panose="02010600040101010101" pitchFamily="2" charset="-122"/>
              </a:rPr>
              <a:t>长征精神是治愈当代青年畏难情绪的良药。</a:t>
            </a:r>
            <a:endParaRPr lang="zh-CN" altLang="en-US" sz="3200" b="1" i="0" dirty="0">
              <a:solidFill>
                <a:srgbClr val="333333"/>
              </a:solidFill>
              <a:effectLst/>
              <a:latin typeface="华文楷体" panose="02010600040101010101" pitchFamily="2" charset="-122"/>
              <a:ea typeface="华文楷体" panose="02010600040101010101" pitchFamily="2" charset="-122"/>
            </a:endParaRPr>
          </a:p>
          <a:p>
            <a:pPr indent="457200" algn="l"/>
            <a:r>
              <a:rPr lang="zh-CN" altLang="en-US" sz="3200" b="1" i="0" dirty="0">
                <a:solidFill>
                  <a:srgbClr val="333333"/>
                </a:solidFill>
                <a:effectLst/>
                <a:latin typeface="华文楷体" panose="02010600040101010101" pitchFamily="2" charset="-122"/>
                <a:ea typeface="华文楷体" panose="02010600040101010101" pitchFamily="2" charset="-122"/>
              </a:rPr>
              <a:t>   长征的路，对于那批热血青年来说，面对的是国民党反动派的围追堵截，自然条件的严酷，其前路的不确定性，可以说是远胜于目前青年遇到的困难，想通了为什么要走的道路，那前路会遇到什么就不是青年应该担心的问题。热血青年是为了中国的解放、全国人民的未来而走，即使粉身碎骨、牺牲个人也不在乎，那现在的青年，只要明白自己为什么进入社会，自己的奋斗是追求什么样的目的，那即使再困难，也充满动力，勇往直前，以“长征精神”为底气，就不会再有畏难情绪。</a:t>
            </a:r>
            <a:endParaRPr lang="zh-CN" altLang="en-US" sz="3200" b="1" i="0" dirty="0">
              <a:solidFill>
                <a:srgbClr val="333333"/>
              </a:solidFill>
              <a:effectLst/>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0" y="199261"/>
            <a:ext cx="12192000" cy="1036320"/>
          </a:xfrm>
        </p:spPr>
        <p:txBody>
          <a:bodyPr>
            <a:normAutofit fontScale="90000"/>
          </a:bodyPr>
          <a:lstStyle/>
          <a:p>
            <a:r>
              <a:rPr lang="zh-CN" altLang="en-US" sz="3600" dirty="0">
                <a:latin typeface="方正粗黑宋简体" panose="02000000000000000000" pitchFamily="2" charset="-122"/>
                <a:ea typeface="方正粗黑宋简体" panose="02000000000000000000" pitchFamily="2" charset="-122"/>
              </a:rPr>
              <a:t>探究二：结合实际，</a:t>
            </a:r>
            <a:r>
              <a:rPr lang="zh-CN" altLang="zh-CN" sz="3600" dirty="0">
                <a:latin typeface="方正粗黑宋简体" panose="02000000000000000000" pitchFamily="2" charset="-122"/>
                <a:ea typeface="方正粗黑宋简体" panose="02000000000000000000" pitchFamily="2" charset="-122"/>
              </a:rPr>
              <a:t>分析下面材料，</a:t>
            </a:r>
            <a:r>
              <a:rPr lang="zh-CN" altLang="en-US" sz="3600" dirty="0">
                <a:latin typeface="方正粗黑宋简体" panose="02000000000000000000" pitchFamily="2" charset="-122"/>
                <a:ea typeface="方正粗黑宋简体" panose="02000000000000000000" pitchFamily="2" charset="-122"/>
              </a:rPr>
              <a:t>谈谈这两个文本对当代有什么指导意义？（以长征精神为例）</a:t>
            </a:r>
            <a:endParaRPr lang="zh-CN" altLang="en-US" sz="3600" dirty="0"/>
          </a:p>
        </p:txBody>
      </p:sp>
      <p:sp>
        <p:nvSpPr>
          <p:cNvPr id="5" name="文本框 4"/>
          <p:cNvSpPr txBox="1"/>
          <p:nvPr/>
        </p:nvSpPr>
        <p:spPr>
          <a:xfrm>
            <a:off x="203200" y="1235581"/>
            <a:ext cx="11785600" cy="5016758"/>
          </a:xfrm>
          <a:prstGeom prst="rect">
            <a:avLst/>
          </a:prstGeom>
          <a:noFill/>
        </p:spPr>
        <p:txBody>
          <a:bodyPr wrap="square">
            <a:spAutoFit/>
          </a:bodyPr>
          <a:lstStyle/>
          <a:p>
            <a:pPr algn="l"/>
            <a:r>
              <a:rPr lang="en-US" altLang="zh-CN" sz="3200" b="1" dirty="0">
                <a:solidFill>
                  <a:srgbClr val="333333"/>
                </a:solidFill>
                <a:latin typeface="华文楷体" panose="02010600040101010101" pitchFamily="2" charset="-122"/>
                <a:ea typeface="华文楷体" panose="02010600040101010101" pitchFamily="2" charset="-122"/>
              </a:rPr>
              <a:t>2. </a:t>
            </a:r>
            <a:r>
              <a:rPr lang="zh-CN" altLang="en-US" sz="3200" b="1" dirty="0">
                <a:solidFill>
                  <a:srgbClr val="333333"/>
                </a:solidFill>
                <a:latin typeface="华文楷体" panose="02010600040101010101" pitchFamily="2" charset="-122"/>
                <a:ea typeface="华文楷体" panose="02010600040101010101" pitchFamily="2" charset="-122"/>
              </a:rPr>
              <a:t>长征精神是根治当代青年娇骄二气的利器。</a:t>
            </a:r>
            <a:endParaRPr lang="zh-CN" altLang="en-US" sz="3200" b="1" dirty="0">
              <a:solidFill>
                <a:srgbClr val="333333"/>
              </a:solidFill>
              <a:latin typeface="华文楷体" panose="02010600040101010101" pitchFamily="2" charset="-122"/>
              <a:ea typeface="华文楷体" panose="02010600040101010101" pitchFamily="2" charset="-122"/>
            </a:endParaRPr>
          </a:p>
          <a:p>
            <a:pPr indent="457200" algn="l"/>
            <a:r>
              <a:rPr lang="zh-CN" altLang="en-US" sz="3200" b="1" dirty="0">
                <a:solidFill>
                  <a:srgbClr val="333333"/>
                </a:solidFill>
                <a:latin typeface="华文楷体" panose="02010600040101010101" pitchFamily="2" charset="-122"/>
                <a:ea typeface="华文楷体" panose="02010600040101010101" pitchFamily="2" charset="-122"/>
              </a:rPr>
              <a:t>    青年只要想想长征的这些青年，他们生活的是什么时代？那是一个半封建半殖民地“千疮百孔”的社会，他们较之当代青年，运气如何？他们为了改变自身命运，奋勇的冒着枪林弹雨，为光明的前景去努力。</a:t>
            </a:r>
            <a:endParaRPr lang="zh-CN" altLang="en-US" sz="3200" b="1" dirty="0">
              <a:solidFill>
                <a:srgbClr val="333333"/>
              </a:solidFill>
              <a:latin typeface="华文楷体" panose="02010600040101010101" pitchFamily="2" charset="-122"/>
              <a:ea typeface="华文楷体" panose="02010600040101010101" pitchFamily="2" charset="-122"/>
            </a:endParaRPr>
          </a:p>
          <a:p>
            <a:pPr indent="457200" algn="l"/>
            <a:r>
              <a:rPr lang="zh-CN" altLang="en-US" sz="3200" b="1" dirty="0">
                <a:solidFill>
                  <a:srgbClr val="333333"/>
                </a:solidFill>
                <a:latin typeface="华文楷体" panose="02010600040101010101" pitchFamily="2" charset="-122"/>
                <a:ea typeface="华文楷体" panose="02010600040101010101" pitchFamily="2" charset="-122"/>
              </a:rPr>
              <a:t>    相比现在青年，家庭和社会为之创造的良好学习、工作环境，现在的青年还有什么感到“不公平”的理由，还有什么娇气，还有什么骄傲的呢，和那批热血青年相比，现在的青年只有摆正位置、努力奋斗，迎头赶上，才能不负这些前辈为我们走出的“幸福之路”。</a:t>
            </a:r>
            <a:endParaRPr lang="zh-CN" altLang="en-US" sz="3200" b="1" dirty="0">
              <a:solidFill>
                <a:srgbClr val="333333"/>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0" y="132081"/>
            <a:ext cx="12192000" cy="1036320"/>
          </a:xfrm>
        </p:spPr>
        <p:txBody>
          <a:bodyPr>
            <a:normAutofit fontScale="90000"/>
          </a:bodyPr>
          <a:lstStyle/>
          <a:p>
            <a:r>
              <a:rPr lang="zh-CN" altLang="en-US" sz="3600" dirty="0">
                <a:latin typeface="方正粗黑宋简体" panose="02000000000000000000" pitchFamily="2" charset="-122"/>
                <a:ea typeface="方正粗黑宋简体" panose="02000000000000000000" pitchFamily="2" charset="-122"/>
              </a:rPr>
              <a:t>探究二：结合实际，</a:t>
            </a:r>
            <a:r>
              <a:rPr lang="zh-CN" altLang="zh-CN" sz="3600" dirty="0">
                <a:latin typeface="方正粗黑宋简体" panose="02000000000000000000" pitchFamily="2" charset="-122"/>
                <a:ea typeface="方正粗黑宋简体" panose="02000000000000000000" pitchFamily="2" charset="-122"/>
              </a:rPr>
              <a:t>分析下面材料，</a:t>
            </a:r>
            <a:r>
              <a:rPr lang="zh-CN" altLang="en-US" sz="3600" dirty="0">
                <a:latin typeface="方正粗黑宋简体" panose="02000000000000000000" pitchFamily="2" charset="-122"/>
                <a:ea typeface="方正粗黑宋简体" panose="02000000000000000000" pitchFamily="2" charset="-122"/>
              </a:rPr>
              <a:t>谈谈这两个文本对当代有什么指导意义？（以长征精神为例）</a:t>
            </a:r>
            <a:endParaRPr lang="zh-CN" altLang="en-US" sz="3600" dirty="0"/>
          </a:p>
        </p:txBody>
      </p:sp>
      <p:sp>
        <p:nvSpPr>
          <p:cNvPr id="5" name="文本框 4"/>
          <p:cNvSpPr txBox="1"/>
          <p:nvPr/>
        </p:nvSpPr>
        <p:spPr>
          <a:xfrm>
            <a:off x="812800" y="1300481"/>
            <a:ext cx="11145520" cy="4524315"/>
          </a:xfrm>
          <a:prstGeom prst="rect">
            <a:avLst/>
          </a:prstGeom>
          <a:noFill/>
        </p:spPr>
        <p:txBody>
          <a:bodyPr wrap="square">
            <a:spAutoFit/>
          </a:bodyPr>
          <a:lstStyle/>
          <a:p>
            <a:pPr algn="l"/>
            <a:r>
              <a:rPr lang="en-US" altLang="zh-CN" sz="3200" b="1" dirty="0">
                <a:solidFill>
                  <a:srgbClr val="333333"/>
                </a:solidFill>
                <a:latin typeface="华文楷体" panose="02010600040101010101" pitchFamily="2" charset="-122"/>
                <a:ea typeface="华文楷体" panose="02010600040101010101" pitchFamily="2" charset="-122"/>
              </a:rPr>
              <a:t>3. </a:t>
            </a:r>
            <a:r>
              <a:rPr lang="zh-CN" altLang="en-US" sz="3200" b="1" dirty="0">
                <a:solidFill>
                  <a:srgbClr val="333333"/>
                </a:solidFill>
                <a:latin typeface="华文楷体" panose="02010600040101010101" pitchFamily="2" charset="-122"/>
                <a:ea typeface="华文楷体" panose="02010600040101010101" pitchFamily="2" charset="-122"/>
              </a:rPr>
              <a:t>长征精神是重塑当代年轻集体意识的榜样。</a:t>
            </a:r>
            <a:endParaRPr lang="zh-CN" altLang="en-US" sz="3200" b="1" dirty="0">
              <a:solidFill>
                <a:srgbClr val="333333"/>
              </a:solidFill>
              <a:latin typeface="华文楷体" panose="02010600040101010101" pitchFamily="2" charset="-122"/>
              <a:ea typeface="华文楷体" panose="02010600040101010101" pitchFamily="2" charset="-122"/>
            </a:endParaRPr>
          </a:p>
          <a:p>
            <a:pPr indent="457200" algn="l"/>
            <a:r>
              <a:rPr lang="zh-CN" altLang="en-US" sz="3200" b="1" dirty="0">
                <a:solidFill>
                  <a:srgbClr val="333333"/>
                </a:solidFill>
                <a:latin typeface="华文楷体" panose="02010600040101010101" pitchFamily="2" charset="-122"/>
                <a:ea typeface="华文楷体" panose="02010600040101010101" pitchFamily="2" charset="-122"/>
              </a:rPr>
              <a:t>   长征中，互相扶持、团队协作，甚至为集体牺牲个人生命的例子层出不穷，正是因为这种甘愿为集体奉献的精神，最大程度的保障最后达到延安的有生力量的存活下来，成就之后的革命事业。</a:t>
            </a:r>
            <a:endParaRPr lang="zh-CN" altLang="en-US" sz="3200" b="1" dirty="0">
              <a:solidFill>
                <a:srgbClr val="333333"/>
              </a:solidFill>
              <a:latin typeface="华文楷体" panose="02010600040101010101" pitchFamily="2" charset="-122"/>
              <a:ea typeface="华文楷体" panose="02010600040101010101" pitchFamily="2" charset="-122"/>
            </a:endParaRPr>
          </a:p>
          <a:p>
            <a:pPr indent="457200" algn="l"/>
            <a:r>
              <a:rPr lang="zh-CN" altLang="en-US" sz="3200" b="1" dirty="0">
                <a:solidFill>
                  <a:srgbClr val="333333"/>
                </a:solidFill>
                <a:latin typeface="华文楷体" panose="02010600040101010101" pitchFamily="2" charset="-122"/>
                <a:ea typeface="华文楷体" panose="02010600040101010101" pitchFamily="2" charset="-122"/>
              </a:rPr>
              <a:t>   当代的社会中，青年都渴望自己成功，成为被社会主流价值肯定的人，有些青年不明白集体对于个人成长的作用，认为周边的人是自己成功的“障碍”，处处“使绊子”，让别人不成功，以便自己成功的概率更大。</a:t>
            </a:r>
            <a:endParaRPr lang="zh-CN" altLang="en-US" sz="3200" b="1" dirty="0">
              <a:solidFill>
                <a:srgbClr val="333333"/>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838200" y="558165"/>
            <a:ext cx="2585720" cy="779463"/>
          </a:xfrm>
        </p:spPr>
        <p:txBody>
          <a:bodyPr/>
          <a:lstStyle/>
          <a:p>
            <a:r>
              <a:rPr lang="zh-CN" altLang="en-US" b="1" dirty="0">
                <a:latin typeface="微软雅黑" panose="020B0503020204020204" pitchFamily="34" charset="-122"/>
                <a:ea typeface="微软雅黑" panose="020B0503020204020204" pitchFamily="34" charset="-122"/>
              </a:rPr>
              <a:t>学习目标</a:t>
            </a:r>
            <a:endParaRPr lang="zh-CN" altLang="en-US" b="1"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87680" y="2150745"/>
            <a:ext cx="11338560" cy="3254375"/>
          </a:xfrm>
        </p:spPr>
        <p:txBody>
          <a:bodyPr>
            <a:normAutofit fontScale="92500"/>
          </a:bodyPr>
          <a:lstStyle/>
          <a:p>
            <a:pPr indent="0">
              <a:lnSpc>
                <a:spcPct val="150000"/>
              </a:lnSpc>
            </a:pPr>
            <a:r>
              <a:rPr lang="zh-CN" altLang="en-US" b="1" dirty="0">
                <a:latin typeface="微软雅黑" panose="020B0503020204020204" pitchFamily="34" charset="-122"/>
                <a:ea typeface="微软雅黑" panose="020B0503020204020204" pitchFamily="34" charset="-122"/>
              </a:rPr>
              <a:t>通读两篇文本，理清主要事件，了解长征红军与聂荣臻的形象特点；</a:t>
            </a:r>
            <a:endParaRPr lang="en-US" altLang="zh-CN" b="1" dirty="0">
              <a:latin typeface="微软雅黑" panose="020B0503020204020204" pitchFamily="34" charset="-122"/>
              <a:ea typeface="微软雅黑" panose="020B0503020204020204" pitchFamily="34" charset="-122"/>
            </a:endParaRPr>
          </a:p>
          <a:p>
            <a:pPr indent="0">
              <a:lnSpc>
                <a:spcPct val="150000"/>
              </a:lnSpc>
            </a:pPr>
            <a:r>
              <a:rPr lang="zh-CN" altLang="zh-CN" b="1" dirty="0">
                <a:latin typeface="微软雅黑" panose="020B0503020204020204" pitchFamily="34" charset="-122"/>
                <a:ea typeface="微软雅黑" panose="020B0503020204020204" pitchFamily="34" charset="-122"/>
              </a:rPr>
              <a:t>精读重点段落，结合历史背景，整体理解，品悟作品中洋溢的革命情感；</a:t>
            </a:r>
            <a:endParaRPr lang="en-US" altLang="zh-CN" b="1" dirty="0">
              <a:latin typeface="微软雅黑" panose="020B0503020204020204" pitchFamily="34" charset="-122"/>
              <a:ea typeface="微软雅黑" panose="020B0503020204020204" pitchFamily="34" charset="-122"/>
            </a:endParaRPr>
          </a:p>
          <a:p>
            <a:pPr indent="0">
              <a:lnSpc>
                <a:spcPct val="150000"/>
              </a:lnSpc>
            </a:pPr>
            <a:r>
              <a:rPr lang="zh-CN" altLang="zh-CN" b="1" dirty="0">
                <a:latin typeface="微软雅黑" panose="020B0503020204020204" pitchFamily="34" charset="-122"/>
                <a:ea typeface="微软雅黑" panose="020B0503020204020204" pitchFamily="34" charset="-122"/>
              </a:rPr>
              <a:t>活读文章内容，联系当代生活，体会文本内容的现实意义，积累写作素材。</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3601720" y="2417445"/>
            <a:ext cx="4333240" cy="1362075"/>
          </a:xfrm>
        </p:spPr>
        <p:txBody>
          <a:bodyPr>
            <a:noAutofit/>
          </a:bodyPr>
          <a:lstStyle/>
          <a:p>
            <a:r>
              <a:rPr lang="zh-CN" altLang="en-US" sz="5400" dirty="0">
                <a:solidFill>
                  <a:srgbClr val="FF0000"/>
                </a:solidFill>
                <a:latin typeface="方正粗黑宋简体" panose="02000000000000000000" pitchFamily="2" charset="-122"/>
                <a:ea typeface="方正粗黑宋简体" panose="02000000000000000000" pitchFamily="2" charset="-122"/>
              </a:rPr>
              <a:t>四、写作练习</a:t>
            </a:r>
            <a:endParaRPr lang="zh-CN" altLang="en-US" sz="5400"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4777740" y="233681"/>
            <a:ext cx="2636520" cy="966211"/>
          </a:xfrm>
        </p:spPr>
        <p:txBody>
          <a:bodyPr>
            <a:noAutofit/>
          </a:bodyPr>
          <a:lstStyle/>
          <a:p>
            <a:pPr algn="ctr"/>
            <a:r>
              <a:rPr lang="zh-CN" altLang="en-US" dirty="0">
                <a:latin typeface="方正粗黑宋简体" panose="02000000000000000000" pitchFamily="2" charset="-122"/>
                <a:ea typeface="方正粗黑宋简体" panose="02000000000000000000" pitchFamily="2" charset="-122"/>
              </a:rPr>
              <a:t>当堂小练</a:t>
            </a:r>
            <a:endParaRPr lang="zh-CN" altLang="en-US" dirty="0"/>
          </a:p>
        </p:txBody>
      </p:sp>
      <p:sp>
        <p:nvSpPr>
          <p:cNvPr id="5" name="文本框 4"/>
          <p:cNvSpPr txBox="1"/>
          <p:nvPr/>
        </p:nvSpPr>
        <p:spPr>
          <a:xfrm>
            <a:off x="1071880" y="1202012"/>
            <a:ext cx="10048240" cy="4453976"/>
          </a:xfrm>
          <a:prstGeom prst="rect">
            <a:avLst/>
          </a:prstGeom>
          <a:noFill/>
        </p:spPr>
        <p:txBody>
          <a:bodyPr wrap="square" rtlCol="0">
            <a:spAutoFit/>
          </a:bodyPr>
          <a:lstStyle/>
          <a:p>
            <a:pPr>
              <a:lnSpc>
                <a:spcPct val="150000"/>
              </a:lnSpc>
            </a:pPr>
            <a:r>
              <a:rPr lang="zh-CN" altLang="en-US" sz="3200" b="1" dirty="0"/>
              <a:t>请从下列语句中任选其一作为中心论点，选用本节课所学的两篇文章中的事例作为论据进行论证，</a:t>
            </a:r>
            <a:r>
              <a:rPr lang="zh-CN" altLang="zh-CN" sz="3200" b="1" dirty="0"/>
              <a:t>写一段不少于</a:t>
            </a:r>
            <a:r>
              <a:rPr lang="en-US" altLang="zh-CN" sz="3200" b="1" dirty="0"/>
              <a:t>200</a:t>
            </a:r>
            <a:r>
              <a:rPr lang="zh-CN" altLang="zh-CN" sz="3200" b="1" dirty="0"/>
              <a:t>字的议论文段</a:t>
            </a:r>
            <a:r>
              <a:rPr lang="zh-CN" altLang="en-US" sz="3200" b="1" dirty="0"/>
              <a:t>。</a:t>
            </a:r>
            <a:endParaRPr lang="en-US" altLang="zh-CN" sz="3200" b="1" dirty="0"/>
          </a:p>
          <a:p>
            <a:pPr>
              <a:lnSpc>
                <a:spcPct val="150000"/>
              </a:lnSpc>
            </a:pPr>
            <a:r>
              <a:rPr lang="en-US" altLang="zh-CN" sz="3200" b="1" dirty="0">
                <a:solidFill>
                  <a:srgbClr val="FF0000"/>
                </a:solidFill>
                <a:latin typeface="华文楷体" panose="02010600040101010101" pitchFamily="2" charset="-122"/>
                <a:ea typeface="华文楷体" panose="02010600040101010101" pitchFamily="2" charset="-122"/>
              </a:rPr>
              <a:t>1. </a:t>
            </a:r>
            <a:r>
              <a:rPr lang="zh-CN" altLang="en-US" sz="3200" b="1" dirty="0">
                <a:solidFill>
                  <a:srgbClr val="FF0000"/>
                </a:solidFill>
                <a:latin typeface="华文楷体" panose="02010600040101010101" pitchFamily="2" charset="-122"/>
                <a:ea typeface="华文楷体" panose="02010600040101010101" pitchFamily="2" charset="-122"/>
              </a:rPr>
              <a:t>士不可以不弘毅，任重而道远。</a:t>
            </a:r>
            <a:endParaRPr lang="en-US" altLang="zh-CN" sz="3200" b="1" dirty="0">
              <a:solidFill>
                <a:srgbClr val="FF0000"/>
              </a:solidFill>
              <a:latin typeface="华文楷体" panose="02010600040101010101" pitchFamily="2" charset="-122"/>
              <a:ea typeface="华文楷体" panose="02010600040101010101" pitchFamily="2" charset="-122"/>
            </a:endParaRPr>
          </a:p>
          <a:p>
            <a:pPr>
              <a:lnSpc>
                <a:spcPct val="150000"/>
              </a:lnSpc>
            </a:pPr>
            <a:r>
              <a:rPr lang="en-US" altLang="zh-CN" sz="3200" b="1" dirty="0">
                <a:solidFill>
                  <a:srgbClr val="FF0000"/>
                </a:solidFill>
                <a:latin typeface="华文楷体" panose="02010600040101010101" pitchFamily="2" charset="-122"/>
                <a:ea typeface="华文楷体" panose="02010600040101010101" pitchFamily="2" charset="-122"/>
              </a:rPr>
              <a:t>2. </a:t>
            </a:r>
            <a:r>
              <a:rPr lang="zh-CN" altLang="en-US" sz="3200" b="1" dirty="0">
                <a:solidFill>
                  <a:srgbClr val="FF0000"/>
                </a:solidFill>
                <a:latin typeface="华文楷体" panose="02010600040101010101" pitchFamily="2" charset="-122"/>
                <a:ea typeface="华文楷体" panose="02010600040101010101" pitchFamily="2" charset="-122"/>
              </a:rPr>
              <a:t>人皆有不忍人之心。</a:t>
            </a:r>
            <a:endParaRPr lang="en-US" altLang="zh-CN" sz="3200" b="1" dirty="0">
              <a:solidFill>
                <a:srgbClr val="FF0000"/>
              </a:solidFill>
              <a:latin typeface="华文楷体" panose="02010600040101010101" pitchFamily="2" charset="-122"/>
              <a:ea typeface="华文楷体" panose="02010600040101010101" pitchFamily="2" charset="-122"/>
            </a:endParaRPr>
          </a:p>
          <a:p>
            <a:pPr>
              <a:lnSpc>
                <a:spcPct val="150000"/>
              </a:lnSpc>
            </a:pPr>
            <a:r>
              <a:rPr lang="en-US" altLang="zh-CN" sz="3200" b="1" dirty="0">
                <a:solidFill>
                  <a:srgbClr val="FF0000"/>
                </a:solidFill>
                <a:latin typeface="华文楷体" panose="02010600040101010101" pitchFamily="2" charset="-122"/>
                <a:ea typeface="华文楷体" panose="02010600040101010101" pitchFamily="2" charset="-122"/>
              </a:rPr>
              <a:t>3. </a:t>
            </a:r>
            <a:r>
              <a:rPr lang="zh-CN" altLang="en-US" sz="3200" b="1" dirty="0">
                <a:solidFill>
                  <a:srgbClr val="FF0000"/>
                </a:solidFill>
                <a:latin typeface="华文楷体" panose="02010600040101010101" pitchFamily="2" charset="-122"/>
                <a:ea typeface="华文楷体" panose="02010600040101010101" pitchFamily="2" charset="-122"/>
              </a:rPr>
              <a:t>故天下兼相爱则治，交相恶则乱。</a:t>
            </a:r>
            <a:endParaRPr lang="zh-CN" altLang="en-US" sz="32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725680" y="1189335"/>
            <a:ext cx="11187679" cy="1107996"/>
          </a:xfrm>
          <a:prstGeom prst="rect">
            <a:avLst/>
          </a:prstGeom>
          <a:noFill/>
        </p:spPr>
        <p:txBody>
          <a:bodyPr wrap="none" lIns="91440" tIns="45720" rIns="91440" bIns="45720">
            <a:spAutoFit/>
          </a:bodyPr>
          <a:lstStyle/>
          <a:p>
            <a:pPr algn="ctr"/>
            <a:r>
              <a:rPr lang="zh-CN" altLang="en-US" sz="6600" b="1" dirty="0">
                <a:ln w="6600">
                  <a:solidFill>
                    <a:schemeClr val="accent2"/>
                  </a:solidFill>
                  <a:prstDash val="solid"/>
                </a:ln>
                <a:solidFill>
                  <a:srgbClr val="FFFFFF"/>
                </a:solidFill>
                <a:effectLst>
                  <a:outerShdw dist="38100" dir="2700000" algn="tl" rotWithShape="0">
                    <a:schemeClr val="accent2"/>
                  </a:outerShdw>
                </a:effectLst>
              </a:rPr>
              <a:t>为中华民族伟大复兴而读书！</a:t>
            </a:r>
            <a:endParaRPr lang="zh-CN" altLang="en-US" sz="6600" b="1" dirty="0">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3601720" y="2417445"/>
            <a:ext cx="4333240" cy="1362075"/>
          </a:xfrm>
        </p:spPr>
        <p:txBody>
          <a:bodyPr>
            <a:noAutofit/>
          </a:bodyPr>
          <a:lstStyle/>
          <a:p>
            <a:r>
              <a:rPr lang="zh-CN" altLang="en-US" sz="5400" dirty="0">
                <a:solidFill>
                  <a:srgbClr val="FF0000"/>
                </a:solidFill>
                <a:latin typeface="方正粗黑宋简体" panose="02000000000000000000" pitchFamily="2" charset="-122"/>
                <a:ea typeface="方正粗黑宋简体" panose="02000000000000000000" pitchFamily="2" charset="-122"/>
              </a:rPr>
              <a:t>一、文体介绍</a:t>
            </a:r>
            <a:endParaRPr lang="zh-CN" altLang="en-US" sz="5400"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4678680" y="131445"/>
            <a:ext cx="2504440" cy="894715"/>
          </a:xfrm>
        </p:spPr>
        <p:txBody>
          <a:bodyPr>
            <a:noAutofit/>
          </a:bodyPr>
          <a:lstStyle/>
          <a:p>
            <a:r>
              <a:rPr lang="zh-CN" altLang="en-US" sz="5400" dirty="0">
                <a:solidFill>
                  <a:srgbClr val="FF0000"/>
                </a:solidFill>
                <a:latin typeface="方正粗黑宋简体" panose="02000000000000000000" pitchFamily="2" charset="-122"/>
                <a:ea typeface="方正粗黑宋简体" panose="02000000000000000000" pitchFamily="2" charset="-122"/>
              </a:rPr>
              <a:t>回忆录</a:t>
            </a:r>
            <a:endParaRPr lang="zh-CN" altLang="en-US" sz="5400" dirty="0">
              <a:solidFill>
                <a:srgbClr val="FF0000"/>
              </a:solidFill>
              <a:latin typeface="方正粗黑宋简体" panose="02000000000000000000" pitchFamily="2" charset="-122"/>
              <a:ea typeface="方正粗黑宋简体" panose="02000000000000000000" pitchFamily="2" charset="-122"/>
            </a:endParaRPr>
          </a:p>
        </p:txBody>
      </p:sp>
      <p:sp>
        <p:nvSpPr>
          <p:cNvPr id="3" name="文本框 2"/>
          <p:cNvSpPr txBox="1"/>
          <p:nvPr/>
        </p:nvSpPr>
        <p:spPr>
          <a:xfrm>
            <a:off x="762000" y="1026160"/>
            <a:ext cx="10109200" cy="5632311"/>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回忆录：用</a:t>
            </a:r>
            <a:r>
              <a:rPr lang="zh-CN" altLang="en-US" sz="2400" b="1" dirty="0">
                <a:solidFill>
                  <a:srgbClr val="FF0000"/>
                </a:solidFill>
                <a:latin typeface="微软雅黑" panose="020B0503020204020204" pitchFamily="34" charset="-122"/>
                <a:ea typeface="微软雅黑" panose="020B0503020204020204" pitchFamily="34" charset="-122"/>
              </a:rPr>
              <a:t>文学语言</a:t>
            </a:r>
            <a:r>
              <a:rPr lang="zh-CN" altLang="en-US" sz="2400" b="1" dirty="0">
                <a:latin typeface="微软雅黑" panose="020B0503020204020204" pitchFamily="34" charset="-122"/>
                <a:ea typeface="微软雅黑" panose="020B0503020204020204" pitchFamily="34" charset="-122"/>
              </a:rPr>
              <a:t>追忆本人或他所熟悉的人物过去的</a:t>
            </a:r>
            <a:r>
              <a:rPr lang="zh-CN" altLang="en-US" sz="2400" b="1" dirty="0">
                <a:solidFill>
                  <a:srgbClr val="FF0000"/>
                </a:solidFill>
                <a:latin typeface="微软雅黑" panose="020B0503020204020204" pitchFamily="34" charset="-122"/>
                <a:ea typeface="微软雅黑" panose="020B0503020204020204" pitchFamily="34" charset="-122"/>
              </a:rPr>
              <a:t>生活经历</a:t>
            </a:r>
            <a:r>
              <a:rPr lang="zh-CN" altLang="en-US" sz="2400" b="1" dirty="0">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社会活动、历史事件</a:t>
            </a:r>
            <a:r>
              <a:rPr lang="zh-CN" altLang="en-US" sz="2400" b="1" dirty="0">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散文</a:t>
            </a:r>
            <a:r>
              <a:rPr lang="zh-CN" altLang="en-US" sz="2400" b="1" dirty="0">
                <a:latin typeface="微软雅黑" panose="020B0503020204020204" pitchFamily="34" charset="-122"/>
                <a:ea typeface="微软雅黑" panose="020B0503020204020204" pitchFamily="34" charset="-122"/>
              </a:rPr>
              <a:t>。回忆录在革命传统作品中占有非常重要的地位，因为是革命者的自述，比起他人所写的传记、访谈、通讯，见闻更真切，感受更真挚，思考更深刻。</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长</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在记叙过程中，运用场面描写、心理描写及侧面描写来表现红军指导员的兴奋和激动的心情；记叙中融入抒情、议论，更好地表达了长征胜利后作者的喜悦之情及对革命烈士的追思与对革命美好未来的向往。（综合运用记叙、描写、议论、抒情等表达方式）</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大</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：第四自然段“我嘱咐医生</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喂奶。”这些细节具体展现了聂荣臻元帅对年幼的日本小姑娘无微不至的关心，如此救助敌方子女，更体现了无产阶级革命家宽广的胸怀。（细节描写）</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920240" y="2417445"/>
            <a:ext cx="8351520" cy="1362075"/>
          </a:xfrm>
        </p:spPr>
        <p:txBody>
          <a:bodyPr>
            <a:noAutofit/>
          </a:bodyPr>
          <a:lstStyle/>
          <a:p>
            <a:r>
              <a:rPr lang="zh-CN" altLang="en-US" sz="5400" dirty="0">
                <a:solidFill>
                  <a:srgbClr val="FF0000"/>
                </a:solidFill>
                <a:latin typeface="方正粗黑宋简体" panose="02000000000000000000" pitchFamily="2" charset="-122"/>
                <a:ea typeface="方正粗黑宋简体" panose="02000000000000000000" pitchFamily="2" charset="-122"/>
              </a:rPr>
              <a:t>二、事件梳理及人物形象</a:t>
            </a:r>
            <a:endParaRPr lang="zh-CN" altLang="en-US" sz="5400"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35940" y="454025"/>
            <a:ext cx="4602480" cy="459232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21120" y="454025"/>
            <a:ext cx="5080000" cy="45923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txBox="1"/>
          <p:nvPr/>
        </p:nvSpPr>
        <p:spPr>
          <a:xfrm>
            <a:off x="6421120" y="585311"/>
            <a:ext cx="45059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大战中的插曲</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 name="内容占位符 2"/>
          <p:cNvSpPr txBox="1"/>
          <p:nvPr/>
        </p:nvSpPr>
        <p:spPr>
          <a:xfrm>
            <a:off x="6421120" y="2496185"/>
            <a:ext cx="5080000" cy="2085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微软雅黑" panose="020B0503020204020204" pitchFamily="34" charset="-122"/>
                <a:ea typeface="微软雅黑" panose="020B0503020204020204" pitchFamily="34" charset="-122"/>
              </a:rPr>
              <a:t>聂荣臻在战火中照料日本孤女</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聂荣臻派人送回日本孤女</a:t>
            </a:r>
            <a:endParaRPr lang="en-US" altLang="zh-CN" dirty="0">
              <a:latin typeface="微软雅黑" panose="020B0503020204020204" pitchFamily="34" charset="-122"/>
              <a:ea typeface="微软雅黑" panose="020B0503020204020204" pitchFamily="34" charset="-122"/>
            </a:endParaRPr>
          </a:p>
          <a:p>
            <a:pPr marL="0" indent="0">
              <a:buNone/>
            </a:pPr>
            <a:r>
              <a:rPr lang="en-US" altLang="zh-CN" dirty="0">
                <a:latin typeface="微软雅黑" panose="020B0503020204020204" pitchFamily="34" charset="-122"/>
                <a:ea typeface="微软雅黑" panose="020B0503020204020204" pitchFamily="34" charset="-122"/>
              </a:rPr>
              <a:t>       </a:t>
            </a:r>
            <a:r>
              <a:rPr lang="zh-CN" altLang="en-US" b="1" u="sng" dirty="0">
                <a:solidFill>
                  <a:srgbClr val="FF0000"/>
                </a:solidFill>
                <a:latin typeface="微软雅黑" panose="020B0503020204020204" pitchFamily="34" charset="-122"/>
                <a:ea typeface="微软雅黑" panose="020B0503020204020204" pitchFamily="34" charset="-122"/>
              </a:rPr>
              <a:t>（聂荣臻的信）</a:t>
            </a:r>
            <a:endParaRPr lang="en-US" altLang="zh-CN" b="1" u="sng" dirty="0">
              <a:solidFill>
                <a:srgbClr val="FF0000"/>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孤女谢恩</a:t>
            </a:r>
            <a:endParaRPr lang="zh-CN" altLang="en-US"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690880" y="585310"/>
            <a:ext cx="4505960" cy="1325563"/>
          </a:xfrm>
        </p:spPr>
        <p:txBody>
          <a:bodyPr/>
          <a:lstStyle/>
          <a:p>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长征胜利万岁</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264920" y="2496185"/>
            <a:ext cx="3398520" cy="2959735"/>
          </a:xfrm>
        </p:spPr>
        <p:txBody>
          <a:bodyPr/>
          <a:lstStyle/>
          <a:p>
            <a:r>
              <a:rPr lang="zh-CN" altLang="en-US" dirty="0">
                <a:latin typeface="微软雅黑" panose="020B0503020204020204" pitchFamily="34" charset="-122"/>
                <a:ea typeface="微软雅黑" panose="020B0503020204020204" pitchFamily="34" charset="-122"/>
              </a:rPr>
              <a:t> 红四团到达吴起镇</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吴起镇伏击战</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  全军干部会议 </a:t>
            </a:r>
            <a:endParaRPr lang="en-US" altLang="zh-CN" dirty="0">
              <a:latin typeface="微软雅黑" panose="020B0503020204020204" pitchFamily="34" charset="-122"/>
              <a:ea typeface="微软雅黑" panose="020B0503020204020204" pitchFamily="34" charset="-122"/>
            </a:endParaRPr>
          </a:p>
          <a:p>
            <a:pPr marL="0" indent="0">
              <a:buNone/>
            </a:pPr>
            <a:r>
              <a:rPr lang="zh-CN" altLang="en-US" dirty="0">
                <a:latin typeface="微软雅黑" panose="020B0503020204020204" pitchFamily="34" charset="-122"/>
                <a:ea typeface="微软雅黑" panose="020B0503020204020204" pitchFamily="34" charset="-122"/>
              </a:rPr>
              <a:t>  </a:t>
            </a:r>
            <a:r>
              <a:rPr lang="zh-CN" altLang="en-US" b="1" u="sng" dirty="0">
                <a:solidFill>
                  <a:srgbClr val="FF0000"/>
                </a:solidFill>
                <a:latin typeface="微软雅黑" panose="020B0503020204020204" pitchFamily="34" charset="-122"/>
                <a:ea typeface="微软雅黑" panose="020B0503020204020204" pitchFamily="34" charset="-122"/>
              </a:rPr>
              <a:t>（毛主席讲话）</a:t>
            </a:r>
            <a:endParaRPr lang="zh-CN" altLang="en-US" b="1" u="sng"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500"/>
                                        <p:tgtEl>
                                          <p:spTgt spid="6">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838200" y="365125"/>
            <a:ext cx="10515600" cy="1325563"/>
          </a:xfrm>
        </p:spPr>
        <p:txBody>
          <a:bodyPr/>
          <a:lstStyle/>
          <a:p>
            <a:r>
              <a:rPr lang="zh-CN" altLang="en-US" b="1" dirty="0">
                <a:latin typeface="方正粗黑宋简体" panose="02000000000000000000" pitchFamily="2" charset="-122"/>
                <a:ea typeface="方正粗黑宋简体" panose="02000000000000000000" pitchFamily="2" charset="-122"/>
              </a:rPr>
              <a:t>快速阅读两篇文章，归纳长征红军和聂荣臻的形象特点（气泡图）</a:t>
            </a:r>
            <a:endParaRPr lang="zh-CN" altLang="en-US" b="1" dirty="0"/>
          </a:p>
        </p:txBody>
      </p:sp>
      <p:sp>
        <p:nvSpPr>
          <p:cNvPr id="5" name="椭圆 4"/>
          <p:cNvSpPr/>
          <p:nvPr/>
        </p:nvSpPr>
        <p:spPr>
          <a:xfrm>
            <a:off x="4490720" y="3197899"/>
            <a:ext cx="1960880" cy="15147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长征红军</a:t>
            </a:r>
            <a:endParaRPr lang="zh-CN" altLang="en-US" sz="3200" b="1" dirty="0"/>
          </a:p>
        </p:txBody>
      </p:sp>
      <p:sp>
        <p:nvSpPr>
          <p:cNvPr id="7" name="椭圆 6"/>
          <p:cNvSpPr/>
          <p:nvPr/>
        </p:nvSpPr>
        <p:spPr>
          <a:xfrm>
            <a:off x="4846320" y="5493655"/>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不畏艰险</a:t>
            </a:r>
            <a:endParaRPr lang="zh-CN" altLang="en-US" sz="2400" b="1" dirty="0"/>
          </a:p>
        </p:txBody>
      </p:sp>
      <p:sp>
        <p:nvSpPr>
          <p:cNvPr id="8" name="椭圆 7"/>
          <p:cNvSpPr/>
          <p:nvPr/>
        </p:nvSpPr>
        <p:spPr>
          <a:xfrm>
            <a:off x="7279640" y="5408632"/>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服务人民</a:t>
            </a:r>
            <a:endParaRPr lang="zh-CN" altLang="en-US" sz="2400" b="1" dirty="0"/>
          </a:p>
        </p:txBody>
      </p:sp>
      <p:sp>
        <p:nvSpPr>
          <p:cNvPr id="9" name="椭圆 8"/>
          <p:cNvSpPr/>
          <p:nvPr/>
        </p:nvSpPr>
        <p:spPr>
          <a:xfrm>
            <a:off x="7282180" y="3704273"/>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有勇有谋</a:t>
            </a:r>
            <a:endParaRPr lang="zh-CN" altLang="en-US" sz="2400" b="1" dirty="0"/>
          </a:p>
        </p:txBody>
      </p:sp>
      <p:sp>
        <p:nvSpPr>
          <p:cNvPr id="10" name="椭圆 9"/>
          <p:cNvSpPr/>
          <p:nvPr/>
        </p:nvSpPr>
        <p:spPr>
          <a:xfrm>
            <a:off x="7279640" y="2086293"/>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骁勇善战</a:t>
            </a:r>
            <a:endParaRPr lang="zh-CN" altLang="en-US" sz="2400" b="1" dirty="0"/>
          </a:p>
        </p:txBody>
      </p:sp>
      <p:sp>
        <p:nvSpPr>
          <p:cNvPr id="11" name="椭圆 10"/>
          <p:cNvSpPr/>
          <p:nvPr/>
        </p:nvSpPr>
        <p:spPr>
          <a:xfrm>
            <a:off x="4846320" y="1687672"/>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不屈不挠</a:t>
            </a:r>
            <a:endParaRPr lang="zh-CN" altLang="en-US" sz="2400" b="1" dirty="0"/>
          </a:p>
        </p:txBody>
      </p:sp>
      <p:sp>
        <p:nvSpPr>
          <p:cNvPr id="12" name="椭圆 11"/>
          <p:cNvSpPr/>
          <p:nvPr/>
        </p:nvSpPr>
        <p:spPr>
          <a:xfrm>
            <a:off x="2260600" y="3593504"/>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勇往直前</a:t>
            </a:r>
            <a:endParaRPr lang="zh-CN" altLang="en-US" sz="2400" b="1" dirty="0"/>
          </a:p>
        </p:txBody>
      </p:sp>
      <p:sp>
        <p:nvSpPr>
          <p:cNvPr id="13" name="椭圆 12"/>
          <p:cNvSpPr/>
          <p:nvPr/>
        </p:nvSpPr>
        <p:spPr>
          <a:xfrm>
            <a:off x="2610803" y="5138092"/>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自强不息</a:t>
            </a:r>
            <a:endParaRPr lang="zh-CN" altLang="en-US" sz="2400" b="1" dirty="0"/>
          </a:p>
        </p:txBody>
      </p:sp>
      <p:cxnSp>
        <p:nvCxnSpPr>
          <p:cNvPr id="15" name="直接连接符 14"/>
          <p:cNvCxnSpPr>
            <a:endCxn id="10" idx="3"/>
          </p:cNvCxnSpPr>
          <p:nvPr/>
        </p:nvCxnSpPr>
        <p:spPr>
          <a:xfrm flipV="1">
            <a:off x="6319520" y="2901471"/>
            <a:ext cx="1143131" cy="695049"/>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5" idx="6"/>
          </p:cNvCxnSpPr>
          <p:nvPr/>
        </p:nvCxnSpPr>
        <p:spPr>
          <a:xfrm>
            <a:off x="6451600" y="3955256"/>
            <a:ext cx="904240" cy="28534"/>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3525772" y="2750412"/>
            <a:ext cx="1370714" cy="6393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471160" y="2642712"/>
            <a:ext cx="0" cy="616285"/>
          </a:xfrm>
          <a:prstGeom prst="line">
            <a:avLst/>
          </a:prstGeom>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379980" y="2148710"/>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a:t>
            </a:r>
            <a:endParaRPr lang="zh-CN" altLang="en-US" sz="2400" b="1" dirty="0"/>
          </a:p>
        </p:txBody>
      </p:sp>
      <p:cxnSp>
        <p:nvCxnSpPr>
          <p:cNvPr id="14" name="直接连接符 13"/>
          <p:cNvCxnSpPr>
            <a:stCxn id="5" idx="5"/>
            <a:endCxn id="8" idx="1"/>
          </p:cNvCxnSpPr>
          <p:nvPr/>
        </p:nvCxnSpPr>
        <p:spPr>
          <a:xfrm>
            <a:off x="6164436" y="4490787"/>
            <a:ext cx="1298215" cy="10577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7" idx="0"/>
          </p:cNvCxnSpPr>
          <p:nvPr/>
        </p:nvCxnSpPr>
        <p:spPr>
          <a:xfrm>
            <a:off x="5471160" y="4746652"/>
            <a:ext cx="0" cy="747003"/>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5" idx="3"/>
            <a:endCxn id="13" idx="7"/>
          </p:cNvCxnSpPr>
          <p:nvPr/>
        </p:nvCxnSpPr>
        <p:spPr>
          <a:xfrm flipH="1">
            <a:off x="3677472" y="4490787"/>
            <a:ext cx="1100412" cy="78716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5" idx="2"/>
            <a:endCxn id="12" idx="6"/>
          </p:cNvCxnSpPr>
          <p:nvPr/>
        </p:nvCxnSpPr>
        <p:spPr>
          <a:xfrm flipH="1">
            <a:off x="3510280" y="3955256"/>
            <a:ext cx="980440" cy="11576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838200" y="365125"/>
            <a:ext cx="10515600" cy="1325563"/>
          </a:xfrm>
        </p:spPr>
        <p:txBody>
          <a:bodyPr/>
          <a:lstStyle/>
          <a:p>
            <a:r>
              <a:rPr lang="zh-CN" altLang="en-US" b="1" dirty="0">
                <a:latin typeface="方正粗黑宋简体" panose="02000000000000000000" pitchFamily="2" charset="-122"/>
                <a:ea typeface="方正粗黑宋简体" panose="02000000000000000000" pitchFamily="2" charset="-122"/>
              </a:rPr>
              <a:t>快速阅读两篇文章，归纳长征红军和聂荣臻的形象特点（气泡图）</a:t>
            </a:r>
            <a:endParaRPr lang="zh-CN" altLang="en-US" b="1" dirty="0"/>
          </a:p>
        </p:txBody>
      </p:sp>
      <p:sp>
        <p:nvSpPr>
          <p:cNvPr id="5" name="椭圆 4"/>
          <p:cNvSpPr/>
          <p:nvPr/>
        </p:nvSpPr>
        <p:spPr>
          <a:xfrm>
            <a:off x="4490720" y="3197899"/>
            <a:ext cx="1960880" cy="15147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t>聂荣臻</a:t>
            </a:r>
            <a:endParaRPr lang="zh-CN" altLang="en-US" sz="2800" b="1" dirty="0"/>
          </a:p>
        </p:txBody>
      </p:sp>
      <p:sp>
        <p:nvSpPr>
          <p:cNvPr id="7" name="椭圆 6"/>
          <p:cNvSpPr/>
          <p:nvPr/>
        </p:nvSpPr>
        <p:spPr>
          <a:xfrm>
            <a:off x="4790209" y="5359628"/>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平易近人</a:t>
            </a:r>
            <a:endParaRPr lang="zh-CN" altLang="en-US" sz="2400" b="1" dirty="0"/>
          </a:p>
        </p:txBody>
      </p:sp>
      <p:sp>
        <p:nvSpPr>
          <p:cNvPr id="8" name="椭圆 7"/>
          <p:cNvSpPr/>
          <p:nvPr/>
        </p:nvSpPr>
        <p:spPr>
          <a:xfrm>
            <a:off x="7043102" y="4744042"/>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有责任心</a:t>
            </a:r>
            <a:endParaRPr lang="zh-CN" altLang="en-US" sz="2400" b="1" dirty="0"/>
          </a:p>
        </p:txBody>
      </p:sp>
      <p:sp>
        <p:nvSpPr>
          <p:cNvPr id="9" name="椭圆 8"/>
          <p:cNvSpPr/>
          <p:nvPr/>
        </p:nvSpPr>
        <p:spPr>
          <a:xfrm>
            <a:off x="7305357" y="3226553"/>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心思细腻</a:t>
            </a:r>
            <a:endParaRPr lang="zh-CN" altLang="en-US" sz="2400" b="1" dirty="0"/>
          </a:p>
        </p:txBody>
      </p:sp>
      <p:sp>
        <p:nvSpPr>
          <p:cNvPr id="10" name="椭圆 9"/>
          <p:cNvSpPr/>
          <p:nvPr/>
        </p:nvSpPr>
        <p:spPr>
          <a:xfrm>
            <a:off x="6738620" y="1687830"/>
            <a:ext cx="1718945" cy="1299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重情义</a:t>
            </a:r>
            <a:endParaRPr lang="en-US" altLang="zh-CN" sz="2400" b="1" dirty="0"/>
          </a:p>
          <a:p>
            <a:pPr algn="ctr"/>
            <a:r>
              <a:rPr lang="zh-CN" altLang="en-US" sz="2400" b="1" dirty="0"/>
              <a:t>有情怀</a:t>
            </a:r>
            <a:endParaRPr lang="zh-CN" altLang="en-US" sz="2400" b="1" dirty="0"/>
          </a:p>
        </p:txBody>
      </p:sp>
      <p:sp>
        <p:nvSpPr>
          <p:cNvPr id="11" name="椭圆 10"/>
          <p:cNvSpPr/>
          <p:nvPr/>
        </p:nvSpPr>
        <p:spPr>
          <a:xfrm>
            <a:off x="4846320" y="1687672"/>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胸怀宽广</a:t>
            </a:r>
            <a:endParaRPr lang="zh-CN" altLang="en-US" sz="2400" b="1" dirty="0"/>
          </a:p>
        </p:txBody>
      </p:sp>
      <p:sp>
        <p:nvSpPr>
          <p:cNvPr id="12" name="椭圆 11"/>
          <p:cNvSpPr/>
          <p:nvPr/>
        </p:nvSpPr>
        <p:spPr>
          <a:xfrm>
            <a:off x="2141855" y="3272650"/>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精明干练</a:t>
            </a:r>
            <a:endParaRPr lang="zh-CN" altLang="en-US" sz="2400" b="1" dirty="0"/>
          </a:p>
        </p:txBody>
      </p:sp>
      <p:sp>
        <p:nvSpPr>
          <p:cNvPr id="13" name="椭圆 12"/>
          <p:cNvSpPr/>
          <p:nvPr/>
        </p:nvSpPr>
        <p:spPr>
          <a:xfrm>
            <a:off x="2099151" y="4790878"/>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运筹帷幄</a:t>
            </a:r>
            <a:endParaRPr lang="zh-CN" altLang="en-US" sz="2400" b="1" dirty="0"/>
          </a:p>
        </p:txBody>
      </p:sp>
      <p:cxnSp>
        <p:nvCxnSpPr>
          <p:cNvPr id="15" name="直接连接符 14"/>
          <p:cNvCxnSpPr>
            <a:endCxn id="10" idx="3"/>
          </p:cNvCxnSpPr>
          <p:nvPr/>
        </p:nvCxnSpPr>
        <p:spPr>
          <a:xfrm flipV="1">
            <a:off x="5802313" y="2796336"/>
            <a:ext cx="1187674" cy="5103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3303905" y="2707369"/>
            <a:ext cx="1592581" cy="6823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471160" y="2642712"/>
            <a:ext cx="0" cy="616285"/>
          </a:xfrm>
          <a:prstGeom prst="line">
            <a:avLst/>
          </a:prstGeom>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198119" y="2052882"/>
            <a:ext cx="1249680" cy="955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a:t>
            </a:r>
            <a:endParaRPr lang="zh-CN" altLang="en-US" sz="2400" b="1" dirty="0"/>
          </a:p>
        </p:txBody>
      </p:sp>
      <p:cxnSp>
        <p:nvCxnSpPr>
          <p:cNvPr id="31" name="直接连接符 30"/>
          <p:cNvCxnSpPr>
            <a:stCxn id="5" idx="6"/>
          </p:cNvCxnSpPr>
          <p:nvPr/>
        </p:nvCxnSpPr>
        <p:spPr>
          <a:xfrm flipV="1">
            <a:off x="6451600" y="3704073"/>
            <a:ext cx="1064259" cy="251183"/>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5" idx="5"/>
          </p:cNvCxnSpPr>
          <p:nvPr/>
        </p:nvCxnSpPr>
        <p:spPr>
          <a:xfrm>
            <a:off x="6164436" y="4490787"/>
            <a:ext cx="1049164" cy="600182"/>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5" idx="2"/>
          </p:cNvCxnSpPr>
          <p:nvPr/>
        </p:nvCxnSpPr>
        <p:spPr>
          <a:xfrm>
            <a:off x="3389664" y="3750170"/>
            <a:ext cx="1101056" cy="205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5" idx="3"/>
          </p:cNvCxnSpPr>
          <p:nvPr/>
        </p:nvCxnSpPr>
        <p:spPr>
          <a:xfrm flipV="1">
            <a:off x="3391535" y="4490787"/>
            <a:ext cx="1386349" cy="7307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7" idx="0"/>
            <a:endCxn id="5" idx="4"/>
          </p:cNvCxnSpPr>
          <p:nvPr/>
        </p:nvCxnSpPr>
        <p:spPr>
          <a:xfrm flipV="1">
            <a:off x="5415049" y="4712612"/>
            <a:ext cx="56111" cy="64701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3601720" y="2417445"/>
            <a:ext cx="4333240" cy="1362075"/>
          </a:xfrm>
        </p:spPr>
        <p:txBody>
          <a:bodyPr>
            <a:noAutofit/>
          </a:bodyPr>
          <a:lstStyle/>
          <a:p>
            <a:r>
              <a:rPr lang="zh-CN" altLang="en-US" sz="5400" dirty="0">
                <a:solidFill>
                  <a:srgbClr val="FF0000"/>
                </a:solidFill>
                <a:latin typeface="方正粗黑宋简体" panose="02000000000000000000" pitchFamily="2" charset="-122"/>
                <a:ea typeface="方正粗黑宋简体" panose="02000000000000000000" pitchFamily="2" charset="-122"/>
              </a:rPr>
              <a:t>三、问题探究</a:t>
            </a:r>
            <a:endParaRPr lang="zh-CN" altLang="en-US" sz="5400"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2503</Words>
  <Application>WPS 演示</Application>
  <PresentationFormat>宽屏</PresentationFormat>
  <Paragraphs>199</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方正粗黑宋简体</vt:lpstr>
      <vt:lpstr>微软雅黑</vt:lpstr>
      <vt:lpstr>Arial Unicode MS</vt:lpstr>
      <vt:lpstr>等线 Light</vt:lpstr>
      <vt:lpstr>等线</vt:lpstr>
      <vt:lpstr>Calibri</vt:lpstr>
      <vt:lpstr>华文楷体</vt:lpstr>
      <vt:lpstr>Office 主题​​</vt:lpstr>
      <vt:lpstr>革命精神伴我行 </vt:lpstr>
      <vt:lpstr>学习目标</vt:lpstr>
      <vt:lpstr>一、文体介绍</vt:lpstr>
      <vt:lpstr>回忆录</vt:lpstr>
      <vt:lpstr>二、事件梳理及人物形象</vt:lpstr>
      <vt:lpstr>《长征胜利万岁》</vt:lpstr>
      <vt:lpstr>快速阅读两篇文章，归纳长征红军和聂荣臻的形象特点（气泡图）</vt:lpstr>
      <vt:lpstr>快速阅读两篇文章，归纳长征红军和聂荣臻的形象特点（气泡图）</vt:lpstr>
      <vt:lpstr>三、问题探究</vt:lpstr>
      <vt:lpstr>朗读</vt:lpstr>
      <vt:lpstr>探究一：综合阅读两篇文章，体会作品中洋溢的革命豪情，谈谈是怎样的革命精神促使中国革命取得胜利？  探究二：结合实际，分析下面材料，谈谈这两个文本对当代有什么指导意义？</vt:lpstr>
      <vt:lpstr>探究一：综合阅读两篇文章，体会作品中洋溢的革命豪情，谈谈是怎样的革命精神促使中国革命取得胜利？</vt:lpstr>
      <vt:lpstr>PowerPoint 演示文稿</vt:lpstr>
      <vt:lpstr>探究二：结合实际，分析下面材料，谈谈这两个文本对当代有什么指导意义？</vt:lpstr>
      <vt:lpstr>探究二：结合实际，分析下面材料，谈谈这两个文本对当代有什么指导意义？</vt:lpstr>
      <vt:lpstr>探究二：结合实际，分析下面材料，谈谈这两个文本对当代有什么指导意义？</vt:lpstr>
      <vt:lpstr>探究二：结合实际，分析下面材料，谈谈这两个文本对当代有什么指导意义？（以长征精神为例）</vt:lpstr>
      <vt:lpstr>探究二：结合实际，分析下面材料，谈谈这两个文本对当代有什么指导意义？（以长征精神为例）</vt:lpstr>
      <vt:lpstr>探究二：结合实际，分析下面材料，谈谈这两个文本对当代有什么指导意义？（以长征精神为例）</vt:lpstr>
      <vt:lpstr>四、写作练习</vt:lpstr>
      <vt:lpstr>当堂小练</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yize luo</dc:creator>
  <cp:lastModifiedBy>Administrator</cp:lastModifiedBy>
  <cp:revision>51</cp:revision>
  <dcterms:created xsi:type="dcterms:W3CDTF">2021-09-20T08:51:00Z</dcterms:created>
  <dcterms:modified xsi:type="dcterms:W3CDTF">2021-09-30T01:07:39Z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F1080CD1DDDA45998323908B6FEFBEBB</vt:lpwstr>
  </property>
</Properties>
</file>