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950" r:id="rId2"/>
    <p:sldId id="949" r:id="rId3"/>
    <p:sldId id="979" r:id="rId4"/>
    <p:sldId id="825" r:id="rId5"/>
    <p:sldId id="920" r:id="rId6"/>
    <p:sldId id="921" r:id="rId7"/>
    <p:sldId id="1097" r:id="rId8"/>
    <p:sldId id="1098" r:id="rId9"/>
    <p:sldId id="982" r:id="rId10"/>
    <p:sldId id="1099" r:id="rId11"/>
    <p:sldId id="1102" r:id="rId12"/>
    <p:sldId id="1104" r:id="rId13"/>
    <p:sldId id="1105" r:id="rId14"/>
    <p:sldId id="1103" r:id="rId15"/>
    <p:sldId id="1106" r:id="rId16"/>
    <p:sldId id="1107" r:id="rId17"/>
    <p:sldId id="1108" r:id="rId18"/>
    <p:sldId id="1110" r:id="rId19"/>
    <p:sldId id="1111" r:id="rId20"/>
    <p:sldId id="1109" r:id="rId21"/>
    <p:sldId id="1112" r:id="rId22"/>
    <p:sldId id="1113" r:id="rId23"/>
    <p:sldId id="1114" r:id="rId24"/>
    <p:sldId id="1115" r:id="rId25"/>
    <p:sldId id="1116" r:id="rId26"/>
    <p:sldId id="1117" r:id="rId27"/>
    <p:sldId id="1120" r:id="rId28"/>
    <p:sldId id="1121" r:id="rId29"/>
    <p:sldId id="1122" r:id="rId30"/>
    <p:sldId id="1123" r:id="rId31"/>
    <p:sldId id="1124" r:id="rId32"/>
    <p:sldId id="1125" r:id="rId33"/>
    <p:sldId id="1131" r:id="rId34"/>
    <p:sldId id="1132" r:id="rId35"/>
    <p:sldId id="1133" r:id="rId36"/>
    <p:sldId id="1130" r:id="rId37"/>
    <p:sldId id="978" r:id="rId38"/>
    <p:sldId id="992" r:id="rId39"/>
    <p:sldId id="993" r:id="rId40"/>
    <p:sldId id="994" r:id="rId41"/>
    <p:sldId id="1134" r:id="rId42"/>
    <p:sldId id="1135" r:id="rId43"/>
    <p:sldId id="1136" r:id="rId44"/>
    <p:sldId id="1137" r:id="rId45"/>
    <p:sldId id="1138" r:id="rId46"/>
    <p:sldId id="995" r:id="rId47"/>
    <p:sldId id="1139" r:id="rId48"/>
    <p:sldId id="1082" r:id="rId49"/>
    <p:sldId id="1140" r:id="rId50"/>
    <p:sldId id="1141" r:id="rId51"/>
    <p:sldId id="998" r:id="rId52"/>
    <p:sldId id="1058" r:id="rId53"/>
    <p:sldId id="1059" r:id="rId54"/>
    <p:sldId id="1060" r:id="rId55"/>
    <p:sldId id="1083" r:id="rId56"/>
    <p:sldId id="1084" r:id="rId57"/>
    <p:sldId id="1088" r:id="rId58"/>
    <p:sldId id="1089" r:id="rId59"/>
    <p:sldId id="1069" r:id="rId60"/>
    <p:sldId id="1070" r:id="rId61"/>
    <p:sldId id="977" r:id="rId62"/>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113" d="100"/>
          <a:sy n="113" d="100"/>
        </p:scale>
        <p:origin x="-366"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2.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0" name="Picture 16" descr="C:\Users\Administrator\Desktop\2.12\timg (2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48" t="18927"/>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核心突破四　赏析艺术技巧</a:t>
            </a: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贴着人物写，贴着人物赏</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a:solidFill>
                  <a:schemeClr val="tx1">
                    <a:lumMod val="65000"/>
                    <a:lumOff val="35000"/>
                  </a:schemeClr>
                </a:solidFill>
                <a:latin typeface="Times New Roman" pitchFamily="18" charset="0"/>
                <a:ea typeface="微软雅黑"/>
                <a:cs typeface="Times New Roman" pitchFamily="18" charset="0"/>
              </a:rPr>
              <a:t>三</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5167" y="440317"/>
            <a:ext cx="10972200" cy="529373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人物描写艺术</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小说能够多角度、全方位地刻画人物，它可以凭借各种艺术手段，从各个角度对人物进行肖像描写、心理描写、语言描写、行为描写和环境描写，既能展现人物的音容笑貌、言谈举止和衣着服饰等外在形态，也能呈现出人物的心理和思想感情等内在活动，还能完整展现人物与环境互为作用的关系，从而塑造出丰满而成功的人物形象。</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小说塑造人物的方法有正面描写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直接描写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和侧面描写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间接描写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两种。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参见本专题核心突破三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人物描写艺术手法往往是综合运用</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1494487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894" y="836007"/>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一语未了，只听后院中有人笑声，说：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我来迟了，不曾迎接远客！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黛玉纳罕道：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这些人个个皆敛声屏气，恭肃严整如此，这来者系谁，这样放诞无礼？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心下想时，只见一群媳妇丫鬟围拥着一个人从后房门进来。这个人打扮与众姑娘不同，彩绣辉煌，恍若神妃仙子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一双丹凤三角眼，两弯柳叶吊梢眉，身量苗条，体格风骚，粉面含春威不露，丹唇未启笑先闻。黛玉连忙起身接见。贾母笑道：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你不认得他。他是我们这里有名的一个泼皮破落户儿，南省俗谓作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辣子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，你只叫他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凤辣子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黛玉</a:t>
            </a:r>
            <a:r>
              <a:rPr lang="zh-CN" altLang="zh-CN" sz="2800" kern="100" dirty="0" smtClean="0">
                <a:latin typeface="Times New Roman"/>
                <a:ea typeface="华文细黑"/>
                <a:cs typeface="Times New Roman"/>
              </a:rPr>
              <a:t>正</a:t>
            </a:r>
            <a:r>
              <a:rPr lang="zh-CN" altLang="zh-CN" sz="2800" kern="100" dirty="0">
                <a:latin typeface="Times New Roman"/>
                <a:ea typeface="华文细黑"/>
                <a:cs typeface="Times New Roman"/>
              </a:rPr>
              <a:t>不知以何称呼，只见众姊妹都</a:t>
            </a:r>
            <a:r>
              <a:rPr lang="zh-CN" altLang="zh-CN" sz="2800" kern="100" dirty="0" smtClean="0">
                <a:latin typeface="Times New Roman"/>
                <a:ea typeface="华文细黑"/>
                <a:cs typeface="Times New Roman"/>
              </a:rPr>
              <a:t>忙</a:t>
            </a:r>
            <a:r>
              <a:rPr lang="zh-CN" altLang="zh-CN" sz="2800" kern="100" dirty="0">
                <a:latin typeface="Times New Roman"/>
                <a:ea typeface="华文细黑"/>
                <a:cs typeface="Times New Roman"/>
              </a:rPr>
              <a:t>告诉他</a:t>
            </a:r>
            <a:endParaRPr lang="zh-CN" altLang="zh-CN" sz="2800" kern="100" dirty="0">
              <a:effectLst/>
              <a:latin typeface="宋体"/>
              <a:cs typeface="Courier New"/>
            </a:endParaRPr>
          </a:p>
        </p:txBody>
      </p:sp>
      <p:sp>
        <p:nvSpPr>
          <p:cNvPr id="5" name="矩形 4"/>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教材助解</a:t>
            </a:r>
          </a:p>
        </p:txBody>
      </p:sp>
    </p:spTree>
    <p:extLst>
      <p:ext uri="{BB962C8B-B14F-4D97-AF65-F5344CB8AC3E}">
        <p14:creationId xmlns:p14="http://schemas.microsoft.com/office/powerpoint/2010/main" val="32356623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793" y="424508"/>
            <a:ext cx="1132403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这是琏嫂子。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黛玉虽不识，也曾听见母亲说过，大舅贾赦之子贾琏，娶的就是二舅母王氏之内侄女，自幼假充男儿教养的，学名王熙凤。黛玉忙陪笑见礼，以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呼之。</a:t>
            </a:r>
            <a:r>
              <a:rPr lang="zh-CN" altLang="zh-CN" sz="2800" kern="100" dirty="0" smtClean="0">
                <a:latin typeface="Times New Roman"/>
                <a:ea typeface="华文细黑"/>
                <a:cs typeface="Times New Roman"/>
              </a:rPr>
              <a:t>这</a:t>
            </a:r>
            <a:r>
              <a:rPr lang="zh-CN" altLang="en-US" sz="2800" kern="100" dirty="0" smtClean="0">
                <a:solidFill>
                  <a:prstClr val="black"/>
                </a:solidFill>
                <a:latin typeface="宋体"/>
                <a:ea typeface="华文细黑"/>
                <a:cs typeface="宋体"/>
              </a:rPr>
              <a:t>熙</a:t>
            </a:r>
            <a:r>
              <a:rPr lang="zh-CN" altLang="zh-CN" sz="2800" kern="100" dirty="0" smtClean="0">
                <a:latin typeface="楷体_GB2312"/>
                <a:ea typeface="华文细黑"/>
                <a:cs typeface="楷体_GB2312"/>
              </a:rPr>
              <a:t>凤</a:t>
            </a:r>
            <a:r>
              <a:rPr lang="zh-CN" altLang="zh-CN" sz="2800" kern="100" dirty="0">
                <a:latin typeface="楷体_GB2312"/>
                <a:ea typeface="华文细黑"/>
                <a:cs typeface="楷体_GB2312"/>
              </a:rPr>
              <a:t>携着黛玉的手</a:t>
            </a:r>
            <a:r>
              <a:rPr lang="zh-CN" altLang="zh-CN" sz="2800" kern="100" dirty="0">
                <a:latin typeface="Times New Roman"/>
                <a:ea typeface="华文细黑"/>
                <a:cs typeface="Times New Roman"/>
              </a:rPr>
              <a:t>，上下细细打谅了一回，仍送至贾母身边坐下，因笑道：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天下真有这样标致的人物，我今儿才算见了！况且这通身的气派，竟不像老祖宗的外孙女儿，竟是个嫡亲的孙女，怨不得老祖宗天天口头心头一时不忘。只可怜我这妹妹这样命苦，怎么姑妈偏就去世了！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说着，便用帕拭泪。贾母笑道：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我才好了，你倒来招我。你妹妹远路才来，身子又弱，也才劝住了，快再休提前话。</a:t>
            </a:r>
            <a:r>
              <a:rPr lang="en-US" altLang="zh-CN" sz="2800" kern="100" dirty="0" smtClean="0">
                <a:latin typeface="宋体"/>
                <a:ea typeface="华文细黑"/>
                <a:cs typeface="Times New Roman"/>
              </a:rPr>
              <a:t>”</a:t>
            </a:r>
            <a:r>
              <a:rPr lang="zh-CN" altLang="zh-CN" sz="2800" kern="100" dirty="0" smtClean="0">
                <a:solidFill>
                  <a:prstClr val="black"/>
                </a:solidFill>
                <a:latin typeface="Times New Roman"/>
                <a:ea typeface="华文细黑"/>
                <a:cs typeface="Times New Roman"/>
              </a:rPr>
              <a:t>这</a:t>
            </a:r>
            <a:r>
              <a:rPr lang="zh-CN" altLang="en-US" sz="2800" kern="100" dirty="0" smtClean="0">
                <a:solidFill>
                  <a:prstClr val="black"/>
                </a:solidFill>
                <a:latin typeface="宋体"/>
                <a:ea typeface="华文细黑"/>
                <a:cs typeface="宋体"/>
              </a:rPr>
              <a:t>熙</a:t>
            </a:r>
            <a:r>
              <a:rPr lang="zh-CN" altLang="zh-CN" sz="2800" kern="100" dirty="0" smtClean="0">
                <a:solidFill>
                  <a:prstClr val="black"/>
                </a:solidFill>
                <a:latin typeface="楷体_GB2312"/>
                <a:ea typeface="华文细黑"/>
                <a:cs typeface="楷体_GB2312"/>
              </a:rPr>
              <a:t>凤</a:t>
            </a:r>
            <a:r>
              <a:rPr lang="zh-CN" altLang="zh-CN" sz="2800" kern="100" dirty="0">
                <a:solidFill>
                  <a:prstClr val="black"/>
                </a:solidFill>
                <a:latin typeface="楷体_GB2312"/>
                <a:ea typeface="华文细黑"/>
                <a:cs typeface="楷体_GB2312"/>
              </a:rPr>
              <a:t>听了</a:t>
            </a:r>
            <a:r>
              <a:rPr lang="zh-CN" altLang="zh-CN" sz="2800" kern="100" dirty="0" smtClean="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忙转悲为喜道</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宋体"/>
                <a:ea typeface="华文细黑"/>
                <a:cs typeface="Times New Roman"/>
              </a:rPr>
              <a:t>“</a:t>
            </a:r>
            <a:r>
              <a:rPr lang="zh-CN" altLang="zh-CN" sz="2800" kern="100" dirty="0" smtClean="0">
                <a:solidFill>
                  <a:prstClr val="black"/>
                </a:solidFill>
                <a:latin typeface="Times New Roman"/>
                <a:ea typeface="华文细黑"/>
                <a:cs typeface="Times New Roman"/>
              </a:rPr>
              <a:t>正是呢！</a:t>
            </a:r>
            <a:r>
              <a:rPr lang="zh-CN" altLang="zh-CN" sz="2800" kern="100" dirty="0">
                <a:solidFill>
                  <a:prstClr val="black"/>
                </a:solidFill>
                <a:latin typeface="Times New Roman"/>
                <a:ea typeface="华文细黑"/>
                <a:cs typeface="Times New Roman"/>
              </a:rPr>
              <a:t>我一</a:t>
            </a:r>
            <a:r>
              <a:rPr lang="zh-CN" altLang="zh-CN" sz="2800" kern="100" dirty="0" smtClean="0">
                <a:solidFill>
                  <a:prstClr val="black"/>
                </a:solidFill>
                <a:latin typeface="Times New Roman"/>
                <a:ea typeface="华文细黑"/>
                <a:cs typeface="Times New Roman"/>
              </a:rPr>
              <a:t>见</a:t>
            </a:r>
            <a:r>
              <a:rPr lang="zh-CN" altLang="zh-CN" sz="2800" kern="100" dirty="0">
                <a:solidFill>
                  <a:prstClr val="black"/>
                </a:solidFill>
                <a:latin typeface="Times New Roman"/>
                <a:ea typeface="华文细黑"/>
                <a:cs typeface="Times New Roman"/>
              </a:rPr>
              <a:t>了妹</a:t>
            </a:r>
            <a:endParaRPr lang="zh-CN" altLang="zh-CN" sz="1050" kern="100" dirty="0">
              <a:effectLst/>
              <a:latin typeface="宋体"/>
              <a:cs typeface="Courier New"/>
            </a:endParaRPr>
          </a:p>
        </p:txBody>
      </p:sp>
    </p:spTree>
    <p:extLst>
      <p:ext uri="{BB962C8B-B14F-4D97-AF65-F5344CB8AC3E}">
        <p14:creationId xmlns:p14="http://schemas.microsoft.com/office/powerpoint/2010/main" val="32286602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43276" y="477466"/>
            <a:ext cx="10774433"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妹，</a:t>
            </a:r>
            <a:r>
              <a:rPr lang="zh-CN" altLang="zh-CN" sz="2800" kern="100" dirty="0">
                <a:latin typeface="Times New Roman"/>
                <a:ea typeface="华文细黑"/>
                <a:cs typeface="Times New Roman"/>
              </a:rPr>
              <a:t>一心都在他身上了，又是喜欢，又是伤心，竟忘记了老祖宗。该打，该打！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又忙携黛玉之手，问：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妹妹几岁了？可也上过学？现吃什么药？在这里不要想家，想要什么吃的、什么玩的，只管告诉我；丫头老婆们不好了，也只管告诉我。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一面又问婆子们：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林姑娘的行李东西可搬进来了？带了几个人来？你们赶早打扫两间下房，让他们去歇歇。</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节选自《林黛玉进贾府》</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920480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4748" y="693490"/>
            <a:ext cx="10725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选文主要从谁的角度来叙述？这样的叙述有什么作用？</a:t>
            </a:r>
            <a:endParaRPr lang="zh-CN" altLang="zh-CN" sz="1050" kern="100" dirty="0">
              <a:effectLst/>
              <a:latin typeface="宋体"/>
              <a:cs typeface="Courier New"/>
            </a:endParaRPr>
          </a:p>
        </p:txBody>
      </p:sp>
      <p:sp>
        <p:nvSpPr>
          <p:cNvPr id="9" name="矩形 8"/>
          <p:cNvSpPr/>
          <p:nvPr/>
        </p:nvSpPr>
        <p:spPr>
          <a:xfrm>
            <a:off x="684748" y="1442145"/>
            <a:ext cx="10725733"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从林黛玉的角度。</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作用：刻画林黛玉细腻敏感的心理，从林黛玉的角度来看贾府中的主要人物，展示贾府中的人物关系。第三视角能更客观、全面地展现全貌，便于展开情节</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0360057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4748" y="549474"/>
            <a:ext cx="10514394"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脂砚斋评点王熙凤出场：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第一笔，阿凤三魂六魄已被作者拘定了。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本段文字用了哪些手法写王熙凤？勾勒出王熙凤什么形象特征？</a:t>
            </a:r>
            <a:endParaRPr lang="zh-CN" altLang="zh-CN" sz="1050" kern="100" dirty="0">
              <a:effectLst/>
              <a:latin typeface="宋体"/>
              <a:cs typeface="Courier New"/>
            </a:endParaRPr>
          </a:p>
        </p:txBody>
      </p:sp>
      <p:sp>
        <p:nvSpPr>
          <p:cNvPr id="9" name="矩形 8"/>
          <p:cNvSpPr/>
          <p:nvPr/>
        </p:nvSpPr>
        <p:spPr>
          <a:xfrm>
            <a:off x="684748" y="2657129"/>
            <a:ext cx="10725733"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先声夺人，未见其人，先闻其声。语言、动作、神态描写等。</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王熙凤的性格特征：</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在贾府威重令行，敢于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放诞无礼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善于逢迎讨好贾母；</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喜好弄权，精明能干。</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3858650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0904" y="308621"/>
            <a:ext cx="11437277"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三</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细节描写艺术</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所谓细节，就是构成人物形象、故事情节或环境特征的单位，也就是表现事物各种感情特征的具体而细小的材料。所谓细节描写，就是把细小的事物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如一个动作、一种表情、一个特点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用特写镜头放大，准确、生动、细致地将其描绘出来，使读者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如见其人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如睹其物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如闻其声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。根据这个定义，细节描写有两个特征：一是将细小的事物描写得极细致、极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特写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，二是所描绘的细节必须具有巨大的表现力和感染力。不少考生以为只要是细致描写就是细节描写，其实不然，只有这两个特征同时具备，才称得上是细节描写。</a:t>
            </a:r>
            <a:endParaRPr lang="zh-CN" altLang="zh-CN" sz="1050" kern="100" dirty="0">
              <a:effectLst/>
              <a:latin typeface="宋体"/>
              <a:cs typeface="Courier New"/>
            </a:endParaRPr>
          </a:p>
        </p:txBody>
      </p:sp>
    </p:spTree>
    <p:extLst>
      <p:ext uri="{BB962C8B-B14F-4D97-AF65-F5344CB8AC3E}">
        <p14:creationId xmlns:p14="http://schemas.microsoft.com/office/powerpoint/2010/main" val="32252720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477466"/>
            <a:ext cx="10882177"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细节描写不只是动作描写，它有许多种，如场景细节、服饰细节、表情细节、语言细节和心理细节等。当动作描写具有较大的表现力时，也叫细节描写。</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细节描写主要用于人物描写，也可用于环境描写，它是小说最重要的描写艺术之一。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赏析细节描写艺术，主要赏析细节描写的内涵和作用，其作用十分巨大，表现在：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推动情节发展。通过对细节的描写，使故事情节跌宕起伏，引人入胜。</a:t>
            </a:r>
            <a:endParaRPr lang="zh-CN" altLang="zh-CN" sz="1050" kern="100" dirty="0">
              <a:effectLst/>
              <a:latin typeface="宋体"/>
              <a:cs typeface="Courier New"/>
            </a:endParaRPr>
          </a:p>
        </p:txBody>
      </p:sp>
    </p:spTree>
    <p:extLst>
      <p:ext uri="{BB962C8B-B14F-4D97-AF65-F5344CB8AC3E}">
        <p14:creationId xmlns:p14="http://schemas.microsoft.com/office/powerpoint/2010/main" val="331031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136476"/>
            <a:ext cx="10882177"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展示人物性格。一些细小的动作、简短的话语，可以表现出一个人的性格、精神风貌。</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凸显环境特征。文章中作者主观感情的流露，往往要借助典型环境的描写，因此文章对一景一物的细致描写，不仅能准确表达出作者的思想感情，还能凸显环境特征。</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表达真挚情感。一篇文章能感染读者，往往因为其表达的情感真挚。而真挚情感除了来源于亲身经历的生活，还来源于成功的细节描写。</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深化作品主题。好的细节描写，有助于折射广阔的生活画面，表现深刻的社会主题。</a:t>
            </a:r>
            <a:endParaRPr lang="zh-CN" altLang="zh-CN" sz="1050" kern="100" dirty="0">
              <a:effectLst/>
              <a:latin typeface="宋体"/>
              <a:cs typeface="Courier New"/>
            </a:endParaRPr>
          </a:p>
        </p:txBody>
      </p:sp>
    </p:spTree>
    <p:extLst>
      <p:ext uri="{BB962C8B-B14F-4D97-AF65-F5344CB8AC3E}">
        <p14:creationId xmlns:p14="http://schemas.microsoft.com/office/powerpoint/2010/main" val="36454505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49365" y="662668"/>
            <a:ext cx="10774433" cy="39192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其实，细节描写的作用主要表现在刻画人物形象方面：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人物语言的细节描写，使人物形象栩栩如生、跃然纸上。</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人物动作的细节描写，透露出人物形象的心理。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人物心理的细节描写，展示人物的内心世界。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人物外貌、服饰方面的细节描写，揭示人物特征、身份等。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环境中的细节描写，烘托出人物的性格。</a:t>
            </a:r>
            <a:endParaRPr lang="zh-CN" altLang="zh-CN" sz="1050" kern="100" dirty="0">
              <a:effectLst/>
              <a:latin typeface="宋体"/>
              <a:cs typeface="Courier New"/>
            </a:endParaRPr>
          </a:p>
        </p:txBody>
      </p:sp>
    </p:spTree>
    <p:extLst>
      <p:ext uri="{BB962C8B-B14F-4D97-AF65-F5344CB8AC3E}">
        <p14:creationId xmlns:p14="http://schemas.microsoft.com/office/powerpoint/2010/main" val="41425096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3920676" y="2971324"/>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3920676" y="2448104"/>
            <a:ext cx="5980549" cy="523220"/>
          </a:xfrm>
          <a:prstGeom prst="rect">
            <a:avLst/>
          </a:prstGeom>
          <a:noFill/>
        </p:spPr>
        <p:txBody>
          <a:bodyPr wrap="square" rtlCol="0">
            <a:spAutoFit/>
          </a:bodyPr>
          <a:lstStyle/>
          <a:p>
            <a:r>
              <a:rPr lang="zh-CN" altLang="en-US" sz="2800" b="1" spc="100" dirty="0" smtClean="0">
                <a:solidFill>
                  <a:srgbClr val="3114AC"/>
                </a:solidFill>
                <a:latin typeface="Times New Roman" pitchFamily="18" charset="0"/>
                <a:ea typeface="微软雅黑" pitchFamily="34" charset="-122"/>
                <a:cs typeface="Times New Roman" pitchFamily="18" charset="0"/>
              </a:rPr>
              <a:t>描写艺术</a:t>
            </a:r>
            <a:r>
              <a:rPr lang="en-US" altLang="zh-CN" sz="2400" b="1" kern="0" spc="100" dirty="0" smtClean="0">
                <a:solidFill>
                  <a:srgbClr val="3114AC"/>
                </a:solidFill>
                <a:latin typeface="微软雅黑"/>
                <a:ea typeface="微软雅黑"/>
                <a:cs typeface="Times New Roman" pitchFamily="18" charset="0"/>
              </a:rPr>
              <a:t>·</a:t>
            </a:r>
            <a:r>
              <a:rPr lang="zh-CN" altLang="en-US" sz="2800" b="1" spc="100" dirty="0" smtClean="0">
                <a:solidFill>
                  <a:srgbClr val="3114AC"/>
                </a:solidFill>
                <a:latin typeface="Times New Roman" pitchFamily="18" charset="0"/>
                <a:ea typeface="微软雅黑" pitchFamily="34" charset="-122"/>
                <a:cs typeface="Times New Roman" pitchFamily="18" charset="0"/>
              </a:rPr>
              <a:t>叙事艺术</a:t>
            </a:r>
            <a:r>
              <a:rPr lang="en-US" altLang="zh-CN" sz="2400" b="1" kern="0" spc="100" dirty="0" smtClean="0">
                <a:solidFill>
                  <a:srgbClr val="3114AC"/>
                </a:solidFill>
                <a:latin typeface="微软雅黑"/>
                <a:ea typeface="微软雅黑"/>
                <a:cs typeface="Times New Roman" pitchFamily="18" charset="0"/>
              </a:rPr>
              <a:t>·</a:t>
            </a:r>
            <a:r>
              <a:rPr lang="zh-CN" altLang="en-US" sz="2800" b="1" spc="100" dirty="0" smtClean="0">
                <a:solidFill>
                  <a:srgbClr val="3114AC"/>
                </a:solidFill>
                <a:latin typeface="Times New Roman" pitchFamily="18" charset="0"/>
                <a:ea typeface="微软雅黑" pitchFamily="34" charset="-122"/>
                <a:cs typeface="Times New Roman" pitchFamily="18" charset="0"/>
              </a:rPr>
              <a:t>语言艺术</a:t>
            </a:r>
            <a:endParaRPr lang="zh-CN" altLang="en-US" sz="2800" b="1" spc="100"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3920676" y="3556837"/>
            <a:ext cx="5980549"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两种赏析题的关键答题环节</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920676" y="4077866"/>
            <a:ext cx="5980549"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894" y="1269554"/>
            <a:ext cx="11272852"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找出下面文段中的细节描写，并说明其作用。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林冲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向了一回火，觉得身上寒冷，寻思却才老军所说，二里路外有那市井，何不去沽些酒来吃？便去包裹里取些碎银子，把花枪挑了酒葫芦，将火炭盖了，取毡笠子戴上，拿了钥匙，出来，把草厅门拽上；出到大门首，把两扇草场门反拽上锁了；带了钥匙，信步投东，雪地里踏着碎琼乱玉，迤逦背着北风而行。那雪正下得紧</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节选自《林教头风雪山神庙》</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教材助解</a:t>
            </a: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8732831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622598" y="909514"/>
            <a:ext cx="10725733"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该段文字有两处细节描写。一处是林冲的动作细节描写，如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上锁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等，刻画了林冲细心缜密的性格，使下文情节的发展更为合理，暗示起火是人为的。一处是景物细节描写，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着一细节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，渲染了紧张的气氛，为下文陆虞候放火欲烧死林冲，林冲山神庙前雪仇做了很好的铺垫。</a:t>
            </a:r>
            <a:endParaRPr lang="zh-CN" altLang="zh-CN" sz="1050" kern="100" dirty="0">
              <a:effectLst/>
              <a:latin typeface="宋体"/>
              <a:cs typeface="Courier New"/>
            </a:endParaRPr>
          </a:p>
        </p:txBody>
      </p:sp>
    </p:spTree>
    <p:extLst>
      <p:ext uri="{BB962C8B-B14F-4D97-AF65-F5344CB8AC3E}">
        <p14:creationId xmlns:p14="http://schemas.microsoft.com/office/powerpoint/2010/main" val="2280530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7081" y="117426"/>
            <a:ext cx="11050733"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鲁迅是位细节描写大师，他在《祝福》中对祥林嫂有三次外貌描写，在这三次描写中都对其眼睛有极其精细、精彩的刻画，试分析这三次眼睛细节的内涵和作用。</a:t>
            </a:r>
            <a:endParaRPr lang="zh-CN" altLang="zh-CN" sz="2800" kern="100" dirty="0">
              <a:latin typeface="宋体"/>
              <a:cs typeface="Courier New"/>
            </a:endParaRPr>
          </a:p>
          <a:p>
            <a:pPr>
              <a:lnSpc>
                <a:spcPct val="150000"/>
              </a:lnSpc>
            </a:pPr>
            <a:r>
              <a:rPr lang="zh-CN" altLang="zh-CN" sz="2800" kern="100" dirty="0">
                <a:latin typeface="Times New Roman"/>
                <a:ea typeface="华文细黑"/>
                <a:cs typeface="Times New Roman"/>
              </a:rPr>
              <a:t>第一处：她不是鲁镇人。有一年的冬初，四叔家里要换女工，做中人的卫老婆子带她进来了，头上扎着白头绳，乌裙，蓝夹袄，月白背心，年纪大约二十六七，脸色青黄，但两颊却还是红的。卫老婆子叫她祥林嫂，说是自己母家的邻舍，死了当家人，所以出来做工了。四叔皱了皱眉，四婶已经知道了他的意思，是在讨厌她是一个寡妇。但看她模样还周正，手脚都壮大，又只是</a:t>
            </a:r>
            <a:r>
              <a:rPr lang="zh-CN" altLang="zh-CN" sz="2800" kern="100" dirty="0" smtClean="0">
                <a:latin typeface="Times New Roman"/>
                <a:ea typeface="华文细黑"/>
                <a:cs typeface="Times New Roman"/>
              </a:rPr>
              <a:t>顺</a:t>
            </a:r>
            <a:r>
              <a:rPr lang="zh-CN" altLang="zh-CN" sz="2800" kern="100" dirty="0">
                <a:latin typeface="Times New Roman"/>
                <a:ea typeface="华文细黑"/>
                <a:cs typeface="Times New Roman"/>
              </a:rPr>
              <a:t>着眼，不开一句口，很</a:t>
            </a:r>
            <a:r>
              <a:rPr lang="zh-CN" altLang="zh-CN" sz="2800" kern="100" dirty="0" smtClean="0">
                <a:latin typeface="Times New Roman"/>
                <a:ea typeface="华文细黑"/>
                <a:cs typeface="Times New Roman"/>
              </a:rPr>
              <a:t>像</a:t>
            </a:r>
            <a:r>
              <a:rPr lang="zh-CN" altLang="zh-CN" sz="2800" kern="100" dirty="0">
                <a:latin typeface="Times New Roman"/>
                <a:ea typeface="华文细黑"/>
                <a:cs typeface="Times New Roman"/>
              </a:rPr>
              <a:t>一个</a:t>
            </a:r>
            <a:r>
              <a:rPr lang="zh-CN" altLang="zh-CN" sz="2800" kern="100" dirty="0" smtClean="0">
                <a:latin typeface="Times New Roman"/>
                <a:ea typeface="华文细黑"/>
                <a:cs typeface="Times New Roman"/>
              </a:rPr>
              <a:t>安</a:t>
            </a:r>
            <a:endParaRPr lang="en-US" altLang="zh-CN" sz="2800" kern="100" dirty="0" smtClean="0">
              <a:latin typeface="Times New Roman"/>
              <a:ea typeface="华文细黑"/>
              <a:cs typeface="Times New Roman"/>
            </a:endParaRPr>
          </a:p>
          <a:p>
            <a:pPr>
              <a:lnSpc>
                <a:spcPct val="150000"/>
              </a:lnSpc>
            </a:pPr>
            <a:r>
              <a:rPr lang="zh-CN" altLang="zh-CN" sz="2800" kern="100" dirty="0">
                <a:latin typeface="Times New Roman"/>
                <a:ea typeface="华文细黑"/>
                <a:cs typeface="Times New Roman"/>
              </a:rPr>
              <a:t>分耐劳的人，便不管四叔的皱眉，将她留下了</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936233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65577"/>
            <a:ext cx="10941320" cy="65045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第二</a:t>
            </a:r>
            <a:r>
              <a:rPr lang="zh-CN" altLang="zh-CN" sz="2800" kern="100" dirty="0">
                <a:latin typeface="Times New Roman"/>
                <a:ea typeface="华文细黑"/>
                <a:cs typeface="Times New Roman"/>
              </a:rPr>
              <a:t>处：但有一年的秋季，大约是得到祥林嫂好运的消息之后的又过了两个新年，她竟又站在四叔家的堂前了。桌上放着一个荸荠式的圆篮，檐下一个小铺盖。她仍然头上扎着白头绳，乌裙，蓝夹袄，月白背心，脸色青黄，只是两颊上已经消失了血色，顺着眼，眼角上带些泪痕，眼光也没有先前那样精神了。</a:t>
            </a:r>
            <a:endParaRPr lang="zh-CN" altLang="zh-CN" sz="280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第三处：我这回在鲁镇所见的人们中，改变之大，可以说无过于她的了：五年前的花白的头发，即今已</a:t>
            </a:r>
            <a:r>
              <a:rPr lang="zh-CN" altLang="zh-CN" sz="2800" kern="100" dirty="0">
                <a:latin typeface="Times New Roman"/>
                <a:ea typeface="华文细黑"/>
                <a:cs typeface="Times New Roman"/>
              </a:rPr>
              <a:t>经全白，全不像四十上下的人；脸上瘦削不堪，黄中带黑，而且消尽了先前悲哀的神色，仿佛是木刻似的；只有那眼珠间或一轮，还可以表示她是一个活物。</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说明：三处是按祥林嫂生平排序的</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948771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554486" y="477466"/>
            <a:ext cx="10941320"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最早</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第一处</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写祥林嫂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顺着眼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，写出了她初到鲁家的怯生，性格的温顺与善良。</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再者</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第二处</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写祥林嫂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顺着眼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眼角上带些泪痕，眼光也没有先前那样精神了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，表明祥林嫂依然那么温顺、善良，但经过丧夫丧子的重大打击，已极度悲哀，几乎失去了生活的希望。</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最后</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第三处</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写祥林嫂的眼珠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间或一轮</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，表明祥林嫂在被鲁家赶出后沦落为乞丐，已经完全绝望、麻木，仅仅是个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活物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罢了。</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三次眼睛细节的描写，写出了祥林嫂命运的每况愈下；三次描写层层深入，对照鲜明，震撼人心。</a:t>
            </a:r>
            <a:endParaRPr lang="zh-CN" altLang="zh-CN" sz="1050" kern="100" dirty="0">
              <a:effectLst/>
              <a:latin typeface="宋体"/>
              <a:cs typeface="Courier New"/>
            </a:endParaRPr>
          </a:p>
        </p:txBody>
      </p:sp>
    </p:spTree>
    <p:extLst>
      <p:ext uri="{BB962C8B-B14F-4D97-AF65-F5344CB8AC3E}">
        <p14:creationId xmlns:p14="http://schemas.microsoft.com/office/powerpoint/2010/main" val="2422748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blinds(horizontal)">
                                      <p:cBhvr>
                                        <p:cTn id="19" dur="75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2729" y="370051"/>
            <a:ext cx="11499437"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四</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场景描写艺术</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场景就是我们常常说的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场面描写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。它与单纯的环境描写不同，它是以人物为中心的环境描写，一般由人物、事件和环境组成。它是某一段时间内社会生活的横截面，小说就是由一个接一个这样的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构成的。</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场景又有公共场景和私人场景之分。在开放的公共空间里，人物受到社会道德、行为规范的约束，言行必须符合身份，表现人物须有分寸。而在封闭的私人空间里，人物得到了充分舒展个性的自由，人物的真性情得以表露。如安娜</a:t>
            </a:r>
            <a:r>
              <a:rPr lang="en-US" altLang="zh-CN" sz="2800" kern="100" dirty="0">
                <a:latin typeface="Times New Roman"/>
                <a:ea typeface="华文细黑"/>
              </a:rPr>
              <a:t>·</a:t>
            </a:r>
            <a:r>
              <a:rPr lang="zh-CN" altLang="zh-CN" sz="2800" kern="100" dirty="0">
                <a:latin typeface="Times New Roman"/>
                <a:ea typeface="华文细黑"/>
                <a:cs typeface="Times New Roman"/>
              </a:rPr>
              <a:t>卡列尼娜在公众场景里端庄雍容，在与</a:t>
            </a:r>
            <a:r>
              <a:rPr lang="zh-CN" altLang="zh-CN" sz="2800" kern="100" dirty="0" smtClean="0">
                <a:latin typeface="Times New Roman"/>
                <a:ea typeface="华文细黑"/>
                <a:cs typeface="Times New Roman"/>
              </a:rPr>
              <a:t>情</a:t>
            </a:r>
            <a:r>
              <a:rPr lang="zh-CN" altLang="zh-CN" sz="2800" kern="100" dirty="0">
                <a:latin typeface="Times New Roman"/>
                <a:ea typeface="华文细黑"/>
                <a:cs typeface="Times New Roman"/>
              </a:rPr>
              <a:t>人渥伦斯</a:t>
            </a:r>
            <a:endParaRPr lang="zh-CN" altLang="zh-CN" sz="2800" kern="100" dirty="0">
              <a:latin typeface="宋体"/>
              <a:cs typeface="Courier New"/>
            </a:endParaRPr>
          </a:p>
        </p:txBody>
      </p:sp>
    </p:spTree>
    <p:extLst>
      <p:ext uri="{BB962C8B-B14F-4D97-AF65-F5344CB8AC3E}">
        <p14:creationId xmlns:p14="http://schemas.microsoft.com/office/powerpoint/2010/main" val="11472329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724867"/>
            <a:ext cx="10941320"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基的秘密约会里，却是那么热烈奔放。把人物放在这两个场景中交替表现，更能全面立体地揭示人物性格，展开故事的全貌和反映社会的道德风尚。</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场景描写的作用有：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给全篇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定调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，使叙述更加自然；</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营造意境和渲染气氛；</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导引人物出场；</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揭示人物性格；</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作为一种象征</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2878877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3508" y="802099"/>
            <a:ext cx="11730575"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酒馆也分三六九等。首善街那家小酒馆得算顶末尾的一等。不插幌子，不挂字号，屋里连座位也没有；柜台上不卖菜，单摆一缸酒。来喝酒的，都是扛活拉车卖苦力的底层人。有的手捏一块酱肠头，有的衣兜里装着一把五香花生，进门要上二三两，倚着墙角窗台独饮。逢到人挤人，便端着酒碗到门外边，靠树一站，把酒一点点倒进嘴里，这才叫过瘾解馋其乐无穷呢！</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这酒馆只卖一种酒，是山芋干造的，价钱贱，酒味大。首善街养的猫从来不丢，跑迷了路，也会循着酒味找回来。这酒不讲余味，只讲冲劲</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5264816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580" y="477466"/>
            <a:ext cx="1161443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进嘴赛镪水，非得赶紧咽，不然烧烂了舌头嘴巴牙花嗓子眼儿。可一落进肚里，马上一股劲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地蹿上来，直撞脑袋，晕晕乎乎，劲头很猛。好赛大年夜里放的那种炮仗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炮打灯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，点着一炸，红灯蹿天。这酒就叫作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炮打灯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。好酒应是温厚绵长，绝不上头。但穷汉子们挣一天命，筋酸骨乏，心里憋闷，不就为了花钱不多，马上来劲，晕头涨脑地洒脱洒脱放纵放纵吗？</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要说最洒脱，还得数酒婆。天天下晌，这老婆子一准来到小酒馆，衣衫破烂，赛叫花子；头发乱，脸色黯，没人说清她嘛长相，更没人知道她姓嘛叫嘛，却都知道她是这</a:t>
            </a:r>
            <a:r>
              <a:rPr lang="zh-CN" altLang="zh-CN" sz="2800" kern="100" dirty="0" smtClean="0">
                <a:latin typeface="Times New Roman"/>
                <a:ea typeface="华文细黑"/>
                <a:cs typeface="Times New Roman"/>
              </a:rPr>
              <a:t>小</a:t>
            </a:r>
            <a:r>
              <a:rPr lang="zh-CN" altLang="zh-CN" sz="2800" kern="100" dirty="0">
                <a:latin typeface="Times New Roman"/>
                <a:ea typeface="华文细黑"/>
                <a:cs typeface="Times New Roman"/>
              </a:rPr>
              <a:t>酒馆的头号酒鬼，尊称酒婆</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她一进</a:t>
            </a:r>
            <a:endParaRPr lang="zh-CN" altLang="zh-CN" sz="2800" kern="100" dirty="0">
              <a:effectLst/>
              <a:latin typeface="宋体"/>
              <a:cs typeface="Courier New"/>
            </a:endParaRPr>
          </a:p>
        </p:txBody>
      </p:sp>
    </p:spTree>
    <p:extLst>
      <p:ext uri="{BB962C8B-B14F-4D97-AF65-F5344CB8AC3E}">
        <p14:creationId xmlns:p14="http://schemas.microsoft.com/office/powerpoint/2010/main" val="41803578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1580" y="461109"/>
            <a:ext cx="1161443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门，照例打怀里掏出个四四方方小布包，打开布包，里头是个报纸包，报纸有时新有时旧；打开报纸包，又是个绵纸包，好赛里头包着一个翡翠别针；再打开这绵纸包，原来只是两角钱！她拿钱撂在柜台上，老板照例把多半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炮打灯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递过去，她接过酒碗，举手扬脖，碗底一翻，酒便直落肚中，好赛倒进酒桶。待这婆子两脚一出门坎，就赛在地上划天书了。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smtClean="0">
                <a:latin typeface="Times New Roman"/>
                <a:ea typeface="华文细黑"/>
                <a:cs typeface="Times New Roman"/>
              </a:rPr>
              <a:t>注</a:t>
            </a:r>
            <a:r>
              <a:rPr lang="zh-CN" altLang="zh-CN" sz="2800" kern="100" dirty="0">
                <a:latin typeface="Times New Roman"/>
                <a:ea typeface="华文细黑"/>
                <a:cs typeface="Times New Roman"/>
              </a:rPr>
              <a:t>　选自冯骥才《俗世奇人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酒婆》。《俗世奇人》共收录</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篇作品，每篇记述一个奇人趣事，各自独立。内容虽互不相关，但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读起来正好是天津本土的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集体性格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12079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0000000\2013102022295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3232" t="1027" r="15589"/>
          <a:stretch/>
        </p:blipFill>
        <p:spPr bwMode="auto">
          <a:xfrm>
            <a:off x="8294686" y="0"/>
            <a:ext cx="3895727" cy="6859588"/>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100" dirty="0">
                <a:solidFill>
                  <a:srgbClr val="0070C0"/>
                </a:solidFill>
                <a:latin typeface="Arial Black"/>
                <a:ea typeface="微软雅黑"/>
              </a:rPr>
              <a:t>描写艺术</a:t>
            </a:r>
            <a:r>
              <a:rPr lang="en-US" altLang="zh-CN" sz="3600" spc="100" dirty="0">
                <a:solidFill>
                  <a:srgbClr val="0070C0"/>
                </a:solidFill>
                <a:latin typeface="微软雅黑" panose="020B0503020204020204" pitchFamily="34" charset="-122"/>
                <a:ea typeface="微软雅黑"/>
              </a:rPr>
              <a:t>·</a:t>
            </a:r>
            <a:r>
              <a:rPr lang="zh-CN" altLang="en-US" sz="3600" spc="100" dirty="0">
                <a:solidFill>
                  <a:srgbClr val="0070C0"/>
                </a:solidFill>
                <a:latin typeface="Arial Black"/>
                <a:ea typeface="微软雅黑"/>
              </a:rPr>
              <a:t>叙事艺术</a:t>
            </a:r>
            <a:r>
              <a:rPr lang="en-US" altLang="zh-CN" sz="3600" spc="100" dirty="0">
                <a:solidFill>
                  <a:srgbClr val="0070C0"/>
                </a:solidFill>
                <a:latin typeface="微软雅黑" panose="020B0503020204020204" pitchFamily="34" charset="-122"/>
                <a:ea typeface="微软雅黑"/>
              </a:rPr>
              <a:t>·</a:t>
            </a:r>
            <a:r>
              <a:rPr lang="zh-CN" altLang="en-US" sz="3600" spc="100" dirty="0">
                <a:solidFill>
                  <a:srgbClr val="0070C0"/>
                </a:solidFill>
                <a:latin typeface="Arial Black"/>
                <a:ea typeface="微软雅黑"/>
              </a:rPr>
              <a:t>语言艺术</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理解</a:t>
            </a:r>
            <a:r>
              <a:rPr lang="zh-CN" altLang="en-US" sz="2800" b="1" spc="100" dirty="0" smtClean="0">
                <a:latin typeface="黑体" pitchFamily="49" charset="-122"/>
                <a:ea typeface="黑体" pitchFamily="49" charset="-122"/>
              </a:rPr>
              <a:t>必备知识</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50590" y="1159446"/>
            <a:ext cx="10725733"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特点：简陋，嘈杂</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场景描写的作用：突出了下层人民的贫困和思想的麻木，营造出压抑的氛围，为酒婆的出场蓄势。</a:t>
            </a:r>
            <a:r>
              <a:rPr lang="zh-CN" altLang="zh-CN" sz="2800" kern="100" dirty="0">
                <a:solidFill>
                  <a:srgbClr val="C00000"/>
                </a:solidFill>
                <a:latin typeface="宋体"/>
                <a:ea typeface="Times New Roman"/>
                <a:cs typeface="Courier New"/>
              </a:rPr>
              <a:t> </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550590" y="405458"/>
            <a:ext cx="1094132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小说开头的场景有何特点？场景描写有何作用？</a:t>
            </a:r>
            <a:endParaRPr lang="zh-CN" altLang="zh-CN" sz="1050" kern="100" dirty="0">
              <a:effectLst/>
              <a:latin typeface="宋体"/>
              <a:cs typeface="Courier New"/>
            </a:endParaRPr>
          </a:p>
        </p:txBody>
      </p:sp>
    </p:spTree>
    <p:extLst>
      <p:ext uri="{BB962C8B-B14F-4D97-AF65-F5344CB8AC3E}">
        <p14:creationId xmlns:p14="http://schemas.microsoft.com/office/powerpoint/2010/main" val="13921668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2816" y="549474"/>
            <a:ext cx="10832990"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二、叙事艺术</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含情节艺术</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参见本专题核心突破一</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三、语言艺术</a:t>
            </a:r>
            <a:endParaRPr lang="zh-CN" altLang="zh-CN" sz="105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小说的语言可以分为两种：一是人物语言，即文中人物的对话、独白等，人物语言应该是个性化的语言，要能充分揭示人物的性格特征，表现人物的心理状态；二是叙述人语言，即作者在小说中叙述事件、描绘人物、发表评论、抒发感情时使用的语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鉴赏小说的语言有两层含意：一是鉴赏小说中人物的个性化语言，二是鉴赏小说作者的语言风格。</a:t>
            </a:r>
            <a:endParaRPr lang="zh-CN" altLang="zh-CN" sz="1050" kern="100" dirty="0">
              <a:effectLst/>
              <a:latin typeface="宋体"/>
              <a:cs typeface="Courier New"/>
            </a:endParaRPr>
          </a:p>
        </p:txBody>
      </p:sp>
    </p:spTree>
    <p:extLst>
      <p:ext uri="{BB962C8B-B14F-4D97-AF65-F5344CB8AC3E}">
        <p14:creationId xmlns:p14="http://schemas.microsoft.com/office/powerpoint/2010/main" val="41054269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2614" y="136718"/>
            <a:ext cx="11385581"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鉴赏小说中人物的语言特点</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不同性格的人，在不同的场合，面对不同的对象，说话的语言风格不一样。有的幽默，有的庄重；有的委婉含蓄，有的直来直去；有的简洁，有的啰唆；有的羞羞答答，有的大大方方；有的粗野，有的文雅。</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鉴赏小说作者的语言特点</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不同的作者，会有不同的语言特点。这里的特点有时是指作者的语言风格，如平实、朴素、华丽、冷峻、热烈、简洁、明快、晓畅、典雅、清丽、幽默、辛辣、含蓄；有时是指在特定的作品中表现出来的遣词造句等修辞方面的特点，如炼字、长短句、整散句等等；另外，也包括作者语言的地域色彩、语体色彩</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521450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7632" y="485514"/>
            <a:ext cx="11161240" cy="391848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特别要注意的是，小说作者的语言特点与小说中人物的语言特点是不能等同的。</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鉴赏小说语言艺术关键在于确定语言特色。可以从词语、句式、修辞等角度切入。不过，鉴赏小说语言更突出人物语言的个性化，即语言符合人物的身份，展示人物的性格，表现人物的感情，有时体现地域特色，有鲜明的地方色彩，还有作者语言的个性化。</a:t>
            </a:r>
            <a:endParaRPr lang="zh-CN" altLang="zh-CN" sz="1050" kern="100" dirty="0">
              <a:effectLst/>
              <a:latin typeface="宋体"/>
              <a:cs typeface="Courier New"/>
            </a:endParaRPr>
          </a:p>
        </p:txBody>
      </p:sp>
    </p:spTree>
    <p:extLst>
      <p:ext uri="{BB962C8B-B14F-4D97-AF65-F5344CB8AC3E}">
        <p14:creationId xmlns:p14="http://schemas.microsoft.com/office/powerpoint/2010/main" val="32646368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269554"/>
            <a:ext cx="11385581" cy="456558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每位作家都有自己独特的语言风格，或清新明快，或幽默讽刺，或沉郁悲哀，结合下面的文字具体分析作者的语言风格。</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旧历的年底毕竟最像年底，村镇上不必说，就在天空中也显出将到新年的气象来。灰白色的沉重的晚云中间时时发出闪光，接着一声钝响，是送灶的爆竹；近处燃放的可就更强烈了，震耳的大音还没有息，空气里已经散满了幽微的火药香。我是正在这一夜回到我的故乡鲁镇的。</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
        <p:nvSpPr>
          <p:cNvPr id="5" name="矩形 4"/>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anose="02020603050405020304" pitchFamily="18" charset="0"/>
                <a:ea typeface="微软雅黑"/>
                <a:cs typeface="Times New Roman" panose="02020603050405020304" pitchFamily="18" charset="0"/>
              </a:rPr>
              <a:t>5</a:t>
            </a:r>
            <a:endParaRPr lang="zh-CN" altLang="en-US" sz="2400" b="1" kern="0" dirty="0">
              <a:solidFill>
                <a:sysClr val="window" lastClr="FFFFFF"/>
              </a:solidFill>
              <a:latin typeface="Times New Roman" panose="02020603050405020304" pitchFamily="18" charset="0"/>
              <a:ea typeface="微软雅黑"/>
              <a:cs typeface="Times New Roman" panose="02020603050405020304" pitchFamily="18" charset="0"/>
            </a:endParaRPr>
          </a:p>
        </p:txBody>
      </p:sp>
    </p:spTree>
    <p:extLst>
      <p:ext uri="{BB962C8B-B14F-4D97-AF65-F5344CB8AC3E}">
        <p14:creationId xmlns:p14="http://schemas.microsoft.com/office/powerpoint/2010/main" val="21932628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9099" y="371550"/>
            <a:ext cx="11385581" cy="58582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冬季日短，又是雪天，夜色早已笼罩了全市镇。人们都在灯下匆忙，但窗外很寂静。雪花落在积得厚厚的雪褥上面，听去似乎瑟瑟有声，使人更加感得沉寂。我独坐在发出黄光的菜油灯下，想，这百无聊赖的祥林嫂，被人们弃在尘芥堆中的，看得厌倦了的陈旧的玩物，先前还将形骸露在尘芥里，从活得有趣的人们看来，恐怕要怪讶她何以还要存在，现在总算被无常打扫得干干净净了。魂灵的有无，我不知道；然而在现世，则无聊生者不生，即使厌见者不见，为人为己，也还都不错。我静听着窗外似乎瑟瑟作响的雪花声，一面想，反而渐渐的舒畅起来</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节选自《祝福》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6" name="图片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16540567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32252" y="981522"/>
            <a:ext cx="10619538"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文中的语言是沉郁悲哀的。作者选择色彩不太强烈的字、声调不太响亮的字造成稍长的句子，使大家读了因语调的缓慢、文字的暗淡而感到悲哀。例如，云是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灰白色的沉重的晚云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，爆竹声是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钝响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，市镇被夜色笼罩，人的心情也是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更加感得沉寂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。写的是新年的气象，色彩却如此暗淡，情调却如此悲哀，乐景不乐，只让人觉得沉郁。</a:t>
            </a:r>
            <a:endParaRPr lang="zh-CN" altLang="zh-CN" sz="1050" kern="100" dirty="0">
              <a:effectLst/>
              <a:latin typeface="宋体"/>
              <a:cs typeface="Courier New"/>
            </a:endParaRPr>
          </a:p>
        </p:txBody>
      </p:sp>
      <p:pic>
        <p:nvPicPr>
          <p:cNvPr id="10" name="图片 9">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645149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两种赏析题的关键答题环节</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2" descr="C:\Users\Administrator\Desktop\0000000\2013102022295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3232" t="1027" r="15589"/>
          <a:stretch/>
        </p:blipFill>
        <p:spPr bwMode="auto">
          <a:xfrm>
            <a:off x="8294686" y="0"/>
            <a:ext cx="3895727"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3839" y="102568"/>
            <a:ext cx="11639246" cy="6656181"/>
          </a:xfrm>
          <a:prstGeom prst="rect">
            <a:avLst/>
          </a:prstGeom>
        </p:spPr>
        <p:txBody>
          <a:bodyPr>
            <a:spAutoFit/>
          </a:bodyPr>
          <a:lstStyle/>
          <a:p>
            <a:pPr lvl="0" algn="just">
              <a:lnSpc>
                <a:spcPct val="140000"/>
              </a:lnSpc>
            </a:pPr>
            <a:r>
              <a:rPr lang="zh-CN" altLang="zh-CN" sz="2800" b="1" kern="100" dirty="0">
                <a:solidFill>
                  <a:srgbClr val="0000FF"/>
                </a:solidFill>
                <a:latin typeface="Times New Roman"/>
                <a:ea typeface="华文细黑"/>
                <a:cs typeface="Times New Roman"/>
              </a:rPr>
              <a:t>一、整体艺术鉴赏题</a:t>
            </a:r>
            <a:endParaRPr lang="zh-CN" altLang="zh-CN" sz="1050" kern="100" dirty="0">
              <a:solidFill>
                <a:prstClr val="black"/>
              </a:solidFill>
              <a:latin typeface="宋体"/>
              <a:cs typeface="Courier New"/>
            </a:endParaRPr>
          </a:p>
          <a:p>
            <a:pPr lvl="0" algn="just">
              <a:lnSpc>
                <a:spcPct val="140000"/>
              </a:lnSpc>
            </a:pPr>
            <a:r>
              <a:rPr lang="zh-CN" altLang="zh-CN" sz="2800" b="1" kern="100" dirty="0">
                <a:solidFill>
                  <a:srgbClr val="000000"/>
                </a:solidFill>
                <a:latin typeface="Times New Roman"/>
                <a:ea typeface="华文细黑"/>
                <a:cs typeface="Times New Roman"/>
              </a:rPr>
              <a:t>阅读下面的文字，完成文后题目。</a:t>
            </a:r>
            <a:endParaRPr lang="zh-CN" altLang="zh-CN" sz="1050" kern="100" dirty="0">
              <a:solidFill>
                <a:prstClr val="black"/>
              </a:solidFill>
              <a:latin typeface="宋体"/>
              <a:cs typeface="Courier New"/>
            </a:endParaRPr>
          </a:p>
          <a:p>
            <a:pPr lvl="0" algn="ctr">
              <a:lnSpc>
                <a:spcPct val="140000"/>
              </a:lnSpc>
            </a:pPr>
            <a:r>
              <a:rPr lang="zh-CN" altLang="zh-CN" sz="2800" b="1" kern="100" dirty="0">
                <a:solidFill>
                  <a:srgbClr val="C00000"/>
                </a:solidFill>
                <a:latin typeface="Times New Roman"/>
                <a:ea typeface="华文细黑"/>
                <a:cs typeface="Times New Roman"/>
              </a:rPr>
              <a:t>爱情与逻辑</a:t>
            </a:r>
            <a:endParaRPr lang="zh-CN" altLang="zh-CN" sz="1050" kern="100" dirty="0">
              <a:solidFill>
                <a:prstClr val="black"/>
              </a:solidFill>
              <a:latin typeface="宋体"/>
              <a:cs typeface="Courier New"/>
            </a:endParaRPr>
          </a:p>
          <a:p>
            <a:pPr lvl="0" algn="ctr">
              <a:lnSpc>
                <a:spcPct val="140000"/>
              </a:lnSpc>
            </a:pPr>
            <a:r>
              <a:rPr lang="zh-CN" altLang="zh-CN" sz="2800" kern="100" dirty="0">
                <a:solidFill>
                  <a:prstClr val="black"/>
                </a:solidFill>
                <a:latin typeface="Times New Roman"/>
                <a:ea typeface="华文细黑"/>
                <a:cs typeface="Times New Roman"/>
              </a:rPr>
              <a:t>马克斯</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夏尔曼</a:t>
            </a:r>
            <a:endParaRPr lang="zh-CN" altLang="zh-CN" sz="1050" kern="100" dirty="0">
              <a:solidFill>
                <a:prstClr val="black"/>
              </a:solidFill>
              <a:latin typeface="宋体"/>
              <a:cs typeface="Courier New"/>
            </a:endParaRPr>
          </a:p>
          <a:p>
            <a:pPr lvl="0" indent="720000" algn="just">
              <a:lnSpc>
                <a:spcPct val="140000"/>
              </a:lnSpc>
            </a:pPr>
            <a:r>
              <a:rPr lang="zh-CN" altLang="zh-CN" sz="2800" kern="100" dirty="0">
                <a:solidFill>
                  <a:prstClr val="black"/>
                </a:solidFill>
                <a:latin typeface="Times New Roman"/>
                <a:ea typeface="华文细黑"/>
                <a:cs typeface="Times New Roman"/>
              </a:rPr>
              <a:t>我在法律学院读书。我深知，一位贤惠的妻子对于我今后的律师生涯至关重要。我对波莉垂青已久。但她在聪明这点上达不到我的要求，我急需提高她跟我的匹配度。</a:t>
            </a:r>
            <a:endParaRPr lang="zh-CN" altLang="zh-CN" sz="1050" kern="100" dirty="0">
              <a:solidFill>
                <a:prstClr val="black"/>
              </a:solidFill>
              <a:latin typeface="宋体"/>
              <a:cs typeface="Courier New"/>
            </a:endParaRPr>
          </a:p>
          <a:p>
            <a:pPr lvl="0" indent="720000" algn="just">
              <a:lnSpc>
                <a:spcPct val="140000"/>
              </a:lnSpc>
            </a:pPr>
            <a:r>
              <a:rPr lang="zh-CN" altLang="zh-CN" sz="2800" kern="100" dirty="0">
                <a:solidFill>
                  <a:prstClr val="black"/>
                </a:solidFill>
                <a:latin typeface="Times New Roman"/>
                <a:ea typeface="华文细黑"/>
                <a:cs typeface="Times New Roman"/>
              </a:rPr>
              <a:t>第二天晚上，我便约波莉出来。我们坐在学校的一棵橡树下。我给她开了一门逻辑课。</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逻辑，</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我清了清喉咙说，</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我们先来讲</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轻率归纳</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。你不会讲法语，我不会讲法语。由此得出结论：明尼苏达大学里谁也不会讲法语。</a:t>
            </a:r>
            <a:r>
              <a:rPr lang="en-US" altLang="zh-CN" sz="2800" kern="100" dirty="0" smtClean="0">
                <a:solidFill>
                  <a:prstClr val="black"/>
                </a:solidFill>
                <a:latin typeface="宋体"/>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151576"/>
            <a:ext cx="11324037"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真的吗？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波莉兴奋地说，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没人会？</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我憋住一肚子怨气：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波莉，这是谬误。结论下得过早，证据又不足。</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接下来一个谬误叫作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转移论题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。有个男人想来申请工作。老板问他的资历怎样，他回答说家里除了老婆还有</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个孩子。老婆是个跛子。孩子们没吃没穿。屋子里床都没有。</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波莉那桃红色的脸颊上滚下一串泪珠：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啊，太可怜啦。</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唉，是太可怜啦，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我应声附和道，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可这不足以为论点呀。那男人对老板关于他资历如何的问题避而不谈，却又想求得老板的同情。他是犯了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转移论题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的错误，你懂吗？</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4869" y="418729"/>
            <a:ext cx="11192741"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小说以综合运用各种表现手法来塑造人物形象为中心任务，并以塑造典型的艺术形象为最高目标。小说在塑造人物形象时，可以采用叙述语言，也可以采用对话语言，还可以采用心理描写等手法。小说的表达方式多种多样，表现手法更是灵活多变，它可以包罗其他艺术体裁的所有写法，有散文式的背景描绘，有特写般的人物刻画，有戏剧般尖锐激烈的矛盾冲突，有诗一般的意境。从这一点来讲，小说的艺术技巧更为广泛。若从考试的角度看，它与散文的艺术表现手法没有区别。单就小说而言，它作为一种叙事文体，其艺术技巧更突出描写艺术、叙事艺术和语言艺术等几个方面。</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666" y="117426"/>
            <a:ext cx="11324037"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你手帕带来了吗？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她已泣不成声。</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我将手帕递给了她。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我压低嗓音说，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我们来讨论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类比不当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。学生考试时应该允许看教科书。毕竟嘛，外科医生在给病人做手术时可以参考</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光片；律师为被告辩护期间可以查看辩护书；木匠盖房子的时候则可以对照设计图。那么，学生考试时为什么就不准看教科书呢？</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好主意！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她热情洋溢地说。</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波莉，这论证全错了。医生、律师和木匠并不是在测验他们学到了多少知识，而学生却是在考试。这些情况完全不同，你可别把它们混为一谈啊。</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666" y="380629"/>
            <a:ext cx="11324037"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现在讲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假设非事实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。假如居里夫人没有把一张照相板留在装有沥青铀的抽屉里，那么当今世界还不知镭为何物呢。</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波莉颔首称是。</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我冷冰冰地说：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这个论证是谬误。也许居里夫人会在晚些时候的某一天发现镭，也许别的什么人会发现它的。你不能以一个不真实的前提作为开端，从而引出任何站得住脚的结论。</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下一个谬误是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违反充足理由律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。有两个人在辩论。甲说：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我的对手是个臭名昭著的骗子，他的话一句也不可信。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波莉，想想看，错在哪儿？</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7311587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666" y="238355"/>
            <a:ext cx="11324037"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这是不公平的，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她气愤地说，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人家还没有开口，就被骂成骗子。那人家还有啥机会辩论呢？</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我欣喜若狂地叫了起来，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波莉，我为你感到自豪。</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我花了这么多时间，总算没白费。我们的关系由逻辑改为浪漫的时候到了。</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我们再次坐在那棵橡树下的时候，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亲爱的，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我笑容可掬地说，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我们已经在一块儿呆了五个晚上了。相处得很融洽，显然是情投意合。</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轻率归纳。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波莉欢快地说。</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对不起，你说什么？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我问。</a:t>
            </a:r>
            <a:endParaRPr lang="zh-CN" altLang="zh-CN" sz="1050" kern="100" dirty="0">
              <a:effectLst/>
              <a:latin typeface="宋体"/>
              <a:cs typeface="Courier New"/>
            </a:endParaRPr>
          </a:p>
        </p:txBody>
      </p:sp>
    </p:spTree>
    <p:extLst>
      <p:ext uri="{BB962C8B-B14F-4D97-AF65-F5344CB8AC3E}">
        <p14:creationId xmlns:p14="http://schemas.microsoft.com/office/powerpoint/2010/main" val="33592805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1101" y="174576"/>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轻率归纳，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她重复了一遍，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咱们只碰过五次头，怎么就说是情投意合了呢？</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这小淘气学得倒挺不错。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亲爱的，碰五次头够多了。你要知道一块糕是好糕，总不必把它吃光吧！</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类比不当，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波莉脱口而出，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我不是糕，我是姑娘。</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我心里总觉得不是滋味，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波莉，我爱你。你对于我是整个世界。我的宝贝，请说一声你跟我。要不，我做人还有什么意思？我会消沉下去，我会饭菜不进，我会变成一个两眼凹陷、步履蹒跚的废物，到处流浪。</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转移论题。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波莉说。</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我咬紧牙关，说什么也得保持镇静</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1062805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1101" y="193626"/>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嗯，波莉，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我强装笑容地说，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你已经把谬误都学到手了。</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这话一点不错。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她说着使劲儿点了点头。</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是谁教你的呢，波莉？</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你呗。</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对啦，你得感激我才是，亲爱的，要是没我，你一辈子也别想晓得这么多谬误。</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假设非事实。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她迫不及待地说。</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我抹了抹眉头上的汗水。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波莉，你别这样死心眼儿了。这些不过是课堂上的骗人之术。你可知道，学校里学到的东西与生活是不相干的。</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外延扩大。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她顽皮地向我摇着手指。</a:t>
            </a:r>
            <a:endParaRPr lang="zh-CN" altLang="zh-CN" sz="1050" kern="100" dirty="0">
              <a:effectLst/>
              <a:latin typeface="宋体"/>
              <a:cs typeface="Courier New"/>
            </a:endParaRPr>
          </a:p>
        </p:txBody>
      </p:sp>
    </p:spTree>
    <p:extLst>
      <p:ext uri="{BB962C8B-B14F-4D97-AF65-F5344CB8AC3E}">
        <p14:creationId xmlns:p14="http://schemas.microsoft.com/office/powerpoint/2010/main" val="6829791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1101" y="212676"/>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我暴跳如雷：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你到底跟不跟我？</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她回答说。</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我问。</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今天下午我已答应过佩蒂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波莉的另一个追求者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，说我跟他。</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我气得脚跟也站不稳了，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这骗子！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我尖叫着，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别跟他，波莉。他会撒谎，讲话从不算数。他是个骗子。</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违反充足理由律。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波莉说。</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既然你已成了逻辑学家，那么请问，你跟佩蒂的逻辑原因何在？</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他有温度。</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8237280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117426"/>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请结合材料，分析这篇小说的艺术特色。</a:t>
            </a:r>
            <a:endParaRPr lang="zh-CN" altLang="zh-CN" sz="1050" kern="100" dirty="0">
              <a:effectLst/>
              <a:latin typeface="宋体"/>
              <a:cs typeface="Courier New"/>
            </a:endParaRPr>
          </a:p>
        </p:txBody>
      </p:sp>
      <p:sp>
        <p:nvSpPr>
          <p:cNvPr id="5" name="矩形 4"/>
          <p:cNvSpPr/>
          <p:nvPr/>
        </p:nvSpPr>
        <p:spPr>
          <a:xfrm>
            <a:off x="438523" y="693490"/>
            <a:ext cx="11161240"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小说采用双线结构。一条是爱情线，一条是逻辑线，两条都是明线，双线合一，体现出了作者高超的小说艺术</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小说采用对话的形式。一问一答，能够直接表现人物的性格特点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小说结局富有戏剧性。小说前半部分不断地铺垫</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对波莉的教导，而后半部分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却出人意料地遭到波莉的拒绝，结局出人意料</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smtClean="0">
                <a:solidFill>
                  <a:srgbClr val="C00000"/>
                </a:solidFill>
                <a:latin typeface="Times New Roman"/>
                <a:ea typeface="华文细黑"/>
                <a:cs typeface="Times New Roman"/>
              </a:rPr>
              <a:t>小说</a:t>
            </a:r>
            <a:r>
              <a:rPr lang="zh-CN" altLang="zh-CN" sz="2800" kern="100" dirty="0">
                <a:solidFill>
                  <a:srgbClr val="C00000"/>
                </a:solidFill>
                <a:latin typeface="Times New Roman"/>
                <a:ea typeface="华文细黑"/>
                <a:cs typeface="Times New Roman"/>
              </a:rPr>
              <a:t>选材详略得当。详写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与波莉的对话，略写波莉与佩蒂的故事，情节简洁明了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小说语言幽默风趣，浅显易懂，把深奥的逻辑学知识容纳在对话当中，示例丰富，充满张力。</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5">
                                            <p:txEl>
                                              <p:pRg st="0" end="0"/>
                                            </p:txEl>
                                          </p:spTgt>
                                        </p:tgtEl>
                                      </p:cBhvr>
                                    </p:animEffect>
                                    <p:set>
                                      <p:cBhvr>
                                        <p:cTn id="32" dur="1" fill="hold">
                                          <p:stCondLst>
                                            <p:cond delay="499"/>
                                          </p:stCondLst>
                                        </p:cTn>
                                        <p:tgtEl>
                                          <p:spTgt spid="5">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5">
                                            <p:txEl>
                                              <p:pRg st="1" end="1"/>
                                            </p:txEl>
                                          </p:spTgt>
                                        </p:tgtEl>
                                      </p:cBhvr>
                                    </p:animEffect>
                                    <p:set>
                                      <p:cBhvr>
                                        <p:cTn id="35" dur="1" fill="hold">
                                          <p:stCondLst>
                                            <p:cond delay="499"/>
                                          </p:stCondLst>
                                        </p:cTn>
                                        <p:tgtEl>
                                          <p:spTgt spid="5">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5">
                                            <p:txEl>
                                              <p:pRg st="2" end="2"/>
                                            </p:txEl>
                                          </p:spTgt>
                                        </p:tgtEl>
                                      </p:cBhvr>
                                    </p:animEffect>
                                    <p:set>
                                      <p:cBhvr>
                                        <p:cTn id="38" dur="1" fill="hold">
                                          <p:stCondLst>
                                            <p:cond delay="499"/>
                                          </p:stCondLst>
                                        </p:cTn>
                                        <p:tgtEl>
                                          <p:spTgt spid="5">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5">
                                            <p:txEl>
                                              <p:pRg st="3" end="3"/>
                                            </p:txEl>
                                          </p:spTgt>
                                        </p:tgtEl>
                                      </p:cBhvr>
                                    </p:animEffect>
                                    <p:set>
                                      <p:cBhvr>
                                        <p:cTn id="41" dur="1" fill="hold">
                                          <p:stCondLst>
                                            <p:cond delay="499"/>
                                          </p:stCondLst>
                                        </p:cTn>
                                        <p:tgtEl>
                                          <p:spTgt spid="5">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5">
                                            <p:txEl>
                                              <p:pRg st="4" end="4"/>
                                            </p:txEl>
                                          </p:spTgt>
                                        </p:tgtEl>
                                      </p:cBhvr>
                                    </p:animEffect>
                                    <p:set>
                                      <p:cBhvr>
                                        <p:cTn id="44"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13423" y="26368"/>
            <a:ext cx="11614431" cy="6844927"/>
          </a:xfrm>
          <a:prstGeom prst="rect">
            <a:avLst/>
          </a:prstGeom>
        </p:spPr>
        <p:txBody>
          <a:bodyPr wrap="square" lIns="121898" tIns="60948" rIns="121898" bIns="60948">
            <a:spAutoFit/>
          </a:bodyPr>
          <a:lstStyle/>
          <a:p>
            <a:pPr algn="just">
              <a:lnSpc>
                <a:spcPct val="140000"/>
              </a:lnSpc>
              <a:spcAft>
                <a:spcPts val="0"/>
              </a:spcAft>
            </a:pPr>
            <a:r>
              <a:rPr lang="zh-CN" altLang="zh-CN" sz="2600" b="1" kern="100" dirty="0">
                <a:solidFill>
                  <a:srgbClr val="0000FF"/>
                </a:solidFill>
                <a:latin typeface="Times New Roman"/>
                <a:ea typeface="华文细黑"/>
                <a:cs typeface="Times New Roman"/>
              </a:rPr>
              <a:t>备选试题：</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下列对小说相关内容和艺术特色的分析，正确的一项是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波莉是一个非常愚笨的人，</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教给她的逻辑学知识，她只关注逻辑学</a:t>
            </a:r>
            <a:r>
              <a:rPr lang="zh-CN" altLang="zh-CN" sz="2600" kern="100" dirty="0" smtClean="0">
                <a:latin typeface="Times New Roman"/>
                <a:ea typeface="华文细黑"/>
                <a:cs typeface="Times New Roman"/>
              </a:rPr>
              <a:t>以</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外</a:t>
            </a:r>
            <a:r>
              <a:rPr lang="zh-CN" altLang="zh-CN" sz="2600" kern="100" dirty="0">
                <a:latin typeface="Times New Roman"/>
                <a:ea typeface="华文细黑"/>
                <a:cs typeface="Times New Roman"/>
              </a:rPr>
              <a:t>的东西，而她拒绝</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的理由，也是强词夺理，毫无逻辑可言。</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小说中的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有温度</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，言简意赅。</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有温度</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是温暖的意思，看得出来佩</a:t>
            </a:r>
            <a:r>
              <a:rPr lang="zh-CN" altLang="zh-CN" sz="2600" kern="100" dirty="0" smtClean="0">
                <a:latin typeface="Times New Roman"/>
                <a:ea typeface="华文细黑"/>
                <a:cs typeface="Times New Roman"/>
              </a:rPr>
              <a:t>蒂</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给予</a:t>
            </a:r>
            <a:r>
              <a:rPr lang="zh-CN" altLang="zh-CN" sz="2600" kern="100" dirty="0">
                <a:latin typeface="Times New Roman"/>
                <a:ea typeface="华文细黑"/>
                <a:cs typeface="Times New Roman"/>
              </a:rPr>
              <a:t>波莉的是一种爱的温暖，是波莉所希望得到的感情的关爱，是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a:t>
            </a:r>
            <a:r>
              <a:rPr lang="en-US" altLang="zh-CN" sz="2600" kern="100" dirty="0">
                <a:latin typeface="宋体"/>
                <a:ea typeface="华文细黑"/>
                <a:cs typeface="Times New Roman"/>
              </a:rPr>
              <a:t>”</a:t>
            </a:r>
            <a:r>
              <a:rPr lang="zh-CN" altLang="zh-CN" sz="2600" kern="100" dirty="0" smtClean="0">
                <a:latin typeface="Times New Roman"/>
                <a:ea typeface="华文细黑"/>
                <a:cs typeface="Times New Roman"/>
              </a:rPr>
              <a:t>所</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不懂</a:t>
            </a:r>
            <a:r>
              <a:rPr lang="zh-CN" altLang="zh-CN" sz="2600" kern="100" dirty="0">
                <a:latin typeface="Times New Roman"/>
                <a:ea typeface="华文细黑"/>
                <a:cs typeface="Times New Roman"/>
              </a:rPr>
              <a:t>给予的。</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佩蒂是小说的次要人物，虽着墨不多，却富有性格，与</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相比，佩蒂</a:t>
            </a:r>
            <a:r>
              <a:rPr lang="zh-CN" altLang="zh-CN" sz="2600" kern="100" dirty="0" smtClean="0">
                <a:latin typeface="Times New Roman"/>
                <a:ea typeface="华文细黑"/>
                <a:cs typeface="Times New Roman"/>
              </a:rPr>
              <a:t>温</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柔</a:t>
            </a:r>
            <a:r>
              <a:rPr lang="zh-CN" altLang="zh-CN" sz="2600" kern="100" dirty="0">
                <a:latin typeface="Times New Roman"/>
                <a:ea typeface="华文细黑"/>
                <a:cs typeface="Times New Roman"/>
              </a:rPr>
              <a:t>善良、开朗活泼却太理性。</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在介绍</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转移论题</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这一谬误的时候，波莉哭了，可以看出波莉是</a:t>
            </a:r>
            <a:r>
              <a:rPr lang="zh-CN" altLang="zh-CN" sz="2600" kern="100" dirty="0" smtClean="0">
                <a:latin typeface="Times New Roman"/>
                <a:ea typeface="华文细黑"/>
                <a:cs typeface="Times New Roman"/>
              </a:rPr>
              <a:t>一</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个</a:t>
            </a:r>
            <a:r>
              <a:rPr lang="zh-CN" altLang="zh-CN" sz="2600" kern="100" dirty="0">
                <a:latin typeface="Times New Roman"/>
                <a:ea typeface="华文细黑"/>
                <a:cs typeface="Times New Roman"/>
              </a:rPr>
              <a:t>非常有爱心的人；而波莉在</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追求她的时候，不断地拒绝</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a:t>
            </a:r>
            <a:r>
              <a:rPr lang="zh-CN" altLang="zh-CN" sz="2600" kern="100" dirty="0" smtClean="0">
                <a:latin typeface="Times New Roman"/>
                <a:ea typeface="华文细黑"/>
                <a:cs typeface="Times New Roman"/>
              </a:rPr>
              <a:t>说</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明了</a:t>
            </a:r>
            <a:r>
              <a:rPr lang="zh-CN" altLang="zh-CN" sz="2600" kern="100" dirty="0">
                <a:latin typeface="Times New Roman"/>
                <a:ea typeface="华文细黑"/>
                <a:cs typeface="Times New Roman"/>
              </a:rPr>
              <a:t>她的冷漠无情</a:t>
            </a:r>
            <a:r>
              <a:rPr lang="zh-CN" altLang="zh-CN" sz="2600" kern="100" dirty="0" smtClean="0">
                <a:latin typeface="Times New Roman"/>
                <a:ea typeface="华文细黑"/>
                <a:cs typeface="Times New Roman"/>
              </a:rPr>
              <a:t>。</a:t>
            </a:r>
            <a:endParaRPr lang="zh-CN" altLang="zh-CN" sz="2600" kern="100" dirty="0">
              <a:effectLst/>
              <a:latin typeface="宋体"/>
              <a:cs typeface="Courier New"/>
            </a:endParaRPr>
          </a:p>
        </p:txBody>
      </p:sp>
      <p:sp>
        <p:nvSpPr>
          <p:cNvPr id="5" name="TextBox 4"/>
          <p:cNvSpPr txBox="1"/>
          <p:nvPr/>
        </p:nvSpPr>
        <p:spPr>
          <a:xfrm>
            <a:off x="118542" y="228492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3" name="TextBox 2">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3318580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612000" y="909514"/>
            <a:ext cx="10514394"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波莉是一个非常愚笨的人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也是强词夺理，毫无逻辑可言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却太理性</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说明了她的冷漠无情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a:t>
            </a:r>
            <a:endParaRPr lang="zh-CN" altLang="zh-CN" sz="1050" kern="100" dirty="0">
              <a:effectLst/>
              <a:latin typeface="宋体"/>
              <a:cs typeface="Courier New"/>
            </a:endParaRPr>
          </a:p>
        </p:txBody>
      </p:sp>
    </p:spTree>
    <p:extLst>
      <p:ext uri="{BB962C8B-B14F-4D97-AF65-F5344CB8AC3E}">
        <p14:creationId xmlns:p14="http://schemas.microsoft.com/office/powerpoint/2010/main" val="3115877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96949" y="405458"/>
            <a:ext cx="10930343"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小说中的女主人公波莉为什么拒绝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的追求？请结合材料分析其中的原因。</a:t>
            </a:r>
            <a:endParaRPr lang="zh-CN" altLang="zh-CN" sz="1050" kern="100" dirty="0">
              <a:effectLst/>
              <a:latin typeface="宋体"/>
              <a:cs typeface="Courier New"/>
            </a:endParaRPr>
          </a:p>
        </p:txBody>
      </p:sp>
      <p:sp>
        <p:nvSpPr>
          <p:cNvPr id="6" name="TextBox 5">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9791120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2047" y="155526"/>
            <a:ext cx="11192741"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一、描写艺术</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小说中的描写从描写对象看分为环境描写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主要是自然景物描写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、人物描写和场景描写。其中人物描写是赏析的重点。</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景物描写艺术</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赏析景物描写艺术同散文的景物描写艺术一样，可以从技巧和作用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效果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两方面进行：</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技巧方面</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抓住特征，进行形、声、色等方面的描写。</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调动视觉、听觉、嗅觉、触觉等多种感官进行描绘。</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写景有层次，讲究观察角度</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563481" y="189434"/>
            <a:ext cx="10725733" cy="6586394"/>
          </a:xfrm>
          <a:prstGeom prst="rect">
            <a:avLst/>
          </a:prstGeom>
        </p:spPr>
        <p:txBody>
          <a:bodyPr wrap="square" lIns="121898" tIns="60948" rIns="121898" bIns="60948">
            <a:spAutoFit/>
          </a:bodyPr>
          <a:lstStyle/>
          <a:p>
            <a:pPr lvl="0" algn="just">
              <a:lnSpc>
                <a:spcPct val="150000"/>
              </a:lnSpc>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过于理性，过于重视逻辑，把职业的道理运用到了感情上，犯了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外延扩大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等一系列错误。</a:t>
            </a:r>
            <a:endParaRPr lang="en-US" altLang="zh-CN" sz="2800" kern="100" dirty="0">
              <a:solidFill>
                <a:srgbClr val="C00000"/>
              </a:solidFill>
              <a:latin typeface="Times New Roman"/>
              <a:ea typeface="华文细黑"/>
              <a:cs typeface="Times New Roman"/>
            </a:endParaRPr>
          </a:p>
          <a:p>
            <a:pPr lvl="0" algn="just">
              <a:lnSpc>
                <a:spcPct val="150000"/>
              </a:lnSpc>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感情与职业是两种不同性质的事物，而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却把两者混为一谈，说明了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对感情的认知不正确。</a:t>
            </a:r>
            <a:endParaRPr lang="en-US" altLang="zh-CN" sz="2800" kern="100" dirty="0">
              <a:solidFill>
                <a:srgbClr val="C00000"/>
              </a:solidFill>
              <a:latin typeface="Times New Roman"/>
              <a:ea typeface="华文细黑"/>
              <a:cs typeface="Times New Roman"/>
            </a:endParaRPr>
          </a:p>
          <a:p>
            <a:pPr lvl="0" algn="just">
              <a:lnSpc>
                <a:spcPct val="150000"/>
              </a:lnSpc>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过于功利，只想着找一个在未来有助于自己事业发展的妻子，而没有顾忌到爱情需要更多的感情、时间、精力等的投入。</a:t>
            </a:r>
            <a:endParaRPr lang="en-US" altLang="zh-CN" sz="2800" kern="100" dirty="0">
              <a:solidFill>
                <a:srgbClr val="C00000"/>
              </a:solidFill>
              <a:latin typeface="Times New Roman"/>
              <a:ea typeface="华文细黑"/>
              <a:cs typeface="Times New Roman"/>
            </a:endParaRPr>
          </a:p>
          <a:p>
            <a:pPr lvl="0" algn="just">
              <a:lnSpc>
                <a:spcPct val="150000"/>
              </a:lnSpc>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波莉是一个非常感性的女孩，注重感情，讲究人性，活泼可爱，与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完全不是一类人</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lvl="0" algn="just">
              <a:lnSpc>
                <a:spcPct val="150000"/>
              </a:lnSpc>
            </a:pPr>
            <a:r>
              <a:rPr lang="en-US" altLang="zh-CN" sz="2800" kern="100" dirty="0" smtClean="0">
                <a:solidFill>
                  <a:srgbClr val="C00000"/>
                </a:solidFill>
                <a:latin typeface="宋体"/>
                <a:ea typeface="华文细黑"/>
                <a:cs typeface="Times New Roman"/>
              </a:rPr>
              <a:t>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在感情上愚笨，丝毫不关心波莉听课时的反应，不懂得波莉所需要的东西是什么，就强加给她逻辑知识，强行补课。</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378567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75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2465" y="1084907"/>
            <a:ext cx="11050733" cy="4001071"/>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对于这种指向整体赏析的题型，要抓住两个环节：</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做好整体性阅读。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着眼全文，整体性阅读。因为叙事是全文性的，不可能是局部阅读。</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理清叙事层次和段落。看看叙事可分为几个阶段及层次起止。</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抓住标志。抓住有助于把握叙事艺术的特征词语。如表时间的词，插入、过渡性词语等。有了这样的阅读，才能为答题做铺垫。</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93065" y="733704"/>
            <a:ext cx="10725733" cy="327215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掌握好赏析角度。其角度主要有：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叙事艺术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包括情节安排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，如叙述的方式与人称、线索，情节安排的技巧，段落安排的特点。</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写人技巧，最主要的写人技巧如对比、抑扬、对话、细节等。</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表现手法，如散文中的借景抒情、虚实结合、以小见大等，都可能在小说中使用。</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语言风格。</a:t>
            </a:r>
            <a:endParaRPr lang="zh-CN" altLang="zh-CN" sz="1050" kern="100" dirty="0">
              <a:effectLst/>
              <a:latin typeface="宋体"/>
              <a:cs typeface="Courier New"/>
            </a:endParaRPr>
          </a:p>
        </p:txBody>
      </p:sp>
    </p:spTree>
    <p:extLst>
      <p:ext uri="{BB962C8B-B14F-4D97-AF65-F5344CB8AC3E}">
        <p14:creationId xmlns:p14="http://schemas.microsoft.com/office/powerpoint/2010/main" val="2430017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30565" y="583382"/>
            <a:ext cx="11050733"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二、局部艺术鉴赏题</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母亲生育了五男两女，七个孩子都很有出息，有经商的，有从政的。他们在各自的天地里呼风唤雨，过着体面又富足的生活，也享受着周围人们的羡慕和尊重。母亲却一直守着家乡的老房子，过着平静的日子。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陪伴老人的是一只叫小花的狗。小花跟着母亲已有十多年了。可现在小花也老了，按照狗的年龄来算，小花在狗中也算是高龄了。</a:t>
            </a:r>
            <a:endParaRPr lang="zh-CN" altLang="zh-CN" sz="1050" kern="100" dirty="0">
              <a:effectLst/>
              <a:latin typeface="宋体"/>
              <a:cs typeface="Courier New"/>
            </a:endParaRPr>
          </a:p>
        </p:txBody>
      </p:sp>
    </p:spTree>
    <p:extLst>
      <p:ext uri="{BB962C8B-B14F-4D97-AF65-F5344CB8AC3E}">
        <p14:creationId xmlns:p14="http://schemas.microsoft.com/office/powerpoint/2010/main" val="28790071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370051"/>
            <a:ext cx="11272852"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去年，母亲生了一场大病，她的脑子里长了一个肿瘤，压迫着她的神经，让她痛苦不堪。孩子们把她送到医院去做手术，母亲在病床上一直昏迷了近一个月才醒过来。可醒过来的母亲却不认识她的儿女们了，面对着一个个寄托了她一生辛劳和牵挂的脸，听着一声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的呼唤，</a:t>
            </a:r>
            <a:r>
              <a:rPr lang="zh-CN" altLang="zh-CN" sz="2800" u="heavy" kern="100" dirty="0">
                <a:latin typeface="Times New Roman"/>
                <a:ea typeface="华文细黑"/>
                <a:cs typeface="Times New Roman"/>
              </a:rPr>
              <a:t>母亲只是一脸迷茫，胆怯地应道：</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你们是谁，我咋不认识啊？</a:t>
            </a:r>
            <a:r>
              <a:rPr lang="en-US" altLang="zh-CN" sz="2800" u="heavy" kern="100" dirty="0">
                <a:latin typeface="宋体"/>
                <a:ea typeface="华文细黑"/>
                <a:cs typeface="Times New Roman"/>
              </a:rPr>
              <a:t>”</a:t>
            </a:r>
            <a:endParaRPr lang="zh-CN" altLang="zh-CN" sz="1050" u="heavy"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儿女们一个个内心难受极了。他们望着母亲苍老的样子，后悔以前没有抽出更多的时间来陪伴母亲。如今母亲的记忆丧失了，尽管她还活着，可她的心里却再也没有她的满堂儿女了。孩子们觉得母亲好可怜，又觉得自己很可怜</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790264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3700" y="728349"/>
            <a:ext cx="11100909"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让人们惊奇的是，小花还活着，母亲不在家的时候，靠着邻居给它拿些吃的喂它，小花才没有饿死。不过小花变得比以前更苍老了，也很虚弱。见到母亲回来了，小花失神的眼里闪出一丝喜悦的光，它迫不及待地拖着虚弱的身子跑向母亲，不过它老得实在跑不动了，身子踉踉跄跄，好几次跌倒后又挣扎着站起来。</a:t>
            </a:r>
            <a:r>
              <a:rPr lang="zh-CN" altLang="zh-CN" sz="2800" u="heavy" kern="100" dirty="0">
                <a:latin typeface="Times New Roman"/>
                <a:ea typeface="华文细黑"/>
                <a:cs typeface="Times New Roman"/>
              </a:rPr>
              <a:t>它费力地来到母亲的身边，嘴里</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呜呜</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地叫着，用一只前爪使劲地扒着母亲的衣衫。</a:t>
            </a:r>
            <a:endParaRPr lang="zh-CN" altLang="zh-CN" sz="1050" u="heavy"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让人意想不到的一幕出现了，母亲睁开浑浊的眼睛，定定地看着小花，嘴角动了动，发出了一声低低的呼唤：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小花。</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1980897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3700" y="592401"/>
            <a:ext cx="11100909" cy="456558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刚才的一番举动似乎用尽了小花的力量，也好像它这些日子的坚持只为了再见母亲一面，它听到了母亲的呼唤后，又看了母亲一眼，头一歪，死了。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小花的尸体被人从母亲身边拿走了。过了几天，原本看着已经痊愈的母亲也安静地去世了。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令儿女们想不开的是，母亲至死也没有再记起他们</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选自宋志军《满堂儿女》，有删改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57994176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586206"/>
            <a:ext cx="11374157"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赏析文中画线的句子。</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(1)</a:t>
            </a:r>
            <a:r>
              <a:rPr lang="zh-CN" altLang="zh-CN" sz="2800" kern="100" dirty="0">
                <a:latin typeface="Times New Roman"/>
                <a:ea typeface="华文细黑"/>
                <a:cs typeface="Times New Roman"/>
              </a:rPr>
              <a:t>母亲只是一脸迷茫，胆怯地应道：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你们是谁，我咋不认识啊？</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438523" y="2026366"/>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本句运用神态描写、语言描写，形象地写出了失忆后的母亲把儿女看作陌生人的状态</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失忆后的母亲面对陌生人的紧张、迷茫</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，点出了母亲与儿女的情感距离。</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3383224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4" y="693490"/>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它费力地来到母亲的身边，嘴里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呜呜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地叫着，用一只前爪使劲地扒着母亲的衣衫。</a:t>
            </a:r>
            <a:endParaRPr lang="zh-CN" altLang="zh-CN" sz="1050" kern="100" dirty="0">
              <a:effectLst/>
              <a:latin typeface="宋体"/>
              <a:cs typeface="Courier New"/>
            </a:endParaRPr>
          </a:p>
        </p:txBody>
      </p:sp>
      <p:sp>
        <p:nvSpPr>
          <p:cNvPr id="5" name="矩形 4"/>
          <p:cNvSpPr/>
          <p:nvPr/>
        </p:nvSpPr>
        <p:spPr>
          <a:xfrm>
            <a:off x="438523" y="2056082"/>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本句运用动作描写、细节描写，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费力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呜呜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地叫着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扒</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，生动地写出了虚弱的小花见到母亲后的亲切，努力地靠近母亲，表现出小花与母亲的感情深厚。</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6073068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041" y="1169235"/>
            <a:ext cx="11385581" cy="45648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局部艺术鉴赏题针对的是文中一两处画线句子。鉴赏时应抓好三个环节：</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定点精读。要对画线句子作精细阅读：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找出描写、叙述的对象，是人物描写还是景物描写还是兼而有之。</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抓住关键词、核心句子，把握描述对象的特点，进而确定赏析的重点。</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延展阅读，延展到画线句子的上下文。因为有些关键内容不在画线文字中，而在它的上下文中；有些手法需借助上下文才能判断出来。</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6421285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0904" y="79326"/>
            <a:ext cx="11437277" cy="6686935"/>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动静结合，虚实结合，正侧结合，细节描写。</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白描和工笔。</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主观描写和客观描写。主观描写所描写的人物和事物往往是作者情感世界的一种观照和折射，渗透着作者主观上的喜怒哀乐等思想情绪。客观描写是客观、具体地描写事物的本来形态状貌，而不带有作者情感色彩的笔法。</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效果方面</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环境：</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交代故事发生的时间或地点；</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渲染气氛，奠定基调。</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人物：</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烘托人物心情，</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表现人物身份、地位、性格等，</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暗示人物命运。</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5311" y="227534"/>
            <a:ext cx="11161240"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找准找全角度。赏析画线句子多是多角度进行的。一般而言，首先是描写角度，在确定其描写对象后进一步判断，是景物描写，就从景物描写的角度和方法去判断其技巧；是人物描写，则从正面描写和侧面描写的角度去判断其具体写人手法。其次是修辞手法。再次是表现手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如对比、衬托等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和语言特点。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综合阐释表达效果。一般要从人物、情节、环境、主题四个角度阐释表达效果。另外，还有两个角度：一是从表达者的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表达视角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考虑，分析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表达作用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；二是从阅读者方面考虑，看作者这样写可以对读者的阅读产生什么样的积极效果。这样全盘考虑，会收到事半功倍之效。</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44704838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6" descr="C:\Users\Administrator\Desktop\2.12\timg (2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948" t="18927"/>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9404" y="657445"/>
            <a:ext cx="10882177" cy="1980261"/>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情节：</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暗示或推动情节的发展，</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为后面情节的发展做铺垫或制造悬念，</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作为情节发展的线索，</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照应标题或首尾。</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主题：</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揭示或暗示主题，</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具有象征意蕴。</a:t>
            </a:r>
            <a:endParaRPr lang="zh-CN" altLang="zh-CN" sz="1050" kern="100" dirty="0">
              <a:effectLst/>
              <a:latin typeface="宋体"/>
              <a:cs typeface="Courier New"/>
            </a:endParaRPr>
          </a:p>
        </p:txBody>
      </p:sp>
    </p:spTree>
    <p:extLst>
      <p:ext uri="{BB962C8B-B14F-4D97-AF65-F5344CB8AC3E}">
        <p14:creationId xmlns:p14="http://schemas.microsoft.com/office/powerpoint/2010/main" val="4867871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894" y="763999"/>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个钟头之前就听到这隐隐闷雷，初不在意。雷总不停，才渐渐生疑，懒懒问了一句。领队也只懒懒说是怒江，要过溜索了。不由捏紧了心，准备一睹纵贯滇西的怒江，却不料转出山口，依然是闷闷的雷。见前边牛死也不肯再走，心下大惑，就下马向前。行到岸边，抽一口气，腿子抖起来，如牛一般，不敢再往前动半步。</a:t>
            </a:r>
            <a:endParaRPr lang="zh-CN" altLang="zh-CN" sz="1050" kern="100" dirty="0">
              <a:latin typeface="宋体"/>
              <a:cs typeface="Courier New"/>
            </a:endParaRPr>
          </a:p>
          <a:p>
            <a:pPr indent="720000" algn="just">
              <a:lnSpc>
                <a:spcPct val="150000"/>
              </a:lnSpc>
              <a:spcAft>
                <a:spcPts val="0"/>
              </a:spcAft>
            </a:pPr>
            <a:r>
              <a:rPr lang="zh-CN" altLang="zh-CN" sz="2800" u="heavy" kern="100" dirty="0">
                <a:latin typeface="Times New Roman"/>
                <a:ea typeface="华文细黑"/>
                <a:cs typeface="Times New Roman"/>
              </a:rPr>
              <a:t>万丈绝壁垂直而下，驮队原来就在这壁顶上。怒江自西北天际亮亮而来，深远似涓涓细流，隐隐喧声腾上来，一派森气。俯望那江，蓦地心中一颤，再不敢向下看</a:t>
            </a:r>
            <a:r>
              <a:rPr lang="zh-CN" altLang="zh-CN" sz="2800" u="heavy"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节选自阿城《溜索》</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4" name="矩形 3"/>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18370553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4748" y="693490"/>
            <a:ext cx="10725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文中画线部分描写了峡谷险峻气势，请分析其表现特色。</a:t>
            </a:r>
            <a:endParaRPr lang="zh-CN" altLang="zh-CN" sz="1050" kern="100" dirty="0">
              <a:effectLst/>
              <a:latin typeface="宋体"/>
              <a:cs typeface="Courier New"/>
            </a:endParaRPr>
          </a:p>
        </p:txBody>
      </p:sp>
      <p:sp>
        <p:nvSpPr>
          <p:cNvPr id="9" name="矩形 8"/>
          <p:cNvSpPr/>
          <p:nvPr/>
        </p:nvSpPr>
        <p:spPr>
          <a:xfrm>
            <a:off x="684748" y="1442145"/>
            <a:ext cx="10725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以壁顶为观察点，变换视角，从视觉、听觉、内心感受多方面描写，使人如临其境。</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8444670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7509</TotalTime>
  <Words>6593</Words>
  <Application>Microsoft Office PowerPoint</Application>
  <PresentationFormat>自定义</PresentationFormat>
  <Paragraphs>284</Paragraphs>
  <Slides>61</Slides>
  <Notes>56</Notes>
  <HiddenSlides>4</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909</cp:revision>
  <dcterms:modified xsi:type="dcterms:W3CDTF">2018-03-27T03:42:23Z</dcterms:modified>
</cp:coreProperties>
</file>