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318" r:id="rId5"/>
    <p:sldId id="314" r:id="rId6"/>
    <p:sldId id="315" r:id="rId7"/>
    <p:sldId id="316" r:id="rId8"/>
    <p:sldId id="317" r:id="rId9"/>
    <p:sldId id="321" r:id="rId10"/>
    <p:sldId id="319" r:id="rId11"/>
    <p:sldId id="320" r:id="rId12"/>
    <p:sldId id="322" r:id="rId13"/>
    <p:sldId id="323" r:id="rId14"/>
    <p:sldId id="259" r:id="rId15"/>
    <p:sldId id="327" r:id="rId16"/>
    <p:sldId id="328" r:id="rId17"/>
    <p:sldId id="324" r:id="rId18"/>
    <p:sldId id="329" r:id="rId19"/>
    <p:sldId id="326"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MC SYSTEM" initials="M"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tags" Target="tags/tag1.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自定义版式">
    <p:spTree>
      <p:nvGrpSpPr>
        <p:cNvPr id="1" name=""/>
        <p:cNvGrpSpPr/>
        <p:nvPr/>
      </p:nvGrpSpPr>
      <p:grpSpPr>
        <a:xfrm>
          <a:off x="0" y="0"/>
          <a:ext cx="0" cy="0"/>
        </a:xfrm>
      </p:grpSpPr>
      <p:sp>
        <p:nvSpPr>
          <p:cNvPr id="2" name="标题 1"/>
          <p:cNvSpPr>
            <a:spLocks noGrp="1"/>
          </p:cNvSpPr>
          <p:nvPr>
            <p:ph type="title"/>
          </p:nvPr>
        </p:nvSpPr>
        <p:spPr>
          <a:xfrm>
            <a:off x="1117873" y="486948"/>
            <a:ext cx="14024203" cy="1767829"/>
          </a:xfrm>
        </p:spPr>
        <p:txBody>
          <a:bodyPr lIns="96771" tIns="48385" rIns="96771" bIns="48385"/>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17873" y="8477104"/>
            <a:ext cx="3658490" cy="486948"/>
          </a:xfrm>
        </p:spPr>
        <p:txBody>
          <a:bodyPr lIns="96771" tIns="48385" rIns="96771" bIns="48385"/>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nvPr>
        </p:nvSpPr>
        <p:spPr>
          <a:xfrm>
            <a:off x="5386107" y="8477104"/>
            <a:ext cx="5487730" cy="486948"/>
          </a:xfrm>
        </p:spPr>
        <p:txBody>
          <a:bodyPr lIns="96771" tIns="48385" rIns="96771" bIns="48385"/>
          <a:lstStyle/>
          <a:p>
            <a:endParaRPr lang="zh-CN" altLang="en-US"/>
          </a:p>
        </p:txBody>
      </p:sp>
      <p:sp>
        <p:nvSpPr>
          <p:cNvPr id="5" name="灯片编号占位符 4"/>
          <p:cNvSpPr>
            <a:spLocks noGrp="1"/>
          </p:cNvSpPr>
          <p:nvPr>
            <p:ph type="sldNum" sz="quarter" idx="12"/>
          </p:nvPr>
        </p:nvSpPr>
        <p:spPr>
          <a:xfrm>
            <a:off x="11483586" y="8477104"/>
            <a:ext cx="3658490" cy="486948"/>
          </a:xfrm>
        </p:spPr>
        <p:txBody>
          <a:bodyPr lIns="96771" tIns="48385" rIns="96771" bIns="48385"/>
          <a:lstStyle/>
          <a:p>
            <a:fld id="{E077DA78-E013-4A8C-AD75-63A150561B10}" type="slidenum">
              <a:rPr lang="zh-CN" altLang="en-US" smtClean="0"/>
              <a:t/>
            </a:fld>
            <a:endParaRPr lang="zh-CN" altLang="en-US"/>
          </a:p>
        </p:txBody>
      </p:sp>
      <p:pic>
        <p:nvPicPr>
          <p:cNvPr id="6" name="图片 5" descr="C:\Users\dawei\Desktop\sas.pngsas"/>
          <p:cNvPicPr>
            <a:picLocks noChangeAspect="1"/>
          </p:cNvPicPr>
          <p:nvPr userDrawn="1"/>
        </p:nvPicPr>
        <p:blipFill>
          <a:blip r:embed="rId1"/>
          <a:stretch>
            <a:fillRect/>
          </a:stretch>
        </p:blipFill>
        <p:spPr>
          <a:xfrm>
            <a:off x="9193976" y="329979"/>
            <a:ext cx="2274465" cy="65592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2.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3"/>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82295" y="1997710"/>
            <a:ext cx="11028045" cy="1260475"/>
          </a:xfrm>
          <a:prstGeom prst="rect">
            <a:avLst/>
          </a:prstGeom>
          <a:noFill/>
        </p:spPr>
        <p:txBody>
          <a:bodyPr wrap="square" rtlCol="0">
            <a:spAutoFit/>
          </a:bodyPr>
          <a:lstStyle/>
          <a:p>
            <a:pPr algn="ctr"/>
            <a:r>
              <a:rPr lang="zh-CN" altLang="zh-CN" sz="7600" b="1">
                <a:solidFill>
                  <a:srgbClr val="F43308"/>
                </a:solidFill>
                <a:latin typeface="华光魏体_CNKI" panose="02000500000000000000" charset="-122"/>
                <a:ea typeface="华光魏体_CNKI" panose="02000500000000000000" charset="-122"/>
              </a:rPr>
              <a:t>以工匠精神雕琢时代品质</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圆角矩形 4"/>
          <p:cNvSpPr/>
          <p:nvPr/>
        </p:nvSpPr>
        <p:spPr>
          <a:xfrm>
            <a:off x="501015" y="1219200"/>
            <a:ext cx="11377930" cy="5429250"/>
          </a:xfrm>
          <a:prstGeom prst="roundRect">
            <a:avLst/>
          </a:prstGeom>
          <a:noFill/>
          <a:ln w="38100">
            <a:solidFill>
              <a:srgbClr val="E31BAD"/>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zh-CN" sz="2800" b="1" kern="10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295910" y="632460"/>
            <a:ext cx="630936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任务三：分析文章语言特色</a:t>
            </a:r>
          </a:p>
        </p:txBody>
      </p:sp>
      <p:sp>
        <p:nvSpPr>
          <p:cNvPr id="2" name="文本框 1"/>
          <p:cNvSpPr txBox="1"/>
          <p:nvPr/>
        </p:nvSpPr>
        <p:spPr>
          <a:xfrm>
            <a:off x="1014730" y="1339215"/>
            <a:ext cx="3830320" cy="583565"/>
          </a:xfrm>
          <a:prstGeom prst="rect">
            <a:avLst/>
          </a:prstGeom>
          <a:noFill/>
        </p:spPr>
        <p:txBody>
          <a:bodyPr wrap="square" rtlCol="0">
            <a:spAutoFit/>
          </a:bodyPr>
          <a:lstStyle/>
          <a:p>
            <a:pPr algn="just" fontAlgn="auto">
              <a:lnSpc>
                <a:spcPct val="100000"/>
              </a:lnSpc>
              <a:spcAft>
                <a:spcPct val="0"/>
              </a:spcAft>
            </a:pP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en-US" altLang="zh-CN" sz="3200" b="1">
                <a:solidFill>
                  <a:srgbClr val="81034D"/>
                </a:solidFill>
                <a:latin typeface="楷体" panose="02010609060101010101" charset="-122"/>
                <a:ea typeface="楷体" panose="02010609060101010101" charset="-122"/>
                <a:cs typeface="楷体" panose="02010609060101010101" charset="-122"/>
                <a:sym typeface="+mn-ea"/>
              </a:rPr>
              <a:t>1</a:t>
            </a: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）排比修辞手法</a:t>
            </a:r>
            <a:r>
              <a:rPr lang="en-US" altLang="zh-CN" sz="3200" b="1" kern="100">
                <a:solidFill>
                  <a:srgbClr val="C00000"/>
                </a:solidFill>
                <a:latin typeface="楷体" panose="02010609060101010101" charset="-122"/>
                <a:ea typeface="楷体" panose="02010609060101010101" charset="-122"/>
                <a:cs typeface="楷体" panose="02010609060101010101" charset="-122"/>
                <a:sym typeface="+mn-ea"/>
              </a:rPr>
              <a:t> </a:t>
            </a:r>
          </a:p>
        </p:txBody>
      </p:sp>
      <p:sp>
        <p:nvSpPr>
          <p:cNvPr id="8" name="文本框 7"/>
          <p:cNvSpPr txBox="1"/>
          <p:nvPr/>
        </p:nvSpPr>
        <p:spPr>
          <a:xfrm>
            <a:off x="874395" y="2355850"/>
            <a:ext cx="10790555" cy="2676525"/>
          </a:xfrm>
          <a:prstGeom prst="rect">
            <a:avLst/>
          </a:prstGeom>
          <a:noFill/>
        </p:spPr>
        <p:txBody>
          <a:bodyPr wrap="square" rtlCol="0">
            <a:spAutoFit/>
          </a:bodyPr>
          <a:lstStyle/>
          <a:p>
            <a:r>
              <a:rPr lang="en-US" altLang="zh-CN" sz="2800" b="1" kern="100">
                <a:solidFill>
                  <a:srgbClr val="E31BAD"/>
                </a:solidFill>
                <a:latin typeface="楷体" panose="02010609060101010101" charset="-122"/>
                <a:ea typeface="楷体" panose="02010609060101010101" charset="-122"/>
                <a:cs typeface="楷体" panose="02010609060101010101" charset="-122"/>
                <a:sym typeface="+mn-ea"/>
              </a:rPr>
              <a:t>    </a:t>
            </a:r>
            <a:r>
              <a:rPr lang="en-US" altLang="zh-CN"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 </a:t>
            </a:r>
            <a:r>
              <a:rPr lang="zh-CN" altLang="en-US"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第3</a:t>
            </a:r>
            <a:r>
              <a:rPr lang="en-US" altLang="zh-CN"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a:t>
            </a:r>
            <a:r>
              <a:rPr lang="zh-CN" altLang="en-US"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5段运用了排比手法，</a:t>
            </a:r>
            <a:r>
              <a:rPr lang="zh-CN" alt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如“倘若没有发自肺腑、专心如一的热爱，怎能有废寝忘食、尽心竭力的付出；没有臻于至善、超今冠古的追求，怎能有出类拔萃、巧夺天工的卓越；没有冰心一片、物我两忘的境界，怎能有雷打不动、脚踏实地的笃实”。</a:t>
            </a:r>
            <a:r>
              <a:rPr lang="zh-CN" altLang="en-US"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读起来朗朗上口，起到增强气势、调节音律的作用。增强了读者的阅读兴趣，使观点更加鲜明突出、更具有说服力。</a:t>
            </a:r>
            <a:endParaRPr lang="zh-CN" altLang="en-US" sz="2800" b="1" kern="100">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圆角矩形 4"/>
          <p:cNvSpPr/>
          <p:nvPr/>
        </p:nvSpPr>
        <p:spPr>
          <a:xfrm>
            <a:off x="501015" y="1219200"/>
            <a:ext cx="11377930" cy="5429250"/>
          </a:xfrm>
          <a:prstGeom prst="roundRect">
            <a:avLst/>
          </a:prstGeom>
          <a:noFill/>
          <a:ln w="38100">
            <a:solidFill>
              <a:srgbClr val="E31BAD"/>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zh-CN" sz="2800" b="1" kern="10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295910" y="632460"/>
            <a:ext cx="630936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任务三：分析文章语言特色</a:t>
            </a:r>
          </a:p>
        </p:txBody>
      </p:sp>
      <p:sp>
        <p:nvSpPr>
          <p:cNvPr id="2" name="文本框 1"/>
          <p:cNvSpPr txBox="1"/>
          <p:nvPr/>
        </p:nvSpPr>
        <p:spPr>
          <a:xfrm>
            <a:off x="1014730" y="1701800"/>
            <a:ext cx="8055610" cy="583565"/>
          </a:xfrm>
          <a:prstGeom prst="rect">
            <a:avLst/>
          </a:prstGeom>
          <a:noFill/>
        </p:spPr>
        <p:txBody>
          <a:bodyPr wrap="square" rtlCol="0">
            <a:spAutoFit/>
          </a:bodyPr>
          <a:lstStyle/>
          <a:p>
            <a:pPr algn="just" fontAlgn="auto">
              <a:lnSpc>
                <a:spcPct val="100000"/>
              </a:lnSpc>
              <a:spcAft>
                <a:spcPct val="0"/>
              </a:spcAft>
            </a:pP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en-US" altLang="zh-CN" sz="3200" b="1">
                <a:solidFill>
                  <a:srgbClr val="81034D"/>
                </a:solidFill>
                <a:latin typeface="楷体" panose="02010609060101010101" charset="-122"/>
                <a:ea typeface="楷体" panose="02010609060101010101" charset="-122"/>
                <a:cs typeface="楷体" panose="02010609060101010101" charset="-122"/>
                <a:sym typeface="+mn-ea"/>
              </a:rPr>
              <a:t>2</a:t>
            </a: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zh-CN" altLang="zh-CN" sz="3200" b="1" kern="100">
                <a:solidFill>
                  <a:srgbClr val="81034D"/>
                </a:solidFill>
                <a:latin typeface="楷体" panose="02010609060101010101" charset="-122"/>
                <a:ea typeface="楷体" panose="02010609060101010101" charset="-122"/>
                <a:cs typeface="楷体" panose="02010609060101010101" charset="-122"/>
                <a:sym typeface="+mn-ea"/>
              </a:rPr>
              <a:t>整散结合,文章摇曳多姿,增强说服力</a:t>
            </a:r>
            <a:r>
              <a:rPr lang="en-US" altLang="zh-CN" sz="3200" b="1" kern="100">
                <a:solidFill>
                  <a:srgbClr val="C00000"/>
                </a:solidFill>
                <a:latin typeface="楷体" panose="02010609060101010101" charset="-122"/>
                <a:ea typeface="楷体" panose="02010609060101010101" charset="-122"/>
                <a:cs typeface="楷体" panose="02010609060101010101" charset="-122"/>
                <a:sym typeface="+mn-ea"/>
              </a:rPr>
              <a:t> </a:t>
            </a:r>
          </a:p>
        </p:txBody>
      </p:sp>
      <p:sp>
        <p:nvSpPr>
          <p:cNvPr id="8" name="文本框 7"/>
          <p:cNvSpPr txBox="1"/>
          <p:nvPr/>
        </p:nvSpPr>
        <p:spPr>
          <a:xfrm>
            <a:off x="701040" y="2595245"/>
            <a:ext cx="10790555" cy="2676525"/>
          </a:xfrm>
          <a:prstGeom prst="rect">
            <a:avLst/>
          </a:prstGeom>
          <a:noFill/>
        </p:spPr>
        <p:txBody>
          <a:bodyPr wrap="square" rtlCol="0">
            <a:spAutoFit/>
          </a:bodyPr>
          <a:lstStyle/>
          <a:p>
            <a:pPr algn="just">
              <a:lnSpc>
                <a:spcPct val="150000"/>
              </a:lnSpc>
              <a:spcBef>
                <a:spcPct val="0"/>
              </a:spcBef>
              <a:spcAft>
                <a:spcPct val="0"/>
              </a:spcAft>
            </a:pPr>
            <a:r>
              <a:rPr lang="en-US" altLang="zh-CN" sz="2400" b="1" kern="100">
                <a:solidFill>
                  <a:srgbClr val="C00000"/>
                </a:solidFill>
                <a:latin typeface="楷体" panose="02010609060101010101" charset="-122"/>
                <a:ea typeface="楷体" panose="02010609060101010101" charset="-122"/>
                <a:cs typeface="楷体" panose="02010609060101010101" charset="-122"/>
                <a:sym typeface="+mn-ea"/>
              </a:rPr>
              <a:t>  </a:t>
            </a:r>
            <a:r>
              <a:rPr lang="en-US" altLang="zh-CN" sz="2800" b="1" kern="100">
                <a:solidFill>
                  <a:srgbClr val="E31BAD"/>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第1段作者用到了“高精尖、炫彩酷”等具有时代特点的新词</a:t>
            </a:r>
            <a:r>
              <a:rPr lang="zh-CN" altLang="en-US"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，使人们容易接受和理解。</a:t>
            </a:r>
            <a:r>
              <a:rPr lang="zh-CN" altLang="en-US" sz="2800" b="1">
                <a:solidFill>
                  <a:schemeClr val="tx1"/>
                </a:solidFill>
                <a:latin typeface="楷体" panose="02010609060101010101" charset="-122"/>
                <a:ea typeface="楷体" panose="02010609060101010101" charset="-122"/>
                <a:cs typeface="楷体" panose="02010609060101010101" charset="-122"/>
                <a:sym typeface="Arial" panose="020b0604020202020204" pitchFamily="34" charset="0"/>
              </a:rPr>
              <a:t>第2段中作者用“气质雍容、活力涌流”</a:t>
            </a:r>
            <a:r>
              <a:rPr lang="zh-CN" altLang="en-US" sz="2800" b="1">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rPr>
              <a:t>来写企业，使企业拥有了人的特点，生动地写出了厚植工匠精神对企业的意义。</a:t>
            </a:r>
            <a:endParaRPr lang="zh-CN" altLang="en-US" sz="2800" b="1" kern="100">
              <a:solidFill>
                <a:srgbClr val="E31BAD"/>
              </a:solidFill>
              <a:latin typeface="楷体" panose="02010609060101010101" charset="-122"/>
              <a:ea typeface="楷体" panose="02010609060101010101" charset="-122"/>
              <a:cs typeface="楷体" panose="02010609060101010101" charset="-122"/>
              <a:sym typeface="Arial" panose="020b0604020202020204" pitchFamily="34" charset="0"/>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文本框 99"/>
          <p:cNvSpPr txBox="1"/>
          <p:nvPr/>
        </p:nvSpPr>
        <p:spPr>
          <a:xfrm>
            <a:off x="408305" y="621665"/>
            <a:ext cx="11423015" cy="5267325"/>
          </a:xfrm>
          <a:prstGeom prst="rect">
            <a:avLst/>
          </a:prstGeom>
          <a:noFill/>
          <a:ln w="9525">
            <a:noFill/>
          </a:ln>
        </p:spPr>
        <p:txBody>
          <a:bodyPr wrap="square" lIns="96753" tIns="48376" rIns="96753" bIns="48376">
            <a:spAutoFit/>
          </a:bodyPr>
          <a:lstStyle/>
          <a:p>
            <a:pPr>
              <a:lnSpc>
                <a:spcPct val="150000"/>
              </a:lnSpc>
            </a:pPr>
            <a:r>
              <a:rPr lang="zh-CN" altLang="en-US" sz="3200" smtClean="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3200" b="1" smtClean="0">
                <a:solidFill>
                  <a:srgbClr val="000000"/>
                </a:solidFill>
                <a:latin typeface="楷体" panose="02010609060101010101" charset="-122"/>
                <a:ea typeface="楷体" panose="02010609060101010101" charset="-122"/>
                <a:cs typeface="楷体" panose="02010609060101010101" charset="-122"/>
              </a:rPr>
              <a:t> </a:t>
            </a:r>
            <a:r>
              <a:rPr lang="zh-CN" altLang="en-US" sz="3200" b="1">
                <a:solidFill>
                  <a:srgbClr val="81034D"/>
                </a:solidFill>
                <a:latin typeface="楷体" panose="02010609060101010101" charset="-122"/>
                <a:ea typeface="楷体" panose="02010609060101010101" charset="-122"/>
                <a:cs typeface="楷体" panose="02010609060101010101" charset="-122"/>
              </a:rPr>
              <a:t>新闻评论，</a:t>
            </a:r>
            <a:r>
              <a:rPr lang="zh-CN" altLang="en-US" sz="3200" b="1">
                <a:solidFill>
                  <a:schemeClr val="tx1"/>
                </a:solidFill>
                <a:latin typeface="楷体" panose="02010609060101010101" charset="-122"/>
                <a:ea typeface="楷体" panose="02010609060101010101" charset="-122"/>
                <a:cs typeface="楷体" panose="02010609060101010101" charset="-122"/>
              </a:rPr>
              <a:t>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a:t>
            </a:r>
            <a:r>
              <a:rPr lang="zh-CN" altLang="en-US" sz="3200" b="1">
                <a:solidFill>
                  <a:srgbClr val="81034D"/>
                </a:solidFill>
                <a:latin typeface="楷体" panose="02010609060101010101" charset="-122"/>
                <a:ea typeface="楷体" panose="02010609060101010101" charset="-122"/>
                <a:cs typeface="楷体" panose="02010609060101010101" charset="-122"/>
              </a:rPr>
              <a:t>论说文</a:t>
            </a:r>
            <a:r>
              <a:rPr lang="zh-CN" altLang="en-US" sz="3200" b="1">
                <a:solidFill>
                  <a:schemeClr val="tx1"/>
                </a:solidFill>
                <a:latin typeface="楷体" panose="02010609060101010101" charset="-122"/>
                <a:ea typeface="楷体" panose="02010609060101010101" charset="-122"/>
                <a:cs typeface="楷体" panose="02010609060101010101" charset="-122"/>
              </a:rPr>
              <a:t>的范畴。简而言之，</a:t>
            </a:r>
            <a:r>
              <a:rPr lang="zh-CN" altLang="en-US" sz="3200" b="1" u="sng">
                <a:solidFill>
                  <a:srgbClr val="C00000"/>
                </a:solidFill>
                <a:latin typeface="楷体" panose="02010609060101010101" charset="-122"/>
                <a:ea typeface="楷体" panose="02010609060101010101" charset="-122"/>
                <a:cs typeface="楷体" panose="02010609060101010101" charset="-122"/>
              </a:rPr>
              <a:t>新闻评论是对有价值的新闻事实和社会现象发表意见以指导实践的一种文体</a:t>
            </a:r>
            <a:r>
              <a:rPr lang="zh-CN" altLang="en-US" sz="3200" b="1">
                <a:solidFill>
                  <a:srgbClr val="C00000"/>
                </a:solidFill>
                <a:latin typeface="楷体" panose="02010609060101010101" charset="-122"/>
                <a:ea typeface="楷体" panose="02010609060101010101" charset="-122"/>
                <a:cs typeface="楷体" panose="02010609060101010101" charset="-122"/>
              </a:rPr>
              <a:t>。</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72"/>
          <p:cNvSpPr txBox="1">
            <a:spLocks noChangeArrowheads="1"/>
          </p:cNvSpPr>
          <p:nvPr/>
        </p:nvSpPr>
        <p:spPr bwMode="auto">
          <a:xfrm>
            <a:off x="680447" y="725010"/>
            <a:ext cx="6106837" cy="67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indent="0" algn="l" fontAlgn="auto">
              <a:lnSpc>
                <a:spcPct val="100000"/>
              </a:lnSpc>
              <a:buNone/>
            </a:pPr>
            <a:r>
              <a:rPr sz="3795" b="1" noProof="0">
                <a:ln>
                  <a:noFill/>
                </a:ln>
                <a:solidFill>
                  <a:srgbClr val="81034D"/>
                </a:solidFill>
                <a:effectLst/>
                <a:uLnTx/>
                <a:uFillTx/>
                <a:latin typeface="华光行楷_CNKI" panose="02000500000000000000" charset="-122"/>
                <a:ea typeface="华光行楷_CNKI" panose="02000500000000000000" charset="-122"/>
                <a:cs typeface="微软雅黑" panose="020b0503020204020204" charset="-122"/>
                <a:sym typeface="+mn-ea"/>
              </a:rPr>
              <a:t>新闻评论的特点</a:t>
            </a:r>
            <a:endParaRPr sz="3795" b="1" noProof="0">
              <a:ln>
                <a:noFill/>
              </a:ln>
              <a:solidFill>
                <a:srgbClr val="81034D"/>
              </a:solidFill>
              <a:effectLst/>
              <a:uLnTx/>
              <a:uFillTx/>
              <a:latin typeface="华光行楷_CNKI" panose="02000500000000000000" charset="-122"/>
              <a:ea typeface="华光行楷_CNKI" panose="02000500000000000000" charset="-122"/>
              <a:cs typeface="微软雅黑" panose="020b0503020204020204" charset="-122"/>
              <a:sym typeface="+mn-ea"/>
            </a:endParaRPr>
          </a:p>
        </p:txBody>
      </p:sp>
      <p:sp>
        <p:nvSpPr>
          <p:cNvPr id="8" name="矩形 7"/>
          <p:cNvSpPr/>
          <p:nvPr/>
        </p:nvSpPr>
        <p:spPr>
          <a:xfrm>
            <a:off x="680720" y="1400810"/>
            <a:ext cx="10989310" cy="3231515"/>
          </a:xfrm>
          <a:prstGeom prst="rect">
            <a:avLst/>
          </a:prstGeom>
          <a:noFill/>
        </p:spPr>
        <p:txBody>
          <a:bodyPr wrap="square" lIns="0" tIns="0" rIns="0" bIns="0" rtlCol="0" anchor="t" anchorCtr="0">
            <a:spAutoFit/>
          </a:bodyPr>
          <a:lstStyle/>
          <a:p>
            <a:pPr indent="720090" fontAlgn="auto">
              <a:lnSpc>
                <a:spcPct val="150000"/>
              </a:lnSpc>
              <a:spcBef>
                <a:spcPct val="0"/>
              </a:spcBef>
            </a:pPr>
            <a:r>
              <a:rPr lang="zh-CN" altLang="en-US" sz="2800" b="1">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⑴与其他言论一样，由论点、论据、论证三个要素组成，具有政策性、针对性、准确性。 </a:t>
            </a:r>
          </a:p>
          <a:p>
            <a:pPr indent="720090" fontAlgn="auto">
              <a:lnSpc>
                <a:spcPct val="150000"/>
              </a:lnSpc>
              <a:spcBef>
                <a:spcPct val="0"/>
              </a:spcBef>
            </a:pPr>
            <a:r>
              <a:rPr lang="zh-CN" altLang="en-US" sz="2800" b="1">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⑵在有限的篇幅中，主要靠独特的见解吸引读者而取胜。 </a:t>
            </a:r>
          </a:p>
          <a:p>
            <a:pPr indent="720090" fontAlgn="auto">
              <a:lnSpc>
                <a:spcPct val="150000"/>
              </a:lnSpc>
              <a:spcBef>
                <a:spcPct val="0"/>
              </a:spcBef>
            </a:pPr>
            <a:r>
              <a:rPr lang="zh-CN" altLang="en-US" sz="2800" b="1">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⑶立意新颖，论述精当，文采斐然。 </a:t>
            </a:r>
          </a:p>
          <a:p>
            <a:pPr indent="720090" fontAlgn="auto">
              <a:lnSpc>
                <a:spcPct val="150000"/>
              </a:lnSpc>
              <a:spcBef>
                <a:spcPct val="0"/>
              </a:spcBef>
            </a:pPr>
            <a:r>
              <a:rPr lang="zh-CN" altLang="en-US" sz="2800" b="1">
                <a:solidFill>
                  <a:srgbClr val="FF0000"/>
                </a:solidFill>
                <a:latin typeface="楷体" panose="02010609060101010101" charset="-122"/>
                <a:ea typeface="楷体" panose="02010609060101010101" charset="-122"/>
                <a:cs typeface="楷体" panose="02010609060101010101" charset="-122"/>
                <a:sym typeface="Arial" panose="020b0604020202020204" pitchFamily="34" charset="0"/>
              </a:rPr>
              <a:t>⑷主要面向广大群众说话。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 name="矩形 7"/>
          <p:cNvSpPr/>
          <p:nvPr/>
        </p:nvSpPr>
        <p:spPr>
          <a:xfrm>
            <a:off x="626745" y="1778000"/>
            <a:ext cx="4848860" cy="3877945"/>
          </a:xfrm>
          <a:prstGeom prst="rect">
            <a:avLst/>
          </a:prstGeom>
          <a:noFill/>
          <a:ln w="28575">
            <a:solidFill>
              <a:srgbClr val="FF0000"/>
            </a:solidFill>
          </a:ln>
        </p:spPr>
        <p:txBody>
          <a:bodyPr wrap="square" lIns="0" tIns="0" rIns="0" bIns="0" rtlCol="0" anchor="t" anchorCtr="0">
            <a:spAutoFit/>
          </a:bodyPr>
          <a:lstStyle/>
          <a:p>
            <a:pPr eaLnBrk="1" fontAlgn="auto" latinLnBrk="0" hangingPunct="1">
              <a:lnSpc>
                <a:spcPct val="150000"/>
              </a:lnSpc>
              <a:spcBef>
                <a:spcPct val="0"/>
              </a:spcBef>
            </a:pPr>
            <a:r>
              <a:rPr sz="4000" b="1">
                <a:solidFill>
                  <a:srgbClr val="FF0000"/>
                </a:solidFill>
                <a:latin typeface="楷体" panose="02010609060101010101" charset="-122"/>
                <a:ea typeface="楷体" panose="02010609060101010101" charset="-122"/>
                <a:cs typeface="黑体" panose="02010609060101010101" charset="-122"/>
                <a:sym typeface="+mn-ea"/>
              </a:rPr>
              <a:t>夹叙夹议：</a:t>
            </a:r>
            <a:r>
              <a:rPr sz="3200" b="1">
                <a:latin typeface="楷体" panose="02010609060101010101" charset="-122"/>
                <a:ea typeface="楷体" panose="02010609060101010101" charset="-122"/>
                <a:cs typeface="黑体" panose="02010609060101010101" charset="-122"/>
                <a:sym typeface="+mn-ea"/>
              </a:rPr>
              <a:t>对一件事发表看法的文章，它既要写事又要写看法，所以，夹叙夹议就成为主要的表现手法。</a:t>
            </a:r>
          </a:p>
        </p:txBody>
      </p:sp>
      <p:sp>
        <p:nvSpPr>
          <p:cNvPr id="2" name="文本框 72"/>
          <p:cNvSpPr txBox="1">
            <a:spLocks noChangeArrowheads="1"/>
          </p:cNvSpPr>
          <p:nvPr/>
        </p:nvSpPr>
        <p:spPr bwMode="auto">
          <a:xfrm>
            <a:off x="484232" y="687634"/>
            <a:ext cx="6106837" cy="67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indent="0" algn="l" fontAlgn="auto">
              <a:lnSpc>
                <a:spcPct val="100000"/>
              </a:lnSpc>
              <a:buNone/>
            </a:pPr>
            <a:r>
              <a:rPr sz="3795" b="1" noProof="0">
                <a:ln>
                  <a:noFill/>
                </a:ln>
                <a:solidFill>
                  <a:srgbClr val="81034D"/>
                </a:solidFill>
                <a:effectLst/>
                <a:uLnTx/>
                <a:uFillTx/>
                <a:latin typeface="华光行楷_CNKI" panose="02000500000000000000" charset="-122"/>
                <a:ea typeface="华光行楷_CNKI" panose="02000500000000000000" charset="-122"/>
                <a:cs typeface="微软雅黑" panose="020b0503020204020204" charset="-122"/>
                <a:sym typeface="+mn-ea"/>
              </a:rPr>
              <a:t>新闻评论的主要表现方法</a:t>
            </a:r>
            <a:endParaRPr sz="3795" b="1" noProof="0">
              <a:ln>
                <a:noFill/>
              </a:ln>
              <a:solidFill>
                <a:srgbClr val="81034D"/>
              </a:solidFill>
              <a:effectLst/>
              <a:uLnTx/>
              <a:uFillTx/>
              <a:latin typeface="华光行楷_CNKI" panose="02000500000000000000" charset="-122"/>
              <a:ea typeface="华光行楷_CNKI" panose="02000500000000000000" charset="-122"/>
              <a:cs typeface="微软雅黑" panose="020b0503020204020204" charset="-122"/>
              <a:sym typeface="+mn-ea"/>
            </a:endParaRPr>
          </a:p>
        </p:txBody>
      </p:sp>
      <p:sp>
        <p:nvSpPr>
          <p:cNvPr id="5" name="矩形 4"/>
          <p:cNvSpPr/>
          <p:nvPr/>
        </p:nvSpPr>
        <p:spPr>
          <a:xfrm>
            <a:off x="6591300" y="1778000"/>
            <a:ext cx="5069205" cy="3138805"/>
          </a:xfrm>
          <a:prstGeom prst="rect">
            <a:avLst/>
          </a:prstGeom>
          <a:noFill/>
          <a:ln w="28575">
            <a:solidFill>
              <a:srgbClr val="FF0000"/>
            </a:solidFill>
          </a:ln>
        </p:spPr>
        <p:txBody>
          <a:bodyPr wrap="square" lIns="0" tIns="0" rIns="0" bIns="0" rtlCol="0" anchor="t" anchorCtr="0">
            <a:spAutoFit/>
          </a:bodyPr>
          <a:lstStyle/>
          <a:p>
            <a:pPr eaLnBrk="1" fontAlgn="auto" latinLnBrk="0" hangingPunct="1">
              <a:lnSpc>
                <a:spcPct val="150000"/>
              </a:lnSpc>
              <a:spcBef>
                <a:spcPct val="0"/>
              </a:spcBef>
            </a:pPr>
            <a:r>
              <a:rPr sz="4000" b="1">
                <a:solidFill>
                  <a:srgbClr val="FF0000"/>
                </a:solidFill>
                <a:latin typeface="楷体" panose="02010609060101010101" charset="-122"/>
                <a:ea typeface="楷体" panose="02010609060101010101" charset="-122"/>
                <a:cs typeface="黑体" panose="02010609060101010101" charset="-122"/>
                <a:sym typeface="+mn-ea"/>
              </a:rPr>
              <a:t>亦理亦情：</a:t>
            </a:r>
            <a:r>
              <a:rPr sz="3200" b="1">
                <a:latin typeface="楷体" panose="02010609060101010101" charset="-122"/>
                <a:ea typeface="楷体" panose="02010609060101010101" charset="-122"/>
                <a:cs typeface="黑体" panose="02010609060101010101" charset="-122"/>
                <a:sym typeface="+mn-ea"/>
              </a:rPr>
              <a:t>论述文体，在对事件作出理性评判和分析时，并不排斥动之以情的作用。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1"/>
      <p:bldP spid="5" grpId="2"/>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圆角矩形 4"/>
          <p:cNvSpPr/>
          <p:nvPr/>
        </p:nvSpPr>
        <p:spPr>
          <a:xfrm>
            <a:off x="501015" y="1219200"/>
            <a:ext cx="11377930" cy="5429250"/>
          </a:xfrm>
          <a:prstGeom prst="roundRect">
            <a:avLst/>
          </a:prstGeom>
          <a:noFill/>
          <a:ln w="38100">
            <a:solidFill>
              <a:srgbClr val="E31BAD"/>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zh-CN" sz="2800" b="1" kern="10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295910" y="632460"/>
            <a:ext cx="681990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任务四：总结时评的一般写法</a:t>
            </a:r>
          </a:p>
        </p:txBody>
      </p:sp>
      <p:sp>
        <p:nvSpPr>
          <p:cNvPr id="4" name="矩形 3"/>
          <p:cNvSpPr/>
          <p:nvPr/>
        </p:nvSpPr>
        <p:spPr>
          <a:xfrm>
            <a:off x="1140460" y="1764030"/>
            <a:ext cx="7196455" cy="664210"/>
          </a:xfrm>
          <a:prstGeom prst="rect">
            <a:avLst/>
          </a:prstGeom>
          <a:noFill/>
        </p:spPr>
        <p:txBody>
          <a:bodyPr wrap="square" lIns="0" tIns="0" rIns="0" bIns="0" rtlCol="0" anchor="t" anchorCtr="0">
            <a:spAutoFit/>
          </a:bodyPr>
          <a:lstStyle/>
          <a:p>
            <a:pPr fontAlgn="auto">
              <a:lnSpc>
                <a:spcPct val="120000"/>
              </a:lnSpc>
              <a:spcBef>
                <a:spcPct val="0"/>
              </a:spcBef>
            </a:pPr>
            <a:r>
              <a:rPr sz="3600" b="1">
                <a:solidFill>
                  <a:srgbClr val="FF0000"/>
                </a:solidFill>
                <a:latin typeface="楷体" panose="02010609060101010101" charset="-122"/>
                <a:ea typeface="楷体" panose="02010609060101010101" charset="-122"/>
                <a:cs typeface="黑体" panose="02010609060101010101" charset="-122"/>
                <a:sym typeface="+mn-ea"/>
              </a:rPr>
              <a:t>第一步：引述材料，摆出现象。</a:t>
            </a:r>
          </a:p>
        </p:txBody>
      </p:sp>
      <p:sp>
        <p:nvSpPr>
          <p:cNvPr id="6" name="矩形 5"/>
          <p:cNvSpPr/>
          <p:nvPr/>
        </p:nvSpPr>
        <p:spPr>
          <a:xfrm>
            <a:off x="943610" y="2583180"/>
            <a:ext cx="9066530" cy="664210"/>
          </a:xfrm>
          <a:prstGeom prst="rect">
            <a:avLst/>
          </a:prstGeom>
          <a:noFill/>
        </p:spPr>
        <p:txBody>
          <a:bodyPr wrap="square" lIns="0" tIns="0" rIns="0" bIns="0" rtlCol="0" anchor="t" anchorCtr="0">
            <a:spAutoFit/>
          </a:bodyPr>
          <a:lstStyle/>
          <a:p>
            <a:pPr fontAlgn="auto">
              <a:lnSpc>
                <a:spcPct val="120000"/>
              </a:lnSpc>
              <a:spcBef>
                <a:spcPct val="0"/>
              </a:spcBef>
            </a:pPr>
            <a:r>
              <a:rPr sz="3600" b="1">
                <a:solidFill>
                  <a:srgbClr val="FF0000"/>
                </a:solidFill>
                <a:latin typeface="楷体" panose="02010609060101010101" charset="-122"/>
                <a:ea typeface="楷体" panose="02010609060101010101" charset="-122"/>
                <a:cs typeface="楷体" panose="02010609060101010101" charset="-122"/>
                <a:sym typeface="+mn-ea"/>
              </a:rPr>
              <a:t>第二步：从现象中提取论述的观点。    </a:t>
            </a:r>
          </a:p>
        </p:txBody>
      </p:sp>
      <p:sp>
        <p:nvSpPr>
          <p:cNvPr id="9" name="矩形 8"/>
          <p:cNvSpPr/>
          <p:nvPr/>
        </p:nvSpPr>
        <p:spPr>
          <a:xfrm>
            <a:off x="838835" y="3539490"/>
            <a:ext cx="10453370" cy="1328420"/>
          </a:xfrm>
          <a:prstGeom prst="rect">
            <a:avLst/>
          </a:prstGeom>
          <a:noFill/>
        </p:spPr>
        <p:txBody>
          <a:bodyPr wrap="square" lIns="0" tIns="0" rIns="0" bIns="0" rtlCol="0" anchor="t" anchorCtr="0">
            <a:spAutoFit/>
          </a:bodyPr>
          <a:lstStyle/>
          <a:p>
            <a:pPr fontAlgn="auto">
              <a:lnSpc>
                <a:spcPct val="120000"/>
              </a:lnSpc>
              <a:spcBef>
                <a:spcPct val="0"/>
              </a:spcBef>
            </a:pPr>
            <a:r>
              <a:rPr sz="3600" b="1">
                <a:solidFill>
                  <a:srgbClr val="FF0000"/>
                </a:solidFill>
                <a:latin typeface="楷体" panose="02010609060101010101" charset="-122"/>
                <a:ea typeface="楷体" panose="02010609060101010101" charset="-122"/>
                <a:cs typeface="楷体" panose="02010609060101010101" charset="-122"/>
                <a:sym typeface="+mn-ea"/>
              </a:rPr>
              <a:t>第三步：分析论证观点，要联系实际，紧紧围绕论点，运用各种论证方法。    </a:t>
            </a:r>
          </a:p>
        </p:txBody>
      </p:sp>
      <p:sp>
        <p:nvSpPr>
          <p:cNvPr id="10" name="矩形 9"/>
          <p:cNvSpPr/>
          <p:nvPr/>
        </p:nvSpPr>
        <p:spPr>
          <a:xfrm>
            <a:off x="943610" y="5231765"/>
            <a:ext cx="7196455" cy="664210"/>
          </a:xfrm>
          <a:prstGeom prst="rect">
            <a:avLst/>
          </a:prstGeom>
          <a:noFill/>
        </p:spPr>
        <p:txBody>
          <a:bodyPr wrap="square" lIns="0" tIns="0" rIns="0" bIns="0" rtlCol="0" anchor="t" anchorCtr="0">
            <a:spAutoFit/>
          </a:bodyPr>
          <a:lstStyle/>
          <a:p>
            <a:pPr fontAlgn="auto">
              <a:lnSpc>
                <a:spcPct val="120000"/>
              </a:lnSpc>
              <a:spcBef>
                <a:spcPct val="0"/>
              </a:spcBef>
            </a:pPr>
            <a:r>
              <a:rPr sz="3600" b="1">
                <a:solidFill>
                  <a:srgbClr val="FF0000"/>
                </a:solidFill>
                <a:latin typeface="楷体" panose="02010609060101010101" charset="-122"/>
                <a:ea typeface="楷体" panose="02010609060101010101" charset="-122"/>
                <a:cs typeface="楷体" panose="02010609060101010101" charset="-122"/>
                <a:sym typeface="+mn-ea"/>
              </a:rPr>
              <a:t>第四步：总结全文，提出倡议。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3"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P spid="9" grpId="2"/>
      <p:bldP spid="10" grpId="3"/>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95910" y="632460"/>
            <a:ext cx="579882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任务五：学习本文的意义</a:t>
            </a:r>
          </a:p>
        </p:txBody>
      </p:sp>
      <p:sp>
        <p:nvSpPr>
          <p:cNvPr id="7" name="文本框 6"/>
          <p:cNvSpPr txBox="1"/>
          <p:nvPr/>
        </p:nvSpPr>
        <p:spPr>
          <a:xfrm>
            <a:off x="563880" y="2078355"/>
            <a:ext cx="11064240" cy="2168525"/>
          </a:xfrm>
          <a:prstGeom prst="rect">
            <a:avLst/>
          </a:prstGeom>
          <a:noFill/>
        </p:spPr>
        <p:txBody>
          <a:bodyPr wrap="square" rtlCol="0" anchor="t">
            <a:spAutoFit/>
          </a:bodyPr>
          <a:lstStyle/>
          <a:p>
            <a:pPr fontAlgn="auto">
              <a:lnSpc>
                <a:spcPct val="125000"/>
              </a:lnSpc>
            </a:pPr>
            <a:r>
              <a:rPr lang="en-US" altLang="zh-CN" sz="3600" b="1">
                <a:solidFill>
                  <a:srgbClr val="1233AE"/>
                </a:solidFill>
                <a:latin typeface="楷体" panose="02010609060101010101" charset="-122"/>
                <a:ea typeface="楷体" panose="02010609060101010101" charset="-122"/>
                <a:cs typeface="楷体" panose="02010609060101010101" charset="-122"/>
                <a:sym typeface="+mn-ea"/>
              </a:rPr>
              <a:t>   </a:t>
            </a:r>
            <a:r>
              <a:rPr lang="zh-CN" altLang="zh-CN" sz="3600" b="1">
                <a:solidFill>
                  <a:srgbClr val="1233AE"/>
                </a:solidFill>
                <a:latin typeface="楷体" panose="02010609060101010101" charset="-122"/>
                <a:ea typeface="楷体" panose="02010609060101010101" charset="-122"/>
                <a:cs typeface="楷体" panose="02010609060101010101" charset="-122"/>
                <a:sym typeface="+mn-ea"/>
              </a:rPr>
              <a:t>李克强总理在政府工作报告中提出要打造“工匠精神”。请你谈谈为何需要“工匠精神”，要怎样做才能具备</a:t>
            </a:r>
            <a:r>
              <a:rPr lang="en-US" altLang="zh-CN" sz="3600" b="1">
                <a:solidFill>
                  <a:srgbClr val="1233AE"/>
                </a:solidFill>
                <a:latin typeface="楷体" panose="02010609060101010101" charset="-122"/>
                <a:ea typeface="楷体" panose="02010609060101010101" charset="-122"/>
                <a:cs typeface="楷体" panose="02010609060101010101" charset="-122"/>
                <a:sym typeface="+mn-ea"/>
              </a:rPr>
              <a:t>“</a:t>
            </a:r>
            <a:r>
              <a:rPr lang="zh-CN" altLang="en-US" sz="3600" b="1">
                <a:solidFill>
                  <a:srgbClr val="1233AE"/>
                </a:solidFill>
                <a:latin typeface="楷体" panose="02010609060101010101" charset="-122"/>
                <a:ea typeface="楷体" panose="02010609060101010101" charset="-122"/>
                <a:cs typeface="楷体" panose="02010609060101010101" charset="-122"/>
                <a:sym typeface="+mn-ea"/>
              </a:rPr>
              <a:t>工匠精神</a:t>
            </a:r>
            <a:r>
              <a:rPr lang="en-US" altLang="zh-CN" sz="3600" b="1">
                <a:solidFill>
                  <a:srgbClr val="1233AE"/>
                </a:solidFill>
                <a:latin typeface="楷体" panose="02010609060101010101" charset="-122"/>
                <a:ea typeface="楷体" panose="02010609060101010101" charset="-122"/>
                <a:cs typeface="楷体" panose="02010609060101010101" charset="-122"/>
                <a:sym typeface="+mn-ea"/>
              </a:rPr>
              <a:t>”</a:t>
            </a:r>
            <a:r>
              <a:rPr lang="zh-CN" altLang="zh-CN" sz="3600" b="1">
                <a:solidFill>
                  <a:srgbClr val="1233AE"/>
                </a:solidFill>
                <a:latin typeface="楷体" panose="02010609060101010101" charset="-122"/>
                <a:ea typeface="楷体" panose="02010609060101010101" charset="-122"/>
                <a:cs typeface="楷体" panose="02010609060101010101" charset="-122"/>
                <a:sym typeface="+mn-ea"/>
              </a:rPr>
              <a:t>。</a:t>
            </a:r>
          </a:p>
        </p:txBody>
      </p:sp>
    </p:spTree>
  </p:cSld>
  <p:clrMapOvr>
    <a:masterClrMapping/>
  </p:clrMapOvr>
  <mc:AlternateContent xmlns:mc="http://schemas.openxmlformats.org/markup-compatibility/2006">
    <mc:Choice xmlns:p14="http://schemas.microsoft.com/office/powerpoint/2010/main" Requires="p14">
      <p:transition spd="slow" advTm="3000" p14:dur="800">
        <p:circle/>
      </p:transition>
    </mc:Choice>
    <mc:Fallback>
      <p:transition spd="slow" advTm="3000">
        <p:circle/>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文本框 4"/>
          <p:cNvSpPr txBox="1"/>
          <p:nvPr/>
        </p:nvSpPr>
        <p:spPr>
          <a:xfrm>
            <a:off x="628015" y="828675"/>
            <a:ext cx="528828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课后作业：写一篇时评</a:t>
            </a:r>
          </a:p>
        </p:txBody>
      </p:sp>
      <p:pic>
        <p:nvPicPr>
          <p:cNvPr id="6" name="New picture" hidden="1"/>
          <p:cNvPicPr/>
          <p:nvPr/>
        </p:nvPicPr>
        <p:blipFill>
          <a:blip r:embed="rId2"/>
          <a:stretch>
            <a:fillRect/>
          </a:stretch>
        </p:blipFill>
        <p:spPr>
          <a:xfrm>
            <a:off x="11544300" y="10388600"/>
            <a:ext cx="381000" cy="266700"/>
          </a:xfrm>
          <a:prstGeom prst="cube">
            <a:avLst/>
          </a:prstGeom>
        </p:spPr>
      </p:pic>
      <p:pic>
        <p:nvPicPr>
          <p:cNvPr id="7" name="New picture"/>
          <p:cNvPicPr/>
          <p:nvPr/>
        </p:nvPicPr>
        <p:blipFill>
          <a:blip r:embed="rId3"/>
          <a:stretch>
            <a:fillRect/>
          </a:stretch>
        </p:blipFill>
        <p:spPr>
          <a:xfrm>
            <a:off x="11176000" y="11963400"/>
            <a:ext cx="317500" cy="2413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9199880" y="1913255"/>
            <a:ext cx="2606040" cy="3538220"/>
          </a:xfrm>
          <a:prstGeom prst="rect">
            <a:avLst/>
          </a:prstGeom>
          <a:noFill/>
        </p:spPr>
        <p:txBody>
          <a:bodyPr wrap="square" rtlCol="0">
            <a:spAutoFit/>
          </a:bodyPr>
          <a:lstStyle/>
          <a:p>
            <a:r>
              <a:rPr lang="zh-CN" altLang="en-US" sz="3200" b="1">
                <a:solidFill>
                  <a:srgbClr val="F43308"/>
                </a:solidFill>
                <a:latin typeface="楷体" panose="02010609060101010101" charset="-122"/>
                <a:ea typeface="楷体" panose="02010609060101010101" charset="-122"/>
                <a:cs typeface="楷体" panose="02010609060101010101" charset="-122"/>
                <a:sym typeface="Arial" panose="020b0604020202020204" pitchFamily="34" charset="0"/>
              </a:rPr>
              <a:t>开篇从时代特点和企业打造金字招牌的角度引出话题，紧扣“时代品质”。</a:t>
            </a:r>
          </a:p>
        </p:txBody>
      </p:sp>
      <p:sp>
        <p:nvSpPr>
          <p:cNvPr id="5" name="圆角矩形 4"/>
          <p:cNvSpPr/>
          <p:nvPr/>
        </p:nvSpPr>
        <p:spPr>
          <a:xfrm>
            <a:off x="295910" y="1277620"/>
            <a:ext cx="8601710" cy="5429250"/>
          </a:xfrm>
          <a:prstGeom prst="roundRect">
            <a:avLst/>
          </a:prstGeom>
          <a:noFill/>
          <a:ln w="38100">
            <a:solidFill>
              <a:srgbClr val="FFC000"/>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600" b="1">
                <a:solidFill>
                  <a:schemeClr val="tx1"/>
                </a:solidFill>
                <a:latin typeface="楷体" panose="02010609060101010101" charset="-122"/>
                <a:ea typeface="楷体" panose="02010609060101010101" charset="-122"/>
                <a:sym typeface="+mn-ea"/>
              </a:rPr>
              <a:t>    </a:t>
            </a:r>
            <a:r>
              <a:rPr lang="zh-CN" altLang="en-US" sz="3600" b="1">
                <a:solidFill>
                  <a:schemeClr val="tx1"/>
                </a:solidFill>
                <a:latin typeface="楷体" panose="02010609060101010101" charset="-122"/>
                <a:ea typeface="楷体" panose="02010609060101010101" charset="-122"/>
                <a:sym typeface="+mn-ea"/>
              </a:rPr>
              <a:t>今天，我们迎来了一个更加注重精细品质和独特体验的时代。“我真的是希望工匠精神可以变成我的墓志铭。”不久前，一位生产智能电器的企业家如是感慨。企业对高精尖、炫彩酷的不懈追求，同工匠精神不谋而合。像手工匠人一样雕琢技艺、精致产品，企业才有金字招牌，产品才能经受住用户最挑剔眼光的检验。</a:t>
            </a:r>
          </a:p>
        </p:txBody>
      </p:sp>
      <p:sp>
        <p:nvSpPr>
          <p:cNvPr id="3" name="文本框 2"/>
          <p:cNvSpPr txBox="1"/>
          <p:nvPr/>
        </p:nvSpPr>
        <p:spPr>
          <a:xfrm>
            <a:off x="295910" y="632460"/>
            <a:ext cx="630936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任务一：分析文章结构思路</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9425305" y="1905635"/>
            <a:ext cx="2365375" cy="3046095"/>
          </a:xfrm>
          <a:prstGeom prst="rect">
            <a:avLst/>
          </a:prstGeom>
          <a:noFill/>
        </p:spPr>
        <p:txBody>
          <a:bodyPr wrap="square" rtlCol="0">
            <a:spAutoFit/>
          </a:bodyPr>
          <a:lstStyle/>
          <a:p>
            <a:r>
              <a:rPr lang="zh-CN" altLang="en-US" sz="3200" b="1">
                <a:solidFill>
                  <a:srgbClr val="1C981C"/>
                </a:solidFill>
                <a:latin typeface="楷体" panose="02010609060101010101" charset="-122"/>
                <a:ea typeface="楷体" panose="02010609060101010101" charset="-122"/>
                <a:cs typeface="楷体" panose="02010609060101010101" charset="-122"/>
              </a:rPr>
              <a:t>“匠”的时代内涵及工匠精神对个人、企业和国家的作用与意义</a:t>
            </a:r>
          </a:p>
        </p:txBody>
      </p:sp>
      <p:sp>
        <p:nvSpPr>
          <p:cNvPr id="5" name="圆角矩形 4"/>
          <p:cNvSpPr/>
          <p:nvPr/>
        </p:nvSpPr>
        <p:spPr>
          <a:xfrm>
            <a:off x="295910" y="523875"/>
            <a:ext cx="8255635" cy="6182995"/>
          </a:xfrm>
          <a:prstGeom prst="roundRect">
            <a:avLst/>
          </a:prstGeom>
          <a:noFill/>
          <a:ln w="38100">
            <a:solidFill>
              <a:srgbClr val="1C981C"/>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000" b="1">
                <a:solidFill>
                  <a:schemeClr val="tx1"/>
                </a:solidFill>
                <a:latin typeface="楷体" panose="02010609060101010101" charset="-122"/>
                <a:ea typeface="楷体" panose="02010609060101010101" charset="-122"/>
                <a:sym typeface="+mn-ea"/>
              </a:rPr>
              <a:t>   </a:t>
            </a:r>
            <a:r>
              <a:rPr lang="zh-CN" altLang="en-US" sz="3000" b="1">
                <a:solidFill>
                  <a:schemeClr val="tx1"/>
                </a:solidFill>
                <a:latin typeface="楷体" panose="02010609060101010101" charset="-122"/>
                <a:ea typeface="楷体" panose="02010609060101010101" charset="-122"/>
                <a:sym typeface="+mn-ea"/>
              </a:rPr>
              <a:t>《说文》里记载：“匠，木工也。”今天作为文字的“匠”，早已从木工的本义演变为心思巧妙、技术精湛、造诣高深的代名词。一位作家说过，能将胡辣汤做得顾客盈门、生意红火，和能让火箭上天没有本质的区别。职业与职业没有高低贵贱的差别，但人与人却从来都有职业品质、专业精神的分殊。工匠精神厚植的企业，一定是一个气质雍容、活力涌流的企业。崇尚工匠精神的国家，一定是一个拥有健康市场环境和稳健人文素养的国家。“将产品当成艺术，将质量视为生命”，正是这样的极致追求，将我们带往一个更为不凡的世界。</a:t>
            </a:r>
            <a:endParaRPr lang="en-US" altLang="zh-CN" sz="3000" b="1">
              <a:solidFill>
                <a:schemeClr val="tx1"/>
              </a:solidFill>
              <a:latin typeface="楷体" panose="02010609060101010101" charset="-122"/>
              <a:ea typeface="楷体" panose="02010609060101010101" charset="-122"/>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9380220" y="1791970"/>
            <a:ext cx="2349500" cy="3969385"/>
          </a:xfrm>
          <a:prstGeom prst="rect">
            <a:avLst/>
          </a:prstGeom>
          <a:noFill/>
        </p:spPr>
        <p:txBody>
          <a:bodyPr wrap="square" rtlCol="0">
            <a:spAutoFit/>
          </a:bodyPr>
          <a:lstStyle/>
          <a:p>
            <a:r>
              <a:rPr lang="zh-CN" sz="3600" b="1">
                <a:solidFill>
                  <a:srgbClr val="1F2DA8"/>
                </a:solidFill>
                <a:latin typeface="楷体" panose="02010609060101010101" charset="-122"/>
                <a:ea typeface="楷体" panose="02010609060101010101" charset="-122"/>
                <a:cs typeface="黑体" panose="02010609060101010101" charset="-122"/>
                <a:sym typeface="+mn-ea"/>
              </a:rPr>
              <a:t>工匠精神是改变世界的现实力量的角度论述工匠精神的内涵</a:t>
            </a:r>
            <a:endParaRPr lang="zh-CN" altLang="en-US" sz="3600" b="1">
              <a:solidFill>
                <a:srgbClr val="1F2DA8"/>
              </a:solidFill>
              <a:latin typeface="楷体" panose="02010609060101010101" charset="-122"/>
              <a:ea typeface="楷体" panose="02010609060101010101" charset="-122"/>
              <a:cs typeface="黑体" panose="02010609060101010101" charset="-122"/>
              <a:sym typeface="+mn-ea"/>
            </a:endParaRPr>
          </a:p>
        </p:txBody>
      </p:sp>
      <p:sp>
        <p:nvSpPr>
          <p:cNvPr id="5" name="圆角矩形 4"/>
          <p:cNvSpPr/>
          <p:nvPr/>
        </p:nvSpPr>
        <p:spPr>
          <a:xfrm>
            <a:off x="295910" y="523875"/>
            <a:ext cx="8043545" cy="6182995"/>
          </a:xfrm>
          <a:prstGeom prst="roundRect">
            <a:avLst/>
          </a:prstGeom>
          <a:noFill/>
          <a:ln w="38100">
            <a:solidFill>
              <a:srgbClr val="1F2DA8"/>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800" b="1">
                <a:solidFill>
                  <a:schemeClr val="tx1"/>
                </a:solidFill>
                <a:latin typeface="楷体" panose="02010609060101010101" charset="-122"/>
                <a:ea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sym typeface="+mn-ea"/>
              </a:rPr>
              <a:t>一盏枯灯一刻刀，一把标尺一把锉，构成一个匠人的全部世界。别人可能觉得他们同世界脱节，但方寸之间他们实实在在地改变着世界：不仅赋予器物以生命，更刷新着社会的审美追求、扩充着人类文明的边疆。工匠精神从来都不是什么雕虫小技，而是一种改变世界的现实力量。坚守工匠精神，并不是把“拜手工教”推上神坛，也不是鼓励离群索居、“躲进小楼成一统”，而是为了擦亮爱岗敬业、劳动光荣的价值原色，高树质量至上、品质取胜的市场风尚，展现创新引领、追求卓越的时代精神，为中国制造强筋健骨，为中国文化立根固本，为中国力量凝神铸魂。</a:t>
            </a:r>
          </a:p>
        </p:txBody>
      </p:sp>
      <p:sp>
        <p:nvSpPr>
          <p:cNvPr id="2" name="文本框 1"/>
          <p:cNvSpPr txBox="1"/>
          <p:nvPr/>
        </p:nvSpPr>
        <p:spPr>
          <a:xfrm>
            <a:off x="2444115" y="6506845"/>
            <a:ext cx="309880" cy="553085"/>
          </a:xfrm>
          <a:prstGeom prst="rect">
            <a:avLst/>
          </a:prstGeom>
          <a:noFill/>
        </p:spPr>
        <p:txBody>
          <a:bodyPr wrap="none" rtlCol="0">
            <a:spAutoFit/>
          </a:bodyPr>
          <a:lstStyle/>
          <a:p>
            <a:pPr algn="l"/>
            <a:r>
              <a:rPr lang="en-US" altLang="zh-CN" sz="3000" b="1">
                <a:latin typeface="楷体" panose="02010609060101010101" charset="-122"/>
                <a:ea typeface="楷体" panose="02010609060101010101" charset="-122"/>
                <a:sym typeface="+mn-ea"/>
              </a:rPr>
              <a:t> </a:t>
            </a:r>
            <a:endParaRPr lang="zh-CN" altLang="en-US" sz="3000" b="1">
              <a:latin typeface="楷体" panose="02010609060101010101" charset="-122"/>
              <a:ea typeface="楷体" panose="02010609060101010101" charset="-122"/>
              <a:sym typeface="+mn-ea"/>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9214485" y="1723390"/>
            <a:ext cx="2305050" cy="3784600"/>
          </a:xfrm>
          <a:prstGeom prst="rect">
            <a:avLst/>
          </a:prstGeom>
          <a:noFill/>
        </p:spPr>
        <p:txBody>
          <a:bodyPr wrap="square" rtlCol="0">
            <a:spAutoFit/>
          </a:bodyPr>
          <a:lstStyle/>
          <a:p>
            <a:r>
              <a:rPr lang="zh-CN" sz="4000" b="1">
                <a:solidFill>
                  <a:srgbClr val="5A0074"/>
                </a:solidFill>
                <a:latin typeface="楷体" panose="02010609060101010101" charset="-122"/>
                <a:ea typeface="楷体" panose="02010609060101010101" charset="-122"/>
                <a:cs typeface="黑体" panose="02010609060101010101" charset="-122"/>
                <a:sym typeface="+mn-ea"/>
              </a:rPr>
              <a:t>从生命哲学和人生信念的角度论述工匠精神的内涵</a:t>
            </a:r>
            <a:endParaRPr lang="zh-CN" altLang="en-US" sz="4000" b="1">
              <a:solidFill>
                <a:srgbClr val="5A0074"/>
              </a:solidFill>
              <a:latin typeface="楷体" panose="02010609060101010101" charset="-122"/>
              <a:ea typeface="楷体" panose="02010609060101010101" charset="-122"/>
              <a:cs typeface="黑体" panose="02010609060101010101" charset="-122"/>
              <a:sym typeface="+mn-ea"/>
            </a:endParaRPr>
          </a:p>
        </p:txBody>
      </p:sp>
      <p:sp>
        <p:nvSpPr>
          <p:cNvPr id="5" name="圆角矩形 4"/>
          <p:cNvSpPr/>
          <p:nvPr/>
        </p:nvSpPr>
        <p:spPr>
          <a:xfrm>
            <a:off x="295910" y="523875"/>
            <a:ext cx="8195310" cy="6182995"/>
          </a:xfrm>
          <a:prstGeom prst="roundRect">
            <a:avLst/>
          </a:prstGeom>
          <a:noFill/>
          <a:ln w="38100">
            <a:solidFill>
              <a:srgbClr val="5A0074"/>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800" b="1">
                <a:solidFill>
                  <a:schemeClr val="tx1"/>
                </a:solidFill>
                <a:latin typeface="楷体" panose="02010609060101010101" charset="-122"/>
                <a:ea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sym typeface="+mn-ea"/>
              </a:rPr>
              <a:t>将一门技术掌握到炉火纯青绝非易事，但工匠精神的内涵远不限于此。有人说，“没有一流的心性，就没有一流的技术”。的确，倘若没有发自肺腑、专心如一的热爱，怎有废寝忘食、尽心竭力的付出；没有臻于至善、超今冠古的追求，怎有出类拔萃、巧夺天工的卓越；没有冰心一片、物我两忘的境界，怎有雷打不动、脚踏实地的淡定。工匠精神中所深藏的，有格物致知、正心诚意的的生命哲学，也有技进乎道、超然达观的人生信念。从赞叹工匠继而推崇工匠精神，见证社会对浮躁风气、短视心态的自我疗治，对美好器物、超凡品质的主动探寻。我们不必人人成为工匠，却可以人人成为工匠精神的践行者。</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9817735" y="1659890"/>
            <a:ext cx="1746250" cy="2861310"/>
          </a:xfrm>
          <a:prstGeom prst="rect">
            <a:avLst/>
          </a:prstGeom>
          <a:noFill/>
        </p:spPr>
        <p:txBody>
          <a:bodyPr wrap="square" rtlCol="0">
            <a:spAutoFit/>
          </a:bodyPr>
          <a:lstStyle/>
          <a:p>
            <a:r>
              <a:rPr lang="zh-CN" sz="3600" b="1">
                <a:solidFill>
                  <a:srgbClr val="81034D"/>
                </a:solidFill>
                <a:latin typeface="楷体" panose="02010609060101010101" charset="-122"/>
                <a:ea typeface="楷体" panose="02010609060101010101" charset="-122"/>
                <a:cs typeface="黑体" panose="02010609060101010101" charset="-122"/>
                <a:sym typeface="+mn-ea"/>
              </a:rPr>
              <a:t>从个人与时代的关系总结全文</a:t>
            </a:r>
            <a:endParaRPr lang="zh-CN" altLang="en-US" sz="3600" b="1">
              <a:solidFill>
                <a:srgbClr val="81034D"/>
              </a:solidFill>
              <a:latin typeface="楷体" panose="02010609060101010101" charset="-122"/>
              <a:ea typeface="楷体" panose="02010609060101010101" charset="-122"/>
              <a:cs typeface="黑体" panose="02010609060101010101" charset="-122"/>
              <a:sym typeface="+mn-ea"/>
            </a:endParaRPr>
          </a:p>
        </p:txBody>
      </p:sp>
      <p:sp>
        <p:nvSpPr>
          <p:cNvPr id="5" name="圆角矩形 4"/>
          <p:cNvSpPr/>
          <p:nvPr/>
        </p:nvSpPr>
        <p:spPr>
          <a:xfrm>
            <a:off x="295910" y="523875"/>
            <a:ext cx="7787005" cy="6182995"/>
          </a:xfrm>
          <a:prstGeom prst="roundRect">
            <a:avLst/>
          </a:prstGeom>
          <a:noFill/>
          <a:ln w="38100">
            <a:solidFill>
              <a:srgbClr val="81034D"/>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600" b="1">
                <a:solidFill>
                  <a:schemeClr val="tx1"/>
                </a:solidFill>
                <a:latin typeface="楷体" panose="02010609060101010101" charset="-122"/>
                <a:ea typeface="楷体" panose="02010609060101010101" charset="-122"/>
                <a:sym typeface="+mn-ea"/>
              </a:rPr>
              <a:t>    </a:t>
            </a:r>
            <a:r>
              <a:rPr lang="zh-CN" altLang="en-US" sz="3600" b="1">
                <a:solidFill>
                  <a:schemeClr val="tx1"/>
                </a:solidFill>
                <a:latin typeface="楷体" panose="02010609060101010101" charset="-122"/>
                <a:ea typeface="楷体" panose="02010609060101010101" charset="-122"/>
                <a:sym typeface="+mn-ea"/>
              </a:rPr>
              <a:t>一个时代有一个时代的气质，我们的时代将以怎样的面貌被历史书写，取决于我们每个人的表现。工匠精神是手艺人的安身之本，亦是我们的生命尊严所在；是企业的金色名片，亦是社会品格、国家形象的荣耀写照。工匠精神并不以成功为旨归，却足以为成功铺就通天大道。</a:t>
            </a:r>
          </a:p>
          <a:p>
            <a:pPr algn="l"/>
            <a:endParaRPr lang="zh-CN" altLang="en-US" sz="3600" b="1">
              <a:solidFill>
                <a:schemeClr val="tx1"/>
              </a:solidFill>
              <a:latin typeface="楷体" panose="02010609060101010101" charset="-122"/>
              <a:ea typeface="楷体" panose="02010609060101010101"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圆角矩形 4"/>
          <p:cNvSpPr/>
          <p:nvPr/>
        </p:nvSpPr>
        <p:spPr>
          <a:xfrm>
            <a:off x="727710" y="1807210"/>
            <a:ext cx="10849610" cy="4433570"/>
          </a:xfrm>
          <a:prstGeom prst="roundRect">
            <a:avLst/>
          </a:prstGeom>
          <a:noFill/>
          <a:ln w="38100">
            <a:solidFill>
              <a:srgbClr val="FFC000"/>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600" b="1">
                <a:solidFill>
                  <a:srgbClr val="FF0000"/>
                </a:solidFill>
                <a:latin typeface="楷体" panose="02010609060101010101" charset="-122"/>
                <a:ea typeface="楷体" panose="02010609060101010101" charset="-122"/>
                <a:cs typeface="楷体" panose="02010609060101010101" charset="-122"/>
                <a:sym typeface="+mn-ea"/>
              </a:rPr>
              <a:t>    </a:t>
            </a:r>
            <a:r>
              <a:rPr lang="zh-CN" altLang="zh-CN" sz="3600" b="1">
                <a:solidFill>
                  <a:srgbClr val="FF0000"/>
                </a:solidFill>
                <a:latin typeface="楷体" panose="02010609060101010101" charset="-122"/>
                <a:ea typeface="楷体" panose="02010609060101010101" charset="-122"/>
                <a:cs typeface="楷体" panose="02010609060101010101" charset="-122"/>
                <a:sym typeface="+mn-ea"/>
              </a:rPr>
              <a:t>本文开宗明义</a:t>
            </a:r>
            <a:r>
              <a:rPr lang="zh-CN" altLang="zh-CN" sz="3600" b="1">
                <a:solidFill>
                  <a:schemeClr val="tx1"/>
                </a:solidFill>
                <a:latin typeface="楷体" panose="02010609060101010101" charset="-122"/>
                <a:ea typeface="楷体" panose="02010609060101010101" charset="-122"/>
                <a:cs typeface="楷体" panose="02010609060101010101" charset="-122"/>
                <a:sym typeface="+mn-ea"/>
              </a:rPr>
              <a:t>，点出时代需要工匠精神，接着引用《说文解字》观点，点出什么是工匠精神，</a:t>
            </a:r>
            <a:r>
              <a:rPr lang="zh-CN" altLang="zh-CN" sz="3600" b="1">
                <a:solidFill>
                  <a:srgbClr val="FF0000"/>
                </a:solidFill>
                <a:latin typeface="楷体" panose="02010609060101010101" charset="-122"/>
                <a:ea typeface="楷体" panose="02010609060101010101" charset="-122"/>
                <a:cs typeface="楷体" panose="02010609060101010101" charset="-122"/>
                <a:sym typeface="+mn-ea"/>
              </a:rPr>
              <a:t>然后</a:t>
            </a:r>
            <a:r>
              <a:rPr lang="zh-CN" altLang="zh-CN" sz="3600" b="1">
                <a:solidFill>
                  <a:schemeClr val="tx1"/>
                </a:solidFill>
                <a:latin typeface="楷体" panose="02010609060101010101" charset="-122"/>
                <a:ea typeface="楷体" panose="02010609060101010101" charset="-122"/>
                <a:cs typeface="楷体" panose="02010609060101010101" charset="-122"/>
                <a:sym typeface="+mn-ea"/>
              </a:rPr>
              <a:t>寻因溯果，层层深入，从“为什么”“怎么办”的角度，阐明该怎样，不该怎样。</a:t>
            </a:r>
            <a:r>
              <a:rPr lang="zh-CN" altLang="zh-CN" sz="3600" b="1">
                <a:solidFill>
                  <a:srgbClr val="FF0000"/>
                </a:solidFill>
                <a:latin typeface="楷体" panose="02010609060101010101" charset="-122"/>
                <a:ea typeface="楷体" panose="02010609060101010101" charset="-122"/>
                <a:cs typeface="楷体" panose="02010609060101010101" charset="-122"/>
                <a:sym typeface="+mn-ea"/>
              </a:rPr>
              <a:t>最后</a:t>
            </a:r>
            <a:r>
              <a:rPr lang="zh-CN" altLang="zh-CN" sz="3600" b="1">
                <a:solidFill>
                  <a:schemeClr val="tx1"/>
                </a:solidFill>
                <a:latin typeface="楷体" panose="02010609060101010101" charset="-122"/>
                <a:ea typeface="楷体" panose="02010609060101010101" charset="-122"/>
                <a:cs typeface="楷体" panose="02010609060101010101" charset="-122"/>
                <a:sym typeface="+mn-ea"/>
              </a:rPr>
              <a:t>联系实际，回扣中心，升华主旨。</a:t>
            </a:r>
            <a:endParaRPr lang="zh-CN" altLang="zh-CN" sz="3600" b="1" kern="10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295910" y="632460"/>
            <a:ext cx="630936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任务一：分析文章论证思路</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741680" y="4202430"/>
            <a:ext cx="11137265" cy="1383665"/>
          </a:xfrm>
          <a:prstGeom prst="rect">
            <a:avLst/>
          </a:prstGeom>
          <a:noFill/>
        </p:spPr>
        <p:txBody>
          <a:bodyPr wrap="square" rtlCol="0">
            <a:spAutoFit/>
          </a:bodyPr>
          <a:lstStyle/>
          <a:p>
            <a:r>
              <a:rPr lang="en-US" altLang="zh-CN" sz="2800" b="1" kern="100">
                <a:solidFill>
                  <a:srgbClr val="C00000"/>
                </a:solidFill>
                <a:latin typeface="楷体" panose="02010609060101010101" charset="-122"/>
                <a:ea typeface="楷体" panose="02010609060101010101" charset="-122"/>
                <a:cs typeface="楷体" panose="02010609060101010101" charset="-122"/>
                <a:sym typeface="+mn-ea"/>
              </a:rPr>
              <a:t>    </a:t>
            </a:r>
            <a:r>
              <a:rPr altLang="zh-CN" sz="2800" b="1" kern="100">
                <a:solidFill>
                  <a:srgbClr val="C00000"/>
                </a:solidFill>
                <a:latin typeface="楷体" panose="02010609060101010101" charset="-122"/>
                <a:ea typeface="楷体" panose="02010609060101010101" charset="-122"/>
                <a:cs typeface="楷体" panose="02010609060101010101" charset="-122"/>
                <a:sym typeface="+mn-ea"/>
              </a:rPr>
              <a:t>“像手工匠人一样雕琢技艺、精致产品，企业才有金字招牌，产品才能经受住用户最挑剔眼光的检验。”，将手工匠人和企业进行类比，写出了企业拥有工匠精神的重要性</a:t>
            </a:r>
            <a:r>
              <a:rPr lang="zh-CN" sz="2800" b="1" kern="100">
                <a:solidFill>
                  <a:srgbClr val="C00000"/>
                </a:solidFill>
                <a:latin typeface="楷体" panose="02010609060101010101" charset="-122"/>
                <a:ea typeface="楷体" panose="02010609060101010101" charset="-122"/>
                <a:cs typeface="楷体" panose="02010609060101010101" charset="-122"/>
                <a:sym typeface="+mn-ea"/>
              </a:rPr>
              <a:t>。</a:t>
            </a:r>
          </a:p>
        </p:txBody>
      </p:sp>
      <p:sp>
        <p:nvSpPr>
          <p:cNvPr id="5" name="圆角矩形 4"/>
          <p:cNvSpPr/>
          <p:nvPr/>
        </p:nvSpPr>
        <p:spPr>
          <a:xfrm>
            <a:off x="501015" y="1219200"/>
            <a:ext cx="11377930" cy="5429250"/>
          </a:xfrm>
          <a:prstGeom prst="roundRect">
            <a:avLst/>
          </a:prstGeom>
          <a:noFill/>
          <a:ln w="38100">
            <a:solidFill>
              <a:srgbClr val="FFC000"/>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zh-CN" sz="2800" b="1" kern="10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1014730" y="3363595"/>
            <a:ext cx="3830320" cy="583565"/>
          </a:xfrm>
          <a:prstGeom prst="rect">
            <a:avLst/>
          </a:prstGeom>
          <a:noFill/>
        </p:spPr>
        <p:txBody>
          <a:bodyPr wrap="square" rtlCol="0">
            <a:spAutoFit/>
          </a:bodyPr>
          <a:lstStyle/>
          <a:p>
            <a:pPr algn="just" fontAlgn="auto">
              <a:lnSpc>
                <a:spcPct val="100000"/>
              </a:lnSpc>
              <a:spcAft>
                <a:spcPct val="0"/>
              </a:spcAft>
            </a:pP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en-US" altLang="zh-CN" sz="3200" b="1">
                <a:solidFill>
                  <a:srgbClr val="81034D"/>
                </a:solidFill>
                <a:latin typeface="楷体" panose="02010609060101010101" charset="-122"/>
                <a:ea typeface="楷体" panose="02010609060101010101" charset="-122"/>
                <a:cs typeface="楷体" panose="02010609060101010101" charset="-122"/>
                <a:sym typeface="+mn-ea"/>
              </a:rPr>
              <a:t>2</a:t>
            </a: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）类比</a:t>
            </a:r>
            <a:r>
              <a:rPr lang="zh-CN" altLang="zh-CN" sz="3200" b="1" kern="100">
                <a:solidFill>
                  <a:srgbClr val="81034D"/>
                </a:solidFill>
                <a:latin typeface="楷体" panose="02010609060101010101" charset="-122"/>
                <a:ea typeface="楷体" panose="02010609060101010101" charset="-122"/>
                <a:cs typeface="楷体" panose="02010609060101010101" charset="-122"/>
                <a:sym typeface="+mn-ea"/>
              </a:rPr>
              <a:t>论证</a:t>
            </a:r>
            <a:r>
              <a:rPr lang="en-US" altLang="zh-CN" sz="3200" b="1" kern="100">
                <a:solidFill>
                  <a:srgbClr val="C00000"/>
                </a:solidFill>
                <a:latin typeface="楷体" panose="02010609060101010101" charset="-122"/>
                <a:ea typeface="楷体" panose="02010609060101010101" charset="-122"/>
                <a:cs typeface="楷体" panose="02010609060101010101" charset="-122"/>
                <a:sym typeface="+mn-ea"/>
              </a:rPr>
              <a:t> </a:t>
            </a:r>
          </a:p>
        </p:txBody>
      </p:sp>
      <p:sp>
        <p:nvSpPr>
          <p:cNvPr id="3" name="文本框 2"/>
          <p:cNvSpPr txBox="1"/>
          <p:nvPr/>
        </p:nvSpPr>
        <p:spPr>
          <a:xfrm>
            <a:off x="295910" y="632460"/>
            <a:ext cx="630936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任务二：分析文章论证方法</a:t>
            </a:r>
          </a:p>
        </p:txBody>
      </p:sp>
      <p:sp>
        <p:nvSpPr>
          <p:cNvPr id="2" name="文本框 1"/>
          <p:cNvSpPr txBox="1"/>
          <p:nvPr/>
        </p:nvSpPr>
        <p:spPr>
          <a:xfrm>
            <a:off x="1014730" y="1555750"/>
            <a:ext cx="3830320" cy="583565"/>
          </a:xfrm>
          <a:prstGeom prst="rect">
            <a:avLst/>
          </a:prstGeom>
          <a:noFill/>
        </p:spPr>
        <p:txBody>
          <a:bodyPr wrap="square" rtlCol="0">
            <a:spAutoFit/>
          </a:bodyPr>
          <a:lstStyle/>
          <a:p>
            <a:pPr algn="just" fontAlgn="auto">
              <a:lnSpc>
                <a:spcPct val="100000"/>
              </a:lnSpc>
              <a:spcAft>
                <a:spcPct val="0"/>
              </a:spcAft>
            </a:pP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en-US" altLang="zh-CN" sz="3200" b="1">
                <a:solidFill>
                  <a:srgbClr val="81034D"/>
                </a:solidFill>
                <a:latin typeface="楷体" panose="02010609060101010101" charset="-122"/>
                <a:ea typeface="楷体" panose="02010609060101010101" charset="-122"/>
                <a:cs typeface="楷体" panose="02010609060101010101" charset="-122"/>
                <a:sym typeface="+mn-ea"/>
              </a:rPr>
              <a:t>1</a:t>
            </a: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zh-CN" altLang="zh-CN" sz="3200" b="1" kern="100">
                <a:solidFill>
                  <a:srgbClr val="81034D"/>
                </a:solidFill>
                <a:latin typeface="楷体" panose="02010609060101010101" charset="-122"/>
                <a:ea typeface="楷体" panose="02010609060101010101" charset="-122"/>
                <a:cs typeface="楷体" panose="02010609060101010101" charset="-122"/>
                <a:sym typeface="+mn-ea"/>
              </a:rPr>
              <a:t>道理论证</a:t>
            </a:r>
            <a:r>
              <a:rPr lang="en-US" altLang="zh-CN" sz="3200" b="1" kern="100">
                <a:solidFill>
                  <a:srgbClr val="C00000"/>
                </a:solidFill>
                <a:latin typeface="楷体" panose="02010609060101010101" charset="-122"/>
                <a:ea typeface="楷体" panose="02010609060101010101" charset="-122"/>
                <a:cs typeface="楷体" panose="02010609060101010101" charset="-122"/>
                <a:sym typeface="+mn-ea"/>
              </a:rPr>
              <a:t> </a:t>
            </a:r>
          </a:p>
        </p:txBody>
      </p:sp>
      <p:sp>
        <p:nvSpPr>
          <p:cNvPr id="8" name="文本框 7"/>
          <p:cNvSpPr txBox="1"/>
          <p:nvPr/>
        </p:nvSpPr>
        <p:spPr>
          <a:xfrm>
            <a:off x="915035" y="2139315"/>
            <a:ext cx="10790555" cy="953135"/>
          </a:xfrm>
          <a:prstGeom prst="rect">
            <a:avLst/>
          </a:prstGeom>
          <a:noFill/>
        </p:spPr>
        <p:txBody>
          <a:bodyPr wrap="square" rtlCol="0">
            <a:spAutoFit/>
          </a:bodyPr>
          <a:lstStyle/>
          <a:p>
            <a:r>
              <a:rPr lang="en-US" altLang="zh-CN" sz="2800" b="1" kern="100">
                <a:solidFill>
                  <a:srgbClr val="C00000"/>
                </a:solidFill>
                <a:latin typeface="楷体" panose="02010609060101010101" charset="-122"/>
                <a:ea typeface="楷体" panose="02010609060101010101" charset="-122"/>
                <a:cs typeface="楷体" panose="02010609060101010101" charset="-122"/>
                <a:sym typeface="+mn-ea"/>
              </a:rPr>
              <a:t>    </a:t>
            </a:r>
            <a:r>
              <a:rPr lang="zh-CN" altLang="zh-CN" sz="2800" b="1" kern="100">
                <a:solidFill>
                  <a:srgbClr val="C00000"/>
                </a:solidFill>
                <a:latin typeface="楷体" panose="02010609060101010101" charset="-122"/>
                <a:ea typeface="楷体" panose="02010609060101010101" charset="-122"/>
                <a:cs typeface="楷体" panose="02010609060101010101" charset="-122"/>
                <a:sym typeface="+mn-ea"/>
              </a:rPr>
              <a:t>作者多处引用，如引用企业家的话，写出了工匠精神在当代的意义。</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741680" y="4836160"/>
            <a:ext cx="11137265" cy="953135"/>
          </a:xfrm>
          <a:prstGeom prst="rect">
            <a:avLst/>
          </a:prstGeom>
          <a:noFill/>
        </p:spPr>
        <p:txBody>
          <a:bodyPr wrap="square" rtlCol="0">
            <a:spAutoFit/>
          </a:bodyPr>
          <a:lstStyle/>
          <a:p>
            <a:r>
              <a:rPr lang="en-US" altLang="zh-CN" sz="2800" b="1" kern="100">
                <a:solidFill>
                  <a:srgbClr val="C00000"/>
                </a:solidFill>
                <a:latin typeface="楷体" panose="02010609060101010101" charset="-122"/>
                <a:ea typeface="楷体" panose="02010609060101010101" charset="-122"/>
                <a:cs typeface="楷体" panose="02010609060101010101" charset="-122"/>
                <a:sym typeface="+mn-ea"/>
              </a:rPr>
              <a:t>    </a:t>
            </a:r>
            <a:r>
              <a:rPr altLang="zh-CN" sz="2800" b="1" kern="100">
                <a:solidFill>
                  <a:srgbClr val="C00000"/>
                </a:solidFill>
                <a:latin typeface="楷体" panose="02010609060101010101" charset="-122"/>
                <a:ea typeface="楷体" panose="02010609060101010101" charset="-122"/>
                <a:cs typeface="楷体" panose="02010609060101010101" charset="-122"/>
                <a:sym typeface="+mn-ea"/>
              </a:rPr>
              <a:t>“工匠精神从来都不是什么雕虫小技，而是一种改变世界的现实力量”，边破边立，写出了工匠精神的作用。</a:t>
            </a:r>
          </a:p>
        </p:txBody>
      </p:sp>
      <p:sp>
        <p:nvSpPr>
          <p:cNvPr id="5" name="圆角矩形 4"/>
          <p:cNvSpPr/>
          <p:nvPr/>
        </p:nvSpPr>
        <p:spPr>
          <a:xfrm>
            <a:off x="501015" y="1219200"/>
            <a:ext cx="11377930" cy="5429250"/>
          </a:xfrm>
          <a:prstGeom prst="roundRect">
            <a:avLst/>
          </a:prstGeom>
          <a:noFill/>
          <a:ln w="38100">
            <a:solidFill>
              <a:srgbClr val="FFC000"/>
            </a:solidFill>
          </a:ln>
          <a:extLst>
            <a:ext uri="{909E8E84-426E-40DD-AFC4-6F175D3DCCD1}">
              <a14:hiddenFill xmlns:a14="http://schemas.microsoft.com/office/drawing/2010/main">
                <a:solidFill>
                  <a:srgbClr val="1C981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zh-CN" sz="2800" b="1" kern="100">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1105535" y="4252595"/>
            <a:ext cx="3830320" cy="583565"/>
          </a:xfrm>
          <a:prstGeom prst="rect">
            <a:avLst/>
          </a:prstGeom>
          <a:noFill/>
        </p:spPr>
        <p:txBody>
          <a:bodyPr wrap="square" rtlCol="0">
            <a:spAutoFit/>
          </a:bodyPr>
          <a:lstStyle/>
          <a:p>
            <a:pPr algn="just" fontAlgn="auto">
              <a:lnSpc>
                <a:spcPct val="100000"/>
              </a:lnSpc>
              <a:spcAft>
                <a:spcPct val="0"/>
              </a:spcAft>
            </a:pP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en-US" altLang="zh-CN" sz="3200" b="1">
                <a:solidFill>
                  <a:srgbClr val="81034D"/>
                </a:solidFill>
                <a:latin typeface="楷体" panose="02010609060101010101" charset="-122"/>
                <a:ea typeface="楷体" panose="02010609060101010101" charset="-122"/>
                <a:cs typeface="楷体" panose="02010609060101010101" charset="-122"/>
                <a:sym typeface="+mn-ea"/>
              </a:rPr>
              <a:t>4</a:t>
            </a: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）对比</a:t>
            </a:r>
            <a:r>
              <a:rPr lang="zh-CN" altLang="zh-CN" sz="3200" b="1" kern="100">
                <a:solidFill>
                  <a:srgbClr val="81034D"/>
                </a:solidFill>
                <a:latin typeface="楷体" panose="02010609060101010101" charset="-122"/>
                <a:ea typeface="楷体" panose="02010609060101010101" charset="-122"/>
                <a:cs typeface="楷体" panose="02010609060101010101" charset="-122"/>
                <a:sym typeface="+mn-ea"/>
              </a:rPr>
              <a:t>论证</a:t>
            </a:r>
            <a:r>
              <a:rPr lang="en-US" altLang="zh-CN" sz="3200" b="1" kern="100">
                <a:solidFill>
                  <a:srgbClr val="C00000"/>
                </a:solidFill>
                <a:latin typeface="楷体" panose="02010609060101010101" charset="-122"/>
                <a:ea typeface="楷体" panose="02010609060101010101" charset="-122"/>
                <a:cs typeface="楷体" panose="02010609060101010101" charset="-122"/>
                <a:sym typeface="+mn-ea"/>
              </a:rPr>
              <a:t> </a:t>
            </a:r>
          </a:p>
        </p:txBody>
      </p:sp>
      <p:sp>
        <p:nvSpPr>
          <p:cNvPr id="3" name="文本框 2"/>
          <p:cNvSpPr txBox="1"/>
          <p:nvPr/>
        </p:nvSpPr>
        <p:spPr>
          <a:xfrm>
            <a:off x="295910" y="632460"/>
            <a:ext cx="6309360" cy="706755"/>
          </a:xfrm>
          <a:prstGeom prst="rect">
            <a:avLst/>
          </a:prstGeom>
          <a:noFill/>
        </p:spPr>
        <p:txBody>
          <a:bodyPr wrap="none" rtlCol="0">
            <a:spAutoFit/>
          </a:bodyPr>
          <a:lstStyle/>
          <a:p>
            <a:r>
              <a:rPr lang="zh-CN" altLang="en-US" sz="4000" b="1">
                <a:solidFill>
                  <a:srgbClr val="F43308"/>
                </a:solidFill>
                <a:latin typeface="华光行楷_CNKI" panose="02000500000000000000" charset="-122"/>
                <a:ea typeface="华光行楷_CNKI" panose="02000500000000000000" charset="-122"/>
              </a:rPr>
              <a:t>任务二：分析文章论证方法</a:t>
            </a:r>
          </a:p>
        </p:txBody>
      </p:sp>
      <p:sp>
        <p:nvSpPr>
          <p:cNvPr id="2" name="文本框 1"/>
          <p:cNvSpPr txBox="1"/>
          <p:nvPr/>
        </p:nvSpPr>
        <p:spPr>
          <a:xfrm>
            <a:off x="1014730" y="1339215"/>
            <a:ext cx="3830320" cy="583565"/>
          </a:xfrm>
          <a:prstGeom prst="rect">
            <a:avLst/>
          </a:prstGeom>
          <a:noFill/>
        </p:spPr>
        <p:txBody>
          <a:bodyPr wrap="square" rtlCol="0">
            <a:spAutoFit/>
          </a:bodyPr>
          <a:lstStyle/>
          <a:p>
            <a:pPr algn="just" fontAlgn="auto">
              <a:lnSpc>
                <a:spcPct val="100000"/>
              </a:lnSpc>
              <a:spcAft>
                <a:spcPct val="0"/>
              </a:spcAft>
            </a:pP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a:t>
            </a:r>
            <a:r>
              <a:rPr lang="en-US" altLang="zh-CN" sz="3200" b="1">
                <a:solidFill>
                  <a:srgbClr val="81034D"/>
                </a:solidFill>
                <a:latin typeface="楷体" panose="02010609060101010101" charset="-122"/>
                <a:ea typeface="楷体" panose="02010609060101010101" charset="-122"/>
                <a:cs typeface="楷体" panose="02010609060101010101" charset="-122"/>
                <a:sym typeface="+mn-ea"/>
              </a:rPr>
              <a:t>3</a:t>
            </a:r>
            <a:r>
              <a:rPr lang="zh-CN" altLang="en-US" sz="3200" b="1">
                <a:solidFill>
                  <a:srgbClr val="81034D"/>
                </a:solidFill>
                <a:latin typeface="楷体" panose="02010609060101010101" charset="-122"/>
                <a:ea typeface="楷体" panose="02010609060101010101" charset="-122"/>
                <a:cs typeface="楷体" panose="02010609060101010101" charset="-122"/>
                <a:sym typeface="+mn-ea"/>
              </a:rPr>
              <a:t>）假设</a:t>
            </a:r>
            <a:r>
              <a:rPr lang="zh-CN" altLang="zh-CN" sz="3200" b="1" kern="100">
                <a:solidFill>
                  <a:srgbClr val="81034D"/>
                </a:solidFill>
                <a:latin typeface="楷体" panose="02010609060101010101" charset="-122"/>
                <a:ea typeface="楷体" panose="02010609060101010101" charset="-122"/>
                <a:cs typeface="楷体" panose="02010609060101010101" charset="-122"/>
                <a:sym typeface="+mn-ea"/>
              </a:rPr>
              <a:t>论证</a:t>
            </a:r>
            <a:r>
              <a:rPr lang="en-US" altLang="zh-CN" sz="3200" b="1" kern="100">
                <a:solidFill>
                  <a:srgbClr val="C00000"/>
                </a:solidFill>
                <a:latin typeface="楷体" panose="02010609060101010101" charset="-122"/>
                <a:ea typeface="楷体" panose="02010609060101010101" charset="-122"/>
                <a:cs typeface="楷体" panose="02010609060101010101" charset="-122"/>
                <a:sym typeface="+mn-ea"/>
              </a:rPr>
              <a:t> </a:t>
            </a:r>
          </a:p>
        </p:txBody>
      </p:sp>
      <p:sp>
        <p:nvSpPr>
          <p:cNvPr id="8" name="文本框 7"/>
          <p:cNvSpPr txBox="1"/>
          <p:nvPr/>
        </p:nvSpPr>
        <p:spPr>
          <a:xfrm>
            <a:off x="915035" y="2044065"/>
            <a:ext cx="10790555" cy="1814830"/>
          </a:xfrm>
          <a:prstGeom prst="rect">
            <a:avLst/>
          </a:prstGeom>
          <a:noFill/>
        </p:spPr>
        <p:txBody>
          <a:bodyPr wrap="square" rtlCol="0">
            <a:spAutoFit/>
          </a:bodyPr>
          <a:lstStyle/>
          <a:p>
            <a:r>
              <a:rPr lang="en-US" altLang="zh-CN" sz="2800" b="1" kern="100">
                <a:solidFill>
                  <a:srgbClr val="C00000"/>
                </a:solidFill>
                <a:latin typeface="楷体" panose="02010609060101010101" charset="-122"/>
                <a:ea typeface="楷体" panose="02010609060101010101" charset="-122"/>
                <a:cs typeface="楷体" panose="02010609060101010101" charset="-122"/>
                <a:sym typeface="+mn-ea"/>
              </a:rPr>
              <a:t>    “</a:t>
            </a:r>
            <a:r>
              <a:rPr lang="zh-CN" altLang="zh-CN" sz="2800" b="1" kern="100">
                <a:solidFill>
                  <a:srgbClr val="C00000"/>
                </a:solidFill>
                <a:latin typeface="楷体" panose="02010609060101010101" charset="-122"/>
                <a:ea typeface="楷体" panose="02010609060101010101" charset="-122"/>
                <a:cs typeface="楷体" panose="02010609060101010101" charset="-122"/>
                <a:sym typeface="+mn-ea"/>
              </a:rPr>
              <a:t>倘若没有发自肺腑、专心如一的热爱，怎有废寝忘食、尽心竭力的付出；没有臻于至善、超今冠古的追求，怎有出类拔萃、巧夺天工的卓越；没有冰心一片、物我两忘的境界，怎有雷打不动、脚踏实地的淡定。</a:t>
            </a:r>
            <a:r>
              <a:rPr lang="en-US" altLang="zh-CN" sz="2800" b="1" kern="100">
                <a:solidFill>
                  <a:srgbClr val="C00000"/>
                </a:solidFill>
                <a:latin typeface="楷体" panose="02010609060101010101" charset="-122"/>
                <a:ea typeface="楷体" panose="02010609060101010101" charset="-122"/>
                <a:cs typeface="楷体" panose="02010609060101010101" charset="-122"/>
                <a:sym typeface="+mn-ea"/>
              </a:rPr>
              <a:t>”写出了工匠精神的内涵</a:t>
            </a:r>
          </a:p>
        </p:txBody>
      </p:sp>
    </p:spTree>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48</Paragraphs>
  <Slides>17</Slides>
  <Notes>2</Notes>
  <TotalTime>0</TotalTime>
  <HiddenSlides>0</HiddenSlides>
  <MMClips>0</MMClips>
  <ScaleCrop>0</ScaleCrop>
  <HeadingPairs>
    <vt:vector baseType="variant" size="4">
      <vt:variant>
        <vt:lpstr>Theme</vt:lpstr>
      </vt:variant>
      <vt:variant>
        <vt:i4>1</vt:i4>
      </vt:variant>
      <vt:variant>
        <vt:lpstr>Slide Titles</vt:lpstr>
      </vt:variant>
      <vt:variant>
        <vt:i4>17</vt:i4>
      </vt:variant>
    </vt:vector>
  </HeadingPairs>
  <TitlesOfParts>
    <vt:vector baseType="lpstr" size="18">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2020-10-06T10:01:01.432</cp:lastPrinted>
  <dcterms:created xsi:type="dcterms:W3CDTF">2020-10-06T10:01:01Z</dcterms:created>
  <dcterms:modified xsi:type="dcterms:W3CDTF">2020-10-06T02:01:05Z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