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26" r:id="rId2"/>
    <p:sldId id="340" r:id="rId3"/>
    <p:sldId id="390" r:id="rId4"/>
    <p:sldId id="377" r:id="rId5"/>
    <p:sldId id="431" r:id="rId6"/>
    <p:sldId id="391" r:id="rId7"/>
    <p:sldId id="442" r:id="rId8"/>
    <p:sldId id="443" r:id="rId9"/>
    <p:sldId id="447" r:id="rId10"/>
    <p:sldId id="301" r:id="rId11"/>
  </p:sldIdLst>
  <p:sldSz cx="9144000" cy="6858000" type="screen4x3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5E0B4"/>
    <a:srgbClr val="0000CC"/>
    <a:srgbClr val="339933"/>
    <a:srgbClr val="D1FD23"/>
    <a:srgbClr val="23FD28"/>
    <a:srgbClr val="CC00CC"/>
    <a:srgbClr val="003366"/>
    <a:srgbClr val="00CC00"/>
    <a:srgbClr val="FF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60"/>
        <p:guide pos="29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5269" y="1310022"/>
            <a:ext cx="60486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+mn-ea"/>
              </a:rPr>
              <a:t> 古诗三首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9800" y="3335655"/>
            <a:ext cx="2428875" cy="2428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rcRect r="8520"/>
          <a:stretch>
            <a:fillRect/>
          </a:stretch>
        </p:blipFill>
        <p:spPr>
          <a:xfrm>
            <a:off x="3208020" y="2433320"/>
            <a:ext cx="2727325" cy="1990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lum bright="18000"/>
          </a:blip>
          <a:srcRect l="1014" t="23107"/>
          <a:stretch>
            <a:fillRect/>
          </a:stretch>
        </p:blipFill>
        <p:spPr>
          <a:xfrm>
            <a:off x="5695315" y="4289425"/>
            <a:ext cx="2790825" cy="1618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7395" y="1118870"/>
            <a:ext cx="1958340" cy="64610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情景导入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132580" y="2167255"/>
            <a:ext cx="4186555" cy="2968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我们伟大的祖国，山川秀丽，风景如画。这节课我们要到黄河边上，去听听黄河的涛声，去看看黄河的气势。接下来，我们要学习唐代诗人刘禹锡的诗《浪淘沙》。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rcRect l="32419" b="11234"/>
          <a:stretch>
            <a:fillRect/>
          </a:stretch>
        </p:blipFill>
        <p:spPr>
          <a:xfrm>
            <a:off x="1190625" y="2167255"/>
            <a:ext cx="2501900" cy="3115945"/>
          </a:xfrm>
          <a:prstGeom prst="round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97205" y="1036320"/>
            <a:ext cx="2193290" cy="71496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自主学习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6680" y="2457450"/>
            <a:ext cx="9071610" cy="3192145"/>
            <a:chOff x="168" y="3870"/>
            <a:chExt cx="14286" cy="5027"/>
          </a:xfrm>
        </p:grpSpPr>
        <p:pic>
          <p:nvPicPr>
            <p:cNvPr id="3" name="图片 2" descr="图片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8" y="3870"/>
              <a:ext cx="14286" cy="5027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784" y="4433"/>
              <a:ext cx="13071" cy="3430"/>
            </a:xfrm>
            <a:prstGeom prst="snip2Diag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pPr algn="l">
                <a:lnSpc>
                  <a:spcPct val="200000"/>
                </a:lnSpc>
              </a:pPr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解诗题，知作者——诵古诗——抓字眼，明诗意；</a:t>
              </a:r>
            </a:p>
            <a:p>
              <a:pPr algn="l">
                <a:lnSpc>
                  <a:spcPct val="200000"/>
                </a:lnSpc>
              </a:pPr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理解大意——品意境，悟感情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t016776e8f4052c634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8365" y="4038078"/>
            <a:ext cx="1961184" cy="1961184"/>
          </a:xfrm>
          <a:prstGeom prst="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358140" y="998220"/>
            <a:ext cx="2179955" cy="71496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自学提纲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77215" y="1995170"/>
            <a:ext cx="8099921" cy="505321"/>
          </a:xfrm>
          <a:prstGeom prst="round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“浪淘沙”怎样理解？互相交流资料，了解作者刘禹锡。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69365" y="2778125"/>
            <a:ext cx="3527921" cy="505321"/>
          </a:xfrm>
          <a:prstGeom prst="round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将古诗读正确、流利。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19020" y="3486150"/>
            <a:ext cx="3672187" cy="2127232"/>
          </a:xfrm>
          <a:prstGeom prst="round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理解以下词语的意思。</a:t>
            </a:r>
          </a:p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①九曲：</a:t>
            </a:r>
          </a:p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②簸：</a:t>
            </a:r>
          </a:p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③天涯：</a:t>
            </a:r>
          </a:p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④直上：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81020" y="5720080"/>
            <a:ext cx="4442321" cy="505321"/>
          </a:xfrm>
          <a:prstGeom prst="round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结合重点词语说说古诗大意。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9" grpId="0" bldLvl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36415" y="1131570"/>
            <a:ext cx="4199890" cy="4959331"/>
          </a:xfrm>
          <a:prstGeom prst="plaque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浪淘沙</a:t>
            </a:r>
          </a:p>
          <a:p>
            <a:pPr algn="ctr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（唐）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刘禹锡 </a:t>
            </a:r>
          </a:p>
          <a:p>
            <a:pPr algn="ctr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九曲黄河万里沙，</a:t>
            </a:r>
          </a:p>
          <a:p>
            <a:pPr algn="ctr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浪淘风簸自天涯。 </a:t>
            </a:r>
          </a:p>
          <a:p>
            <a:pPr algn="ctr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如今直上银河去，</a:t>
            </a:r>
          </a:p>
          <a:p>
            <a:pPr algn="ctr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同到牵牛织女家。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58140" y="998220"/>
            <a:ext cx="2179955" cy="71496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品读感悟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rcRect l="32419" b="11234"/>
          <a:stretch>
            <a:fillRect/>
          </a:stretch>
        </p:blipFill>
        <p:spPr>
          <a:xfrm>
            <a:off x="1190625" y="2167255"/>
            <a:ext cx="2501900" cy="3115945"/>
          </a:xfrm>
          <a:prstGeom prst="round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563245" y="1070610"/>
            <a:ext cx="2179955" cy="71496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品读感悟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478915" y="2625725"/>
            <a:ext cx="2983865" cy="1046191"/>
          </a:xfrm>
          <a:prstGeom prst="roundRect">
            <a:avLst/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>
                <a:latin typeface="微软雅黑" panose="020B0503020204020204" charset="-122"/>
                <a:ea typeface="微软雅黑" panose="020B0503020204020204" charset="-122"/>
              </a:rPr>
              <a:t>如今直上银河去，</a:t>
            </a:r>
          </a:p>
          <a:p>
            <a:r>
              <a:rPr lang="zh-CN" sz="2800">
                <a:latin typeface="微软雅黑" panose="020B0503020204020204" charset="-122"/>
                <a:ea typeface="微软雅黑" panose="020B0503020204020204" charset="-122"/>
              </a:rPr>
              <a:t>同到牵牛织女家。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4325" y="1649095"/>
            <a:ext cx="2809875" cy="2105025"/>
          </a:xfrm>
          <a:prstGeom prst="round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32865" y="4270375"/>
            <a:ext cx="6477635" cy="1328584"/>
          </a:xfrm>
          <a:prstGeom prst="wedgeRoundRectCallout">
            <a:avLst>
              <a:gd name="adj1" fmla="val -34325"/>
              <a:gd name="adj2" fmla="val -77405"/>
              <a:gd name="adj3" fmla="val 16667"/>
            </a:avLst>
          </a:prstGeom>
          <a:noFill/>
          <a:ln w="3810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直上银河，同到牵牛织女家，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</a:rPr>
              <a:t>寄托了他们心底对宁静的田园牧歌生活的憧憬。表现诗人奋发有为的精神和豪迈浪漫的气魄。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577215" y="1099820"/>
            <a:ext cx="2179955" cy="71496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99235" y="2183765"/>
            <a:ext cx="6583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《江南春》《书湖阴先生壁》自学提示：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7215" y="3124835"/>
            <a:ext cx="4225291" cy="608966"/>
          </a:xfrm>
          <a:prstGeom prst="snip2Diag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解释题目，了解作者。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99235" y="4157345"/>
            <a:ext cx="4990590" cy="624423"/>
          </a:xfrm>
          <a:prstGeom prst="snip2Diag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</a:t>
            </a:r>
            <a:r>
              <a:rPr 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感情朗读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地</a:t>
            </a:r>
            <a:r>
              <a:rPr 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两首古诗。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27935" y="5008245"/>
            <a:ext cx="6075153" cy="1111993"/>
          </a:xfrm>
          <a:prstGeom prst="snip2DiagRect">
            <a:avLst/>
          </a:prstGeom>
          <a:solidFill>
            <a:srgbClr val="C5E0B4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用自己喜欢的方式理解重点词语。</a:t>
            </a:r>
          </a:p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用自己的话说说诗句的大意。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577215" y="1099820"/>
            <a:ext cx="2179955" cy="71496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质疑探究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557020" y="1949450"/>
            <a:ext cx="60293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>
                <a:latin typeface="微软雅黑" panose="020B0503020204020204" charset="-122"/>
                <a:ea typeface="微软雅黑" panose="020B0503020204020204" charset="-122"/>
              </a:rPr>
              <a:t> 南朝四百八十寺，多少楼台烟雨中。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658870" y="3485515"/>
            <a:ext cx="4628515" cy="2171915"/>
          </a:xfrm>
          <a:prstGeom prst="snip2DiagRect">
            <a:avLst/>
          </a:prstGeom>
          <a:solidFill>
            <a:srgbClr val="C5E0B4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</a:rPr>
              <a:t>我们从后两句诗中，不仅读到了江南春雨的美，也读到了诗人慨叹南朝的灭亡，借古喻今的思想感情。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2590" y="2784475"/>
            <a:ext cx="2705100" cy="3215005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577215" y="1099820"/>
            <a:ext cx="2179955" cy="71496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质疑探究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08685" y="3148965"/>
            <a:ext cx="5957570" cy="1046191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茅檐长扫净无苔，花木成畦手自栽。</a:t>
            </a:r>
          </a:p>
          <a:p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一水护田将绿绕，两山排闼送青来。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24885" y="1201420"/>
            <a:ext cx="4747260" cy="1281673"/>
          </a:xfrm>
          <a:prstGeom prst="cloudCallout">
            <a:avLst>
              <a:gd name="adj1" fmla="val -53678"/>
              <a:gd name="adj2" fmla="val 70793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第一、二句暗示了主人生活情趣的高雅。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42135" y="4695825"/>
            <a:ext cx="6430010" cy="772815"/>
          </a:xfrm>
          <a:prstGeom prst="cloudCallout">
            <a:avLst>
              <a:gd name="adj1" fmla="val -20262"/>
              <a:gd name="adj2" fmla="val -84056"/>
            </a:avLst>
          </a:prstGeom>
          <a:noFill/>
          <a:ln w="38100">
            <a:solidFill>
              <a:srgbClr val="0000CC"/>
            </a:solidFill>
          </a:ln>
        </p:spPr>
        <p:txBody>
          <a:bodyPr wrap="square">
            <a:spAutoFit/>
          </a:bodyPr>
          <a:lstStyle/>
          <a:p>
            <a:r>
              <a:rPr lang="zh-CN" sz="2400">
                <a:latin typeface="微软雅黑" panose="020B0503020204020204" charset="-122"/>
                <a:ea typeface="微软雅黑" panose="020B0503020204020204" charset="-122"/>
              </a:rPr>
              <a:t>第三、四句表现了主人的高洁。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aed65a97-54c7-4a0a-ae9f-463575f97241}"/>
</p:tagLst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2</TotalTime>
  <Words>512</Words>
  <Application>Microsoft Office PowerPoint</Application>
  <PresentationFormat>On-screen Show (4:3)</PresentationFormat>
  <Paragraphs>41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404</cp:revision>
  <dcterms:created xsi:type="dcterms:W3CDTF">2013-11-14T01:26:00Z</dcterms:created>
  <dcterms:modified xsi:type="dcterms:W3CDTF">2019-08-10T12:03:11Z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