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63" r:id="rId3"/>
    <p:sldId id="288" r:id="rId4"/>
    <p:sldId id="289" r:id="rId5"/>
    <p:sldId id="290" r:id="rId6"/>
    <p:sldId id="291" r:id="rId8"/>
    <p:sldId id="293" r:id="rId9"/>
    <p:sldId id="294" r:id="rId10"/>
    <p:sldId id="292" r:id="rId11"/>
    <p:sldId id="326" r:id="rId12"/>
    <p:sldId id="327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FF00FF"/>
    <a:srgbClr val="0000FF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1"/>
        <p:guide pos="29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Calibri" panose="020F0502020204030204" pitchFamily="34" charset="0"/>
              </a:defRPr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4931148-B8C2-4234-A922-30E3415599D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31148-B8C2-4234-A922-30E3415599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35C1E41-07B7-4AA4-B10C-289A8745EA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575C834-937E-4E35-98FF-34DAE46939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B6FE168-BD9C-467C-8F22-395AEFA71D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BBC1A88-8B98-464D-8753-F191A93605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635935" y="62080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9A7CE9E-03FB-463E-B17A-A9C585825F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3FDE918-7A32-41B6-9581-957B9AED6E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4CE5C05-32A6-4B23-A643-5F4264B232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CB0A8C2-109C-4EA6-AA87-0C7288290F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FBA1B7C-8D22-4A32-A13C-B401B2FD14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tags" Target="../tags/tag33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0"/>
            </p:custDataLst>
          </p:nvPr>
        </p:nvSpPr>
        <p:spPr bwMode="auto">
          <a:xfrm>
            <a:off x="502444" y="431800"/>
            <a:ext cx="81391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1"/>
            </p:custDataLst>
          </p:nvPr>
        </p:nvSpPr>
        <p:spPr bwMode="auto">
          <a:xfrm>
            <a:off x="502444" y="1295401"/>
            <a:ext cx="8139113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2"/>
            </p:custDataLst>
          </p:nvPr>
        </p:nvSpPr>
        <p:spPr>
          <a:xfrm>
            <a:off x="659606" y="6350001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3"/>
            </p:custDataLst>
          </p:nvPr>
        </p:nvSpPr>
        <p:spPr>
          <a:xfrm>
            <a:off x="3087291" y="6350001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4"/>
            </p:custDataLst>
          </p:nvPr>
        </p:nvSpPr>
        <p:spPr>
          <a:xfrm>
            <a:off x="6457950" y="6350001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28624F2-25E6-42D1-A2CD-50ACA9371C48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fontAlgn="base">
        <a:spcBef>
          <a:spcPct val="0"/>
        </a:spcBef>
        <a:spcAft>
          <a:spcPct val="0"/>
        </a:spcAft>
        <a:defRPr sz="28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4" descr="D:\19秋六上课件 陈晓梦5.16\第四单元\图片\图片1.png图片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文本框 1"/>
          <p:cNvSpPr txBox="1">
            <a:spLocks noChangeArrowheads="1"/>
          </p:cNvSpPr>
          <p:nvPr/>
        </p:nvSpPr>
        <p:spPr bwMode="auto">
          <a:xfrm>
            <a:off x="923056" y="2241550"/>
            <a:ext cx="438993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  <a:sym typeface="方正姚体" pitchFamily="2" charset="-122"/>
              </a:rPr>
              <a:t>请你支持我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  <a:sym typeface="方正姚体" pitchFamily="2" charset="-122"/>
            </a:endParaRPr>
          </a:p>
        </p:txBody>
      </p:sp>
      <p:sp>
        <p:nvSpPr>
          <p:cNvPr id="3075" name="副标题 2"/>
          <p:cNvSpPr>
            <a:spLocks noGrp="1" noChangeArrowheads="1"/>
          </p:cNvSpPr>
          <p:nvPr/>
        </p:nvSpPr>
        <p:spPr bwMode="auto">
          <a:xfrm>
            <a:off x="1093373" y="3737768"/>
            <a:ext cx="318611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年级上册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109110" y="3257549"/>
            <a:ext cx="33289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7" name="文本框 1"/>
          <p:cNvSpPr txBox="1">
            <a:spLocks noChangeArrowheads="1"/>
          </p:cNvSpPr>
          <p:nvPr/>
        </p:nvSpPr>
        <p:spPr bwMode="auto">
          <a:xfrm>
            <a:off x="732235" y="1124840"/>
            <a:ext cx="23996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 noChangeArrowheads="1"/>
          </p:cNvSpPr>
          <p:nvPr>
            <p:ph type="title"/>
          </p:nvPr>
        </p:nvSpPr>
        <p:spPr>
          <a:xfrm>
            <a:off x="1304925" y="3617913"/>
            <a:ext cx="8139113" cy="647700"/>
          </a:xfrm>
        </p:spPr>
        <p:txBody>
          <a:bodyPr/>
          <a:lstStyle/>
          <a:p>
            <a:r>
              <a:rPr lang="zh-CN" altLang="en-US" sz="9600" smtClean="0"/>
              <a:t>再   见</a:t>
            </a:r>
            <a:endParaRPr lang="zh-CN" altLang="en-US" sz="960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" y="492126"/>
            <a:ext cx="1877616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1066800" y="1327150"/>
            <a:ext cx="7124700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大千世界中，没有一个人是孤立存在的，我们每个人都和周围的环境发生千丝万缕的联系。我们的想法、我们的言行举止会影响着周围的人，也会受周围人的影响。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9" name="文本框 2"/>
          <p:cNvSpPr txBox="1">
            <a:spLocks noChangeArrowheads="1"/>
          </p:cNvSpPr>
          <p:nvPr/>
        </p:nvSpPr>
        <p:spPr bwMode="auto">
          <a:xfrm>
            <a:off x="507207" y="469901"/>
            <a:ext cx="16180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谈话导入</a:t>
            </a:r>
            <a:endParaRPr lang="zh-CN" altLang="en-US" sz="28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066800" y="3940175"/>
            <a:ext cx="7124700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我们有了想法，想要得到周围人支持的时候，我们将怎么做呢？这就是我们这次口语交际的内容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请你支持我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5"/>
          <p:cNvSpPr txBox="1">
            <a:spLocks noChangeArrowheads="1"/>
          </p:cNvSpPr>
          <p:nvPr/>
        </p:nvSpPr>
        <p:spPr bwMode="auto">
          <a:xfrm>
            <a:off x="1095375" y="1260475"/>
            <a:ext cx="6768704" cy="198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本次口语交际的内容是如何说服别人，支持我们去做一件事情。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第一步“说服别人”，把自己的想法明确传递给对方。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095375" y="4076701"/>
            <a:ext cx="6769894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第二步要言之有理，取得对方的支持、理解和帮助。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" y="492126"/>
            <a:ext cx="1877616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文本框 2"/>
          <p:cNvSpPr txBox="1">
            <a:spLocks noChangeArrowheads="1"/>
          </p:cNvSpPr>
          <p:nvPr/>
        </p:nvSpPr>
        <p:spPr bwMode="auto">
          <a:xfrm>
            <a:off x="507207" y="469901"/>
            <a:ext cx="16180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交际内容</a:t>
            </a:r>
            <a:endParaRPr lang="zh-CN" altLang="en-US" sz="28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3"/>
          <p:cNvSpPr txBox="1">
            <a:spLocks noChangeArrowheads="1"/>
          </p:cNvSpPr>
          <p:nvPr/>
        </p:nvSpPr>
        <p:spPr bwMode="auto">
          <a:xfrm>
            <a:off x="1320404" y="1289050"/>
            <a:ext cx="6523434" cy="451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礼貌而诚恳地说明来意。如：请问您（你）现在有时间吗？我想和你谈一件事情。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把自己关于这件事情的设想讲清楚。做这件事的起因、目的以及带来的好处。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设想可以出现的弊端，提供解决的方案，打消对方的顾虑。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" y="492126"/>
            <a:ext cx="1877616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文本框 2"/>
          <p:cNvSpPr txBox="1">
            <a:spLocks noChangeArrowheads="1"/>
          </p:cNvSpPr>
          <p:nvPr/>
        </p:nvSpPr>
        <p:spPr bwMode="auto">
          <a:xfrm>
            <a:off x="507207" y="469901"/>
            <a:ext cx="16180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交际指导</a:t>
            </a:r>
            <a:endParaRPr lang="zh-CN" altLang="en-US" sz="28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1"/>
          <p:cNvSpPr txBox="1">
            <a:spLocks noChangeArrowheads="1"/>
          </p:cNvSpPr>
          <p:nvPr/>
        </p:nvSpPr>
        <p:spPr bwMode="auto">
          <a:xfrm>
            <a:off x="1139428" y="1422400"/>
            <a:ext cx="62995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出示任务，模拟场景，分组交流。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1139429" y="2301875"/>
            <a:ext cx="7021115" cy="225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说服老师，让他同意办一份报纸。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说服妈妈，让她同意你在家里养一只小狗。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说服同学，在班里成立“生物角”。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说服校长，在学校组织一次义卖活动。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356122" y="3332163"/>
            <a:ext cx="662463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小明：你觉得邻居王爷爷家的小狗可爱吗？我也想养一只小狗。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因为我从小就喜欢动物，而且狗很忠诚，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很通人性，是人类的最好的伙伴。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妈妈：小狗是很可爱，但我们家不能养。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1356122" y="1463675"/>
            <a:ext cx="66246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小明：妈妈，您现在忙吗？我想和您说件事情。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妈妈：什么事？你说吧。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" y="492126"/>
            <a:ext cx="1877616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文本框 2"/>
          <p:cNvSpPr txBox="1">
            <a:spLocks noChangeArrowheads="1"/>
          </p:cNvSpPr>
          <p:nvPr/>
        </p:nvSpPr>
        <p:spPr bwMode="auto">
          <a:xfrm>
            <a:off x="507207" y="469901"/>
            <a:ext cx="16180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交际示范</a:t>
            </a:r>
            <a:endParaRPr lang="zh-CN" altLang="en-US" sz="28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38213" y="2622551"/>
            <a:ext cx="740449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小明：妈妈，只要您同意我养狗，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我向您保证，一 定更加认真地学习，合理规划时间，在保质保量地完成学习任务之后，再照顾小狗的吃喝拉撒。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如果 学习成绩下降了，您就取消我养狗的资格，好吗？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妈妈：好的，“君子一言，驷马难追”。记住你的承诺，做一个有责任心，有爱心的人！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8" name="文本框 3"/>
          <p:cNvSpPr txBox="1">
            <a:spLocks noChangeArrowheads="1"/>
          </p:cNvSpPr>
          <p:nvPr/>
        </p:nvSpPr>
        <p:spPr bwMode="auto">
          <a:xfrm>
            <a:off x="938213" y="649289"/>
            <a:ext cx="74044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小明：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为什么呀？您是怕养狗不卫生吗？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不会的。如果你同意我养狗，狗狗的卫生问题就交给我吧。我会教它上厕所、会帮它洗澡，狗便便也由我清理。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文本框 5"/>
          <p:cNvSpPr txBox="1">
            <a:spLocks noChangeArrowheads="1"/>
          </p:cNvSpPr>
          <p:nvPr/>
        </p:nvSpPr>
        <p:spPr bwMode="auto">
          <a:xfrm>
            <a:off x="1085086" y="2004609"/>
            <a:ext cx="5753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妈妈：你心里想着这些，会影响学习的。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938213" y="5456238"/>
            <a:ext cx="74033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妈妈：好的，“君子一言，驷马难追”。记住你的承诺，做一个有责任心，有爱心的人！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1"/>
          <p:cNvSpPr txBox="1">
            <a:spLocks noChangeArrowheads="1"/>
          </p:cNvSpPr>
          <p:nvPr/>
        </p:nvSpPr>
        <p:spPr bwMode="auto">
          <a:xfrm>
            <a:off x="789385" y="3060701"/>
            <a:ext cx="6692503" cy="1333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面对不同的人，解决不同的问题，我们特点要注意些什么？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" y="563563"/>
            <a:ext cx="1877616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2"/>
          <p:cNvSpPr txBox="1">
            <a:spLocks noChangeArrowheads="1"/>
          </p:cNvSpPr>
          <p:nvPr/>
        </p:nvSpPr>
        <p:spPr bwMode="auto">
          <a:xfrm>
            <a:off x="507207" y="541338"/>
            <a:ext cx="16180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  <a:endParaRPr lang="zh-CN" altLang="en-US" sz="24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4" name="TextBox 1"/>
          <p:cNvSpPr txBox="1">
            <a:spLocks noChangeArrowheads="1"/>
          </p:cNvSpPr>
          <p:nvPr/>
        </p:nvSpPr>
        <p:spPr bwMode="auto">
          <a:xfrm>
            <a:off x="789385" y="1973263"/>
            <a:ext cx="66925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结合示例，交流讨论：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21556" y="915988"/>
            <a:ext cx="7100888" cy="36379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algn="just" fontAlgn="auto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明确支持对象，你想做的是什么事，与之相关的人是谁，起决定作用的又是谁。注意说话的分寸和态度。</a:t>
            </a:r>
            <a:endParaRPr lang="zh-CN" altLang="en-US" sz="200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 fontAlgn="auto">
              <a:lnSpc>
                <a:spcPct val="120000"/>
              </a:lnSpc>
              <a:buFont typeface="Wingdings" panose="05000000000000000000" pitchFamily="2" charset="2"/>
              <a:buNone/>
            </a:pPr>
            <a:endParaRPr lang="en-US" altLang="zh-CN" sz="80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 fontAlgn="auto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说服对方时，不能蛮横急躁、强词</a:t>
            </a:r>
            <a:r>
              <a:rPr lang="en-US" altLang="zh-CN" sz="24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夺理，而应态度诚恳、以理服人。</a:t>
            </a:r>
            <a:endParaRPr lang="zh-CN" altLang="en-US" sz="200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 fontAlgn="auto">
              <a:lnSpc>
                <a:spcPct val="120000"/>
              </a:lnSpc>
              <a:buFont typeface="Wingdings" panose="05000000000000000000" pitchFamily="2" charset="2"/>
              <a:buNone/>
            </a:pPr>
            <a:endParaRPr lang="en-US" altLang="zh-CN" sz="80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 fontAlgn="auto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把具体理由说清楚，说充分。</a:t>
            </a:r>
            <a:endParaRPr lang="zh-CN" altLang="en-US" sz="200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 fontAlgn="auto">
              <a:lnSpc>
                <a:spcPct val="120000"/>
              </a:lnSpc>
              <a:buFont typeface="Wingdings" panose="05000000000000000000" pitchFamily="2" charset="2"/>
              <a:buNone/>
            </a:pPr>
            <a:endParaRPr lang="en-US" altLang="zh-CN" sz="80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457200" indent="-457200" algn="just" fontAlgn="auto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设想对方反应，恰当应</a:t>
            </a: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</a:t>
            </a:r>
            <a:r>
              <a:rPr lang="zh-CN" altLang="en-US" sz="2400" noProof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 </a:t>
            </a:r>
            <a:endParaRPr lang="zh-CN" altLang="en-US" sz="240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61122" y="5075239"/>
            <a:ext cx="4955203" cy="830997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/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把这些考虑清楚后，才有可能</a:t>
            </a:r>
            <a:endParaRPr lang="en-US" altLang="zh-CN" sz="240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/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说服对方，获得别人的支持。</a:t>
            </a:r>
            <a:endParaRPr lang="zh-CN" altLang="en-US" sz="2400" noProof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979</Words>
  <Application>WPS 演示</Application>
  <PresentationFormat>全屏显示(4:3)</PresentationFormat>
  <Paragraphs>70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微软雅黑</vt:lpstr>
      <vt:lpstr>Calibri</vt:lpstr>
      <vt:lpstr>楷体</vt:lpstr>
      <vt:lpstr>方正姚体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再   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179</cp:revision>
  <dcterms:created xsi:type="dcterms:W3CDTF">2018-12-31T03:52:00Z</dcterms:created>
  <dcterms:modified xsi:type="dcterms:W3CDTF">2021-07-27T09:28:49Z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