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285" r:id="rId5"/>
    <p:sldId id="338" r:id="rId6"/>
    <p:sldId id="360" r:id="rId7"/>
    <p:sldId id="341" r:id="rId8"/>
    <p:sldId id="361" r:id="rId9"/>
    <p:sldId id="371" r:id="rId10"/>
    <p:sldId id="373" r:id="rId11"/>
    <p:sldId id="362" r:id="rId12"/>
    <p:sldId id="372" r:id="rId13"/>
    <p:sldId id="374" r:id="rId14"/>
    <p:sldId id="376" r:id="rId15"/>
    <p:sldId id="375" r:id="rId16"/>
    <p:sldId id="378" r:id="rId17"/>
    <p:sldId id="379" r:id="rId18"/>
    <p:sldId id="355" r:id="rId19"/>
    <p:sldId id="357" r:id="rId20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2F3FC"/>
    <a:srgbClr val="FFFFFF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420" y="-84"/>
      </p:cViewPr>
      <p:guideLst>
        <p:guide orient="horz" pos="2180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组合 8"/>
          <p:cNvGrpSpPr/>
          <p:nvPr/>
        </p:nvGrpSpPr>
        <p:grpSpPr>
          <a:xfrm>
            <a:off x="1437958" y="1987550"/>
            <a:ext cx="4768215" cy="1350427"/>
            <a:chOff x="389093" y="2105678"/>
            <a:chExt cx="4768215" cy="135098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488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四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江山多娇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389093" y="2625321"/>
              <a:ext cx="4768215" cy="8313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蓝蓝的威尼斯</a:t>
              </a:r>
              <a:endParaRPr kumimoji="0" lang="zh-CN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8" name="Picture 3" descr="C:\Users\Administrator\Desktop\苏教8上大封面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34598" y="1484416"/>
            <a:ext cx="4057402" cy="53735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430592" y="1733038"/>
            <a:ext cx="9335729" cy="1274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</a:t>
            </a:r>
            <a:r>
              <a:rPr lang="zh-CN" altLang="en-US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阅读第</a:t>
            </a:r>
            <a:r>
              <a:rPr lang="en-US" altLang="zh-CN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自然段，想一想，作者穿插有关威尼斯的历史对表现威尼斯的美丽景色有何影响？</a:t>
            </a:r>
            <a:endParaRPr lang="zh-CN" altLang="en-US" sz="32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60580" y="3643676"/>
            <a:ext cx="8850963" cy="2143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威尼斯的历史，突出了威尼斯是“威尼斯人用双手雕塑起来的”这一点，赞美了威尼斯人民的勤劳智慧。这不仅丰富了文章内容，而且更突出了这个“亚得里亚海的瑰宝”的价值。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479544" y="3363987"/>
            <a:ext cx="9136995" cy="5656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给威尼斯美丽的景色抹上一层神秘的浪漫主义色彩。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747273" y="2079573"/>
            <a:ext cx="8989553" cy="6832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自然段穿插威尼斯城徽的传说有什么作用？</a:t>
            </a:r>
            <a:endParaRPr lang="zh-CN" altLang="en-US" sz="32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24118" y="1618789"/>
            <a:ext cx="10353368" cy="10833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kumimoji="0" lang="zh-CN" altLang="en-US" sz="2800" dirty="0" smtClean="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作者</a:t>
            </a:r>
            <a:r>
              <a:rPr kumimoji="0" lang="zh-CN" altLang="en-US" sz="2800" dirty="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为什么以“蓝蓝的威尼斯”为题？如果把题目改为“水上威尼斯”或者“奇特的威尼斯”效果怎么样？</a:t>
            </a:r>
            <a:endParaRPr kumimoji="0" lang="zh-CN" altLang="en-US" sz="2800" dirty="0">
              <a:solidFill>
                <a:srgbClr val="990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24396" y="3087339"/>
            <a:ext cx="10877796" cy="2123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以“蓝蓝的威尼斯”为题，不仅突出了威尼斯的色彩，而且写出了作者俯视威尼斯的总体印象。蓝色不仅突出了威尼斯的环境特征，而且它是和平、宁静、友谊的象征。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“水上威尼斯”太一般化，没有新鲜感；“奇特的威尼斯”又不能显出威尼斯的特征。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句段赏析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9173" y="2489354"/>
            <a:ext cx="4863486" cy="3631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赏析：作者把威尼斯比作“蓝色的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盆景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，而威尼斯的建筑则是“蓝色的盆景里点缀着”的一簇簇的村落。这个新鲜贴切的比喻，不仅扣住了题目，描绘出了威尼斯给人的整体印象，而且有深邃的意境，使平凡的事物变得瑰丽美妙起来，使游客产生了急欲去观赏个究竟的冲动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60682" y="1643524"/>
            <a:ext cx="595486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佛在蓝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盆景里点缀着一簇簇的村落。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6" descr="盆景"/>
          <p:cNvPicPr>
            <a:picLocks noChangeAspect="1" noChangeArrowheads="1"/>
          </p:cNvPicPr>
          <p:nvPr/>
        </p:nvPicPr>
        <p:blipFill>
          <a:blip r:embed="rId1" cstate="print"/>
          <a:srcRect t="7167"/>
          <a:stretch>
            <a:fillRect/>
          </a:stretch>
        </p:blipFill>
        <p:spPr bwMode="auto">
          <a:xfrm>
            <a:off x="6061690" y="1578078"/>
            <a:ext cx="5840259" cy="4444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句段赏析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9" y="3789363"/>
            <a:ext cx="4643969" cy="2708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赏析：这里运用了两个比喻。前一个比喻写水都的白天之美，后一个比喻写水都的夜晚之美。这两个比喻的共同特点是闪闪发光，给人光彩夺目、如诗如画的感觉。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611189" y="1700213"/>
            <a:ext cx="4727728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像一串颗颗珍珠连缀起来的瑰宝。入夜，灯光映着碧水，明月照亮大海，泛舟在亚得里亚海滨像进入了水晶宫一般，真是人间奇景。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5" descr="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22026" y="1828699"/>
            <a:ext cx="5294671" cy="41149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句段赏析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2989" y="3716337"/>
            <a:ext cx="5510299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赏析：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的修辞手法描绘出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一幅需绚丽的秋色画面。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在这里自然景观和人文景观和谐统一，展现出生活气息和地方色彩，引发人民对生活的热爱。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48239" y="1700213"/>
            <a:ext cx="5596301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秋的威尼斯，绚丽多姿，游客如云，广场上千百只灰鸽争相啄食，供人拍照、逗乐。穿梭般来往的船艇，迎着飞翔的海鸥，构成一幅美丽、和谐、幸福的画卷。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7" descr="1141067246_1639555806"/>
          <p:cNvPicPr>
            <a:picLocks noChangeAspect="1" noChangeArrowheads="1"/>
          </p:cNvPicPr>
          <p:nvPr/>
        </p:nvPicPr>
        <p:blipFill>
          <a:blip r:embed="rId1" cstate="print"/>
          <a:srcRect r="23863"/>
          <a:stretch>
            <a:fillRect/>
          </a:stretch>
        </p:blipFill>
        <p:spPr bwMode="auto">
          <a:xfrm>
            <a:off x="6758592" y="1765807"/>
            <a:ext cx="4527755" cy="428256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86965" y="2245071"/>
            <a:ext cx="5086323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457200" defTabSz="457200" rtl="0" eaLnBrk="1" hangingPunct="1">
              <a:lnSpc>
                <a:spcPct val="200000"/>
              </a:lnSpc>
              <a:defRPr/>
            </a:pPr>
            <a:r>
              <a:rPr kumimoji="1"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本文以作者的行踪为线索，介绍了意大利的名城威尼斯奇特、瑰丽的风光和文化艺术，展现了威尼斯的水都美、建筑美和秋色美，赞颂了中意两国人民悠久而深厚的友谊。</a:t>
            </a:r>
            <a:endParaRPr kumimoji="1"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015134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堂总结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4" descr="大水道是贯通威尼斯大林全城的最长的的街道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625475" y="1991031"/>
            <a:ext cx="4051022" cy="3625997"/>
          </a:xfrm>
          <a:prstGeom prst="rect">
            <a:avLst/>
          </a:prstGeom>
          <a:noFill/>
          <a:ln w="76200" cap="flat" cmpd="tri">
            <a:solidFill>
              <a:srgbClr val="3366FF"/>
            </a:solidFill>
            <a:prstDash val="lgDash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9724" y="1955424"/>
            <a:ext cx="11665974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20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如果你是威尼斯的导游，从下面的景点选一个，向游客扼要介绍威尼斯的风土人情，该如何说？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20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      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⑴公朵拉　　⑵李亚度桥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⑶圣马可广场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⑷圣马可教堂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015134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课后作业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3" descr="Italy20D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974" y="3989900"/>
            <a:ext cx="2658344" cy="28681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4" descr="ML-333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8203" y="3996814"/>
            <a:ext cx="2722663" cy="28611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C:\Users\Administrator\Desktop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3430" y="4026311"/>
            <a:ext cx="3027835" cy="283169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Administrator\Desktop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0222" y="3864078"/>
            <a:ext cx="3001778" cy="299392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524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江苏教育出版社 八年级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157638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课文导入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11211" y="2099059"/>
            <a:ext cx="5533329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有一个神秘的地方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那里空气充满宁静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雪白明月照亮大地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让你平静的心再起涟漪。印象中好似有这么一幅无法抹去的图画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: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无处不在的水路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无往不去的小船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古老的大街小巷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绚丽的巨宅平方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……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意大利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一个具有西方文明的古国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;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威尼斯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一个令人心驰神往的水都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今天就让老师陪着你们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走近蓝蓝的威尼斯</a:t>
            </a: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跟随作者一起去揭开她神秘的面纱。</a:t>
            </a:r>
            <a:endParaRPr lang="zh-CN" altLang="zh-CN" sz="2000" dirty="0" smtClean="0">
              <a:solidFill>
                <a:srgbClr val="1E1E1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7" name="Picture 10" descr="http://img.taopic.com/uploads/allimg/121218/234734-12121Q30S56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91292" y="1751801"/>
            <a:ext cx="5456903" cy="442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1098261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资料宝袋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56" name="Rectangle 17"/>
          <p:cNvSpPr/>
          <p:nvPr/>
        </p:nvSpPr>
        <p:spPr>
          <a:xfrm>
            <a:off x="712519" y="1809017"/>
            <a:ext cx="1060466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它是意大利位于地中海之滨的一座城市，由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118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个岛屿组成，历史悠久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风光旖旎，是镶嵌在亚得里亚海滨的一串明珠，素有“亚得里亚海明珠“之称，是世界上最有魅力的水城，也是世界上惟一的水上城市，是著名的旅游城市。它位于威纳托省，四周环海，面积不到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平方公里。威尼斯有一条长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公里、宽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米的主运河，与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177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条支流相通，全城由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118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个小岛组成，城市里共有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2300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多条水巷。只有西北角有一条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公里长的长堤，是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1846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年建造的铁路桥，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年又与之并列建造了公路桥，与大陆相通。它的公共交通工具是公共汽船，而公朵拉则充当了自行车的角色。</a:t>
            </a:r>
            <a:endParaRPr lang="zh-CN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威尼斯是一座文化艺术名城。全城有教堂、钟楼、修道院、宫殿、博物馆等艺术及历史名胜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450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处。文艺复兴时期，威尼斯是继佛罗伦萨和罗马之后的第三个中心。威尼斯、画派作为后起之秀，在欧洲艺术中享有盛名，影响很大。代表人物如：乔尔乔沓、提香、丁托列托等。威尼斯在歌剧艺术上也做出过重要贡献，威尔第创作的《茶花女》等到世界著名歌剧就是在这里首演并获得成功的。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年，威尼斯又创办了世界上第一个电影节——威尼斯国际电影节。威尼斯是地中海的贸易中心，港口每年进出货船达万艘以上。其经济以旅游和服装为基础，料器和花边是它的传统行业。</a:t>
            </a:r>
            <a:endParaRPr lang="zh-CN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66017" y="2127216"/>
            <a:ext cx="986428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 algn="l"/>
            <a:endParaRPr lang="en-US" altLang="zh-CN" b="0" u="none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、了解威尼斯奇特、瑰丽的风光，感受威尼斯的美；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、学习移步换景的写景方法，欣赏优美的语言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；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领略威尼斯的绮丽风光和文化艺术，体会文章歌颂了中意两国人民的深厚友谊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学习本文以作者漫游路线为经，以自然景观和人文景观为纬，抓住特点，有详有略地描写景物。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学习目标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字词积累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768550" y="2350422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舷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窗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39987" y="3385472"/>
            <a:ext cx="10810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穿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839987" y="4437985"/>
            <a:ext cx="10096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泊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145037" y="2277397"/>
            <a:ext cx="10810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瑰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145037" y="3356897"/>
            <a:ext cx="10826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荒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芜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450087" y="4509422"/>
            <a:ext cx="19446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鳞次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栉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521525" y="3428335"/>
            <a:ext cx="1081087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浅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521525" y="2348835"/>
            <a:ext cx="115411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眺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145037" y="4436397"/>
            <a:ext cx="10826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器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皿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32150" y="2305972"/>
            <a:ext cx="12643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xuán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6081662" y="2277397"/>
            <a:ext cx="10810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ɡuī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8458150" y="2320260"/>
            <a:ext cx="93487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ti</a:t>
            </a:r>
            <a:r>
              <a:rPr lang="en-US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à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3744862" y="3383885"/>
            <a:ext cx="88998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su</a:t>
            </a:r>
            <a:r>
              <a:rPr lang="en-US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ō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6153100" y="3328322"/>
            <a:ext cx="76174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en-US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ú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8458150" y="3380710"/>
            <a:ext cx="67999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ɡē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776612" y="4437985"/>
            <a:ext cx="70884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ó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153100" y="4388772"/>
            <a:ext cx="93166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mǐn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9177287" y="4460210"/>
            <a:ext cx="74892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zhì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初读课文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959794" y="2309470"/>
            <a:ext cx="994175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本文可以分为三个部分，分别是：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rtl="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第一部分（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），概括介绍威尼斯的面貌和历史。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rtl="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第二部分（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），介绍威尼斯是一个“奇特的城市”，展现威尼斯的“水都”美、建筑美和秋色美。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rtl="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第三部分（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），赞颂威尼斯人民和中国人民之间的深厚友谊。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126659" y="2411668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endParaRPr lang="zh-CN" altLang="en-US" sz="3200" i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74459" y="1762381"/>
            <a:ext cx="14033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水都美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4459" y="2986343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建筑美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574459" y="4284918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秋色美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65401" y="1497268"/>
            <a:ext cx="677108" cy="419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威尼斯独特瑰丽的风光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3126659" y="304031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B2F3F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6614397" y="3060956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B2F3F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1"/>
          <p:cNvSpPr/>
          <p:nvPr/>
        </p:nvSpPr>
        <p:spPr bwMode="auto">
          <a:xfrm>
            <a:off x="4269659" y="1944943"/>
            <a:ext cx="185738" cy="2844800"/>
          </a:xfrm>
          <a:prstGeom prst="leftBrace">
            <a:avLst>
              <a:gd name="adj1" fmla="val 127635"/>
              <a:gd name="adj2" fmla="val 50000"/>
            </a:avLst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6687422" y="2481518"/>
            <a:ext cx="5921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i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endParaRPr lang="zh-CN" altLang="en-US" sz="3200" i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3"/>
          <p:cNvSpPr/>
          <p:nvPr/>
        </p:nvSpPr>
        <p:spPr bwMode="auto">
          <a:xfrm>
            <a:off x="7839947" y="2468818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8127284" y="2341818"/>
            <a:ext cx="112723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景 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8127284" y="3565781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友情更美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704634" y="5221543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写法：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5957172" y="5221543"/>
            <a:ext cx="18097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融情于景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 Box 1027"/>
          <p:cNvSpPr txBox="1">
            <a:spLocks noChangeArrowheads="1"/>
          </p:cNvSpPr>
          <p:nvPr/>
        </p:nvSpPr>
        <p:spPr bwMode="auto">
          <a:xfrm>
            <a:off x="2470068" y="2101255"/>
            <a:ext cx="2918227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飞机上俯瞰：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一片蓝色的海洋</a:t>
            </a:r>
            <a:endParaRPr lang="zh-CN" altLang="en-US" sz="2800" dirty="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028"/>
          <p:cNvSpPr>
            <a:spLocks noChangeArrowheads="1"/>
          </p:cNvSpPr>
          <p:nvPr/>
        </p:nvSpPr>
        <p:spPr bwMode="auto">
          <a:xfrm>
            <a:off x="5946621" y="2618965"/>
            <a:ext cx="976312" cy="304800"/>
          </a:xfrm>
          <a:prstGeom prst="rightArrow">
            <a:avLst>
              <a:gd name="adj1" fmla="val 50000"/>
              <a:gd name="adj2" fmla="val 80078"/>
            </a:avLst>
          </a:prstGeom>
          <a:solidFill>
            <a:srgbClr val="B2F3F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029"/>
          <p:cNvSpPr txBox="1">
            <a:spLocks noChangeArrowheads="1"/>
          </p:cNvSpPr>
          <p:nvPr/>
        </p:nvSpPr>
        <p:spPr bwMode="auto">
          <a:xfrm>
            <a:off x="6954683" y="2030003"/>
            <a:ext cx="486126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夜里泛舟：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亚得里亚海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</a:t>
            </a:r>
            <a:r>
              <a:rPr lang="zh-CN" altLang="en-US" sz="2800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水晶宫般的人间奇景</a:t>
            </a:r>
            <a:endParaRPr lang="zh-CN" altLang="en-US" sz="2800" dirty="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30"/>
          <p:cNvSpPr>
            <a:spLocks noChangeArrowheads="1"/>
          </p:cNvSpPr>
          <p:nvPr/>
        </p:nvSpPr>
        <p:spPr bwMode="auto">
          <a:xfrm>
            <a:off x="1391670" y="4406490"/>
            <a:ext cx="976313" cy="304800"/>
          </a:xfrm>
          <a:prstGeom prst="rightArrow">
            <a:avLst>
              <a:gd name="adj1" fmla="val 50000"/>
              <a:gd name="adj2" fmla="val 80078"/>
            </a:avLst>
          </a:prstGeom>
          <a:solidFill>
            <a:srgbClr val="B2F3F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031"/>
          <p:cNvSpPr txBox="1">
            <a:spLocks noChangeArrowheads="1"/>
          </p:cNvSpPr>
          <p:nvPr/>
        </p:nvSpPr>
        <p:spPr bwMode="auto">
          <a:xfrm>
            <a:off x="2399733" y="4008542"/>
            <a:ext cx="482046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汽船上观赏：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运河两岸的建筑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</a:t>
            </a:r>
            <a:r>
              <a:rPr lang="zh-CN" altLang="en-US" sz="2800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参观欧洲建筑艺术博览会</a:t>
            </a:r>
            <a:endParaRPr lang="zh-CN" altLang="en-US" sz="2800" dirty="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032"/>
          <p:cNvSpPr>
            <a:spLocks noChangeArrowheads="1"/>
          </p:cNvSpPr>
          <p:nvPr/>
        </p:nvSpPr>
        <p:spPr bwMode="auto">
          <a:xfrm>
            <a:off x="5946621" y="4477928"/>
            <a:ext cx="976312" cy="304800"/>
          </a:xfrm>
          <a:prstGeom prst="rightArrow">
            <a:avLst>
              <a:gd name="adj1" fmla="val 50000"/>
              <a:gd name="adj2" fmla="val 80078"/>
            </a:avLst>
          </a:prstGeom>
          <a:solidFill>
            <a:srgbClr val="B2F3F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033"/>
          <p:cNvSpPr txBox="1">
            <a:spLocks noChangeArrowheads="1"/>
          </p:cNvSpPr>
          <p:nvPr/>
        </p:nvSpPr>
        <p:spPr bwMode="auto">
          <a:xfrm>
            <a:off x="7027708" y="3973103"/>
            <a:ext cx="5164292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散步时领略：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圣马可广场的秋景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dirty="0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幅美丽、和谐、幸福的画卷</a:t>
            </a:r>
            <a:endParaRPr lang="zh-CN" altLang="en-US" sz="2800" dirty="0">
              <a:solidFill>
                <a:srgbClr val="33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034"/>
          <p:cNvSpPr txBox="1">
            <a:spLocks noChangeArrowheads="1"/>
          </p:cNvSpPr>
          <p:nvPr/>
        </p:nvSpPr>
        <p:spPr bwMode="auto">
          <a:xfrm>
            <a:off x="4695671" y="5903503"/>
            <a:ext cx="12509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写法：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035"/>
          <p:cNvSpPr txBox="1">
            <a:spLocks noChangeArrowheads="1"/>
          </p:cNvSpPr>
          <p:nvPr/>
        </p:nvSpPr>
        <p:spPr bwMode="auto">
          <a:xfrm>
            <a:off x="5659283" y="5903503"/>
            <a:ext cx="16065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移步换景</a:t>
            </a:r>
            <a:endParaRPr lang="zh-CN" altLang="en-US" sz="280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036"/>
          <p:cNvSpPr>
            <a:spLocks noChangeArrowheads="1"/>
          </p:cNvSpPr>
          <p:nvPr/>
        </p:nvSpPr>
        <p:spPr bwMode="auto">
          <a:xfrm>
            <a:off x="4046816" y="890280"/>
            <a:ext cx="5075237" cy="652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作者的行踪是什么？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810415" y="1459065"/>
            <a:ext cx="85871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自然段中作者是如何突出威尼斯“水城”的特点的？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56076" y="2055180"/>
            <a:ext cx="986610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）句是中心句，突出了它“开门见水”的特点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）句用比较的说法突出威尼斯“独特的瑰丽的形象”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）至（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）句是具体说明独特瑰丽在何处，重点介绍了李亚度桥和公朵拉。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说：独特之处在于它的交通工具，瑰丽之处在于泛舟大运河欣赏到的古典建筑艺术（宫殿、贵族院落、桥梁等）和两岸风光，表现了水都之美。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1050760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noProof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  <a:endParaRPr kumimoji="0" lang="zh-CN" altLang="zh-CN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2356</Words>
  <Paragraphs>174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2013-07-01T03:05:00Z</dcterms:created>
  <dcterms:modified xsi:type="dcterms:W3CDTF">2018-11-10T20:39:59Z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